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3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y="6858000" cx="9144000"/>
  <p:notesSz cx="6858000" cy="9144000"/>
  <p:embeddedFontLst>
    <p:embeddedFont>
      <p:font typeface="Mulish"/>
      <p:regular r:id="rId16"/>
      <p:bold r:id="rId17"/>
      <p:italic r:id="rId18"/>
      <p:boldItalic r:id="rId19"/>
    </p:embeddedFont>
    <p:embeddedFont>
      <p:font typeface="Scheherazade New"/>
      <p:regular r:id="rId20"/>
      <p:bold r:id="rId21"/>
    </p:embeddedFont>
    <p:embeddedFont>
      <p:font typeface="Alexandria"/>
      <p:regular r:id="rId22"/>
      <p:bold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30615683-DFFB-4035-81EE-21AB7314D53C}">
  <a:tblStyle styleId="{30615683-DFFB-4035-81EE-21AB7314D53C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fill>
          <a:solidFill>
            <a:schemeClr val="accent1">
              <a:alpha val="20000"/>
            </a:schemeClr>
          </a:solidFill>
        </a:fill>
      </a:tcStyle>
    </a:band1H>
    <a:band2H>
      <a:tcTxStyle/>
    </a:band2H>
    <a:band1V>
      <a:tcTxStyle/>
      <a:tcStyle>
        <a:fill>
          <a:solidFill>
            <a:schemeClr val="accent1">
              <a:alpha val="20000"/>
            </a:schemeClr>
          </a:solidFill>
        </a:fill>
      </a:tcStyle>
    </a:band1V>
    <a:band2V>
      <a:tcTxStyle/>
    </a:band2V>
    <a:lastCol>
      <a:tcTxStyle b="on" i="off"/>
    </a:lastCol>
    <a:firstCol>
      <a:tcTxStyle b="on" i="off"/>
    </a:firstCol>
    <a:lastRow>
      <a:tcTxStyle b="on" i="off"/>
      <a:tcStyle>
        <a:tcBdr>
          <a:top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</a:seCell>
    <a:swCell>
      <a:tcTxStyle/>
    </a:swCell>
    <a:firstRow>
      <a:tcTxStyle b="on" i="off"/>
      <a:tcStyle>
        <a:tcBdr>
          <a:bottom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ScheherazadeNew-regular.fntdata"/><Relationship Id="rId11" Type="http://schemas.openxmlformats.org/officeDocument/2006/relationships/slide" Target="slides/slide5.xml"/><Relationship Id="rId22" Type="http://schemas.openxmlformats.org/officeDocument/2006/relationships/font" Target="fonts/Alexandria-regular.fntdata"/><Relationship Id="rId10" Type="http://schemas.openxmlformats.org/officeDocument/2006/relationships/slide" Target="slides/slide4.xml"/><Relationship Id="rId21" Type="http://schemas.openxmlformats.org/officeDocument/2006/relationships/font" Target="fonts/ScheherazadeNew-bold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23" Type="http://schemas.openxmlformats.org/officeDocument/2006/relationships/font" Target="fonts/Alexandria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font" Target="fonts/Mulish-bold.fntdata"/><Relationship Id="rId16" Type="http://schemas.openxmlformats.org/officeDocument/2006/relationships/font" Target="fonts/Mulish-regular.fntdata"/><Relationship Id="rId5" Type="http://schemas.openxmlformats.org/officeDocument/2006/relationships/slideMaster" Target="slideMasters/slideMaster1.xml"/><Relationship Id="rId19" Type="http://schemas.openxmlformats.org/officeDocument/2006/relationships/font" Target="fonts/Mulish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Mulish-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" name="Google Shape;43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" name="Google Shape;49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light blue">
  <p:cSld name="BLANK_1">
    <p:bg>
      <p:bgPr>
        <a:solidFill>
          <a:srgbClr val="E1ECF4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-87500" y="5389757"/>
            <a:ext cx="9248400" cy="882000"/>
            <a:chOff x="-87500" y="5389757"/>
            <a:chExt cx="9248400" cy="882000"/>
          </a:xfrm>
        </p:grpSpPr>
        <p:cxnSp>
          <p:nvCxnSpPr>
            <p:cNvPr id="11" name="Google Shape;11;p2"/>
            <p:cNvCxnSpPr/>
            <p:nvPr/>
          </p:nvCxnSpPr>
          <p:spPr>
            <a:xfrm>
              <a:off x="-87500" y="5834832"/>
              <a:ext cx="9248400" cy="0"/>
            </a:xfrm>
            <a:prstGeom prst="straightConnector1">
              <a:avLst/>
            </a:prstGeom>
            <a:noFill/>
            <a:ln cap="flat" cmpd="sng" w="152400">
              <a:solidFill>
                <a:srgbClr val="0B5A9F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12" name="Google Shape;12;p2"/>
            <p:cNvSpPr txBox="1"/>
            <p:nvPr/>
          </p:nvSpPr>
          <p:spPr>
            <a:xfrm>
              <a:off x="5977000" y="5638292"/>
              <a:ext cx="2845200" cy="384900"/>
            </a:xfrm>
            <a:prstGeom prst="rect">
              <a:avLst/>
            </a:prstGeom>
            <a:solidFill>
              <a:srgbClr val="E1ECF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JO" sz="1200">
                  <a:solidFill>
                    <a:srgbClr val="0B5A9F"/>
                  </a:solidFill>
                  <a:latin typeface="Mulish"/>
                  <a:ea typeface="Mulish"/>
                  <a:cs typeface="Mulish"/>
                  <a:sym typeface="Mulish"/>
                </a:rPr>
                <a:t>https://learn.tearfund.org/rootsguide</a:t>
              </a:r>
              <a:endParaRPr sz="1200">
                <a:solidFill>
                  <a:srgbClr val="0B5A9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57200" y="5389757"/>
              <a:ext cx="882000" cy="882000"/>
            </a:xfrm>
            <a:prstGeom prst="ellipse">
              <a:avLst/>
            </a:prstGeom>
            <a:solidFill>
              <a:schemeClr val="lt1"/>
            </a:solidFill>
            <a:ln cap="flat" cmpd="sng" w="114300">
              <a:solidFill>
                <a:srgbClr val="0B5A9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>
                  <a:latin typeface="Scheherazade New"/>
                  <a:ea typeface="Scheherazade New"/>
                  <a:cs typeface="Scheherazade New"/>
                  <a:sym typeface="Scheherazade New"/>
                </a:rPr>
                <a:t>جذور </a:t>
              </a:r>
              <a:endParaRPr b="1">
                <a:latin typeface="Scheherazade New"/>
                <a:ea typeface="Scheherazade New"/>
                <a:cs typeface="Scheherazade New"/>
                <a:sym typeface="Scheherazade New"/>
              </a:endParaRPr>
            </a:p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 sz="2000">
                  <a:solidFill>
                    <a:srgbClr val="0B5A9F"/>
                  </a:solidFill>
                  <a:latin typeface="Scheherazade New"/>
                  <a:ea typeface="Scheherazade New"/>
                  <a:cs typeface="Scheherazade New"/>
                  <a:sym typeface="Scheherazade New"/>
                </a:rPr>
                <a:t>2+1</a:t>
              </a:r>
              <a:endParaRPr b="1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endParaRPr>
            </a:p>
          </p:txBody>
        </p:sp>
      </p:grpSp>
      <p:pic>
        <p:nvPicPr>
          <p:cNvPr id="14" name="Google Shape;14;p2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exandria"/>
              <a:buNone/>
              <a:defRPr i="0" sz="4000" u="none" cap="none" strike="noStrike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16" name="Google Shape;16;p2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cheherazade New"/>
              <a:buChar char="•"/>
              <a:defRPr i="0" sz="32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cheherazade New"/>
              <a:buChar char="–"/>
              <a:defRPr i="0" sz="28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cheherazade New"/>
              <a:buChar char="•"/>
              <a:defRPr i="0" sz="24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–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»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white">
  <p:cSld name="BLANK_1_2">
    <p:bg>
      <p:bgPr>
        <a:solidFill>
          <a:schemeClr val="lt1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-87500" y="5389757"/>
            <a:ext cx="9248400" cy="882000"/>
            <a:chOff x="-87500" y="5389757"/>
            <a:chExt cx="9248400" cy="882000"/>
          </a:xfrm>
        </p:grpSpPr>
        <p:cxnSp>
          <p:nvCxnSpPr>
            <p:cNvPr id="19" name="Google Shape;19;p3"/>
            <p:cNvCxnSpPr/>
            <p:nvPr/>
          </p:nvCxnSpPr>
          <p:spPr>
            <a:xfrm>
              <a:off x="-87500" y="5834832"/>
              <a:ext cx="9248400" cy="0"/>
            </a:xfrm>
            <a:prstGeom prst="straightConnector1">
              <a:avLst/>
            </a:prstGeom>
            <a:noFill/>
            <a:ln cap="flat" cmpd="sng" w="152400">
              <a:solidFill>
                <a:srgbClr val="0B5A9F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20" name="Google Shape;20;p3"/>
            <p:cNvSpPr txBox="1"/>
            <p:nvPr/>
          </p:nvSpPr>
          <p:spPr>
            <a:xfrm>
              <a:off x="5977000" y="5638292"/>
              <a:ext cx="2845200" cy="384900"/>
            </a:xfrm>
            <a:prstGeom prst="rect">
              <a:avLst/>
            </a:prstGeom>
            <a:solidFill>
              <a:srgbClr val="E1ECF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JO" sz="1200">
                  <a:solidFill>
                    <a:srgbClr val="0B5A9F"/>
                  </a:solidFill>
                  <a:latin typeface="Mulish"/>
                  <a:ea typeface="Mulish"/>
                  <a:cs typeface="Mulish"/>
                  <a:sym typeface="Mulish"/>
                </a:rPr>
                <a:t>https://learn.tearfund.org/rootsguide</a:t>
              </a:r>
              <a:endParaRPr sz="1200">
                <a:solidFill>
                  <a:srgbClr val="0B5A9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21" name="Google Shape;21;p3"/>
            <p:cNvSpPr/>
            <p:nvPr/>
          </p:nvSpPr>
          <p:spPr>
            <a:xfrm>
              <a:off x="457200" y="5389757"/>
              <a:ext cx="882000" cy="882000"/>
            </a:xfrm>
            <a:prstGeom prst="ellipse">
              <a:avLst/>
            </a:prstGeom>
            <a:solidFill>
              <a:schemeClr val="lt1"/>
            </a:solidFill>
            <a:ln cap="flat" cmpd="sng" w="114300">
              <a:solidFill>
                <a:srgbClr val="0B5A9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>
                  <a:latin typeface="Scheherazade New"/>
                  <a:ea typeface="Scheherazade New"/>
                  <a:cs typeface="Scheherazade New"/>
                  <a:sym typeface="Scheherazade New"/>
                </a:rPr>
                <a:t>جذور </a:t>
              </a:r>
              <a:endParaRPr b="1">
                <a:latin typeface="Scheherazade New"/>
                <a:ea typeface="Scheherazade New"/>
                <a:cs typeface="Scheherazade New"/>
                <a:sym typeface="Scheherazade New"/>
              </a:endParaRPr>
            </a:p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 sz="2000">
                  <a:solidFill>
                    <a:srgbClr val="0B5A9F"/>
                  </a:solidFill>
                  <a:latin typeface="Scheherazade New"/>
                  <a:ea typeface="Scheherazade New"/>
                  <a:cs typeface="Scheherazade New"/>
                  <a:sym typeface="Scheherazade New"/>
                </a:rPr>
                <a:t>2+1</a:t>
              </a:r>
              <a:endParaRPr b="1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endParaRPr>
            </a:p>
          </p:txBody>
        </p:sp>
      </p:grpSp>
      <p:pic>
        <p:nvPicPr>
          <p:cNvPr id="22" name="Google Shape;22;p3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exandria"/>
              <a:buNone/>
              <a:defRPr i="0" sz="4000" u="none" cap="none" strike="noStrike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24" name="Google Shape;24;p3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cheherazade New"/>
              <a:buChar char="•"/>
              <a:defRPr i="0" sz="32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cheherazade New"/>
              <a:buChar char="–"/>
              <a:defRPr i="0" sz="28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cheherazade New"/>
              <a:buChar char="•"/>
              <a:defRPr i="0" sz="24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–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»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light blue Title Slide">
  <p:cSld name="BLANK_1_1">
    <p:bg>
      <p:bgPr>
        <a:solidFill>
          <a:schemeClr val="lt1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/>
          <p:nvPr/>
        </p:nvSpPr>
        <p:spPr>
          <a:xfrm>
            <a:off x="0" y="0"/>
            <a:ext cx="9144000" cy="5767800"/>
          </a:xfrm>
          <a:prstGeom prst="rect">
            <a:avLst/>
          </a:prstGeom>
          <a:solidFill>
            <a:srgbClr val="0B5A9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" name="Google Shape;27;p4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62748" y="1254713"/>
            <a:ext cx="3164550" cy="30096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" name="Google Shape;29;p4"/>
          <p:cNvCxnSpPr/>
          <p:nvPr/>
        </p:nvCxnSpPr>
        <p:spPr>
          <a:xfrm>
            <a:off x="16900" y="5839138"/>
            <a:ext cx="9144000" cy="0"/>
          </a:xfrm>
          <a:prstGeom prst="straightConnector1">
            <a:avLst/>
          </a:prstGeom>
          <a:noFill/>
          <a:ln cap="flat" cmpd="sng" w="152400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0" name="Google Shape;30;p4"/>
          <p:cNvSpPr/>
          <p:nvPr/>
        </p:nvSpPr>
        <p:spPr>
          <a:xfrm>
            <a:off x="441156" y="5277287"/>
            <a:ext cx="1032900" cy="1044600"/>
          </a:xfrm>
          <a:prstGeom prst="ellipse">
            <a:avLst/>
          </a:prstGeom>
          <a:solidFill>
            <a:srgbClr val="FFFFFF"/>
          </a:solidFill>
          <a:ln cap="flat" cmpd="sng" w="11430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-JO">
                <a:latin typeface="Scheherazade New"/>
                <a:ea typeface="Scheherazade New"/>
                <a:cs typeface="Scheherazade New"/>
                <a:sym typeface="Scheherazade New"/>
              </a:rPr>
              <a:t>جذور </a:t>
            </a:r>
            <a:endParaRPr b="1">
              <a:latin typeface="Scheherazade New"/>
              <a:ea typeface="Scheherazade New"/>
              <a:cs typeface="Scheherazade New"/>
              <a:sym typeface="Scheherazade New"/>
            </a:endParaRPr>
          </a:p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-JO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rPr>
              <a:t>2+1</a:t>
            </a:r>
            <a:endParaRPr b="1" sz="2000">
              <a:solidFill>
                <a:srgbClr val="0B5A9F"/>
              </a:solidFill>
              <a:latin typeface="Scheherazade New"/>
              <a:ea typeface="Scheherazade New"/>
              <a:cs typeface="Scheherazade New"/>
              <a:sym typeface="Scheherazade New"/>
            </a:endParaRPr>
          </a:p>
        </p:txBody>
      </p:sp>
      <p:sp>
        <p:nvSpPr>
          <p:cNvPr id="31" name="Google Shape;31;p4"/>
          <p:cNvSpPr txBox="1"/>
          <p:nvPr/>
        </p:nvSpPr>
        <p:spPr>
          <a:xfrm>
            <a:off x="273418" y="1597955"/>
            <a:ext cx="4944300" cy="17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Arial"/>
              <a:buNone/>
            </a:pPr>
            <a:r>
              <a:rPr b="1" i="0" lang="ar-JO" sz="5800" u="none" cap="none" strike="noStrike">
                <a:solidFill>
                  <a:srgbClr val="FFFFFF"/>
                </a:solidFill>
                <a:latin typeface="Alexandria"/>
                <a:ea typeface="Alexandria"/>
                <a:cs typeface="Alexandria"/>
                <a:sym typeface="Alexandria"/>
              </a:rPr>
              <a:t>جذور 1+2</a:t>
            </a:r>
            <a:endParaRPr i="0" sz="1400" u="none" cap="none" strike="noStrike">
              <a:solidFill>
                <a:srgbClr val="000000"/>
              </a:solidFill>
              <a:latin typeface="Alexandria"/>
              <a:ea typeface="Alexandria"/>
              <a:cs typeface="Alexandria"/>
              <a:sym typeface="Alexandria"/>
            </a:endParaRPr>
          </a:p>
          <a:p>
            <a:pPr indent="0" lvl="0" marL="0" marR="0" rtl="1" algn="r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i="0" lang="ar-JO" sz="3100" u="none" cap="none" strike="noStrike">
                <a:solidFill>
                  <a:srgbClr val="FFFFFF"/>
                </a:solidFill>
                <a:latin typeface="Scheherazade New"/>
                <a:ea typeface="Scheherazade New"/>
                <a:cs typeface="Scheherazade New"/>
                <a:sym typeface="Scheherazade New"/>
              </a:rPr>
              <a:t>دليل أدوات المناصَرة</a:t>
            </a:r>
            <a:endParaRPr i="0" sz="3100" u="none" cap="none" strike="noStrike">
              <a:solidFill>
                <a:srgbClr val="FFFFFF"/>
              </a:solidFill>
              <a:latin typeface="Scheherazade New"/>
              <a:ea typeface="Scheherazade New"/>
              <a:cs typeface="Scheherazade New"/>
              <a:sym typeface="Scheherazade New"/>
            </a:endParaRPr>
          </a:p>
        </p:txBody>
      </p:sp>
      <p:sp>
        <p:nvSpPr>
          <p:cNvPr id="32" name="Google Shape;32;p4"/>
          <p:cNvSpPr txBox="1"/>
          <p:nvPr/>
        </p:nvSpPr>
        <p:spPr>
          <a:xfrm>
            <a:off x="1513328" y="3638778"/>
            <a:ext cx="370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ar-JO"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https://learn.tearfund.org/rootsguide</a:t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536"/>
            <a:ext cx="9143997" cy="6857465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5"/>
          <p:cNvSpPr txBox="1"/>
          <p:nvPr/>
        </p:nvSpPr>
        <p:spPr>
          <a:xfrm>
            <a:off x="453610" y="529140"/>
            <a:ext cx="49443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ar-JO" sz="5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ROOTS 1+2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-JO" sz="5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Advocacy Toolkit</a:t>
            </a:r>
            <a:endParaRPr sz="5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Google Shape;36;p5"/>
          <p:cNvSpPr txBox="1"/>
          <p:nvPr/>
        </p:nvSpPr>
        <p:spPr>
          <a:xfrm>
            <a:off x="453610" y="2449153"/>
            <a:ext cx="370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-JO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www.tearfund.org/advocacy_toolkit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PT TEMPLATE_ROOTS-02.jpg" id="38" name="Google Shape;38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3997" cy="6857465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40" name="Google Shape;40;p6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cheherazade New"/>
              <a:buChar char="●"/>
              <a:defRPr sz="1800"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●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●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-JO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/>
          <p:nvPr/>
        </p:nvSpPr>
        <p:spPr>
          <a:xfrm>
            <a:off x="453610" y="529140"/>
            <a:ext cx="49443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7"/>
          <p:cNvSpPr txBox="1"/>
          <p:nvPr/>
        </p:nvSpPr>
        <p:spPr>
          <a:xfrm>
            <a:off x="453610" y="2449153"/>
            <a:ext cx="370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/>
          <p:nvPr/>
        </p:nvSpPr>
        <p:spPr>
          <a:xfrm>
            <a:off x="457200" y="1442243"/>
            <a:ext cx="8229600" cy="28305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Calibri"/>
              <a:buNone/>
            </a:pPr>
            <a:r>
              <a:rPr b="1" i="0" lang="ar-JO" sz="50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القسم أ</a:t>
            </a:r>
            <a:br>
              <a:rPr b="1" lang="ar-JO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lang="ar-JO" sz="4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المناصَرة</a:t>
            </a:r>
            <a:br>
              <a:rPr b="1" i="1" lang="ar-JO" sz="4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ar-JO" sz="46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تعريفها (ماذا) وموضع تنفيذها (أين)</a:t>
            </a:r>
            <a:r>
              <a:rPr b="1" i="0" lang="ar-JO" sz="46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1" i="0" sz="46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Calibri"/>
              <a:buNone/>
            </a:pPr>
            <a:r>
              <a:rPr b="1" i="0" lang="ar-JO" sz="46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ومَن يُنفِّذها:</a:t>
            </a:r>
            <a:br>
              <a:rPr b="1" lang="ar-JO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ar-JO" sz="46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وضعُ الأُسس</a:t>
            </a:r>
            <a:endParaRPr b="1" sz="4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أ: ما تعريفُ </a:t>
            </a:r>
            <a:r>
              <a:rPr b="1" lang="ar-JO"/>
              <a:t>المناصَرة</a:t>
            </a:r>
            <a:r>
              <a:rPr b="1" i="0" lang="ar-JO" sz="4000" u="none"/>
              <a:t>؟</a:t>
            </a:r>
            <a:endParaRPr b="1" sz="4000"/>
          </a:p>
        </p:txBody>
      </p:sp>
      <p:sp>
        <p:nvSpPr>
          <p:cNvPr id="57" name="Google Shape;57;p9"/>
          <p:cNvSpPr txBox="1"/>
          <p:nvPr>
            <p:ph idx="4294967295" type="body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0" i="0" lang="ar-JO" u="none"/>
              <a:t>تعريف منظَّمة تيرفَنْد للمناصرة:</a:t>
            </a:r>
            <a:br>
              <a:rPr lang="ar-JO"/>
            </a:br>
            <a:endParaRPr/>
          </a:p>
          <a:p>
            <a:pPr indent="0" lvl="0" marL="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None/>
            </a:pPr>
            <a:r>
              <a:rPr b="1" i="0" lang="ar-JO" u="none"/>
              <a:t>"التَّأثيرُ في قراراتِ صُنَّاع القرار النَّافذين وسياساتهم وممارساتهم، بُغيةَ معالجةِ الأسباب الكامنة وراء الفقر، وتحقيق العدالة، ودعم التَّنمية المستدامة".</a:t>
            </a:r>
            <a:endParaRPr i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أ: ما تعريفُ </a:t>
            </a:r>
            <a:r>
              <a:rPr b="1" lang="ar-JO"/>
              <a:t>المناصَرة</a:t>
            </a:r>
            <a:r>
              <a:rPr b="1" i="0" lang="ar-JO" sz="4000" u="none"/>
              <a:t>؟</a:t>
            </a:r>
            <a:endParaRPr b="1" sz="4000"/>
          </a:p>
        </p:txBody>
      </p:sp>
      <p:sp>
        <p:nvSpPr>
          <p:cNvPr id="63" name="Google Shape;63;p10"/>
          <p:cNvSpPr txBox="1"/>
          <p:nvPr>
            <p:ph idx="4294967295" type="body"/>
          </p:nvPr>
        </p:nvSpPr>
        <p:spPr>
          <a:xfrm>
            <a:off x="457200" y="1303339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0" i="0" lang="ar-JO" u="none"/>
              <a:t>تتضمَّن بعضُ العبارات البديلة المحتمَلة ما يأتي: 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1" i="0" lang="ar-JO" u="none"/>
              <a:t>"التَّأثيرُ في صُنَّاع القرار"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1" i="0" lang="ar-JO" u="none"/>
              <a:t>"الدِّفاع عن حقوق الإنسان"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1" i="0" lang="ar-JO" u="none"/>
              <a:t>"تعزيز العدالة"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1" i="0" lang="ar-JO" u="none"/>
              <a:t>"تغيير السِّياسات والممارسات الحكوميَّة"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1" i="0" lang="ar-JO" u="none"/>
              <a:t>"المشاركة البنَّاءة مع المسؤولين"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Char char="●"/>
            </a:pPr>
            <a:r>
              <a:rPr b="1" i="0" lang="ar-JO" u="none"/>
              <a:t>"بناء علاقات استراتيجيَّة"</a:t>
            </a:r>
            <a:endParaRPr i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أ:</a:t>
            </a:r>
            <a:endParaRPr b="1" i="0" sz="4000" u="none"/>
          </a:p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 ما الغرض من </a:t>
            </a:r>
            <a:r>
              <a:rPr b="1" lang="ar-JO"/>
              <a:t>المناصَرة</a:t>
            </a:r>
            <a:r>
              <a:rPr b="1" i="0" lang="ar-JO" sz="4000" u="none"/>
              <a:t>؟</a:t>
            </a:r>
            <a:endParaRPr b="1" sz="4000"/>
          </a:p>
        </p:txBody>
      </p:sp>
      <p:sp>
        <p:nvSpPr>
          <p:cNvPr id="69" name="Google Shape;69;p11"/>
          <p:cNvSpPr txBox="1"/>
          <p:nvPr>
            <p:ph idx="4294967295" type="body"/>
          </p:nvPr>
        </p:nvSpPr>
        <p:spPr>
          <a:xfrm>
            <a:off x="457200" y="1531939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طلبُ سياسةٍ جديدة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المطالبةُ بمراجعةِ سياسةٍ ظالمة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طلبُ إنفاذِ سياسةٍ جيِّدة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المطالبةُ بتنفيذٍ أفضلَ عند تنفيذِ سياسةٍ ما تنفيذًا جائرًا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تغييرُ المواقف أوِِ الممارسات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حجبُ تغييرٍ مهدِّد في السَّياسات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أ: ماذا تتضمَّن </a:t>
            </a:r>
            <a:r>
              <a:rPr b="1" lang="ar-JO"/>
              <a:t>المناصَرة</a:t>
            </a:r>
            <a:r>
              <a:rPr b="1" i="0" lang="ar-JO" sz="4000" u="none"/>
              <a:t>؟</a:t>
            </a:r>
            <a:endParaRPr b="1" sz="4000"/>
          </a:p>
        </p:txBody>
      </p:sp>
      <p:sp>
        <p:nvSpPr>
          <p:cNvPr id="75" name="Google Shape;75;p12"/>
          <p:cNvSpPr txBox="1"/>
          <p:nvPr>
            <p:ph idx="4294967295" type="body"/>
          </p:nvPr>
        </p:nvSpPr>
        <p:spPr>
          <a:xfrm>
            <a:off x="457200" y="1455739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التَّأثير في الأشخاص النَّافذين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التَّحدُّث والتَّواصُل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تمكين الأشخاص الضُّعَفاء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البحث عن العدالة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عمليَّةٌ منظَّمة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تكونُ مقصودةً (متعمَّدة)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بهدفٍ واضح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أ: أين تُنفَّذ </a:t>
            </a:r>
            <a:r>
              <a:rPr b="1" lang="ar-JO"/>
              <a:t>المناصَرة</a:t>
            </a:r>
            <a:r>
              <a:rPr b="1" i="0" lang="ar-JO" sz="4000" u="none"/>
              <a:t>؟</a:t>
            </a:r>
            <a:endParaRPr b="1" sz="4000"/>
          </a:p>
        </p:txBody>
      </p:sp>
      <p:sp>
        <p:nvSpPr>
          <p:cNvPr id="81" name="Google Shape;81;p13"/>
          <p:cNvSpPr txBox="1"/>
          <p:nvPr>
            <p:ph idx="4294967295" type="body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على المستوى الدَّوْليّ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المستوى الإقليميّ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على المستوى الوطنيّ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على مستوى المقاطعات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المنطقة/السُّلطة المحلِّيَّة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المجتمع/القرية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أ: مَن يستطيع ممارسةَ </a:t>
            </a:r>
            <a:r>
              <a:rPr b="1" lang="ar-JO"/>
              <a:t>المناصَرة</a:t>
            </a:r>
            <a:r>
              <a:rPr b="1" i="0" lang="ar-JO" sz="4000" u="none"/>
              <a:t>؟</a:t>
            </a:r>
            <a:endParaRPr b="1" sz="4000"/>
          </a:p>
        </p:txBody>
      </p:sp>
      <p:sp>
        <p:nvSpPr>
          <p:cNvPr id="87" name="Google Shape;87;p14"/>
          <p:cNvSpPr txBox="1"/>
          <p:nvPr>
            <p:ph idx="4294967295" type="body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0" i="0" lang="ar-JO" u="none"/>
              <a:t>تشمل أدوار العاملين في مجالِ </a:t>
            </a:r>
            <a:r>
              <a:rPr lang="ar-JO"/>
              <a:t>المناصَرة</a:t>
            </a:r>
            <a:r>
              <a:rPr b="0" i="0" lang="ar-JO" u="none"/>
              <a:t> ما يأتي: </a:t>
            </a:r>
            <a:endParaRPr/>
          </a:p>
          <a:p>
            <a:pPr indent="0" lvl="0" marL="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  <p:graphicFrame>
        <p:nvGraphicFramePr>
          <p:cNvPr id="88" name="Google Shape;88;p14"/>
          <p:cNvGraphicFramePr/>
          <p:nvPr/>
        </p:nvGraphicFramePr>
        <p:xfrm>
          <a:off x="1057275" y="232410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{30615683-DFFB-4035-81EE-21AB7314D53C}</a:tableStyleId>
              </a:tblPr>
              <a:tblGrid>
                <a:gridCol w="3048000"/>
                <a:gridCol w="3048000"/>
              </a:tblGrid>
              <a:tr h="370850"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2800" u="none" cap="none" strike="noStrike"/>
                        <a:t>التَّمثيل</a:t>
                      </a:r>
                      <a:endParaRPr b="0" sz="28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2800" u="none" cap="none" strike="noStrike"/>
                        <a:t>المرافَقة</a:t>
                      </a:r>
                      <a:endParaRPr b="0" sz="2800" u="none" cap="none" strike="noStrike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2800" u="none" cap="none" strike="noStrike"/>
                        <a:t>التَّمكين</a:t>
                      </a:r>
                      <a:endParaRPr sz="28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2800" u="none" cap="none" strike="noStrike"/>
                        <a:t>الوساطة</a:t>
                      </a:r>
                      <a:endParaRPr sz="2800" u="none" cap="none" strike="noStrike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2800" u="none" cap="none" strike="noStrike"/>
                        <a:t>النَّمذجة</a:t>
                      </a:r>
                      <a:endParaRPr sz="28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2800" u="none" cap="none" strike="noStrike"/>
                        <a:t>التَّفاوض</a:t>
                      </a:r>
                      <a:endParaRPr sz="2800" u="none" cap="none" strike="noStrike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2800" u="none" cap="none" strike="noStrike"/>
                        <a:t>التَّشبيك</a:t>
                      </a:r>
                      <a:endParaRPr sz="28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2800" u="none" cap="none" strike="noStrike"/>
                        <a:t>حشدُ التَّأييد</a:t>
                      </a:r>
                      <a:endParaRPr sz="2800" u="none" cap="none" strike="noStrike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2800" u="none" cap="none" strike="noStrike"/>
                        <a:t>التَّعبئة</a:t>
                      </a:r>
                      <a:endParaRPr sz="28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2800" u="none" cap="none" strike="noStrike"/>
                        <a:t>المساومة</a:t>
                      </a:r>
                      <a:endParaRPr sz="2800" u="none" cap="none" strike="noStrike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أ: ما الممارسات الجيِّدة في مجالِ </a:t>
            </a:r>
            <a:r>
              <a:rPr b="1" lang="ar-JO"/>
              <a:t>المناصَرة</a:t>
            </a:r>
            <a:r>
              <a:rPr b="1" i="0" lang="ar-JO" sz="4000" u="none"/>
              <a:t>؟</a:t>
            </a:r>
            <a:endParaRPr b="1" sz="4000"/>
          </a:p>
        </p:txBody>
      </p:sp>
      <p:sp>
        <p:nvSpPr>
          <p:cNvPr id="94" name="Google Shape;94;p15"/>
          <p:cNvSpPr txBox="1"/>
          <p:nvPr>
            <p:ph idx="4294967295" type="body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المساءلة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الشَّرعيَّة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المشارَكة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التَّمثيل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Arabic Root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