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58000" cy="9144000"/>
  <p:embeddedFontLst>
    <p:embeddedFont>
      <p:font typeface="Mulish"/>
      <p:regular r:id="rId11"/>
      <p:bold r:id="rId12"/>
      <p:italic r:id="rId13"/>
      <p:boldItalic r:id="rId14"/>
    </p:embeddedFont>
    <p:embeddedFont>
      <p:font typeface="Scheherazade New"/>
      <p:regular r:id="rId15"/>
      <p:bold r:id="rId16"/>
    </p:embeddedFont>
    <p:embeddedFont>
      <p:font typeface="Alexandria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ulish-regular.fntdata"/><Relationship Id="rId10" Type="http://schemas.openxmlformats.org/officeDocument/2006/relationships/slide" Target="slides/slide5.xml"/><Relationship Id="rId13" Type="http://schemas.openxmlformats.org/officeDocument/2006/relationships/font" Target="fonts/Mulish-italic.fntdata"/><Relationship Id="rId12" Type="http://schemas.openxmlformats.org/officeDocument/2006/relationships/font" Target="fonts/Mulish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ScheherazadeNew-regular.fntdata"/><Relationship Id="rId14" Type="http://schemas.openxmlformats.org/officeDocument/2006/relationships/font" Target="fonts/Mulish-boldItalic.fntdata"/><Relationship Id="rId17" Type="http://schemas.openxmlformats.org/officeDocument/2006/relationships/font" Target="fonts/Alexandria-regular.fntdata"/><Relationship Id="rId16" Type="http://schemas.openxmlformats.org/officeDocument/2006/relationships/font" Target="fonts/ScheherazadeNew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Alexandri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ز 2</a:t>
            </a:r>
            <a:br>
              <a:rPr b="1" lang="ar-JO" sz="4800"/>
            </a:br>
            <a:r>
              <a:rPr b="1" i="0" lang="ar-JO" sz="4600" u="none"/>
              <a:t>دورة المناصَرة المرحلة 4</a:t>
            </a:r>
            <a:br>
              <a:rPr b="1" lang="ar-JO" sz="4800"/>
            </a:br>
            <a:r>
              <a:rPr b="1" i="0" lang="ar-JO" sz="4600" u="none"/>
              <a:t>اتِّخاذ إجراءاتٍ عمليَّة:</a:t>
            </a:r>
            <a:br>
              <a:rPr b="1" lang="ar-JO" sz="4600"/>
            </a:br>
            <a:r>
              <a:rPr b="1" i="0" lang="ar-JO" sz="4600" u="none"/>
              <a:t>تعبئة النَّاس (تنظيمُ الحملات)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2: ماذا يعني المصطلَح "تعبئة النَّاس"؟</a:t>
            </a:r>
            <a:endParaRPr sz="40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703801"/>
            <a:ext cx="8239126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تتضمَّن تعبئةُ النَّاس، أو تنظيمُ الحملات، تمكينَ النَّاس منَ المشاركة في الإجراءات التي تزيد من الضَّغطِ على صُنَّاع القرار لإحداث تَغيير في قضيَّةٍ ما. 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تشملُ تعبئةُ النَّاسِ رَفْعَ العرائضَ، وإرسالَ البطاقاتِ البريديَّة، والحملاتِ على الإنترنت، والمسيراتِ في الشوارع، ووَقفاتِ الصَّلاة، والمظاهرات، وحملاتِ المقاطعة، وغيرَ ذلك.</a:t>
            </a:r>
            <a:endParaRPr/>
          </a:p>
          <a:p>
            <a:pPr indent="0" lvl="0" marL="0" rtl="1" algn="r">
              <a:spcBef>
                <a:spcPts val="24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2: لماذا تُكلِّفُ نفسَك عناء تعبئة النَّاس؟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381000" y="1600201"/>
            <a:ext cx="83820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لإظهارِ وُجودِ اهتمامٍ عامٍّ ومستوًى عالٍ من الوعي بالقضيَّة وفَهْمِها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لزيادةِ الضَّغط على صُنَّاع القرار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لإشراكِ الأشخاصِ المتأثِّرين مباشرةً بالمشكلة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للتَّعبيرِ عن الطَّاقة أوِ عنِ الإحباطِ بطريقةٍ إيجابيَّة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لِلَفْتِ انتباهِ وسائلِ الإعلام إلى القضيَّة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لتَحقيقِ التزامٍ أكبَرَ نحو القضيَّة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2: الممارَسةُ الجيِّدةُ في </a:t>
            </a:r>
            <a:br>
              <a:rPr b="1" lang="ar-JO" sz="4000"/>
            </a:br>
            <a:r>
              <a:rPr b="1" i="0" lang="ar-JO" sz="4000" u="none"/>
              <a:t>تَعبئةِ النَّاس</a:t>
            </a:r>
            <a:endParaRPr b="1" sz="40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199" y="1487467"/>
            <a:ext cx="8391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إشراكُ المتضرِّرين منَ المشكلة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اختَرْ وسائلَك بعنايةٍ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لتكُنْ لدَيك رسالةٌ واضحةٌ وإجراءاتٌ سهلة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اجعَلِ الفَعاليَّاتِ ممتعةً، واستخدِمِ أمورًا جديدةً وتحمِلُ عنصرَ المفاجأة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تجنَّبِ العنف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فكِّرْ في كيفيَّةِ استجابةِ وسائلِ الإعلام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تابِعْ كيفيَّةَ استِجابةِ صُنَّاع القرار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