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6858000" cx="9144000"/>
  <p:notesSz cx="6858000" cy="9144000"/>
  <p:embeddedFontLst>
    <p:embeddedFont>
      <p:font typeface="Mulish"/>
      <p:regular r:id="rId12"/>
      <p:bold r:id="rId13"/>
      <p:italic r:id="rId14"/>
      <p:boldItalic r:id="rId15"/>
    </p:embeddedFont>
    <p:embeddedFont>
      <p:font typeface="Scheherazade New"/>
      <p:regular r:id="rId16"/>
      <p:bold r:id="rId17"/>
    </p:embeddedFont>
    <p:embeddedFont>
      <p:font typeface="Alexandri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CAC2E69-7899-412F-92A2-860872797C93}">
  <a:tblStyle styleId="{9CAC2E69-7899-412F-92A2-860872797C9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5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5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Mulish-bold.fntdata"/><Relationship Id="rId12" Type="http://schemas.openxmlformats.org/officeDocument/2006/relationships/font" Target="fonts/Mulish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Mulish-boldItalic.fntdata"/><Relationship Id="rId14" Type="http://schemas.openxmlformats.org/officeDocument/2006/relationships/font" Target="fonts/Mulish-italic.fntdata"/><Relationship Id="rId17" Type="http://schemas.openxmlformats.org/officeDocument/2006/relationships/font" Target="fonts/ScheherazadeNew-bold.fntdata"/><Relationship Id="rId16" Type="http://schemas.openxmlformats.org/officeDocument/2006/relationships/font" Target="fonts/ScheherazadeNew-regular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Alexandria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Alexandria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و 2</a:t>
            </a:r>
            <a:br>
              <a:rPr b="1" lang="ar-JO" sz="4800"/>
            </a:br>
            <a:r>
              <a:rPr b="1" i="0" lang="ar-JO" sz="4600" u="none"/>
              <a:t>دورةُ المناصَرة المرحلة 3</a:t>
            </a:r>
            <a:br>
              <a:rPr b="1" lang="ar-JO" sz="4800"/>
            </a:br>
            <a:r>
              <a:rPr b="1" i="0" lang="ar-JO" sz="4600" u="none"/>
              <a:t>التَّخطيط:</a:t>
            </a:r>
            <a:br>
              <a:rPr b="1" lang="ar-JO" sz="4600"/>
            </a:br>
            <a:r>
              <a:rPr b="1" i="0" lang="ar-JO" sz="4600" u="none"/>
              <a:t>المخاطِرُ والمخاوِفُ والتَّحدِّيات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و 2: ما المخاطر </a:t>
            </a:r>
            <a:br>
              <a:rPr b="1" lang="ar-JO" sz="4000"/>
            </a:br>
            <a:r>
              <a:rPr b="1" i="0" lang="ar-JO" sz="4000" u="none"/>
              <a:t>التي تتضمَّنها المناصَرة؟</a:t>
            </a:r>
            <a:endParaRPr sz="4000"/>
          </a:p>
        </p:txBody>
      </p:sp>
      <p:graphicFrame>
        <p:nvGraphicFramePr>
          <p:cNvPr id="65" name="Google Shape;65;p10"/>
          <p:cNvGraphicFramePr/>
          <p:nvPr/>
        </p:nvGraphicFramePr>
        <p:xfrm>
          <a:off x="457200" y="215265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{9CAC2E69-7899-412F-92A2-860872797C93}</a:tableStyleId>
              </a:tblPr>
              <a:tblGrid>
                <a:gridCol w="4114800"/>
                <a:gridCol w="41148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السُّمعة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الموارد الماليَّة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الَّتي يتعرَّضُ لها الأشخاص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التَّوقُّعات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الممتلكات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الوضع القانونيّ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المخاطرُ على العلاقات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3200" u="none" cap="none" strike="noStrike"/>
                        <a:t>مخاطرُ التَّوقيت</a:t>
                      </a:r>
                      <a:endParaRPr b="0" sz="3200" u="none" cap="none" strike="noStrike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و 2: ما المخاوِفُ الشائعة </a:t>
            </a:r>
            <a:br>
              <a:rPr b="1" lang="ar-JO" sz="4000"/>
            </a:br>
            <a:r>
              <a:rPr b="1" i="0" lang="ar-JO" sz="4000" u="none"/>
              <a:t>بشأن المناصَرة؟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457200" y="1571626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"إذا تحدَّثْنا عَلانِيةً، فربَّما نتعرَّضُ للتَّهديد"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"نحن لا نعرفُ ما يكفي عن الوضع"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"المناصَرة تعني المواجهة"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"نحن أصغرُ من أن نُحدِثَ فرْقًا"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"تُثيرُ المناصَرةُ تَوَقُّعاتٍ غير واقعيَّة حول مدى سرعةِ التَّغيير"</a:t>
            </a:r>
            <a:endParaRPr/>
          </a:p>
          <a:p>
            <a:pPr indent="-342900" lvl="0" marL="34290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Char char="●"/>
            </a:pPr>
            <a:r>
              <a:rPr b="0" i="0" lang="ar-JO" sz="2800" u="none"/>
              <a:t>"ربَّما تؤدِّي المناصَرة إلى تَنازُلاتٍ للأشخاص المعنيِّين، وحتَّى للمنظَّمة نفسها"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و 2: تحليلُ مخاطرِ الدَّعوةِ إلى المناصَرة</a:t>
            </a:r>
            <a:endParaRPr b="1"/>
          </a:p>
        </p:txBody>
      </p:sp>
      <p:sp>
        <p:nvSpPr>
          <p:cNvPr id="77" name="Google Shape;77;p12"/>
          <p:cNvSpPr/>
          <p:nvPr/>
        </p:nvSpPr>
        <p:spPr>
          <a:xfrm>
            <a:off x="457200" y="1600200"/>
            <a:ext cx="8229600" cy="3949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0"/>
                </a:moveTo>
                <a:close/>
                <a:lnTo>
                  <a:pt x="-10000" y="120000"/>
                </a:lnTo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-177800" lvl="1" marL="114300" marR="0" rtl="1" algn="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b="0" i="0" lang="ar-JO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تحديدُ التَّهديدات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114300" marR="0" rtl="0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7800" lvl="1" marL="114300" marR="0" rtl="1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b="0" i="0" lang="ar-JO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تقديرُ حجم المخاطر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114300" marR="0" rtl="0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7800" lvl="1" marL="114300" marR="0" rtl="1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b="0" i="0" lang="ar-JO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تخفيفُ المخاطر وإدارتها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1" marL="114300" marR="0" rtl="0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7800" lvl="1" marL="114300" marR="0" rtl="1" algn="r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b="0" i="0" lang="ar-JO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المراجعةُ بانتظام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