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9144000"/>
  <p:notesSz cx="6858000" cy="9144000"/>
  <p:embeddedFontLst>
    <p:embeddedFont>
      <p:font typeface="Mulish"/>
      <p:regular r:id="rId13"/>
      <p:bold r:id="rId14"/>
      <p:italic r:id="rId15"/>
      <p:boldItalic r:id="rId16"/>
    </p:embeddedFont>
    <p:embeddedFont>
      <p:font typeface="Scheherazade New"/>
      <p:regular r:id="rId17"/>
      <p:bold r:id="rId18"/>
    </p:embeddedFont>
    <p:embeddedFont>
      <p:font typeface="Alexandria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lexandria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Mulish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ulish-italic.fntdata"/><Relationship Id="rId14" Type="http://schemas.openxmlformats.org/officeDocument/2006/relationships/font" Target="fonts/Mulish-bold.fntdata"/><Relationship Id="rId17" Type="http://schemas.openxmlformats.org/officeDocument/2006/relationships/font" Target="fonts/ScheherazadeNew-regular.fntdata"/><Relationship Id="rId16" Type="http://schemas.openxmlformats.org/officeDocument/2006/relationships/font" Target="fonts/Mulish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Alexandria-regular.fntdata"/><Relationship Id="rId6" Type="http://schemas.openxmlformats.org/officeDocument/2006/relationships/slide" Target="slides/slide1.xml"/><Relationship Id="rId18" Type="http://schemas.openxmlformats.org/officeDocument/2006/relationships/font" Target="fonts/ScheherazadeNew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ar-JO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409aaabe32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g409aaabe32e_0_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">
  <p:cSld name="BLANK_1">
    <p:bg>
      <p:bgPr>
        <a:solidFill>
          <a:srgbClr val="E1ECF4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2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15" name="Google Shape;15;p2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" name="Google Shape;16;p2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18" name="Google Shape;18;p2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white">
  <p:cSld name="BLANK_1_2">
    <p:bg>
      <p:bgPr>
        <a:solidFill>
          <a:schemeClr val="l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oogle Shape;22;p3"/>
          <p:cNvGrpSpPr/>
          <p:nvPr/>
        </p:nvGrpSpPr>
        <p:grpSpPr>
          <a:xfrm>
            <a:off x="-87500" y="5389757"/>
            <a:ext cx="9248400" cy="882000"/>
            <a:chOff x="-87500" y="5389757"/>
            <a:chExt cx="9248400" cy="882000"/>
          </a:xfrm>
        </p:grpSpPr>
        <p:cxnSp>
          <p:nvCxnSpPr>
            <p:cNvPr id="23" name="Google Shape;23;p3"/>
            <p:cNvCxnSpPr/>
            <p:nvPr/>
          </p:nvCxnSpPr>
          <p:spPr>
            <a:xfrm>
              <a:off x="-87500" y="5834832"/>
              <a:ext cx="9248400" cy="0"/>
            </a:xfrm>
            <a:prstGeom prst="straightConnector1">
              <a:avLst/>
            </a:prstGeom>
            <a:noFill/>
            <a:ln cap="flat" cmpd="sng" w="152400">
              <a:solidFill>
                <a:srgbClr val="0B5A9F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4" name="Google Shape;24;p3"/>
            <p:cNvSpPr txBox="1"/>
            <p:nvPr/>
          </p:nvSpPr>
          <p:spPr>
            <a:xfrm>
              <a:off x="5977000" y="5638292"/>
              <a:ext cx="2845200" cy="384900"/>
            </a:xfrm>
            <a:prstGeom prst="rect">
              <a:avLst/>
            </a:prstGeom>
            <a:solidFill>
              <a:srgbClr val="E1ECF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JO" sz="1200">
                  <a:solidFill>
                    <a:srgbClr val="0B5A9F"/>
                  </a:solidFill>
                  <a:latin typeface="Mulish"/>
                  <a:ea typeface="Mulish"/>
                  <a:cs typeface="Mulish"/>
                  <a:sym typeface="Mulish"/>
                </a:rPr>
                <a:t>https://learn.tearfund.org/rootsguide</a:t>
              </a:r>
              <a:endParaRPr sz="1200">
                <a:solidFill>
                  <a:srgbClr val="0B5A9F"/>
                </a:solidFill>
                <a:latin typeface="Mulish"/>
                <a:ea typeface="Mulish"/>
                <a:cs typeface="Mulish"/>
                <a:sym typeface="Mulish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>
              <a:off x="457200" y="5389757"/>
              <a:ext cx="882000" cy="882000"/>
            </a:xfrm>
            <a:prstGeom prst="ellipse">
              <a:avLst/>
            </a:prstGeom>
            <a:solidFill>
              <a:schemeClr val="lt1"/>
            </a:solidFill>
            <a:ln cap="flat" cmpd="sng" w="114300">
              <a:solidFill>
                <a:srgbClr val="0B5A9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>
                  <a:latin typeface="Scheherazade New"/>
                  <a:ea typeface="Scheherazade New"/>
                  <a:cs typeface="Scheherazade New"/>
                  <a:sym typeface="Scheherazade New"/>
                </a:rPr>
                <a:t>جذور </a:t>
              </a:r>
              <a:endParaRPr b="1">
                <a:latin typeface="Scheherazade New"/>
                <a:ea typeface="Scheherazade New"/>
                <a:cs typeface="Scheherazade New"/>
                <a:sym typeface="Scheherazade New"/>
              </a:endParaRPr>
            </a:p>
            <a:p>
              <a:pPr indent="0" lvl="0" marL="0" rtl="1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ar-JO" sz="2000">
                  <a:solidFill>
                    <a:srgbClr val="0B5A9F"/>
                  </a:solidFill>
                  <a:latin typeface="Scheherazade New"/>
                  <a:ea typeface="Scheherazade New"/>
                  <a:cs typeface="Scheherazade New"/>
                  <a:sym typeface="Scheherazade New"/>
                </a:rPr>
                <a:t>2+1</a:t>
              </a:r>
              <a:endParaRPr b="1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endParaRPr>
            </a:p>
          </p:txBody>
        </p:sp>
      </p:grpSp>
      <p:pic>
        <p:nvPicPr>
          <p:cNvPr id="26" name="Google Shape;26;p3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exandria"/>
              <a:buNone/>
              <a:defRPr i="0" sz="4000" u="none" cap="none" strike="noStrike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lexandria"/>
              <a:buNone/>
              <a:defRPr i="0" sz="4000" u="none" cap="none" strike="noStrike">
                <a:solidFill>
                  <a:srgbClr val="000000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cheherazade New"/>
              <a:buChar char="•"/>
              <a:defRPr i="0" sz="32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406400" lvl="1" marL="914400" marR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cheherazade New"/>
              <a:buChar char="–"/>
              <a:defRPr i="0" sz="28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81000" lvl="2" marL="1371600" marR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cheherazade New"/>
              <a:buChar char="•"/>
              <a:defRPr i="0" sz="24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55600" lvl="3" marL="1828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–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55600" lvl="4" marL="22860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»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55600" lvl="5" marL="2743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55600" lvl="6" marL="32004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55600" lvl="7" marL="36576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55600" lvl="8" marL="41148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cheherazade New"/>
              <a:buChar char="•"/>
              <a:defRPr i="0" sz="2000" u="none" cap="none" strike="noStrike">
                <a:solidFill>
                  <a:schemeClr val="dk1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rabic light blue Title Slide">
  <p:cSld name="BLANK_1_1"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>
            <a:off x="0" y="0"/>
            <a:ext cx="9144000" cy="5767800"/>
          </a:xfrm>
          <a:prstGeom prst="rect">
            <a:avLst/>
          </a:prstGeom>
          <a:solidFill>
            <a:srgbClr val="0B5A9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" name="Google Shape;31;p4" title="TF_ALT_LOGO_CAPITAL_T__RGB (1)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13549" y="6140143"/>
            <a:ext cx="1208650" cy="38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62748" y="1254713"/>
            <a:ext cx="3164550" cy="3009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" name="Google Shape;33;p4"/>
          <p:cNvCxnSpPr/>
          <p:nvPr/>
        </p:nvCxnSpPr>
        <p:spPr>
          <a:xfrm>
            <a:off x="16900" y="5839138"/>
            <a:ext cx="9144000" cy="0"/>
          </a:xfrm>
          <a:prstGeom prst="straightConnector1">
            <a:avLst/>
          </a:prstGeom>
          <a:noFill/>
          <a:ln cap="flat" cmpd="sng" w="152400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" name="Google Shape;34;p4"/>
          <p:cNvSpPr/>
          <p:nvPr/>
        </p:nvSpPr>
        <p:spPr>
          <a:xfrm>
            <a:off x="441156" y="5277287"/>
            <a:ext cx="1032900" cy="1044600"/>
          </a:xfrm>
          <a:prstGeom prst="ellipse">
            <a:avLst/>
          </a:prstGeom>
          <a:solidFill>
            <a:srgbClr val="FFFFFF"/>
          </a:solidFill>
          <a:ln cap="flat" cmpd="sng" w="11430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>
                <a:latin typeface="Scheherazade New"/>
                <a:ea typeface="Scheherazade New"/>
                <a:cs typeface="Scheherazade New"/>
                <a:sym typeface="Scheherazade New"/>
              </a:rPr>
              <a:t>جذور </a:t>
            </a:r>
            <a:endParaRPr b="1">
              <a:latin typeface="Scheherazade New"/>
              <a:ea typeface="Scheherazade New"/>
              <a:cs typeface="Scheherazade New"/>
              <a:sym typeface="Scheherazade New"/>
            </a:endParaRPr>
          </a:p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ar-JO" sz="2000">
                <a:solidFill>
                  <a:srgbClr val="0B5A9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2+1</a:t>
            </a:r>
            <a:endParaRPr b="1" sz="2000">
              <a:solidFill>
                <a:srgbClr val="0B5A9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5" name="Google Shape;35;p4"/>
          <p:cNvSpPr txBox="1"/>
          <p:nvPr/>
        </p:nvSpPr>
        <p:spPr>
          <a:xfrm>
            <a:off x="273418" y="1597955"/>
            <a:ext cx="4944300" cy="1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Arial"/>
              <a:buNone/>
            </a:pPr>
            <a:r>
              <a:rPr b="1" i="0" lang="ar-JO" sz="5800" u="none" cap="none" strike="noStrike">
                <a:solidFill>
                  <a:srgbClr val="FFFFFF"/>
                </a:solidFill>
                <a:latin typeface="Alexandria"/>
                <a:ea typeface="Alexandria"/>
                <a:cs typeface="Alexandria"/>
                <a:sym typeface="Alexandria"/>
              </a:rPr>
              <a:t>جذور 1+2</a:t>
            </a:r>
            <a:endParaRPr i="0" sz="1400" u="none" cap="none" strike="noStrike">
              <a:solidFill>
                <a:srgbClr val="000000"/>
              </a:solidFill>
              <a:latin typeface="Alexandria"/>
              <a:ea typeface="Alexandria"/>
              <a:cs typeface="Alexandria"/>
              <a:sym typeface="Alexandria"/>
            </a:endParaRPr>
          </a:p>
          <a:p>
            <a:pPr indent="0" lvl="0" marL="0" marR="0" rtl="1" algn="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i="0" lang="ar-JO" sz="3100" u="none" cap="none" strike="noStrike">
                <a:solidFill>
                  <a:srgbClr val="FFFFFF"/>
                </a:solidFill>
                <a:latin typeface="Scheherazade New"/>
                <a:ea typeface="Scheherazade New"/>
                <a:cs typeface="Scheherazade New"/>
                <a:sym typeface="Scheherazade New"/>
              </a:rPr>
              <a:t>دليل أدوات المناصَرة</a:t>
            </a:r>
            <a:endParaRPr i="0" sz="3100" u="none" cap="none" strike="noStrike">
              <a:solidFill>
                <a:srgbClr val="FFFFFF"/>
              </a:solidFill>
              <a:latin typeface="Scheherazade New"/>
              <a:ea typeface="Scheherazade New"/>
              <a:cs typeface="Scheherazade New"/>
              <a:sym typeface="Scheherazade New"/>
            </a:endParaRPr>
          </a:p>
        </p:txBody>
      </p:sp>
      <p:sp>
        <p:nvSpPr>
          <p:cNvPr id="36" name="Google Shape;36;p4"/>
          <p:cNvSpPr txBox="1"/>
          <p:nvPr/>
        </p:nvSpPr>
        <p:spPr>
          <a:xfrm>
            <a:off x="1513328" y="3638778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JO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https://learn.tearfund.org/rootsguide</a:t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536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/>
        </p:nvSpPr>
        <p:spPr>
          <a:xfrm>
            <a:off x="453610" y="529140"/>
            <a:ext cx="49443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ar-JO" sz="5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ROOTS 1+2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Advocacy Toolkit</a:t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3610" y="2449153"/>
            <a:ext cx="3704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ar-JO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www.tearfund.org/advocacy_toolkit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2" name="Google Shape;42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PT TEMPLATE_ROOTS-02.jpg" id="46" name="Google Shape;4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3997" cy="685746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457200" y="16002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xandria"/>
              <a:buNone/>
              <a:defRPr sz="2800">
                <a:solidFill>
                  <a:schemeClr val="dk1"/>
                </a:solidFill>
                <a:latin typeface="Alexandria"/>
                <a:ea typeface="Alexandria"/>
                <a:cs typeface="Alexandria"/>
                <a:sym typeface="Alexandri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cheherazade New"/>
              <a:buChar char="●"/>
              <a:defRPr sz="1800"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●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○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cheherazade New"/>
              <a:buChar char="■"/>
              <a:defRPr>
                <a:solidFill>
                  <a:schemeClr val="dk2"/>
                </a:solidFill>
                <a:latin typeface="Scheherazade New"/>
                <a:ea typeface="Scheherazade New"/>
                <a:cs typeface="Scheherazade New"/>
                <a:sym typeface="Scheherazade New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ar-J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/>
        </p:nvSpPr>
        <p:spPr>
          <a:xfrm>
            <a:off x="453610" y="529140"/>
            <a:ext cx="494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8"/>
          <p:cNvSpPr txBox="1"/>
          <p:nvPr/>
        </p:nvSpPr>
        <p:spPr>
          <a:xfrm>
            <a:off x="453610" y="2449153"/>
            <a:ext cx="37044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Calibri"/>
              <a:buNone/>
            </a:pPr>
            <a:r>
              <a:rPr b="1" i="0" lang="ar-JO" sz="5000" u="none"/>
              <a:t>القسم ز 3</a:t>
            </a:r>
            <a:br>
              <a:rPr b="1" lang="ar-JO" sz="4800"/>
            </a:br>
            <a:r>
              <a:rPr b="1" i="0" lang="ar-JO" sz="4600" u="none"/>
              <a:t>دورة المناصَرة المرحلة 4</a:t>
            </a:r>
            <a:br>
              <a:rPr b="1" lang="ar-JO" sz="4800"/>
            </a:br>
            <a:r>
              <a:rPr b="1" i="0" lang="ar-JO" sz="4600" u="none"/>
              <a:t>اتِّخاذ إجراءاتٍ عمليَّة:</a:t>
            </a:r>
            <a:br>
              <a:rPr b="1" lang="ar-JO" sz="4600"/>
            </a:br>
            <a:r>
              <a:rPr b="1" i="0" lang="ar-JO" sz="4600" u="none"/>
              <a:t>استخدامُ وسائلِ الإعلام </a:t>
            </a:r>
            <a:endParaRPr b="1" sz="4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3: ما وسائلُ الإعلام؟</a:t>
            </a:r>
            <a:endParaRPr sz="4000"/>
          </a:p>
        </p:txBody>
      </p:sp>
      <p:sp>
        <p:nvSpPr>
          <p:cNvPr id="65" name="Google Shape;65;p10"/>
          <p:cNvSpPr txBox="1"/>
          <p:nvPr>
            <p:ph idx="4294967295" type="body"/>
          </p:nvPr>
        </p:nvSpPr>
        <p:spPr>
          <a:xfrm>
            <a:off x="457200" y="1390651"/>
            <a:ext cx="8239126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تشملُ وسائلُ الإعلام:</a:t>
            </a:r>
            <a:br>
              <a:rPr lang="ar-JO"/>
            </a:br>
            <a:r>
              <a:rPr b="1" i="0" lang="ar-JO" u="none"/>
              <a:t>وسائلَ الإعلام التَّقليديَّة، </a:t>
            </a:r>
            <a:r>
              <a:rPr b="0" i="0" lang="ar-JO" u="none"/>
              <a:t>مثل الإذاعة والتِّلفزيون والصُّحُف</a:t>
            </a:r>
            <a:endParaRPr/>
          </a:p>
          <a:p>
            <a:pPr indent="0" lvl="0" marL="0" rtl="1" algn="r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i="0" lang="ar-JO" u="none"/>
              <a:t>الوسائل الإلكترونيَّة والوسائل على الإنترنت، </a:t>
            </a:r>
            <a:r>
              <a:rPr b="0" i="0" lang="ar-JO" u="none"/>
              <a:t>مثل البريد الإلكترونيِّ والمواقع الإلكترونيَّة ومِنصَّات التَّواصُل الاجتماعيِّ والمدوَّنات</a:t>
            </a:r>
            <a:endParaRPr/>
          </a:p>
          <a:p>
            <a:pPr indent="0" lvl="0" marL="0" rtl="1" algn="r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0" i="0" lang="ar-JO" u="none"/>
              <a:t>إنَّ وسائلَ الإعلام قوَّةٌ جبَّارةٌ يمكنُها بناءُ الوعيِ، وتَشكيلُ الرَّأيِ العامّ، والتَّأثيرُ في صُنَّاع القَرار.</a:t>
            </a:r>
            <a:br>
              <a:rPr lang="ar-JO"/>
            </a:br>
            <a:endParaRPr/>
          </a:p>
          <a:p>
            <a:pPr indent="0" lvl="0" marL="0" rtl="1" algn="r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3: الفرصُ الإعلاميَّة</a:t>
            </a:r>
            <a:endParaRPr b="1" sz="4000"/>
          </a:p>
        </p:txBody>
      </p:sp>
      <p:sp>
        <p:nvSpPr>
          <p:cNvPr id="71" name="Google Shape;71;p11"/>
          <p:cNvSpPr txBox="1"/>
          <p:nvPr>
            <p:ph idx="4294967295" type="body"/>
          </p:nvPr>
        </p:nvSpPr>
        <p:spPr>
          <a:xfrm>
            <a:off x="381000" y="1276351"/>
            <a:ext cx="83820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مقروءة</a:t>
            </a:r>
            <a:r>
              <a:rPr b="0" i="0" lang="ar-JO" u="none"/>
              <a:t>- بياناتٌ صحفيَّة، ورسائلُ إلى المحرِّرين، ومقالات مطوَّلة، ومدوَّنات، ومعلومات أساسيَّة للصَّحفيِّين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المرئيَّة والمَسموعة</a:t>
            </a:r>
            <a:r>
              <a:rPr b="0" i="0" lang="ar-JO" u="none"/>
              <a:t>- مقابلات إذاعيَّة، أو مقابلات تلفزيونيَّة، أو مداخلاتٌ هاتفيَّة في برنامجٍ حواريّ، أو قصصٌ تُذاعُ في البرامج الإذاعيَّة أو تُبَثُّ ضمن البرامج التِّلفزيونيَّة، أو لقطات مصوَّرة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مختصَّةٌ بالعلاقات</a:t>
            </a:r>
            <a:r>
              <a:rPr b="0" i="0" lang="ar-JO" u="none"/>
              <a:t>- تنظيمُ مأدبة غداءٍ للصَّحفيِّين، ودعوةُ الصحفيِّين إلى زياراتٍ إلى المجتمعات المحلِّيَّة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3: الرسائل الإعلاميَّة</a:t>
            </a:r>
            <a:endParaRPr b="1" sz="4000"/>
          </a:p>
        </p:txBody>
      </p:sp>
      <p:sp>
        <p:nvSpPr>
          <p:cNvPr id="77" name="Google Shape;77;p12"/>
          <p:cNvSpPr txBox="1"/>
          <p:nvPr>
            <p:ph idx="4294967295" type="body"/>
          </p:nvPr>
        </p:nvSpPr>
        <p:spPr>
          <a:xfrm>
            <a:off x="457200" y="1276351"/>
            <a:ext cx="8229600" cy="39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ما</a:t>
            </a:r>
            <a:r>
              <a:rPr b="0" i="0" lang="ar-JO" u="none"/>
              <a:t> الذي يحدث؟/ما الَّذي حدث؟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مَن</a:t>
            </a:r>
            <a:r>
              <a:rPr b="0" i="0" lang="ar-JO" u="none"/>
              <a:t> </a:t>
            </a:r>
            <a:r>
              <a:rPr b="1" i="0" lang="ar-JO" u="none"/>
              <a:t>وأين</a:t>
            </a:r>
            <a:r>
              <a:rPr b="0" i="0" lang="ar-JO" u="none"/>
              <a:t> </a:t>
            </a:r>
            <a:r>
              <a:rPr b="1" i="0" lang="ar-JO" u="none"/>
              <a:t>ومتى؟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لماذا</a:t>
            </a:r>
            <a:r>
              <a:rPr b="0" i="0" lang="ar-JO" u="none"/>
              <a:t> يحدث ذلك؟ لماذا حدث ذلك؟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كيف</a:t>
            </a:r>
            <a:r>
              <a:rPr b="0" i="0" lang="ar-JO" u="none"/>
              <a:t> يؤثِّرُ ذلك في النَّاس؟ ولماذا هو مُهِمّ؟ 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1" i="0" lang="ar-JO" u="none"/>
              <a:t>ما الَّذي</a:t>
            </a:r>
            <a:r>
              <a:rPr b="0" i="0" lang="ar-JO" u="none"/>
              <a:t> يجب أن يحدُثَ الآن؟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3: الرسائل الإعلاميَّة</a:t>
            </a:r>
            <a:endParaRPr b="1" sz="4000"/>
          </a:p>
        </p:txBody>
      </p:sp>
      <p:sp>
        <p:nvSpPr>
          <p:cNvPr id="83" name="Google Shape;83;p13"/>
          <p:cNvSpPr txBox="1"/>
          <p:nvPr>
            <p:ph idx="4294967295" type="body"/>
          </p:nvPr>
        </p:nvSpPr>
        <p:spPr>
          <a:xfrm>
            <a:off x="457200" y="127635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marR="0" rtl="1" algn="r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lang="ar-JO"/>
              <a:t>3 خصائص: أن تكون واضحًا، موجَزًا، منوَّعًا</a:t>
            </a:r>
            <a:endParaRPr/>
          </a:p>
          <a:p>
            <a:pPr indent="-342900" lvl="0" marL="342900" marR="0" rtl="1" algn="r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lang="ar-JO"/>
              <a:t>3 أحرف أ ب ت إقرار، بناء جسور، تواصُل</a:t>
            </a:r>
            <a:endParaRPr/>
          </a:p>
          <a:p>
            <a:pPr indent="-342900" lvl="0" marL="342900" marR="0" rtl="1" algn="r">
              <a:lnSpc>
                <a:spcPct val="115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lang="ar-JO"/>
              <a:t>استخدِمْ فقط 3 نقاط- ولا تزِدْ عليها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b="1" i="0" lang="ar-JO" sz="4000" u="none"/>
              <a:t>القسم ز 3: الممارسةُ الجيِّدةُ في وسائلِ الإعلام</a:t>
            </a:r>
            <a:endParaRPr b="1" sz="4000"/>
          </a:p>
        </p:txBody>
      </p:sp>
      <p:sp>
        <p:nvSpPr>
          <p:cNvPr id="89" name="Google Shape;89;p14"/>
          <p:cNvSpPr txBox="1"/>
          <p:nvPr>
            <p:ph idx="4294967295" type="body"/>
          </p:nvPr>
        </p:nvSpPr>
        <p:spPr>
          <a:xfrm>
            <a:off x="457200" y="1454101"/>
            <a:ext cx="8229600" cy="3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فهمُ الهدفِ من الحصول على التَّغطية الإعلاميَّة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استخدامُ رسائلَ إعلاميَّةٍ واضحة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استهدافُ وسائلِ الإعلام السَّائدة والأشخاص المِفتاحيِّين (الرَّئيسين)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محاوَلةُ النَّظَر إلى القضيَّة من منظورِ الصِّحاَفة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تذكَّرْ أنَّه لا توجَدُ أخبارٌ غيرُ متحيِّزة</a:t>
            </a:r>
            <a:endParaRPr/>
          </a:p>
          <a:p>
            <a:pPr indent="-342900" lvl="0" marL="342900" rtl="1" algn="r">
              <a:spcBef>
                <a:spcPts val="640"/>
              </a:spcBef>
              <a:spcAft>
                <a:spcPts val="1200"/>
              </a:spcAft>
              <a:buClr>
                <a:schemeClr val="dk1"/>
              </a:buClr>
              <a:buSzPts val="3200"/>
              <a:buChar char="●"/>
            </a:pPr>
            <a:r>
              <a:rPr b="0" i="0" lang="ar-JO" u="none"/>
              <a:t>استخدِمِ "الخُطَّافات" (الأمور الجذَّابة) "لتَعليق" القِصَص عليها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rabic Root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