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6858000" cx="9144000"/>
  <p:notesSz cx="6858000" cy="9144000"/>
  <p:embeddedFontLst>
    <p:embeddedFont>
      <p:font typeface="Mulish"/>
      <p:regular r:id="rId16"/>
      <p:bold r:id="rId17"/>
      <p:italic r:id="rId18"/>
      <p:boldItalic r:id="rId19"/>
    </p:embeddedFont>
    <p:embeddedFont>
      <p:font typeface="Scheherazade New"/>
      <p:regular r:id="rId20"/>
      <p:bold r:id="rId21"/>
    </p:embeddedFont>
    <p:embeddedFont>
      <p:font typeface="Alexandria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99F0A91-63B0-451A-BAF8-C265CC15751A}">
  <a:tblStyle styleId="{199F0A91-63B0-451A-BAF8-C265CC15751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1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1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ScheherazadeNew-regular.fntdata"/><Relationship Id="rId11" Type="http://schemas.openxmlformats.org/officeDocument/2006/relationships/slide" Target="slides/slide5.xml"/><Relationship Id="rId22" Type="http://schemas.openxmlformats.org/officeDocument/2006/relationships/font" Target="fonts/Alexandria-regular.fntdata"/><Relationship Id="rId10" Type="http://schemas.openxmlformats.org/officeDocument/2006/relationships/slide" Target="slides/slide4.xml"/><Relationship Id="rId21" Type="http://schemas.openxmlformats.org/officeDocument/2006/relationships/font" Target="fonts/ScheherazadeNew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23" Type="http://schemas.openxmlformats.org/officeDocument/2006/relationships/font" Target="fonts/Alexandria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Mulish-bold.fntdata"/><Relationship Id="rId16" Type="http://schemas.openxmlformats.org/officeDocument/2006/relationships/font" Target="fonts/Mulish-regular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Mulish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Mulish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1" name="Google Shape;11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2" name="Google Shape;12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4" name="Google Shape;14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9" name="Google Shape;19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0" name="Google Shape;20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2" name="Google Shape;22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" name="Google Shape;27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" name="Google Shape;30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38" name="Google Shape;38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7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/>
          <p:nvPr/>
        </p:nvSpPr>
        <p:spPr>
          <a:xfrm>
            <a:off x="457200" y="1708943"/>
            <a:ext cx="8229600" cy="2830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القسم ب 2</a:t>
            </a:r>
            <a:br>
              <a:rPr b="1" lang="ar-JO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أسباب المناصَرة (لماذا)</a:t>
            </a:r>
            <a:endParaRPr/>
          </a:p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Calibri"/>
              <a:buNone/>
            </a:pPr>
            <a:r>
              <a:rPr b="1" i="0" lang="ar-JO" sz="46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السُّلطةُ والسِّياسة</a:t>
            </a:r>
            <a:endParaRPr b="1" sz="4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ما تعريفُ السُّلطة؟</a:t>
            </a:r>
            <a:endParaRPr b="1" sz="4000"/>
          </a:p>
        </p:txBody>
      </p:sp>
      <p:sp>
        <p:nvSpPr>
          <p:cNvPr id="57" name="Google Shape;57;p9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السُّلطةُ هي القدرةُ على التأثير في سلوك النَّاس والأوضاع المحيطة التي يعيشون فيها. تحدِّدُ السُّلطة مَن يتَّخذُ القرارات، والقرارات التي يجري اتِّخاذها، ومتى تُتَّخذُ، وكيفيَّةِ اتِّخاذها.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ما أنواعُ السُّلطةِ المختلفة؟</a:t>
            </a:r>
            <a:endParaRPr b="1" sz="4000"/>
          </a:p>
        </p:txBody>
      </p:sp>
      <p:sp>
        <p:nvSpPr>
          <p:cNvPr id="63" name="Google Shape;63;p10"/>
          <p:cNvSpPr txBox="1"/>
          <p:nvPr>
            <p:ph idx="4294967295" type="body"/>
          </p:nvPr>
        </p:nvSpPr>
        <p:spPr>
          <a:xfrm>
            <a:off x="457200" y="1506539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2766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"السُّلطة على" فعل أمرٍ ما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"السُّلطةُ داخل" الشَّخص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"السُّلطةُ مع" الآخرين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"السُّلطةُ على" الآخرين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السُّلطةُ المرئيَّة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السُّلطةُ الخفيَّة</a:t>
            </a:r>
            <a:endParaRPr/>
          </a:p>
          <a:p>
            <a:pPr indent="-32766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السُّلطةُ غير المرئيَّة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ct val="177778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ما مصادر السُّلطة المختلفة؟</a:t>
            </a:r>
            <a:endParaRPr b="1" sz="4000"/>
          </a:p>
        </p:txBody>
      </p:sp>
      <p:sp>
        <p:nvSpPr>
          <p:cNvPr id="69" name="Google Shape;69;p11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graphicFrame>
        <p:nvGraphicFramePr>
          <p:cNvPr id="70" name="Google Shape;70;p11"/>
          <p:cNvGraphicFramePr/>
          <p:nvPr/>
        </p:nvGraphicFramePr>
        <p:xfrm>
          <a:off x="1428750" y="174942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{199F0A91-63B0-451A-BAF8-C265CC15751A}</a:tableStyleId>
              </a:tblPr>
              <a:tblGrid>
                <a:gridCol w="3048000"/>
                <a:gridCol w="30480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السُّلطة</a:t>
                      </a:r>
                      <a:endParaRPr b="0"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الإكراه </a:t>
                      </a:r>
                      <a:endParaRPr b="0"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جماعيّ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الثقافة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الاقتصاديَّة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العِرْقيَّة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الخبرة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الله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مؤسَّسيّ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أخلاقيّ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الامتيازات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المورد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1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ar-JO" sz="2800" u="none" cap="none" strike="noStrike"/>
                        <a:t>الخدمة</a:t>
                      </a:r>
                      <a:endParaRPr sz="28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كيف تتفاعل المناص</a:t>
            </a:r>
            <a:r>
              <a:rPr b="1" lang="ar-JO"/>
              <a:t>َ</a:t>
            </a:r>
            <a:r>
              <a:rPr b="1" i="0" lang="ar-JO" sz="4000" u="none"/>
              <a:t>رة مع السُّلطة؟</a:t>
            </a:r>
            <a:endParaRPr b="1" sz="4000"/>
          </a:p>
        </p:txBody>
      </p:sp>
      <p:sp>
        <p:nvSpPr>
          <p:cNvPr id="76" name="Google Shape;76;p12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مساءلةَ صُنَّاع القرار عن استخدامهم للسُّلطة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محاولة تغيير طريقة استخدام السُّلطة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تحدِّي إساءةِ استخدام السُّلطة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منحُ الأشخاص المستبعَدين إمكانيَّة الوصول إلى السُّلطة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مساعدةُ النَّاس على رؤية سُلطتِهم واستخدامها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التغلُّبُ على الشُّعور بالعجز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كيف يُساءُ استخدامُ السُّلطة؟</a:t>
            </a:r>
            <a:endParaRPr b="1" sz="4000"/>
          </a:p>
        </p:txBody>
      </p:sp>
      <p:sp>
        <p:nvSpPr>
          <p:cNvPr id="82" name="Google Shape;82;p13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وعودٌ فارغة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إساءةُ استخدامِ الامتيازات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استخدامُ السُّلطةِ أوِ العنف أوِ الإكراه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الادِّعاءات الزائفة بالشرعيَّة، وبالتَّمثيل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البحث الضَّعيف وسوء تفسير البيانات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الرَّشوة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ما تعريف الحكومة؟</a:t>
            </a:r>
            <a:endParaRPr b="1" sz="4000"/>
          </a:p>
        </p:txBody>
      </p:sp>
      <p:sp>
        <p:nvSpPr>
          <p:cNvPr id="88" name="Google Shape;88;p14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تقرِّرُ </a:t>
            </a:r>
            <a:r>
              <a:rPr b="1" i="0" lang="ar-JO" u="none"/>
              <a:t>السُّلطة التَّشريعيَّة (البرلمان)</a:t>
            </a:r>
            <a:r>
              <a:rPr b="0" i="0" lang="ar-JO" u="none"/>
              <a:t> القوانين التي يجب اعتمادها أو تغييرها أو تنفيذها في الدَّولة أوِ الولاية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تُديرُ </a:t>
            </a:r>
            <a:r>
              <a:rPr b="1" i="0" lang="ar-JO" u="none"/>
              <a:t>السُّلطة التنفيذيَّة</a:t>
            </a:r>
            <a:r>
              <a:rPr b="0" i="0" lang="ar-JO" u="none"/>
              <a:t> الشؤونَ اليوميَّةَ للبلد أوِ الدَّولة وتُنفِّذُ القوانين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تفسِّرُ </a:t>
            </a:r>
            <a:r>
              <a:rPr b="1" i="0" lang="ar-JO" u="none"/>
              <a:t>السُّلطةُ القضائيَّة</a:t>
            </a:r>
            <a:r>
              <a:rPr b="0" i="0" lang="ar-JO" u="none"/>
              <a:t> قوانينَ الدَّولة أوِ الولايةِ وتنفِّذها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ب 2: ما تعريف السِّياسة؟</a:t>
            </a:r>
            <a:endParaRPr b="1" sz="4000"/>
          </a:p>
        </p:txBody>
      </p:sp>
      <p:sp>
        <p:nvSpPr>
          <p:cNvPr id="94" name="Google Shape;94;p15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السِّياسة هي ممارسةُ السُّلطة، وتفاعُلُ النَّاسِ معَ السُّلطة. </a:t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تعتمد المشاركة في السِّياسة في أحيانٍ كثيرة على السَّاحةِ التي يمكنُ أن يتفاعَلَ فيها المواطنون مع حكومتهم، والمعروفة بِاسْم الفضاء السِّياسيّ. يمكنُ إغلاقِ الفضاء السياسيِّ أو الدَّعوَةِ إليه أو إنشائه.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