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6858000" cx="9144000"/>
  <p:notesSz cx="6858000" cy="9144000"/>
  <p:embeddedFontLst>
    <p:embeddedFont>
      <p:font typeface="Mulish"/>
      <p:regular r:id="rId16"/>
      <p:bold r:id="rId17"/>
      <p:italic r:id="rId18"/>
      <p:boldItalic r:id="rId19"/>
    </p:embeddedFont>
    <p:embeddedFont>
      <p:font typeface="Scheherazade New"/>
      <p:regular r:id="rId20"/>
      <p:bold r:id="rId21"/>
    </p:embeddedFont>
    <p:embeddedFont>
      <p:font typeface="Alexandria"/>
      <p:regular r:id="rId22"/>
      <p:bold r:id="rId2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ScheherazadeNew-regular.fntdata"/><Relationship Id="rId11" Type="http://schemas.openxmlformats.org/officeDocument/2006/relationships/slide" Target="slides/slide6.xml"/><Relationship Id="rId22" Type="http://schemas.openxmlformats.org/officeDocument/2006/relationships/font" Target="fonts/Alexandria-regular.fntdata"/><Relationship Id="rId10" Type="http://schemas.openxmlformats.org/officeDocument/2006/relationships/slide" Target="slides/slide5.xml"/><Relationship Id="rId21" Type="http://schemas.openxmlformats.org/officeDocument/2006/relationships/font" Target="fonts/ScheherazadeNew-bold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23" Type="http://schemas.openxmlformats.org/officeDocument/2006/relationships/font" Target="fonts/Alexandria-bold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Mulish-bold.fntdata"/><Relationship Id="rId16" Type="http://schemas.openxmlformats.org/officeDocument/2006/relationships/font" Target="fonts/Mulish-regular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Mulish-boldItalic.fntdata"/><Relationship Id="rId6" Type="http://schemas.openxmlformats.org/officeDocument/2006/relationships/slide" Target="slides/slide1.xml"/><Relationship Id="rId18" Type="http://schemas.openxmlformats.org/officeDocument/2006/relationships/font" Target="fonts/Mulish-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ar-JO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" name="Google Shape;51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p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" name="Google Shape;68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p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" name="Google Shape;116;p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5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rabic light blue">
  <p:cSld name="BLANK_1">
    <p:bg>
      <p:bgPr>
        <a:solidFill>
          <a:srgbClr val="E1ECF4"/>
        </a:solidFill>
      </p:bgPr>
    </p:bg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oogle Shape;14;p2"/>
          <p:cNvGrpSpPr/>
          <p:nvPr/>
        </p:nvGrpSpPr>
        <p:grpSpPr>
          <a:xfrm>
            <a:off x="-87500" y="5389757"/>
            <a:ext cx="9248400" cy="882000"/>
            <a:chOff x="-87500" y="5389757"/>
            <a:chExt cx="9248400" cy="882000"/>
          </a:xfrm>
        </p:grpSpPr>
        <p:cxnSp>
          <p:nvCxnSpPr>
            <p:cNvPr id="15" name="Google Shape;15;p2"/>
            <p:cNvCxnSpPr/>
            <p:nvPr/>
          </p:nvCxnSpPr>
          <p:spPr>
            <a:xfrm>
              <a:off x="-87500" y="5834832"/>
              <a:ext cx="9248400" cy="0"/>
            </a:xfrm>
            <a:prstGeom prst="straightConnector1">
              <a:avLst/>
            </a:prstGeom>
            <a:noFill/>
            <a:ln cap="flat" cmpd="sng" w="152400">
              <a:solidFill>
                <a:srgbClr val="0B5A9F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16" name="Google Shape;16;p2"/>
            <p:cNvSpPr txBox="1"/>
            <p:nvPr/>
          </p:nvSpPr>
          <p:spPr>
            <a:xfrm>
              <a:off x="5977000" y="5638292"/>
              <a:ext cx="2845200" cy="384900"/>
            </a:xfrm>
            <a:prstGeom prst="rect">
              <a:avLst/>
            </a:prstGeom>
            <a:solidFill>
              <a:srgbClr val="E1ECF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ar-JO" sz="1200">
                  <a:solidFill>
                    <a:srgbClr val="0B5A9F"/>
                  </a:solidFill>
                  <a:latin typeface="Mulish"/>
                  <a:ea typeface="Mulish"/>
                  <a:cs typeface="Mulish"/>
                  <a:sym typeface="Mulish"/>
                </a:rPr>
                <a:t>https://learn.tearfund.org/rootsguide</a:t>
              </a:r>
              <a:endParaRPr sz="1200">
                <a:solidFill>
                  <a:srgbClr val="0B5A9F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457200" y="5389757"/>
              <a:ext cx="882000" cy="882000"/>
            </a:xfrm>
            <a:prstGeom prst="ellipse">
              <a:avLst/>
            </a:prstGeom>
            <a:solidFill>
              <a:schemeClr val="lt1"/>
            </a:solidFill>
            <a:ln cap="flat" cmpd="sng" w="114300">
              <a:solidFill>
                <a:srgbClr val="0B5A9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>
                  <a:latin typeface="Scheherazade New"/>
                  <a:ea typeface="Scheherazade New"/>
                  <a:cs typeface="Scheherazade New"/>
                  <a:sym typeface="Scheherazade New"/>
                </a:rPr>
                <a:t>جذور </a:t>
              </a:r>
              <a:endParaRPr b="1">
                <a:latin typeface="Scheherazade New"/>
                <a:ea typeface="Scheherazade New"/>
                <a:cs typeface="Scheherazade New"/>
                <a:sym typeface="Scheherazade New"/>
              </a:endParaRPr>
            </a:p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 sz="2000">
                  <a:solidFill>
                    <a:srgbClr val="0B5A9F"/>
                  </a:solidFill>
                  <a:latin typeface="Scheherazade New"/>
                  <a:ea typeface="Scheherazade New"/>
                  <a:cs typeface="Scheherazade New"/>
                  <a:sym typeface="Scheherazade New"/>
                </a:rPr>
                <a:t>2+1</a:t>
              </a:r>
              <a:endParaRPr b="1" sz="2000">
                <a:solidFill>
                  <a:srgbClr val="0B5A9F"/>
                </a:solidFill>
                <a:latin typeface="Scheherazade New"/>
                <a:ea typeface="Scheherazade New"/>
                <a:cs typeface="Scheherazade New"/>
                <a:sym typeface="Scheherazade New"/>
              </a:endParaRPr>
            </a:p>
          </p:txBody>
        </p:sp>
      </p:grpSp>
      <p:pic>
        <p:nvPicPr>
          <p:cNvPr id="18" name="Google Shape;18;p2" title="TF_ALT_LOGO_CAPITAL_T__RGB (1)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13549" y="6140143"/>
            <a:ext cx="1208650" cy="380825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exandria"/>
              <a:buNone/>
              <a:defRPr i="0" sz="4000" u="none" cap="none" strike="noStrike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9pPr>
          </a:lstStyle>
          <a:p/>
        </p:txBody>
      </p:sp>
      <p:sp>
        <p:nvSpPr>
          <p:cNvPr id="20" name="Google Shape;20;p2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cheherazade New"/>
              <a:buChar char="•"/>
              <a:defRPr i="0" sz="32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1pPr>
            <a:lvl2pPr indent="-406400" lvl="1" marL="914400" marR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cheherazade New"/>
              <a:buChar char="–"/>
              <a:defRPr i="0" sz="28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2pPr>
            <a:lvl3pPr indent="-381000" lvl="2" marL="1371600" marR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cheherazade New"/>
              <a:buChar char="•"/>
              <a:defRPr i="0" sz="24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3pPr>
            <a:lvl4pPr indent="-35560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–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4pPr>
            <a:lvl5pPr indent="-355600" lvl="4" marL="22860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»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5pPr>
            <a:lvl6pPr indent="-355600" lvl="5" marL="27432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6pPr>
            <a:lvl7pPr indent="-35560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7pPr>
            <a:lvl8pPr indent="-35560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8pPr>
            <a:lvl9pPr indent="-35560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rabic white">
  <p:cSld name="BLANK_1_2">
    <p:bg>
      <p:bgPr>
        <a:solidFill>
          <a:schemeClr val="lt1"/>
        </a:solidFill>
      </p:bgPr>
    </p:bg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oogle Shape;22;p3"/>
          <p:cNvGrpSpPr/>
          <p:nvPr/>
        </p:nvGrpSpPr>
        <p:grpSpPr>
          <a:xfrm>
            <a:off x="-87500" y="5389757"/>
            <a:ext cx="9248400" cy="882000"/>
            <a:chOff x="-87500" y="5389757"/>
            <a:chExt cx="9248400" cy="882000"/>
          </a:xfrm>
        </p:grpSpPr>
        <p:cxnSp>
          <p:nvCxnSpPr>
            <p:cNvPr id="23" name="Google Shape;23;p3"/>
            <p:cNvCxnSpPr/>
            <p:nvPr/>
          </p:nvCxnSpPr>
          <p:spPr>
            <a:xfrm>
              <a:off x="-87500" y="5834832"/>
              <a:ext cx="9248400" cy="0"/>
            </a:xfrm>
            <a:prstGeom prst="straightConnector1">
              <a:avLst/>
            </a:prstGeom>
            <a:noFill/>
            <a:ln cap="flat" cmpd="sng" w="152400">
              <a:solidFill>
                <a:srgbClr val="0B5A9F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24" name="Google Shape;24;p3"/>
            <p:cNvSpPr txBox="1"/>
            <p:nvPr/>
          </p:nvSpPr>
          <p:spPr>
            <a:xfrm>
              <a:off x="5977000" y="5638292"/>
              <a:ext cx="2845200" cy="384900"/>
            </a:xfrm>
            <a:prstGeom prst="rect">
              <a:avLst/>
            </a:prstGeom>
            <a:solidFill>
              <a:srgbClr val="E1ECF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ar-JO" sz="1200">
                  <a:solidFill>
                    <a:srgbClr val="0B5A9F"/>
                  </a:solidFill>
                  <a:latin typeface="Mulish"/>
                  <a:ea typeface="Mulish"/>
                  <a:cs typeface="Mulish"/>
                  <a:sym typeface="Mulish"/>
                </a:rPr>
                <a:t>https://learn.tearfund.org/rootsguide</a:t>
              </a:r>
              <a:endParaRPr sz="1200">
                <a:solidFill>
                  <a:srgbClr val="0B5A9F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25" name="Google Shape;25;p3"/>
            <p:cNvSpPr/>
            <p:nvPr/>
          </p:nvSpPr>
          <p:spPr>
            <a:xfrm>
              <a:off x="457200" y="5389757"/>
              <a:ext cx="882000" cy="882000"/>
            </a:xfrm>
            <a:prstGeom prst="ellipse">
              <a:avLst/>
            </a:prstGeom>
            <a:solidFill>
              <a:schemeClr val="lt1"/>
            </a:solidFill>
            <a:ln cap="flat" cmpd="sng" w="114300">
              <a:solidFill>
                <a:srgbClr val="0B5A9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>
                  <a:latin typeface="Scheherazade New"/>
                  <a:ea typeface="Scheherazade New"/>
                  <a:cs typeface="Scheherazade New"/>
                  <a:sym typeface="Scheherazade New"/>
                </a:rPr>
                <a:t>جذور </a:t>
              </a:r>
              <a:endParaRPr b="1">
                <a:latin typeface="Scheherazade New"/>
                <a:ea typeface="Scheherazade New"/>
                <a:cs typeface="Scheherazade New"/>
                <a:sym typeface="Scheherazade New"/>
              </a:endParaRPr>
            </a:p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 sz="2000">
                  <a:solidFill>
                    <a:srgbClr val="0B5A9F"/>
                  </a:solidFill>
                  <a:latin typeface="Scheherazade New"/>
                  <a:ea typeface="Scheherazade New"/>
                  <a:cs typeface="Scheherazade New"/>
                  <a:sym typeface="Scheherazade New"/>
                </a:rPr>
                <a:t>2+1</a:t>
              </a:r>
              <a:endParaRPr b="1" sz="2000">
                <a:solidFill>
                  <a:srgbClr val="0B5A9F"/>
                </a:solidFill>
                <a:latin typeface="Scheherazade New"/>
                <a:ea typeface="Scheherazade New"/>
                <a:cs typeface="Scheherazade New"/>
                <a:sym typeface="Scheherazade New"/>
              </a:endParaRPr>
            </a:p>
          </p:txBody>
        </p:sp>
      </p:grpSp>
      <p:pic>
        <p:nvPicPr>
          <p:cNvPr id="26" name="Google Shape;26;p3" title="TF_ALT_LOGO_CAPITAL_T__RGB (1)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13549" y="6140143"/>
            <a:ext cx="1208650" cy="380825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exandria"/>
              <a:buNone/>
              <a:defRPr i="0" sz="4000" u="none" cap="none" strike="noStrike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9pPr>
          </a:lstStyle>
          <a:p/>
        </p:txBody>
      </p:sp>
      <p:sp>
        <p:nvSpPr>
          <p:cNvPr id="28" name="Google Shape;28;p3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cheherazade New"/>
              <a:buChar char="•"/>
              <a:defRPr i="0" sz="32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1pPr>
            <a:lvl2pPr indent="-406400" lvl="1" marL="914400" marR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cheherazade New"/>
              <a:buChar char="–"/>
              <a:defRPr i="0" sz="28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2pPr>
            <a:lvl3pPr indent="-381000" lvl="2" marL="1371600" marR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cheherazade New"/>
              <a:buChar char="•"/>
              <a:defRPr i="0" sz="24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3pPr>
            <a:lvl4pPr indent="-35560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–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4pPr>
            <a:lvl5pPr indent="-355600" lvl="4" marL="22860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»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5pPr>
            <a:lvl6pPr indent="-355600" lvl="5" marL="27432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6pPr>
            <a:lvl7pPr indent="-35560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7pPr>
            <a:lvl8pPr indent="-35560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8pPr>
            <a:lvl9pPr indent="-35560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rabic light blue Title Slide">
  <p:cSld name="BLANK_1_1">
    <p:bg>
      <p:bgPr>
        <a:solidFill>
          <a:schemeClr val="lt1"/>
        </a:solidFill>
      </p:bgPr>
    </p:bg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4"/>
          <p:cNvSpPr/>
          <p:nvPr/>
        </p:nvSpPr>
        <p:spPr>
          <a:xfrm>
            <a:off x="0" y="0"/>
            <a:ext cx="9144000" cy="5767800"/>
          </a:xfrm>
          <a:prstGeom prst="rect">
            <a:avLst/>
          </a:prstGeom>
          <a:solidFill>
            <a:srgbClr val="0B5A9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1" name="Google Shape;31;p4" title="TF_ALT_LOGO_CAPITAL_T__RGB (1)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13549" y="6140143"/>
            <a:ext cx="1208650" cy="380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32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62748" y="1254713"/>
            <a:ext cx="3164550" cy="30096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3" name="Google Shape;33;p4"/>
          <p:cNvCxnSpPr/>
          <p:nvPr/>
        </p:nvCxnSpPr>
        <p:spPr>
          <a:xfrm>
            <a:off x="16900" y="5839138"/>
            <a:ext cx="9144000" cy="0"/>
          </a:xfrm>
          <a:prstGeom prst="straightConnector1">
            <a:avLst/>
          </a:prstGeom>
          <a:noFill/>
          <a:ln cap="flat" cmpd="sng" w="152400">
            <a:solidFill>
              <a:srgbClr val="595959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4" name="Google Shape;34;p4"/>
          <p:cNvSpPr/>
          <p:nvPr/>
        </p:nvSpPr>
        <p:spPr>
          <a:xfrm>
            <a:off x="441156" y="5277287"/>
            <a:ext cx="1032900" cy="1044600"/>
          </a:xfrm>
          <a:prstGeom prst="ellipse">
            <a:avLst/>
          </a:prstGeom>
          <a:solidFill>
            <a:srgbClr val="FFFFFF"/>
          </a:solidFill>
          <a:ln cap="flat" cmpd="sng" w="114300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-JO">
                <a:latin typeface="Scheherazade New"/>
                <a:ea typeface="Scheherazade New"/>
                <a:cs typeface="Scheherazade New"/>
                <a:sym typeface="Scheherazade New"/>
              </a:rPr>
              <a:t>جذور </a:t>
            </a:r>
            <a:endParaRPr b="1">
              <a:latin typeface="Scheherazade New"/>
              <a:ea typeface="Scheherazade New"/>
              <a:cs typeface="Scheherazade New"/>
              <a:sym typeface="Scheherazade New"/>
            </a:endParaRPr>
          </a:p>
          <a:p>
            <a:pPr indent="0" lvl="0" marL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-JO" sz="2000">
                <a:solidFill>
                  <a:srgbClr val="0B5A9F"/>
                </a:solidFill>
                <a:latin typeface="Scheherazade New"/>
                <a:ea typeface="Scheherazade New"/>
                <a:cs typeface="Scheherazade New"/>
                <a:sym typeface="Scheherazade New"/>
              </a:rPr>
              <a:t>2+1</a:t>
            </a:r>
            <a:endParaRPr b="1" sz="2000">
              <a:solidFill>
                <a:srgbClr val="0B5A9F"/>
              </a:solidFill>
              <a:latin typeface="Scheherazade New"/>
              <a:ea typeface="Scheherazade New"/>
              <a:cs typeface="Scheherazade New"/>
              <a:sym typeface="Scheherazade New"/>
            </a:endParaRPr>
          </a:p>
        </p:txBody>
      </p:sp>
      <p:sp>
        <p:nvSpPr>
          <p:cNvPr id="35" name="Google Shape;35;p4"/>
          <p:cNvSpPr txBox="1"/>
          <p:nvPr/>
        </p:nvSpPr>
        <p:spPr>
          <a:xfrm>
            <a:off x="273418" y="1597955"/>
            <a:ext cx="4944300" cy="172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800"/>
              <a:buFont typeface="Arial"/>
              <a:buNone/>
            </a:pPr>
            <a:r>
              <a:rPr b="1" i="0" lang="ar-JO" sz="5800" u="none" cap="none" strike="noStrike">
                <a:solidFill>
                  <a:srgbClr val="FFFFFF"/>
                </a:solidFill>
                <a:latin typeface="Alexandria"/>
                <a:ea typeface="Alexandria"/>
                <a:cs typeface="Alexandria"/>
                <a:sym typeface="Alexandria"/>
              </a:rPr>
              <a:t>جذور 1+2</a:t>
            </a:r>
            <a:endParaRPr i="0" sz="1400" u="none" cap="none" strike="noStrike">
              <a:solidFill>
                <a:srgbClr val="000000"/>
              </a:solidFill>
              <a:latin typeface="Alexandria"/>
              <a:ea typeface="Alexandria"/>
              <a:cs typeface="Alexandria"/>
              <a:sym typeface="Alexandria"/>
            </a:endParaRPr>
          </a:p>
          <a:p>
            <a:pPr indent="0" lvl="0" marL="0" marR="0" rtl="1" algn="r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i="0" lang="ar-JO" sz="3100" u="none" cap="none" strike="noStrike">
                <a:solidFill>
                  <a:srgbClr val="FFFFFF"/>
                </a:solidFill>
                <a:latin typeface="Scheherazade New"/>
                <a:ea typeface="Scheherazade New"/>
                <a:cs typeface="Scheherazade New"/>
                <a:sym typeface="Scheherazade New"/>
              </a:rPr>
              <a:t>دليل أدوات المناصَرة</a:t>
            </a:r>
            <a:endParaRPr i="0" sz="3100" u="none" cap="none" strike="noStrike">
              <a:solidFill>
                <a:srgbClr val="FFFFFF"/>
              </a:solidFill>
              <a:latin typeface="Scheherazade New"/>
              <a:ea typeface="Scheherazade New"/>
              <a:cs typeface="Scheherazade New"/>
              <a:sym typeface="Scheherazade New"/>
            </a:endParaRPr>
          </a:p>
        </p:txBody>
      </p:sp>
      <p:sp>
        <p:nvSpPr>
          <p:cNvPr id="36" name="Google Shape;36;p4"/>
          <p:cNvSpPr txBox="1"/>
          <p:nvPr/>
        </p:nvSpPr>
        <p:spPr>
          <a:xfrm>
            <a:off x="1513328" y="3638778"/>
            <a:ext cx="3704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ar-JO"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https://learn.tearfund.org/rootsguide</a:t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oogle Shape;38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536"/>
            <a:ext cx="9143997" cy="6857465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5"/>
          <p:cNvSpPr txBox="1"/>
          <p:nvPr/>
        </p:nvSpPr>
        <p:spPr>
          <a:xfrm>
            <a:off x="453610" y="529140"/>
            <a:ext cx="4944300" cy="17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ar-JO" sz="5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ROOTS 1+2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-JO" sz="5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Advocacy Toolkit</a:t>
            </a:r>
            <a:endParaRPr sz="5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5"/>
          <p:cNvSpPr txBox="1"/>
          <p:nvPr/>
        </p:nvSpPr>
        <p:spPr>
          <a:xfrm>
            <a:off x="453610" y="2449153"/>
            <a:ext cx="3704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-JO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www.tearfund.org/advocacy_toolkit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PT TEMPLATE_ROOTS-02.jpg" id="42" name="Google Shape;42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3997" cy="6857465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9pPr>
          </a:lstStyle>
          <a:p/>
        </p:txBody>
      </p:sp>
      <p:sp>
        <p:nvSpPr>
          <p:cNvPr id="44" name="Google Shape;44;p6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algn="l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and Content">
  <p:cSld name="1_Title and Conten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PT TEMPLATE_ROOTS-02.jpg" id="46" name="Google Shape;46;p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3997" cy="6857462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9pPr>
          </a:lstStyle>
          <a:p/>
        </p:txBody>
      </p:sp>
      <p:sp>
        <p:nvSpPr>
          <p:cNvPr id="48" name="Google Shape;48;p7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algn="l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Scheherazade New"/>
              <a:buChar char="●"/>
              <a:defRPr sz="1800"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○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■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●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○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■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●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○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■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-JO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8"/>
          <p:cNvSpPr txBox="1"/>
          <p:nvPr/>
        </p:nvSpPr>
        <p:spPr>
          <a:xfrm>
            <a:off x="453610" y="529140"/>
            <a:ext cx="49443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Google Shape;54;p8"/>
          <p:cNvSpPr txBox="1"/>
          <p:nvPr/>
        </p:nvSpPr>
        <p:spPr>
          <a:xfrm>
            <a:off x="453610" y="2449153"/>
            <a:ext cx="370447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1" i="0" lang="ar-JO" sz="4000" u="none"/>
              <a:t>القسم و 1: إنشاءُ رسائل المناصَرة</a:t>
            </a:r>
            <a:endParaRPr b="1" sz="4000"/>
          </a:p>
        </p:txBody>
      </p:sp>
      <p:sp>
        <p:nvSpPr>
          <p:cNvPr id="125" name="Google Shape;125;p17"/>
          <p:cNvSpPr txBox="1"/>
          <p:nvPr>
            <p:ph idx="4294967295" type="body"/>
          </p:nvPr>
        </p:nvSpPr>
        <p:spPr>
          <a:xfrm>
            <a:off x="457200" y="1171576"/>
            <a:ext cx="8229600" cy="39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ما المشكلة؟ 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ما أسبابُ المشكلة وآثارُها؟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مَن أصحابُ المصلَحة (الأطراف المعنيَّة) الرَّئيسون؟ 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ما الَّذي نعتقد أنَّه يجب تغييره؟ ولماذا؟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120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مَن لدَيه السُّلطةُ لإحداثِ التَّغيير؟ وماذا نريدُه أن يفعل؟ 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Calibri"/>
              <a:buNone/>
            </a:pPr>
            <a:r>
              <a:rPr b="1" i="0" lang="ar-JO" sz="5000" u="none"/>
              <a:t>القسم و 1</a:t>
            </a:r>
            <a:br>
              <a:rPr b="1" lang="ar-JO" sz="4800"/>
            </a:br>
            <a:r>
              <a:rPr b="1" i="0" lang="ar-JO" sz="4600" u="none"/>
              <a:t>دورة المناصَرة المرحلة 3</a:t>
            </a:r>
            <a:br>
              <a:rPr b="1" lang="ar-JO" sz="4800"/>
            </a:br>
            <a:r>
              <a:rPr b="1" i="0" lang="ar-JO" sz="4600" u="none"/>
              <a:t>التخطيط:</a:t>
            </a:r>
            <a:br>
              <a:rPr b="1" lang="ar-JO" sz="4600"/>
            </a:br>
            <a:r>
              <a:rPr b="1" i="0" lang="ar-JO" sz="4600" u="none"/>
              <a:t>وضْعُ كلِّ الأمور معًا</a:t>
            </a:r>
            <a:endParaRPr b="1" sz="46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Calibri"/>
              <a:buNone/>
            </a:pPr>
            <a:r>
              <a:rPr b="1" i="0" lang="ar-JO" u="none"/>
              <a:t>القسم و 1:</a:t>
            </a:r>
            <a:endParaRPr b="1" i="0" u="none"/>
          </a:p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Calibri"/>
              <a:buNone/>
            </a:pPr>
            <a:r>
              <a:rPr b="1" i="0" lang="ar-JO" u="none"/>
              <a:t> لماذا يُعدُّ التَّخطيطُ مُهمًّا</a:t>
            </a:r>
            <a:endParaRPr/>
          </a:p>
        </p:txBody>
      </p:sp>
      <p:sp>
        <p:nvSpPr>
          <p:cNvPr id="65" name="Google Shape;65;p10"/>
          <p:cNvSpPr txBox="1"/>
          <p:nvPr>
            <p:ph idx="4294967295" type="body"/>
          </p:nvPr>
        </p:nvSpPr>
        <p:spPr>
          <a:xfrm>
            <a:off x="457200" y="14541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توضيحُ ما نحاولُ تحقيقَه وكيفيَّة الوصول إليه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تخصيصُ الموارد والمسؤوليَّات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يضمنُ للمجتمعات المحلِّيَّة والجهاتِ المانحةِ والحلفاء ممارسةَ المساءلة والمشاركة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يجعلُنا نفكِّرُ في المستقبل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يساعدُنا على فهْمِ المخاطر والافتراضات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120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يوفِّر معيارًا لتَقييمِ مستوى التَّقدُّم المحقَّق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Calibri"/>
              <a:buNone/>
            </a:pPr>
            <a:r>
              <a:rPr b="1" i="0" lang="ar-JO" sz="4200" u="none"/>
              <a:t>القسم و 1: تطويرُ </a:t>
            </a:r>
            <a:br>
              <a:rPr b="1" lang="ar-JO" sz="4200"/>
            </a:br>
            <a:r>
              <a:rPr b="1" i="0" lang="ar-JO" sz="4200" u="none"/>
              <a:t>نظريَّةِ التَّغيير</a:t>
            </a:r>
            <a:endParaRPr b="1" sz="4200"/>
          </a:p>
        </p:txBody>
      </p:sp>
      <p:grpSp>
        <p:nvGrpSpPr>
          <p:cNvPr id="71" name="Google Shape;71;p11"/>
          <p:cNvGrpSpPr/>
          <p:nvPr/>
        </p:nvGrpSpPr>
        <p:grpSpPr>
          <a:xfrm>
            <a:off x="461218" y="1901823"/>
            <a:ext cx="8221563" cy="3575053"/>
            <a:chOff x="4018" y="187323"/>
            <a:chExt cx="8221563" cy="3575053"/>
          </a:xfrm>
        </p:grpSpPr>
        <p:sp>
          <p:nvSpPr>
            <p:cNvPr id="72" name="Google Shape;72;p11"/>
            <p:cNvSpPr/>
            <p:nvPr/>
          </p:nvSpPr>
          <p:spPr>
            <a:xfrm>
              <a:off x="4018" y="200029"/>
              <a:ext cx="1245691" cy="3549641"/>
            </a:xfrm>
            <a:prstGeom prst="roundRect">
              <a:avLst>
                <a:gd fmla="val 10000" name="adj"/>
              </a:avLst>
            </a:prstGeom>
            <a:solidFill>
              <a:srgbClr val="4F80BD"/>
            </a:solidFill>
            <a:ln cap="flat" cmpd="sng" w="254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" name="Google Shape;73;p11"/>
            <p:cNvSpPr txBox="1"/>
            <p:nvPr/>
          </p:nvSpPr>
          <p:spPr>
            <a:xfrm>
              <a:off x="40503" y="236514"/>
              <a:ext cx="1172721" cy="347667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3325" lIns="53325" spcFirstLastPara="1" rIns="53325" wrap="square" tIns="53325">
              <a:noAutofit/>
            </a:bodyPr>
            <a:lstStyle/>
            <a:p>
              <a:pPr indent="0" lvl="0" marL="0" marR="0" rtl="1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ar-JO" sz="1400" u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المُدخَلات</a:t>
              </a:r>
              <a:endParaRPr/>
            </a:p>
            <a:p>
              <a:pPr indent="0" lvl="0" marL="0" marR="0" rtl="1" algn="ctr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None/>
              </a:pPr>
              <a:r>
                <a:rPr b="1" i="0" lang="ar-JO" sz="1400" u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الموارد</a:t>
              </a:r>
              <a:endParaRPr/>
            </a:p>
            <a:p>
              <a:pPr indent="0" lvl="0" marL="0" marR="0" rtl="1" algn="ctr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None/>
              </a:pPr>
              <a:r>
                <a:rPr b="0" i="0" lang="ar-JO" sz="1400" u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الموظَّفون</a:t>
              </a:r>
              <a:endParaRPr/>
            </a:p>
            <a:p>
              <a:pPr indent="0" lvl="0" marL="0" marR="0" rtl="1" algn="ctr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None/>
              </a:pPr>
              <a:r>
                <a:rPr b="0" i="0" lang="ar-JO" sz="1400" u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الأموال</a:t>
              </a:r>
              <a:endParaRPr/>
            </a:p>
            <a:p>
              <a:pPr indent="0" lvl="0" marL="0" marR="0" rtl="1" algn="ctr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None/>
              </a:pPr>
              <a:r>
                <a:rPr b="0" i="0" lang="ar-JO" sz="1400" u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المُعَدَّات</a:t>
              </a:r>
              <a:endParaRPr/>
            </a:p>
            <a:p>
              <a:pPr indent="0" lvl="0" marL="0" marR="0" rtl="1" algn="ctr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None/>
              </a:pPr>
              <a:r>
                <a:rPr b="0" i="0" lang="ar-JO" sz="1400" u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المَرافِق</a:t>
              </a:r>
              <a:endParaRPr/>
            </a:p>
            <a:p>
              <a:pPr indent="0" lvl="0" marL="0" marR="0" rtl="1" algn="ctr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None/>
              </a:pPr>
              <a:r>
                <a:rPr b="0" i="0" lang="ar-JO" sz="1400" u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المستَلزَمات</a:t>
              </a:r>
              <a:endParaRPr/>
            </a:p>
            <a:p>
              <a:pPr indent="0" lvl="0" marL="0" marR="0" rtl="1" algn="ctr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None/>
              </a:pPr>
              <a:r>
                <a:rPr b="0" i="0" lang="ar-JO" sz="1400" u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جهاتُ الاتِّصال</a:t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" name="Google Shape;74;p11"/>
            <p:cNvSpPr/>
            <p:nvPr/>
          </p:nvSpPr>
          <p:spPr>
            <a:xfrm>
              <a:off x="1374278" y="1820384"/>
              <a:ext cx="264086" cy="308931"/>
            </a:xfrm>
            <a:prstGeom prst="mathPlus">
              <a:avLst>
                <a:gd fmla="val 23520" name="adj1"/>
              </a:avLst>
            </a:prstGeom>
            <a:solidFill>
              <a:srgbClr val="AFBED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" name="Google Shape;75;p11"/>
            <p:cNvSpPr txBox="1"/>
            <p:nvPr/>
          </p:nvSpPr>
          <p:spPr>
            <a:xfrm>
              <a:off x="1374278" y="1882170"/>
              <a:ext cx="184860" cy="18535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1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" name="Google Shape;76;p11"/>
            <p:cNvSpPr/>
            <p:nvPr/>
          </p:nvSpPr>
          <p:spPr>
            <a:xfrm>
              <a:off x="1747986" y="187323"/>
              <a:ext cx="1245691" cy="3575053"/>
            </a:xfrm>
            <a:prstGeom prst="roundRect">
              <a:avLst>
                <a:gd fmla="val 10000" name="adj"/>
              </a:avLst>
            </a:prstGeom>
            <a:solidFill>
              <a:srgbClr val="4F80BD"/>
            </a:solidFill>
            <a:ln cap="flat" cmpd="sng" w="254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" name="Google Shape;77;p11"/>
            <p:cNvSpPr txBox="1"/>
            <p:nvPr/>
          </p:nvSpPr>
          <p:spPr>
            <a:xfrm>
              <a:off x="1784471" y="223808"/>
              <a:ext cx="1172721" cy="350208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3325" lIns="53325" spcFirstLastPara="1" rIns="53325" wrap="square" tIns="53325">
              <a:noAutofit/>
            </a:bodyPr>
            <a:lstStyle/>
            <a:p>
              <a:pPr indent="0" lvl="0" marL="0" marR="0" rtl="1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ar-JO" sz="1400" u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النَّشاطات</a:t>
              </a:r>
              <a:endParaRPr/>
            </a:p>
            <a:p>
              <a:pPr indent="0" lvl="0" marL="0" marR="0" rtl="1" algn="ctr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None/>
              </a:pPr>
              <a:r>
                <a:rPr b="1" i="0" lang="ar-JO" sz="1400" u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(الخِدْمات)</a:t>
              </a:r>
              <a:endParaRPr b="0"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1" algn="ctr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None/>
              </a:pPr>
              <a:r>
                <a:rPr b="0" i="0" lang="ar-JO" sz="1400" u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التَّدريب</a:t>
              </a:r>
              <a:endParaRPr/>
            </a:p>
            <a:p>
              <a:pPr indent="0" lvl="0" marL="0" marR="0" rtl="1" algn="ctr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None/>
              </a:pPr>
              <a:r>
                <a:rPr b="0" i="0" lang="ar-JO" sz="1400" u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البحوث</a:t>
              </a:r>
              <a:endParaRPr/>
            </a:p>
            <a:p>
              <a:pPr indent="0" lvl="0" marL="0" marR="0" rtl="1" algn="ctr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None/>
              </a:pPr>
              <a:r>
                <a:rPr b="0" i="0" lang="ar-JO" sz="1400" u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التَّوعية</a:t>
              </a:r>
              <a:endParaRPr/>
            </a:p>
            <a:p>
              <a:pPr indent="0" lvl="0" marL="0" marR="0" rtl="1" algn="ctr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None/>
              </a:pPr>
              <a:r>
                <a:rPr b="0" i="0" lang="ar-JO" sz="1400" u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حشْدُ التَّأييد</a:t>
              </a:r>
              <a:endParaRPr/>
            </a:p>
            <a:p>
              <a:pPr indent="0" lvl="0" marL="0" marR="0" rtl="1" algn="ctr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None/>
              </a:pPr>
              <a:r>
                <a:rPr b="0" i="0" lang="ar-JO" sz="1400" u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التَّعبئة</a:t>
              </a:r>
              <a:endParaRPr/>
            </a:p>
            <a:p>
              <a:pPr indent="0" lvl="0" marL="0" marR="0" rtl="1" algn="ctr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None/>
              </a:pPr>
              <a:r>
                <a:rPr b="0" i="0" lang="ar-JO" sz="1400" u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استخدامُ الوسائط الإعلاميَّة</a:t>
              </a:r>
              <a:endParaRPr/>
            </a:p>
            <a:p>
              <a:pPr indent="0" lvl="0" marL="0" marR="0" rtl="1" algn="ctr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None/>
              </a:pPr>
              <a:r>
                <a:rPr b="0" i="0" lang="ar-JO" sz="1400" u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الرَّصد والمراقبة</a:t>
              </a:r>
              <a:endParaRPr/>
            </a:p>
          </p:txBody>
        </p:sp>
        <p:sp>
          <p:nvSpPr>
            <p:cNvPr id="78" name="Google Shape;78;p11"/>
            <p:cNvSpPr/>
            <p:nvPr/>
          </p:nvSpPr>
          <p:spPr>
            <a:xfrm>
              <a:off x="3118246" y="1820384"/>
              <a:ext cx="264086" cy="308931"/>
            </a:xfrm>
            <a:prstGeom prst="mathEqual">
              <a:avLst>
                <a:gd fmla="val 23520" name="adj1"/>
                <a:gd fmla="val 11760" name="adj2"/>
              </a:avLst>
            </a:prstGeom>
            <a:solidFill>
              <a:srgbClr val="AFBED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" name="Google Shape;79;p11"/>
            <p:cNvSpPr txBox="1"/>
            <p:nvPr/>
          </p:nvSpPr>
          <p:spPr>
            <a:xfrm>
              <a:off x="3118246" y="1882170"/>
              <a:ext cx="184860" cy="18535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1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80;p11"/>
            <p:cNvSpPr/>
            <p:nvPr/>
          </p:nvSpPr>
          <p:spPr>
            <a:xfrm>
              <a:off x="3491954" y="206373"/>
              <a:ext cx="1245691" cy="3536953"/>
            </a:xfrm>
            <a:prstGeom prst="roundRect">
              <a:avLst>
                <a:gd fmla="val 10000" name="adj"/>
              </a:avLst>
            </a:prstGeom>
            <a:solidFill>
              <a:srgbClr val="4F80BD"/>
            </a:solidFill>
            <a:ln cap="flat" cmpd="sng" w="254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" name="Google Shape;81;p11"/>
            <p:cNvSpPr txBox="1"/>
            <p:nvPr/>
          </p:nvSpPr>
          <p:spPr>
            <a:xfrm>
              <a:off x="3528439" y="242858"/>
              <a:ext cx="1172721" cy="346398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3325" lIns="53325" spcFirstLastPara="1" rIns="53325" wrap="square" tIns="53325">
              <a:noAutofit/>
            </a:bodyPr>
            <a:lstStyle/>
            <a:p>
              <a:pPr indent="0" lvl="0" marL="0" marR="0" rtl="1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ar-JO" sz="1400" u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المخرَجات</a:t>
              </a:r>
              <a:endParaRPr/>
            </a:p>
            <a:p>
              <a:pPr indent="0" lvl="0" marL="0" marR="0" rtl="1" algn="ctr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None/>
              </a:pPr>
              <a:r>
                <a:rPr b="1" i="0" lang="ar-JO" sz="1400" u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(المنتجات)</a:t>
              </a:r>
              <a:endParaRPr b="0"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1" algn="ctr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None/>
              </a:pPr>
              <a:r>
                <a:rPr b="0" i="0" lang="ar-JO" sz="1400" u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التَّقاريرُ البَحثيَّة</a:t>
              </a:r>
              <a:endParaRPr/>
            </a:p>
            <a:p>
              <a:pPr indent="0" lvl="0" marL="0" marR="0" rtl="1" algn="ctr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None/>
              </a:pPr>
              <a:r>
                <a:rPr b="0" i="0" lang="ar-JO" sz="1400" u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الأشخاصُ الَّذين تلقَّوا التَّدريب</a:t>
              </a:r>
              <a:endParaRPr/>
            </a:p>
            <a:p>
              <a:pPr indent="0" lvl="0" marL="0" marR="0" rtl="1" algn="ctr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None/>
              </a:pPr>
              <a:r>
                <a:rPr b="0" i="0" lang="ar-JO" sz="1400" u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اجتماعات جماعات الضَّغط</a:t>
              </a:r>
              <a:endParaRPr/>
            </a:p>
            <a:p>
              <a:pPr indent="0" lvl="0" marL="0" marR="0" rtl="1" algn="ctr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None/>
              </a:pPr>
              <a:r>
                <a:rPr b="0" i="0" lang="ar-JO" sz="1400" u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الأشخاصُ الَّذين جرى حَشْدُهم</a:t>
              </a:r>
              <a:endParaRPr b="0"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1" algn="ctr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None/>
              </a:pPr>
              <a:r>
                <a:rPr b="0" i="0" lang="ar-JO" sz="1400" u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زيادةُ الوعي</a:t>
              </a:r>
              <a:endParaRPr/>
            </a:p>
          </p:txBody>
        </p:sp>
        <p:sp>
          <p:nvSpPr>
            <p:cNvPr id="82" name="Google Shape;82;p11"/>
            <p:cNvSpPr/>
            <p:nvPr/>
          </p:nvSpPr>
          <p:spPr>
            <a:xfrm>
              <a:off x="4862214" y="1820384"/>
              <a:ext cx="264086" cy="308931"/>
            </a:xfrm>
            <a:prstGeom prst="rightArrow">
              <a:avLst>
                <a:gd fmla="val 60000" name="adj1"/>
                <a:gd fmla="val 50000" name="adj2"/>
              </a:avLst>
            </a:prstGeom>
            <a:solidFill>
              <a:srgbClr val="AFBED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" name="Google Shape;83;p11"/>
            <p:cNvSpPr txBox="1"/>
            <p:nvPr/>
          </p:nvSpPr>
          <p:spPr>
            <a:xfrm>
              <a:off x="4862214" y="1882170"/>
              <a:ext cx="184860" cy="18535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1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" name="Google Shape;84;p11"/>
            <p:cNvSpPr/>
            <p:nvPr/>
          </p:nvSpPr>
          <p:spPr>
            <a:xfrm>
              <a:off x="5235922" y="228599"/>
              <a:ext cx="1245691" cy="3492501"/>
            </a:xfrm>
            <a:prstGeom prst="roundRect">
              <a:avLst>
                <a:gd fmla="val 10000" name="adj"/>
              </a:avLst>
            </a:prstGeom>
            <a:solidFill>
              <a:srgbClr val="4F80BD"/>
            </a:solidFill>
            <a:ln cap="flat" cmpd="sng" w="254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" name="Google Shape;85;p11"/>
            <p:cNvSpPr txBox="1"/>
            <p:nvPr/>
          </p:nvSpPr>
          <p:spPr>
            <a:xfrm>
              <a:off x="5272407" y="265084"/>
              <a:ext cx="1172721" cy="34195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3325" lIns="53325" spcFirstLastPara="1" rIns="53325" wrap="square" tIns="53325">
              <a:noAutofit/>
            </a:bodyPr>
            <a:lstStyle/>
            <a:p>
              <a:pPr indent="0" lvl="0" marL="0" marR="0" rtl="1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ar-JO" sz="1400" u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النَّواتج</a:t>
              </a:r>
              <a:endParaRPr/>
            </a:p>
            <a:p>
              <a:pPr indent="0" lvl="0" marL="0" marR="0" rtl="1" algn="ctr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None/>
              </a:pPr>
              <a:r>
                <a:rPr b="1" i="0" lang="ar-JO" sz="1400" u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(النَّتائج)</a:t>
              </a:r>
              <a:endParaRPr b="0"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1" algn="ctr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None/>
              </a:pPr>
              <a:r>
                <a:rPr b="0" i="0" lang="ar-JO" sz="1400" u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تُناقَشُ القضيَّةُ في الفَضاء العامّ</a:t>
              </a:r>
              <a:endParaRPr/>
            </a:p>
            <a:p>
              <a:pPr indent="0" lvl="0" marL="0" marR="0" rtl="1" algn="ctr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None/>
              </a:pPr>
              <a:r>
                <a:rPr b="0" i="0" lang="ar-JO" sz="1400" u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يجري العملُ على نَتائجِ البحوث</a:t>
              </a:r>
              <a:endParaRPr/>
            </a:p>
            <a:p>
              <a:pPr indent="0" lvl="0" marL="0" marR="0" rtl="1" algn="ctr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None/>
              </a:pPr>
              <a:r>
                <a:rPr b="0" i="0" lang="ar-JO" sz="1400" u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بناءُ علاقاتٍ بنُوَّابِ البرلمان</a:t>
              </a:r>
              <a:endParaRPr/>
            </a:p>
            <a:p>
              <a:pPr indent="0" lvl="0" marL="0" marR="0" rtl="1" algn="ctr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None/>
              </a:pPr>
              <a:r>
                <a:rPr b="0" i="0" lang="ar-JO" sz="1400" u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يجري تَعديلُ السِّياسات</a:t>
              </a:r>
              <a:endParaRPr/>
            </a:p>
          </p:txBody>
        </p:sp>
        <p:sp>
          <p:nvSpPr>
            <p:cNvPr id="86" name="Google Shape;86;p11"/>
            <p:cNvSpPr/>
            <p:nvPr/>
          </p:nvSpPr>
          <p:spPr>
            <a:xfrm>
              <a:off x="6606182" y="1820384"/>
              <a:ext cx="264086" cy="308931"/>
            </a:xfrm>
            <a:prstGeom prst="rightArrow">
              <a:avLst>
                <a:gd fmla="val 60000" name="adj1"/>
                <a:gd fmla="val 50000" name="adj2"/>
              </a:avLst>
            </a:prstGeom>
            <a:solidFill>
              <a:srgbClr val="AFBED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" name="Google Shape;87;p11"/>
            <p:cNvSpPr txBox="1"/>
            <p:nvPr/>
          </p:nvSpPr>
          <p:spPr>
            <a:xfrm>
              <a:off x="6606182" y="1882170"/>
              <a:ext cx="184860" cy="18535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1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" name="Google Shape;88;p11"/>
            <p:cNvSpPr/>
            <p:nvPr/>
          </p:nvSpPr>
          <p:spPr>
            <a:xfrm>
              <a:off x="6979890" y="215902"/>
              <a:ext cx="1245691" cy="3517894"/>
            </a:xfrm>
            <a:prstGeom prst="roundRect">
              <a:avLst>
                <a:gd fmla="val 10000" name="adj"/>
              </a:avLst>
            </a:prstGeom>
            <a:solidFill>
              <a:srgbClr val="4F80BD"/>
            </a:solidFill>
            <a:ln cap="flat" cmpd="sng" w="254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" name="Google Shape;89;p11"/>
            <p:cNvSpPr txBox="1"/>
            <p:nvPr/>
          </p:nvSpPr>
          <p:spPr>
            <a:xfrm>
              <a:off x="7016375" y="252387"/>
              <a:ext cx="1172721" cy="344492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3325" lIns="53325" spcFirstLastPara="1" rIns="53325" wrap="square" tIns="53325">
              <a:noAutofit/>
            </a:bodyPr>
            <a:lstStyle/>
            <a:p>
              <a:pPr indent="0" lvl="0" marL="0" marR="0" rtl="1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ar-JO" sz="1400" u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تأثير</a:t>
              </a:r>
              <a:endParaRPr/>
            </a:p>
            <a:p>
              <a:pPr indent="0" lvl="0" marL="0" marR="0" rtl="1" algn="ctr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None/>
              </a:pPr>
              <a:r>
                <a:rPr b="1" i="0" lang="ar-JO" sz="1400" u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(الهدفُ النِّهائيّ)</a:t>
              </a:r>
              <a:endParaRPr/>
            </a:p>
            <a:p>
              <a:pPr indent="0" lvl="0" marL="0" marR="0" rtl="1" algn="ctr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None/>
              </a:pPr>
              <a:r>
                <a:rPr b="0" i="0" lang="ar-JO" sz="1400" u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 يَجري العملُ بِالسِّياساتِ والممارسات على نحوٍ عادل</a:t>
              </a:r>
              <a:endParaRPr/>
            </a:p>
            <a:p>
              <a:pPr indent="0" lvl="0" marL="0" marR="0" rtl="1" algn="ctr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None/>
              </a:pPr>
              <a:r>
                <a:rPr b="0" i="0" lang="ar-JO" sz="1400" u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تحسينُ جَودة الحياة</a:t>
              </a:r>
              <a:endParaRPr/>
            </a:p>
            <a:p>
              <a:pPr indent="0" lvl="0" marL="0" marR="0" rtl="1" algn="ctr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None/>
              </a:pPr>
              <a:r>
                <a:rPr b="0" i="0" lang="ar-JO" sz="1400" u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رَفاهيةٌ أكبر</a:t>
              </a:r>
              <a:endParaRPr/>
            </a:p>
            <a:p>
              <a:pPr indent="0" lvl="0" marL="0" marR="0" rtl="1" algn="ctr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None/>
              </a:pPr>
              <a:r>
                <a:rPr b="0" i="0" lang="ar-JO" sz="1400" u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أعرافٌ اجتماعيَّةٌ جديدة</a:t>
              </a:r>
              <a:endParaRPr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Calibri"/>
              <a:buNone/>
            </a:pPr>
            <a:r>
              <a:rPr b="1" i="0" lang="ar-JO" u="none"/>
              <a:t>القسم و 1: وضْعُ مؤشِّراتِ المناصَرة</a:t>
            </a:r>
            <a:endParaRPr b="1"/>
          </a:p>
        </p:txBody>
      </p:sp>
      <p:sp>
        <p:nvSpPr>
          <p:cNvPr id="95" name="Google Shape;95;p12"/>
          <p:cNvSpPr txBox="1"/>
          <p:nvPr>
            <p:ph idx="4294967295" type="body"/>
          </p:nvPr>
        </p:nvSpPr>
        <p:spPr>
          <a:xfrm>
            <a:off x="457200" y="1219949"/>
            <a:ext cx="8229600" cy="415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20000"/>
          </a:bodyPr>
          <a:lstStyle/>
          <a:p>
            <a:pPr indent="-327660" lvl="0" marL="34290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77778"/>
              <a:buChar char="●"/>
            </a:pPr>
            <a:r>
              <a:rPr b="0" i="0" lang="ar-JO" u="none"/>
              <a:t>المناصَرةُ "فَوْضَوِيَّة"</a:t>
            </a:r>
            <a:endParaRPr/>
          </a:p>
          <a:p>
            <a:pPr indent="-32766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77778"/>
              <a:buChar char="●"/>
            </a:pPr>
            <a:r>
              <a:rPr b="0" i="0" lang="ar-JO" u="none"/>
              <a:t>الأُطُرُ الزَّمنيَّة في مجال المناصَرة طويلةٌ</a:t>
            </a:r>
            <a:endParaRPr/>
          </a:p>
          <a:p>
            <a:pPr indent="-32766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77778"/>
              <a:buChar char="●"/>
            </a:pPr>
            <a:r>
              <a:rPr b="0" i="0" lang="ar-JO" u="none"/>
              <a:t>لا يمكن تَوَقُّعُ العوامل الخارجيَّة</a:t>
            </a:r>
            <a:endParaRPr/>
          </a:p>
          <a:p>
            <a:pPr indent="-32766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77778"/>
              <a:buChar char="●"/>
            </a:pPr>
            <a:r>
              <a:rPr b="0" i="0" lang="ar-JO" u="none"/>
              <a:t>تعتمد المناصَرة على التَّعاوُن</a:t>
            </a:r>
            <a:endParaRPr/>
          </a:p>
          <a:p>
            <a:pPr indent="-32766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77778"/>
              <a:buChar char="●"/>
            </a:pPr>
            <a:r>
              <a:rPr b="0" i="0" lang="ar-JO" u="none"/>
              <a:t>الحدُّ من الفقر متعدِّدُ الأبعاد</a:t>
            </a:r>
            <a:endParaRPr/>
          </a:p>
          <a:p>
            <a:pPr indent="-32766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77778"/>
              <a:buChar char="●"/>
            </a:pPr>
            <a:r>
              <a:rPr b="0" i="0" lang="ar-JO" u="none"/>
              <a:t>يكون التَّغييرُ أحيانًا جزئيًّا فقط</a:t>
            </a:r>
            <a:endParaRPr/>
          </a:p>
          <a:p>
            <a:pPr indent="-32766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77778"/>
              <a:buChar char="●"/>
            </a:pPr>
            <a:r>
              <a:rPr b="0" i="0" lang="ar-JO" u="none"/>
              <a:t>المراقبةُ التَّقليديَّة غير مُناسِبة</a:t>
            </a:r>
            <a:endParaRPr/>
          </a:p>
          <a:p>
            <a:pPr indent="-327660" lvl="0" marL="342900" rtl="1" algn="r">
              <a:spcBef>
                <a:spcPts val="640"/>
              </a:spcBef>
              <a:spcAft>
                <a:spcPts val="1200"/>
              </a:spcAft>
              <a:buClr>
                <a:schemeClr val="dk1"/>
              </a:buClr>
              <a:buSzPct val="177778"/>
              <a:buChar char="●"/>
            </a:pPr>
            <a:r>
              <a:rPr b="0" i="0" lang="ar-JO" u="none"/>
              <a:t>جمْعُ البيانات معقَّد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i="0" lang="ar-JO" u="none"/>
              <a:t>القسم و 1: مؤشِّراتُ النَّشاط</a:t>
            </a:r>
            <a:endParaRPr b="1"/>
          </a:p>
        </p:txBody>
      </p:sp>
      <p:sp>
        <p:nvSpPr>
          <p:cNvPr id="101" name="Google Shape;101;p13"/>
          <p:cNvSpPr txBox="1"/>
          <p:nvPr>
            <p:ph idx="4294967295" type="body"/>
          </p:nvPr>
        </p:nvSpPr>
        <p:spPr>
          <a:xfrm>
            <a:off x="314325" y="1181101"/>
            <a:ext cx="8572500" cy="39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b="0" i="0" lang="ar-JO" u="none"/>
              <a:t>وهي تقيسُ مدى تنفيذِ المهمَّات والإجراءات المُخطَّط لها. مثلًا: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ar-JO" sz="2800" u="none"/>
              <a:t>مبادراتُ بناءِ القدرات المنَفَّذة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ar-JO" sz="2800" u="none"/>
              <a:t>التَّقاريرُ البَحثيَّةُ المُنجَزة والمَنشورة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ar-JO" sz="2800" u="none"/>
              <a:t>اجتماعاتُ جماعاتِ الضَّغط الَّتي سجَّلَتْ حضورًا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ar-JO" sz="2800" u="none"/>
              <a:t>الرَّسائلُ/رسائل البريد الإلكترونيّ/البطاقات البريديَّة/الالتماسات الصَّادرة والواردة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120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ar-JO" sz="2800" u="none"/>
              <a:t>البياناتُ الصَّحفيَّة الصّادرة</a:t>
            </a:r>
            <a:endParaRPr sz="28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i="0" lang="ar-JO" u="none"/>
              <a:t>القسم و 1: مؤشِّراتُ المخرَجات</a:t>
            </a:r>
            <a:endParaRPr b="1"/>
          </a:p>
        </p:txBody>
      </p:sp>
      <p:sp>
        <p:nvSpPr>
          <p:cNvPr id="107" name="Google Shape;107;p14"/>
          <p:cNvSpPr txBox="1"/>
          <p:nvPr>
            <p:ph idx="4294967295" type="body"/>
          </p:nvPr>
        </p:nvSpPr>
        <p:spPr>
          <a:xfrm>
            <a:off x="390525" y="887812"/>
            <a:ext cx="8548759" cy="39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b="0" i="0" lang="ar-JO" u="none"/>
              <a:t>وهي تقيس مدى تحقيق الخِدْمات أوِ العمليَّات أوِ المنتَجات أوِ الأحداث، أو مدى تسليمِها جرَّاء النَّشاطات. </a:t>
            </a:r>
            <a:endParaRPr/>
          </a:p>
          <a:p>
            <a:pPr indent="0" lvl="0" marL="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b="0" i="0" lang="ar-JO" u="none"/>
              <a:t>مثلًا: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ar-JO" sz="2800" u="none"/>
              <a:t>عددُ العلاقات الجديدة التي أُقيمَتْ مع الحلفاء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ar-JO" sz="2800" u="none"/>
              <a:t>عددُ الأشخاص الَّذين جرى حشْدُهم للحَمْلة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ar-JO" sz="2800" u="none"/>
              <a:t>عددُ إجراءات الحملة المنفَّذة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ar-JO" sz="2800" u="none"/>
              <a:t>المراجعُ العامَّة للتَّقارير البحثيَّة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120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ar-JO" sz="2800" u="none"/>
              <a:t>المقالاتُ الإعلاميَّة أو مقالات الرَّأي المنشورة</a:t>
            </a:r>
            <a:endParaRPr sz="28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i="0" lang="ar-JO" u="none"/>
              <a:t>القسم و 1: مؤشِّرات النَّواتِج</a:t>
            </a:r>
            <a:endParaRPr b="1"/>
          </a:p>
        </p:txBody>
      </p:sp>
      <p:sp>
        <p:nvSpPr>
          <p:cNvPr id="113" name="Google Shape;113;p15"/>
          <p:cNvSpPr txBox="1"/>
          <p:nvPr>
            <p:ph idx="4294967295" type="body"/>
          </p:nvPr>
        </p:nvSpPr>
        <p:spPr>
          <a:xfrm>
            <a:off x="457200" y="1177452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b="0" i="0" lang="ar-JO" u="none"/>
              <a:t>وهي تقيس التَّغيُّراتِ قصيرةَ الأجلِ ومتوسِّطة الأجل الَّتي تحقَّقتْ بسبب المُخرَجات. مثلًا: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ar-JO" sz="2800" u="none"/>
              <a:t>قضيَّةٌ قيْدُ المناقشة في الفضاء العامّ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ar-JO" sz="2800" u="none"/>
              <a:t>نُوَّابُ البرلمان ينظُرون في القضيَّة ضمنَ منتَدَيات صُنْعِ السِّياسات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ar-JO" sz="2800" u="none"/>
              <a:t>تعزيزُ قدراتِ المجتمع المدنيِّ في مجال الدَّعوة والمناصَرة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ar-JO" sz="2800" u="none"/>
              <a:t>إقامةُ علاقاتٍ بالمسؤولين الحكوميِّين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ar-JO" sz="2800" u="none"/>
              <a:t>مشروعُ قانونٍ بشأنِ هذه القضيَّة يُطرَح للتَّشاوُر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120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ar-JO" sz="2800" u="none"/>
              <a:t>إنشاءُ قانونٍ جديدٍ بشأن القضيَّة</a:t>
            </a:r>
            <a:endParaRPr sz="28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i="0" lang="ar-JO" u="none"/>
              <a:t>القسم و 1: مؤشِّراتُ الأثَر</a:t>
            </a:r>
            <a:endParaRPr b="1"/>
          </a:p>
        </p:txBody>
      </p:sp>
      <p:sp>
        <p:nvSpPr>
          <p:cNvPr id="119" name="Google Shape;119;p16"/>
          <p:cNvSpPr txBox="1"/>
          <p:nvPr>
            <p:ph idx="4294967295" type="body"/>
          </p:nvPr>
        </p:nvSpPr>
        <p:spPr>
          <a:xfrm>
            <a:off x="457200" y="1285876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b="0" i="0" lang="ar-JO" u="none"/>
              <a:t>تشير هذه إلى الإسهامِ الَّذي جرى تقديمُه نحو التَّغيير طويل الأجل حصيلة النَّواتج. مثلًا: 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ar-JO" sz="2800" u="none"/>
              <a:t>تنفيذُ قانونٍ أو سياسةٍ حكوميَّة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ar-JO" sz="2800" u="none"/>
              <a:t>حصول الجميع على الرِّعاية الصِّحِّيَّة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ar-JO" sz="2800" u="none"/>
              <a:t>توفيرُ المِياهِ والصَّرفِ الصِّحِّيّ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ar-JO" sz="2800" u="none"/>
              <a:t>تمكينُ المواطنين من التَّشارُكِ معَ الحكومة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120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ar-JO" sz="2800" u="none"/>
              <a:t>انخفاضٌ كبيرٌ في العنف القائم على النَّوع الاجتماعيّ</a:t>
            </a:r>
            <a:endParaRPr sz="28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Arabic Roots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