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6858000" cx="9144000"/>
  <p:notesSz cx="6858000" cy="9144000"/>
  <p:embeddedFontLst>
    <p:embeddedFont>
      <p:font typeface="Mulish"/>
      <p:regular r:id="rId10"/>
      <p:bold r:id="rId11"/>
      <p:italic r:id="rId12"/>
      <p:boldItalic r:id="rId13"/>
    </p:embeddedFont>
    <p:embeddedFont>
      <p:font typeface="Scheherazade New"/>
      <p:regular r:id="rId14"/>
      <p:bold r:id="rId15"/>
    </p:embeddedFont>
    <p:embeddedFont>
      <p:font typeface="Alexandria"/>
      <p:regular r:id="rId16"/>
      <p:bold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Mulish-bold.fntdata"/><Relationship Id="rId10" Type="http://schemas.openxmlformats.org/officeDocument/2006/relationships/font" Target="fonts/Mulish-regular.fntdata"/><Relationship Id="rId13" Type="http://schemas.openxmlformats.org/officeDocument/2006/relationships/font" Target="fonts/Mulish-boldItalic.fntdata"/><Relationship Id="rId12" Type="http://schemas.openxmlformats.org/officeDocument/2006/relationships/font" Target="fonts/Mulish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ScheherazadeNew-bold.fntdata"/><Relationship Id="rId14" Type="http://schemas.openxmlformats.org/officeDocument/2006/relationships/font" Target="fonts/ScheherazadeNew-regular.fntdata"/><Relationship Id="rId17" Type="http://schemas.openxmlformats.org/officeDocument/2006/relationships/font" Target="fonts/Alexandria-bold.fntdata"/><Relationship Id="rId16" Type="http://schemas.openxmlformats.org/officeDocument/2006/relationships/font" Target="fonts/Alexandria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ar-JO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">
  <p:cSld name="BLANK_1">
    <p:bg>
      <p:bgPr>
        <a:solidFill>
          <a:srgbClr val="E1ECF4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oogle Shape;14;p2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15" name="Google Shape;15;p2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6" name="Google Shape;16;p2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18" name="Google Shape;18;p2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0" name="Google Shape;20;p2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white">
  <p:cSld name="BLANK_1_2">
    <p:bg>
      <p:bgPr>
        <a:solidFill>
          <a:schemeClr val="lt1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oogle Shape;22;p3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23" name="Google Shape;23;p3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4" name="Google Shape;24;p3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5" name="Google Shape;25;p3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26" name="Google Shape;26;p3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8" name="Google Shape;28;p3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 Title Slide">
  <p:cSld name="BLANK_1_1">
    <p:bg>
      <p:bgPr>
        <a:solidFill>
          <a:schemeClr val="lt1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/>
          <p:nvPr/>
        </p:nvSpPr>
        <p:spPr>
          <a:xfrm>
            <a:off x="0" y="0"/>
            <a:ext cx="9144000" cy="5767800"/>
          </a:xfrm>
          <a:prstGeom prst="rect">
            <a:avLst/>
          </a:prstGeom>
          <a:solidFill>
            <a:srgbClr val="0B5A9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" name="Google Shape;31;p4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2748" y="1254713"/>
            <a:ext cx="3164550" cy="3009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" name="Google Shape;33;p4"/>
          <p:cNvCxnSpPr/>
          <p:nvPr/>
        </p:nvCxnSpPr>
        <p:spPr>
          <a:xfrm>
            <a:off x="16900" y="5839138"/>
            <a:ext cx="9144000" cy="0"/>
          </a:xfrm>
          <a:prstGeom prst="straightConnector1">
            <a:avLst/>
          </a:prstGeom>
          <a:noFill/>
          <a:ln cap="flat" cmpd="sng" w="152400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4" name="Google Shape;34;p4"/>
          <p:cNvSpPr/>
          <p:nvPr/>
        </p:nvSpPr>
        <p:spPr>
          <a:xfrm>
            <a:off x="441156" y="5277287"/>
            <a:ext cx="1032900" cy="1044600"/>
          </a:xfrm>
          <a:prstGeom prst="ellipse">
            <a:avLst/>
          </a:prstGeom>
          <a:solidFill>
            <a:srgbClr val="FFFFFF"/>
          </a:solidFill>
          <a:ln cap="flat" cmpd="sng" w="11430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>
                <a:latin typeface="Scheherazade New"/>
                <a:ea typeface="Scheherazade New"/>
                <a:cs typeface="Scheherazade New"/>
                <a:sym typeface="Scheherazade New"/>
              </a:rPr>
              <a:t>جذور </a:t>
            </a:r>
            <a:endParaRPr b="1">
              <a:latin typeface="Scheherazade New"/>
              <a:ea typeface="Scheherazade New"/>
              <a:cs typeface="Scheherazade New"/>
              <a:sym typeface="Scheherazade New"/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2+1</a:t>
            </a:r>
            <a:endParaRPr b="1" sz="2000">
              <a:solidFill>
                <a:srgbClr val="0B5A9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5" name="Google Shape;35;p4"/>
          <p:cNvSpPr txBox="1"/>
          <p:nvPr/>
        </p:nvSpPr>
        <p:spPr>
          <a:xfrm>
            <a:off x="273418" y="1597955"/>
            <a:ext cx="4944300" cy="1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Arial"/>
              <a:buNone/>
            </a:pPr>
            <a:r>
              <a:rPr b="1" i="0" lang="ar-JO" sz="5800" u="none" cap="none" strike="noStrike">
                <a:solidFill>
                  <a:srgbClr val="FFFFFF"/>
                </a:solidFill>
                <a:latin typeface="Alexandria"/>
                <a:ea typeface="Alexandria"/>
                <a:cs typeface="Alexandria"/>
                <a:sym typeface="Alexandria"/>
              </a:rPr>
              <a:t>جذور 1+2</a:t>
            </a:r>
            <a:endParaRPr i="0" sz="1400" u="none" cap="none" strike="noStrike">
              <a:solidFill>
                <a:srgbClr val="000000"/>
              </a:solidFill>
              <a:latin typeface="Alexandria"/>
              <a:ea typeface="Alexandria"/>
              <a:cs typeface="Alexandria"/>
              <a:sym typeface="Alexandria"/>
            </a:endParaRPr>
          </a:p>
          <a:p>
            <a:pPr indent="0" lvl="0" marL="0" marR="0" rtl="1" algn="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i="0" lang="ar-JO" sz="3100" u="none" cap="none" strike="noStrike">
                <a:solidFill>
                  <a:srgbClr val="FFFFF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دليل أدوات المناصَرة</a:t>
            </a:r>
            <a:endParaRPr i="0" sz="3100" u="none" cap="none" strike="noStrike">
              <a:solidFill>
                <a:srgbClr val="FFFFF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6" name="Google Shape;36;p4"/>
          <p:cNvSpPr txBox="1"/>
          <p:nvPr/>
        </p:nvSpPr>
        <p:spPr>
          <a:xfrm>
            <a:off x="1513328" y="3638778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JO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https://learn.tearfund.org/rootsguide</a:t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536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 txBox="1"/>
          <p:nvPr/>
        </p:nvSpPr>
        <p:spPr>
          <a:xfrm>
            <a:off x="453610" y="529140"/>
            <a:ext cx="49443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ar-JO" sz="5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ROOTS 1+2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5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Advocacy Toolkit</a:t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5"/>
          <p:cNvSpPr txBox="1"/>
          <p:nvPr/>
        </p:nvSpPr>
        <p:spPr>
          <a:xfrm>
            <a:off x="453610" y="2449153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www.tearfund.org/advocacy_toolkit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2" name="Google Shape;42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4" name="Google Shape;44;p6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6" name="Google Shape;46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2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8" name="Google Shape;48;p7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cheherazade New"/>
              <a:buChar char="●"/>
              <a:defRPr sz="1800"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-J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/>
          <p:nvPr/>
        </p:nvSpPr>
        <p:spPr>
          <a:xfrm>
            <a:off x="453610" y="529140"/>
            <a:ext cx="49443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8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/>
          <p:nvPr/>
        </p:nvSpPr>
        <p:spPr>
          <a:xfrm>
            <a:off x="457200" y="1710172"/>
            <a:ext cx="8229600" cy="28305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</a:pPr>
            <a:r>
              <a:rPr b="1" i="0" lang="ar-JO" sz="50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القسم ج</a:t>
            </a:r>
            <a:br>
              <a:rPr b="1" lang="ar-JO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ar-JO" sz="4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كيفيَّة تنفيذِ المناصَرة</a:t>
            </a:r>
            <a:br>
              <a:rPr b="1" lang="ar-JO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ar-JO" sz="4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نظرةٌ عامَّةٌ على دَورةِ المناصَرة</a:t>
            </a:r>
            <a:endParaRPr b="1" sz="4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0" lang="ar-JO" u="none"/>
              <a:t>القسم (ج): كيف تُنفَّذُ المناصَرة؟</a:t>
            </a:r>
            <a:endParaRPr/>
          </a:p>
        </p:txBody>
      </p:sp>
      <p:sp>
        <p:nvSpPr>
          <p:cNvPr id="65" name="Google Shape;65;p10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ابدأْ بتَصوُّرِ ما يجب تغييره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استخدام دورة المناصَرة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العمل خطوةً بخطوةٍ على وضْعِ خُطَّةٍ أوِ استراتيجيَّةٍ للمناصَرة أو دمْجِ المناصَرة في خُطَّةٍ أوِ استراتيجيَّةٍ أوسعَ نطاقًا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تضمينُ عمليَّات بناء القدرات في مجالِ المناصَرة للموظَّفين والشُّرَكاء والمجتمعات المحلِّيَّة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0" lang="ar-JO" u="none"/>
              <a:t>القسم (ج): ما مراحلُ دورة المناصَرة؟</a:t>
            </a:r>
            <a:endParaRPr b="1"/>
          </a:p>
        </p:txBody>
      </p:sp>
      <p:grpSp>
        <p:nvGrpSpPr>
          <p:cNvPr id="71" name="Google Shape;71;p11"/>
          <p:cNvGrpSpPr/>
          <p:nvPr/>
        </p:nvGrpSpPr>
        <p:grpSpPr>
          <a:xfrm>
            <a:off x="2516117" y="1601131"/>
            <a:ext cx="4111764" cy="3947837"/>
            <a:chOff x="2058917" y="931"/>
            <a:chExt cx="4111764" cy="3947837"/>
          </a:xfrm>
        </p:grpSpPr>
        <p:sp>
          <p:nvSpPr>
            <p:cNvPr id="72" name="Google Shape;72;p11"/>
            <p:cNvSpPr/>
            <p:nvPr/>
          </p:nvSpPr>
          <p:spPr>
            <a:xfrm>
              <a:off x="3530116" y="931"/>
              <a:ext cx="1191443" cy="1191443"/>
            </a:xfrm>
            <a:prstGeom prst="ellipse">
              <a:avLst/>
            </a:prstGeom>
            <a:solidFill>
              <a:srgbClr val="4F80BD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11"/>
            <p:cNvSpPr txBox="1"/>
            <p:nvPr/>
          </p:nvSpPr>
          <p:spPr>
            <a:xfrm>
              <a:off x="3704599" y="175414"/>
              <a:ext cx="842477" cy="8424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950" lIns="13950" spcFirstLastPara="1" rIns="13950" wrap="square" tIns="13950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ar-JO" sz="11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تحديدُ المشكلة</a:t>
              </a:r>
              <a:endPara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11"/>
            <p:cNvSpPr/>
            <p:nvPr/>
          </p:nvSpPr>
          <p:spPr>
            <a:xfrm rot="2160000">
              <a:off x="4684182" y="916733"/>
              <a:ext cx="317877" cy="402112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rgbClr val="AFBE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11"/>
            <p:cNvSpPr txBox="1"/>
            <p:nvPr/>
          </p:nvSpPr>
          <p:spPr>
            <a:xfrm rot="2160000">
              <a:off x="4693288" y="969129"/>
              <a:ext cx="222514" cy="2412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11"/>
            <p:cNvSpPr/>
            <p:nvPr/>
          </p:nvSpPr>
          <p:spPr>
            <a:xfrm>
              <a:off x="4979238" y="1053780"/>
              <a:ext cx="1191443" cy="1191443"/>
            </a:xfrm>
            <a:prstGeom prst="ellipse">
              <a:avLst/>
            </a:prstGeom>
            <a:solidFill>
              <a:srgbClr val="4F80BD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11"/>
            <p:cNvSpPr txBox="1"/>
            <p:nvPr/>
          </p:nvSpPr>
          <p:spPr>
            <a:xfrm>
              <a:off x="5153721" y="1228263"/>
              <a:ext cx="842477" cy="8424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950" lIns="13950" spcFirstLastPara="1" rIns="13950" wrap="square" tIns="13950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ar-JO" sz="11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البحثُ والتَّحليل</a:t>
              </a:r>
              <a:endPara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11"/>
            <p:cNvSpPr/>
            <p:nvPr/>
          </p:nvSpPr>
          <p:spPr>
            <a:xfrm rot="6480000">
              <a:off x="5142044" y="2291662"/>
              <a:ext cx="317877" cy="402112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rgbClr val="AFBE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11"/>
            <p:cNvSpPr txBox="1"/>
            <p:nvPr/>
          </p:nvSpPr>
          <p:spPr>
            <a:xfrm rot="-4320000">
              <a:off x="5204460" y="2326736"/>
              <a:ext cx="222514" cy="2412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11"/>
            <p:cNvSpPr/>
            <p:nvPr/>
          </p:nvSpPr>
          <p:spPr>
            <a:xfrm>
              <a:off x="4425723" y="2757325"/>
              <a:ext cx="1191443" cy="1191443"/>
            </a:xfrm>
            <a:prstGeom prst="ellipse">
              <a:avLst/>
            </a:prstGeom>
            <a:solidFill>
              <a:srgbClr val="4F80BD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11"/>
            <p:cNvSpPr txBox="1"/>
            <p:nvPr/>
          </p:nvSpPr>
          <p:spPr>
            <a:xfrm>
              <a:off x="4600206" y="2931808"/>
              <a:ext cx="842477" cy="8424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950" lIns="13950" spcFirstLastPara="1" rIns="13950" wrap="square" tIns="13950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ar-JO" sz="11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التَّخطيط</a:t>
              </a:r>
              <a:endPara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p11"/>
            <p:cNvSpPr/>
            <p:nvPr/>
          </p:nvSpPr>
          <p:spPr>
            <a:xfrm rot="10800000">
              <a:off x="3975896" y="3151990"/>
              <a:ext cx="317877" cy="402112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rgbClr val="AFBE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11"/>
            <p:cNvSpPr txBox="1"/>
            <p:nvPr/>
          </p:nvSpPr>
          <p:spPr>
            <a:xfrm>
              <a:off x="4071259" y="3232412"/>
              <a:ext cx="222514" cy="2412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84;p11"/>
            <p:cNvSpPr/>
            <p:nvPr/>
          </p:nvSpPr>
          <p:spPr>
            <a:xfrm>
              <a:off x="2634510" y="2757325"/>
              <a:ext cx="1191443" cy="1191443"/>
            </a:xfrm>
            <a:prstGeom prst="ellipse">
              <a:avLst/>
            </a:prstGeom>
            <a:solidFill>
              <a:srgbClr val="4F80BD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11"/>
            <p:cNvSpPr txBox="1"/>
            <p:nvPr/>
          </p:nvSpPr>
          <p:spPr>
            <a:xfrm>
              <a:off x="2808993" y="2931808"/>
              <a:ext cx="842477" cy="8424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950" lIns="13950" spcFirstLastPara="1" rIns="13950" wrap="square" tIns="13950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ar-JO" sz="11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التَّصرُّف</a:t>
              </a:r>
              <a:endPara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11"/>
            <p:cNvSpPr/>
            <p:nvPr/>
          </p:nvSpPr>
          <p:spPr>
            <a:xfrm rot="-6480000">
              <a:off x="2814708" y="2328111"/>
              <a:ext cx="295658" cy="402112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rgbClr val="AFBE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11"/>
            <p:cNvSpPr txBox="1"/>
            <p:nvPr/>
          </p:nvSpPr>
          <p:spPr>
            <a:xfrm rot="4320000">
              <a:off x="2872761" y="2450711"/>
              <a:ext cx="206961" cy="2412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11"/>
            <p:cNvSpPr/>
            <p:nvPr/>
          </p:nvSpPr>
          <p:spPr>
            <a:xfrm>
              <a:off x="2058917" y="1009649"/>
              <a:ext cx="1235598" cy="1279705"/>
            </a:xfrm>
            <a:prstGeom prst="ellipse">
              <a:avLst/>
            </a:prstGeom>
            <a:solidFill>
              <a:srgbClr val="4F80BD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" name="Google Shape;89;p11"/>
            <p:cNvSpPr txBox="1"/>
            <p:nvPr/>
          </p:nvSpPr>
          <p:spPr>
            <a:xfrm>
              <a:off x="2239866" y="1197057"/>
              <a:ext cx="873700" cy="9048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950" lIns="13950" spcFirstLastPara="1" rIns="13950" wrap="square" tIns="13950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ar-JO" sz="1100" u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التَّقييم</a:t>
              </a:r>
              <a:endParaRPr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11"/>
            <p:cNvSpPr/>
            <p:nvPr/>
          </p:nvSpPr>
          <p:spPr>
            <a:xfrm rot="-2160000">
              <a:off x="3255125" y="918398"/>
              <a:ext cx="302276" cy="402112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rgbClr val="AFBED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11"/>
            <p:cNvSpPr txBox="1"/>
            <p:nvPr/>
          </p:nvSpPr>
          <p:spPr>
            <a:xfrm rot="-2160000">
              <a:off x="3263784" y="1025471"/>
              <a:ext cx="211593" cy="2412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1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Arabic Root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