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6858000" cx="9144000"/>
  <p:notesSz cx="6858000" cy="9144000"/>
  <p:embeddedFontLst>
    <p:embeddedFont>
      <p:font typeface="Mulish"/>
      <p:regular r:id="rId13"/>
      <p:bold r:id="rId14"/>
      <p:italic r:id="rId15"/>
      <p:boldItalic r:id="rId16"/>
    </p:embeddedFont>
    <p:embeddedFont>
      <p:font typeface="Scheherazade New"/>
      <p:regular r:id="rId17"/>
      <p:bold r:id="rId18"/>
    </p:embeddedFont>
    <p:embeddedFont>
      <p:font typeface="Alexandria"/>
      <p:regular r:id="rId19"/>
      <p:bold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84FBBD4-6571-4DEE-AE24-C04466C9087A}">
  <a:tblStyle styleId="{084FBBD4-6571-4DEE-AE24-C04466C9087A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lexandria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Mulish-regular.fntdata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font" Target="fonts/Mulish-italic.fntdata"/><Relationship Id="rId14" Type="http://schemas.openxmlformats.org/officeDocument/2006/relationships/font" Target="fonts/Mulish-bold.fntdata"/><Relationship Id="rId17" Type="http://schemas.openxmlformats.org/officeDocument/2006/relationships/font" Target="fonts/ScheherazadeNew-regular.fntdata"/><Relationship Id="rId16" Type="http://schemas.openxmlformats.org/officeDocument/2006/relationships/font" Target="fonts/Mulish-boldItalic.fntdata"/><Relationship Id="rId5" Type="http://schemas.openxmlformats.org/officeDocument/2006/relationships/slideMaster" Target="slideMasters/slideMaster1.xml"/><Relationship Id="rId19" Type="http://schemas.openxmlformats.org/officeDocument/2006/relationships/font" Target="fonts/Alexandria-regular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ScheherazadeNew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هـ 2</a:t>
            </a:r>
            <a:br>
              <a:rPr b="1" lang="ar-JO" sz="4800"/>
            </a:br>
            <a:r>
              <a:rPr b="1" i="0" lang="ar-JO" sz="4600" u="none"/>
              <a:t>دورةُ المناصَرة المرحلة 2</a:t>
            </a:r>
            <a:br>
              <a:rPr b="1" lang="ar-JO" sz="4800"/>
            </a:br>
            <a:r>
              <a:rPr b="1" i="0" lang="ar-JO" sz="4600" u="none"/>
              <a:t>البحثُ والتَّحليل:</a:t>
            </a:r>
            <a:br>
              <a:rPr b="1" lang="ar-JO" sz="4600"/>
            </a:br>
            <a:r>
              <a:rPr b="1" i="0" lang="ar-JO" sz="4600" u="none"/>
              <a:t>أصحابُ المصلحة (الأطراف المعنيَّة)</a:t>
            </a:r>
            <a:endParaRPr b="1" sz="4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Calibri"/>
              <a:buNone/>
            </a:pPr>
            <a:r>
              <a:rPr b="1" i="0" lang="ar-JO" sz="4600" u="none"/>
              <a:t>القسم هـ 2: أصحابُ المصلحة (الأطرافُ المعنيَّة)</a:t>
            </a:r>
            <a:endParaRPr sz="4600"/>
          </a:p>
        </p:txBody>
      </p:sp>
      <p:sp>
        <p:nvSpPr>
          <p:cNvPr id="65" name="Google Shape;65;p10"/>
          <p:cNvSpPr txBox="1"/>
          <p:nvPr>
            <p:ph idx="4294967295" type="body"/>
          </p:nvPr>
        </p:nvSpPr>
        <p:spPr>
          <a:xfrm>
            <a:off x="457200" y="12573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الأفرادُ أوِ المجموعاتُ أوِ المنظَّمات أوِ المؤسَّساتُ أوِ الإداراتُ أوِ الوِزاراتُ التي لديها مصلحة (فعليَّةٌ أو محتمَلة) في مشروعٍ أو برنامجٍ ما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عادةً ما يكونُ لديهم ما يكسِبونه أو يخسرونه من هذا المشروع أوِ البرنامج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في المناصَرة، همُ الأشخاصُ المتأثِّرون بالقضيَّة أوِ المهتمُّون بها أوِ القادرون على التَّأثير فيها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هـ 2: الحُلَفاء والخُصوم</a:t>
            </a:r>
            <a:endParaRPr b="1"/>
          </a:p>
        </p:txBody>
      </p:sp>
      <p:graphicFrame>
        <p:nvGraphicFramePr>
          <p:cNvPr id="71" name="Google Shape;71;p11"/>
          <p:cNvGraphicFramePr/>
          <p:nvPr/>
        </p:nvGraphicFramePr>
        <p:xfrm>
          <a:off x="457200" y="141763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{084FBBD4-6571-4DEE-AE24-C04466C9087A}</a:tableStyleId>
              </a:tblPr>
              <a:tblGrid>
                <a:gridCol w="4114800"/>
                <a:gridCol w="41148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ar-JO" sz="2800" u="none" cap="none" strike="noStrike"/>
                        <a:t>الحلفاء</a:t>
                      </a:r>
                      <a:r>
                        <a:rPr b="1" i="1" lang="ar-JO" sz="2800" u="none" cap="none" strike="noStrike"/>
                        <a:t>... 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Char char="•"/>
                      </a:pPr>
                      <a:r>
                        <a:rPr b="0" i="0" lang="ar-JO" sz="2400" u="none" cap="none" strike="noStrike"/>
                        <a:t>الأفرادُ أوِ المنظَّماتُ أوِ المجموعاتُ أوِ المؤسَّساتُ التي يمكنها مساعدتُنا على تحقيقِ أهدافِنا وغاياتِنا في مَجالِ المناصَرة 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Char char="•"/>
                      </a:pPr>
                      <a:r>
                        <a:rPr b="0" i="0" lang="ar-JO" sz="2400" u="none" cap="none" strike="noStrike"/>
                        <a:t>إنَّهم يدعَمون مَوقِفَنا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Char char="•"/>
                      </a:pPr>
                      <a:r>
                        <a:rPr b="0" i="0" lang="ar-JO" sz="2400" u="none" cap="none" strike="noStrike"/>
                        <a:t>وهُم يتَّفقون مع ما ندعو إليه</a:t>
                      </a:r>
                      <a:endParaRPr sz="24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ar-JO" sz="2800" u="none" cap="none" strike="noStrike"/>
                        <a:t>الخُصوم</a:t>
                      </a:r>
                      <a:r>
                        <a:rPr b="0" i="0" lang="ar-JO" sz="2800" u="none" cap="none" strike="noStrike"/>
                        <a:t>...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Char char="•"/>
                      </a:pPr>
                      <a:r>
                        <a:rPr b="0" i="0" lang="ar-JO" sz="2400" u="none" cap="none" strike="noStrike"/>
                        <a:t>الأفرادُ أوِ المنظَّماتُ أوِ المجموعاتُ أوِ المؤسَّساتُ التي تُعارِضُ ما نريدُ تحقيقَه في مجال المناصَرة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Char char="•"/>
                      </a:pPr>
                      <a:r>
                        <a:rPr b="0" i="0" lang="ar-JO" sz="2400" u="none" cap="none" strike="noStrike"/>
                        <a:t>إنَّهم يعارِضون موقفَنا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Arial"/>
                        <a:buChar char="•"/>
                      </a:pPr>
                      <a:r>
                        <a:rPr b="0" i="0" lang="ar-JO" sz="2400" u="none" cap="none" strike="noStrike"/>
                        <a:t>وهُم لا يتَّفِقون مع دعوَتنا</a:t>
                      </a:r>
                      <a:endParaRPr sz="24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هـ 2: الأهداف</a:t>
            </a:r>
            <a:endParaRPr b="1"/>
          </a:p>
        </p:txBody>
      </p:sp>
      <p:sp>
        <p:nvSpPr>
          <p:cNvPr id="77" name="Google Shape;77;p12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الأفرادُ الذين لديهم القدرة على إحداثِ تغييرٍ في هذه القضيَّة. عادة ما يكون صُنَّاع القرار في مواضع السُّلطة- وزراء الحكومة، وموظَّفو الخدمة المدنيَّة، ومسؤولو السُّلطة المحلِّيَّة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ربَّما يمثِّل هؤلاء الأشخاص منظَّمةً أو مجموعةً أو مؤسَّسةً أو دائرةً حكوميَّة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نحتاج إلى التَّواصُل معهم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هـ 2: معَ أم ضدّ؟</a:t>
            </a:r>
            <a:endParaRPr b="1"/>
          </a:p>
        </p:txBody>
      </p:sp>
      <p:graphicFrame>
        <p:nvGraphicFramePr>
          <p:cNvPr id="83" name="Google Shape;83;p13"/>
          <p:cNvGraphicFramePr/>
          <p:nvPr/>
        </p:nvGraphicFramePr>
        <p:xfrm>
          <a:off x="457200" y="141763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{084FBBD4-6571-4DEE-AE24-C04466C9087A}</a:tableStyleId>
              </a:tblPr>
              <a:tblGrid>
                <a:gridCol w="4114800"/>
                <a:gridCol w="41148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ar-JO" sz="2800" u="none" cap="none" strike="noStrike"/>
                        <a:t>من أجل المناصَرة المشترَكة...</a:t>
                      </a:r>
                      <a:endParaRPr b="1" i="1" sz="2800" u="none" cap="none" strike="noStrike"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الاستراتيجيَّة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صَوتٌ قويٌّ موحَّد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القوَّةُ في التَّنوُّع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التَّخفيف من أيِّ ردِّ فعلٍ عنيف</a:t>
                      </a:r>
                      <a:endParaRPr sz="2800" u="none" cap="none" strike="noStrike"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قابليَّة التَّطبيق (عمليَّة)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بناءُ القدرات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تقليلُ الازدواجيَّةِ إلى الحدِّ الأدنى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الكفاءةُ الماليَّة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ar-JO" sz="2800" u="none" cap="none" strike="noStrike"/>
                        <a:t>ضدَّ المناصَرة المشترَكة...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جداوِلُ الأعمالِ المتَنافِسة</a:t>
                      </a:r>
                      <a:endParaRPr sz="2800" u="none" cap="none" strike="noStrike"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الرَّسائلُ المخفَّفة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ضعْفُ التَّنسيق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فقدانُ العلامة التِّجاريَّة والهُوِيَّة المؤسَّسيَّة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يمكنُ أن يستغرقَ وقتًا طويلًا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تحويلُ الموارد </a:t>
                      </a:r>
                      <a:endParaRPr/>
                    </a:p>
                    <a:p>
                      <a:pPr indent="-457200" lvl="0" marL="45720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Char char="•"/>
                      </a:pPr>
                      <a:r>
                        <a:rPr b="0" i="0" lang="ar-JO" sz="2800" u="none" cap="none" strike="noStrike"/>
                        <a:t>الاختلافاتُ الدِّينيَّة/السِّياسيَّة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8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