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4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</p:sldIdLst>
  <p:sldSz cy="6858000" cx="9144000"/>
  <p:notesSz cx="6858000" cy="9144000"/>
  <p:embeddedFontLst>
    <p:embeddedFont>
      <p:font typeface="Mulish"/>
      <p:regular r:id="rId14"/>
      <p:bold r:id="rId15"/>
      <p:italic r:id="rId16"/>
      <p:boldItalic r:id="rId17"/>
    </p:embeddedFont>
    <p:embeddedFont>
      <p:font typeface="Scheherazade New"/>
      <p:regular r:id="rId18"/>
      <p:bold r:id="rId19"/>
    </p:embeddedFont>
    <p:embeddedFont>
      <p:font typeface="Alexandria"/>
      <p:regular r:id="rId20"/>
      <p:bold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6472E4C7-E42A-46F8-8F91-58E46650CFEC}">
  <a:tblStyle styleId="{6472E4C7-E42A-46F8-8F91-58E46650CFEC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fill>
          <a:solidFill>
            <a:schemeClr val="accent1">
              <a:alpha val="20000"/>
            </a:schemeClr>
          </a:solidFill>
        </a:fill>
      </a:tcStyle>
    </a:band1H>
    <a:band2H>
      <a:tcTxStyle/>
    </a:band2H>
    <a:band1V>
      <a:tcTxStyle/>
      <a:tcStyle>
        <a:fill>
          <a:solidFill>
            <a:schemeClr val="accent1">
              <a:alpha val="20000"/>
            </a:schemeClr>
          </a:solidFill>
        </a:fill>
      </a:tcStyle>
    </a:band1V>
    <a:band2V>
      <a:tcTxStyle/>
    </a:band2V>
    <a:lastCol>
      <a:tcTxStyle b="on" i="off"/>
    </a:lastCol>
    <a:firstCol>
      <a:tcTxStyle b="on" i="off"/>
    </a:firstCol>
    <a:lastRow>
      <a:tcTxStyle b="on" i="off"/>
      <a:tcStyle>
        <a:tcBdr>
          <a:top>
            <a:ln cap="flat" cmpd="sng" w="127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seCell>
      <a:tcTxStyle/>
    </a:seCell>
    <a:swCell>
      <a:tcTxStyle/>
    </a:swCell>
    <a:firstRow>
      <a:tcTxStyle b="on" i="off"/>
      <a:tcStyle>
        <a:tcBdr>
          <a:bottom>
            <a:ln cap="flat" cmpd="sng" w="127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Alexandria-regular.fnt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21" Type="http://schemas.openxmlformats.org/officeDocument/2006/relationships/font" Target="fonts/Alexandria-bold.fntdata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15" Type="http://schemas.openxmlformats.org/officeDocument/2006/relationships/font" Target="fonts/Mulish-bold.fntdata"/><Relationship Id="rId14" Type="http://schemas.openxmlformats.org/officeDocument/2006/relationships/font" Target="fonts/Mulish-regular.fntdata"/><Relationship Id="rId17" Type="http://schemas.openxmlformats.org/officeDocument/2006/relationships/font" Target="fonts/Mulish-boldItalic.fntdata"/><Relationship Id="rId16" Type="http://schemas.openxmlformats.org/officeDocument/2006/relationships/font" Target="fonts/Mulish-italic.fntdata"/><Relationship Id="rId5" Type="http://schemas.openxmlformats.org/officeDocument/2006/relationships/slideMaster" Target="slideMasters/slideMaster1.xml"/><Relationship Id="rId19" Type="http://schemas.openxmlformats.org/officeDocument/2006/relationships/font" Target="fonts/ScheherazadeNew-bold.fntdata"/><Relationship Id="rId6" Type="http://schemas.openxmlformats.org/officeDocument/2006/relationships/notesMaster" Target="notesMasters/notesMaster1.xml"/><Relationship Id="rId18" Type="http://schemas.openxmlformats.org/officeDocument/2006/relationships/font" Target="fonts/ScheherazadeNew-regular.fntdata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ar-JO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" name="Google Shape;51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" name="Google Shape;68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" name="Google Shape;74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" name="Google Shape;80;p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4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rabic light blue">
  <p:cSld name="BLANK_1">
    <p:bg>
      <p:bgPr>
        <a:solidFill>
          <a:srgbClr val="E1ECF4"/>
        </a:solidFill>
      </p:bgPr>
    </p:bg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oogle Shape;14;p2"/>
          <p:cNvGrpSpPr/>
          <p:nvPr/>
        </p:nvGrpSpPr>
        <p:grpSpPr>
          <a:xfrm>
            <a:off x="-87500" y="5389757"/>
            <a:ext cx="9248400" cy="882000"/>
            <a:chOff x="-87500" y="5389757"/>
            <a:chExt cx="9248400" cy="882000"/>
          </a:xfrm>
        </p:grpSpPr>
        <p:cxnSp>
          <p:nvCxnSpPr>
            <p:cNvPr id="15" name="Google Shape;15;p2"/>
            <p:cNvCxnSpPr/>
            <p:nvPr/>
          </p:nvCxnSpPr>
          <p:spPr>
            <a:xfrm>
              <a:off x="-87500" y="5834832"/>
              <a:ext cx="9248400" cy="0"/>
            </a:xfrm>
            <a:prstGeom prst="straightConnector1">
              <a:avLst/>
            </a:prstGeom>
            <a:noFill/>
            <a:ln cap="flat" cmpd="sng" w="152400">
              <a:solidFill>
                <a:srgbClr val="0B5A9F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16" name="Google Shape;16;p2"/>
            <p:cNvSpPr txBox="1"/>
            <p:nvPr/>
          </p:nvSpPr>
          <p:spPr>
            <a:xfrm>
              <a:off x="5977000" y="5638292"/>
              <a:ext cx="2845200" cy="384900"/>
            </a:xfrm>
            <a:prstGeom prst="rect">
              <a:avLst/>
            </a:prstGeom>
            <a:solidFill>
              <a:srgbClr val="E1ECF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ar-JO" sz="1200">
                  <a:solidFill>
                    <a:srgbClr val="0B5A9F"/>
                  </a:solidFill>
                  <a:latin typeface="Mulish"/>
                  <a:ea typeface="Mulish"/>
                  <a:cs typeface="Mulish"/>
                  <a:sym typeface="Mulish"/>
                </a:rPr>
                <a:t>https://learn.tearfund.org/rootsguide</a:t>
              </a:r>
              <a:endParaRPr sz="1200">
                <a:solidFill>
                  <a:srgbClr val="0B5A9F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457200" y="5389757"/>
              <a:ext cx="882000" cy="882000"/>
            </a:xfrm>
            <a:prstGeom prst="ellipse">
              <a:avLst/>
            </a:prstGeom>
            <a:solidFill>
              <a:schemeClr val="lt1"/>
            </a:solidFill>
            <a:ln cap="flat" cmpd="sng" w="114300">
              <a:solidFill>
                <a:srgbClr val="0B5A9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>
                  <a:latin typeface="Scheherazade New"/>
                  <a:ea typeface="Scheherazade New"/>
                  <a:cs typeface="Scheherazade New"/>
                  <a:sym typeface="Scheherazade New"/>
                </a:rPr>
                <a:t>جذور </a:t>
              </a:r>
              <a:endParaRPr b="1">
                <a:latin typeface="Scheherazade New"/>
                <a:ea typeface="Scheherazade New"/>
                <a:cs typeface="Scheherazade New"/>
                <a:sym typeface="Scheherazade New"/>
              </a:endParaRPr>
            </a:p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 sz="2000">
                  <a:solidFill>
                    <a:srgbClr val="0B5A9F"/>
                  </a:solidFill>
                  <a:latin typeface="Scheherazade New"/>
                  <a:ea typeface="Scheherazade New"/>
                  <a:cs typeface="Scheherazade New"/>
                  <a:sym typeface="Scheherazade New"/>
                </a:rPr>
                <a:t>2+1</a:t>
              </a:r>
              <a:endParaRPr b="1" sz="2000">
                <a:solidFill>
                  <a:srgbClr val="0B5A9F"/>
                </a:solidFill>
                <a:latin typeface="Scheherazade New"/>
                <a:ea typeface="Scheherazade New"/>
                <a:cs typeface="Scheherazade New"/>
                <a:sym typeface="Scheherazade New"/>
              </a:endParaRPr>
            </a:p>
          </p:txBody>
        </p:sp>
      </p:grpSp>
      <p:pic>
        <p:nvPicPr>
          <p:cNvPr id="18" name="Google Shape;18;p2" title="TF_ALT_LOGO_CAPITAL_T__RGB (1)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613549" y="6140143"/>
            <a:ext cx="1208650" cy="380825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exandria"/>
              <a:buNone/>
              <a:defRPr i="0" sz="4000" u="none" cap="none" strike="noStrike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9pPr>
          </a:lstStyle>
          <a:p/>
        </p:txBody>
      </p:sp>
      <p:sp>
        <p:nvSpPr>
          <p:cNvPr id="20" name="Google Shape;20;p2"/>
          <p:cNvSpPr txBox="1"/>
          <p:nvPr>
            <p:ph idx="1" type="body"/>
          </p:nvPr>
        </p:nvSpPr>
        <p:spPr>
          <a:xfrm>
            <a:off x="457200" y="16002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Scheherazade New"/>
              <a:buChar char="•"/>
              <a:defRPr i="0" sz="32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1pPr>
            <a:lvl2pPr indent="-406400" lvl="1" marL="914400" marR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cheherazade New"/>
              <a:buChar char="–"/>
              <a:defRPr i="0" sz="28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2pPr>
            <a:lvl3pPr indent="-381000" lvl="2" marL="1371600" marR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cheherazade New"/>
              <a:buChar char="•"/>
              <a:defRPr i="0" sz="24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3pPr>
            <a:lvl4pPr indent="-355600" lvl="3" marL="1828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–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4pPr>
            <a:lvl5pPr indent="-355600" lvl="4" marL="22860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»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5pPr>
            <a:lvl6pPr indent="-355600" lvl="5" marL="27432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6pPr>
            <a:lvl7pPr indent="-35560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7pPr>
            <a:lvl8pPr indent="-35560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8pPr>
            <a:lvl9pPr indent="-35560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rabic white">
  <p:cSld name="BLANK_1_2">
    <p:bg>
      <p:bgPr>
        <a:solidFill>
          <a:schemeClr val="lt1"/>
        </a:solidFill>
      </p:bgPr>
    </p:bg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oogle Shape;22;p3"/>
          <p:cNvGrpSpPr/>
          <p:nvPr/>
        </p:nvGrpSpPr>
        <p:grpSpPr>
          <a:xfrm>
            <a:off x="-87500" y="5389757"/>
            <a:ext cx="9248400" cy="882000"/>
            <a:chOff x="-87500" y="5389757"/>
            <a:chExt cx="9248400" cy="882000"/>
          </a:xfrm>
        </p:grpSpPr>
        <p:cxnSp>
          <p:nvCxnSpPr>
            <p:cNvPr id="23" name="Google Shape;23;p3"/>
            <p:cNvCxnSpPr/>
            <p:nvPr/>
          </p:nvCxnSpPr>
          <p:spPr>
            <a:xfrm>
              <a:off x="-87500" y="5834832"/>
              <a:ext cx="9248400" cy="0"/>
            </a:xfrm>
            <a:prstGeom prst="straightConnector1">
              <a:avLst/>
            </a:prstGeom>
            <a:noFill/>
            <a:ln cap="flat" cmpd="sng" w="152400">
              <a:solidFill>
                <a:srgbClr val="0B5A9F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24" name="Google Shape;24;p3"/>
            <p:cNvSpPr txBox="1"/>
            <p:nvPr/>
          </p:nvSpPr>
          <p:spPr>
            <a:xfrm>
              <a:off x="5977000" y="5638292"/>
              <a:ext cx="2845200" cy="384900"/>
            </a:xfrm>
            <a:prstGeom prst="rect">
              <a:avLst/>
            </a:prstGeom>
            <a:solidFill>
              <a:srgbClr val="E1ECF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ar-JO" sz="1200">
                  <a:solidFill>
                    <a:srgbClr val="0B5A9F"/>
                  </a:solidFill>
                  <a:latin typeface="Mulish"/>
                  <a:ea typeface="Mulish"/>
                  <a:cs typeface="Mulish"/>
                  <a:sym typeface="Mulish"/>
                </a:rPr>
                <a:t>https://learn.tearfund.org/rootsguide</a:t>
              </a:r>
              <a:endParaRPr sz="1200">
                <a:solidFill>
                  <a:srgbClr val="0B5A9F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25" name="Google Shape;25;p3"/>
            <p:cNvSpPr/>
            <p:nvPr/>
          </p:nvSpPr>
          <p:spPr>
            <a:xfrm>
              <a:off x="457200" y="5389757"/>
              <a:ext cx="882000" cy="882000"/>
            </a:xfrm>
            <a:prstGeom prst="ellipse">
              <a:avLst/>
            </a:prstGeom>
            <a:solidFill>
              <a:schemeClr val="lt1"/>
            </a:solidFill>
            <a:ln cap="flat" cmpd="sng" w="114300">
              <a:solidFill>
                <a:srgbClr val="0B5A9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>
                  <a:latin typeface="Scheherazade New"/>
                  <a:ea typeface="Scheherazade New"/>
                  <a:cs typeface="Scheherazade New"/>
                  <a:sym typeface="Scheherazade New"/>
                </a:rPr>
                <a:t>جذور </a:t>
              </a:r>
              <a:endParaRPr b="1">
                <a:latin typeface="Scheherazade New"/>
                <a:ea typeface="Scheherazade New"/>
                <a:cs typeface="Scheherazade New"/>
                <a:sym typeface="Scheherazade New"/>
              </a:endParaRPr>
            </a:p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 sz="2000">
                  <a:solidFill>
                    <a:srgbClr val="0B5A9F"/>
                  </a:solidFill>
                  <a:latin typeface="Scheherazade New"/>
                  <a:ea typeface="Scheherazade New"/>
                  <a:cs typeface="Scheherazade New"/>
                  <a:sym typeface="Scheherazade New"/>
                </a:rPr>
                <a:t>2+1</a:t>
              </a:r>
              <a:endParaRPr b="1" sz="2000">
                <a:solidFill>
                  <a:srgbClr val="0B5A9F"/>
                </a:solidFill>
                <a:latin typeface="Scheherazade New"/>
                <a:ea typeface="Scheherazade New"/>
                <a:cs typeface="Scheherazade New"/>
                <a:sym typeface="Scheherazade New"/>
              </a:endParaRPr>
            </a:p>
          </p:txBody>
        </p:sp>
      </p:grpSp>
      <p:pic>
        <p:nvPicPr>
          <p:cNvPr id="26" name="Google Shape;26;p3" title="TF_ALT_LOGO_CAPITAL_T__RGB (1)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613549" y="6140143"/>
            <a:ext cx="1208650" cy="380825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exandria"/>
              <a:buNone/>
              <a:defRPr i="0" sz="4000" u="none" cap="none" strike="noStrike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9pPr>
          </a:lstStyle>
          <a:p/>
        </p:txBody>
      </p:sp>
      <p:sp>
        <p:nvSpPr>
          <p:cNvPr id="28" name="Google Shape;28;p3"/>
          <p:cNvSpPr txBox="1"/>
          <p:nvPr>
            <p:ph idx="1" type="body"/>
          </p:nvPr>
        </p:nvSpPr>
        <p:spPr>
          <a:xfrm>
            <a:off x="457200" y="16002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Scheherazade New"/>
              <a:buChar char="•"/>
              <a:defRPr i="0" sz="32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1pPr>
            <a:lvl2pPr indent="-406400" lvl="1" marL="914400" marR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cheherazade New"/>
              <a:buChar char="–"/>
              <a:defRPr i="0" sz="28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2pPr>
            <a:lvl3pPr indent="-381000" lvl="2" marL="1371600" marR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cheherazade New"/>
              <a:buChar char="•"/>
              <a:defRPr i="0" sz="24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3pPr>
            <a:lvl4pPr indent="-355600" lvl="3" marL="1828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–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4pPr>
            <a:lvl5pPr indent="-355600" lvl="4" marL="22860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»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5pPr>
            <a:lvl6pPr indent="-355600" lvl="5" marL="27432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6pPr>
            <a:lvl7pPr indent="-35560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7pPr>
            <a:lvl8pPr indent="-35560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8pPr>
            <a:lvl9pPr indent="-35560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rabic light blue Title Slide">
  <p:cSld name="BLANK_1_1">
    <p:bg>
      <p:bgPr>
        <a:solidFill>
          <a:schemeClr val="lt1"/>
        </a:solidFill>
      </p:bgPr>
    </p:bg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4"/>
          <p:cNvSpPr/>
          <p:nvPr/>
        </p:nvSpPr>
        <p:spPr>
          <a:xfrm>
            <a:off x="0" y="0"/>
            <a:ext cx="9144000" cy="5767800"/>
          </a:xfrm>
          <a:prstGeom prst="rect">
            <a:avLst/>
          </a:prstGeom>
          <a:solidFill>
            <a:srgbClr val="0B5A9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1" name="Google Shape;31;p4" title="TF_ALT_LOGO_CAPITAL_T__RGB (1)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613549" y="6140143"/>
            <a:ext cx="1208650" cy="380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oogle Shape;32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62748" y="1254713"/>
            <a:ext cx="3164550" cy="30096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3" name="Google Shape;33;p4"/>
          <p:cNvCxnSpPr/>
          <p:nvPr/>
        </p:nvCxnSpPr>
        <p:spPr>
          <a:xfrm>
            <a:off x="16900" y="5839138"/>
            <a:ext cx="9144000" cy="0"/>
          </a:xfrm>
          <a:prstGeom prst="straightConnector1">
            <a:avLst/>
          </a:prstGeom>
          <a:noFill/>
          <a:ln cap="flat" cmpd="sng" w="152400">
            <a:solidFill>
              <a:srgbClr val="595959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4" name="Google Shape;34;p4"/>
          <p:cNvSpPr/>
          <p:nvPr/>
        </p:nvSpPr>
        <p:spPr>
          <a:xfrm>
            <a:off x="441156" y="5277287"/>
            <a:ext cx="1032900" cy="1044600"/>
          </a:xfrm>
          <a:prstGeom prst="ellipse">
            <a:avLst/>
          </a:prstGeom>
          <a:solidFill>
            <a:srgbClr val="FFFFFF"/>
          </a:solidFill>
          <a:ln cap="flat" cmpd="sng" w="114300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-JO">
                <a:latin typeface="Scheherazade New"/>
                <a:ea typeface="Scheherazade New"/>
                <a:cs typeface="Scheherazade New"/>
                <a:sym typeface="Scheherazade New"/>
              </a:rPr>
              <a:t>جذور </a:t>
            </a:r>
            <a:endParaRPr b="1">
              <a:latin typeface="Scheherazade New"/>
              <a:ea typeface="Scheherazade New"/>
              <a:cs typeface="Scheherazade New"/>
              <a:sym typeface="Scheherazade New"/>
            </a:endParaRPr>
          </a:p>
          <a:p>
            <a:pPr indent="0" lvl="0" marL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-JO" sz="2000">
                <a:solidFill>
                  <a:srgbClr val="0B5A9F"/>
                </a:solidFill>
                <a:latin typeface="Scheherazade New"/>
                <a:ea typeface="Scheherazade New"/>
                <a:cs typeface="Scheherazade New"/>
                <a:sym typeface="Scheherazade New"/>
              </a:rPr>
              <a:t>2+1</a:t>
            </a:r>
            <a:endParaRPr b="1" sz="2000">
              <a:solidFill>
                <a:srgbClr val="0B5A9F"/>
              </a:solidFill>
              <a:latin typeface="Scheherazade New"/>
              <a:ea typeface="Scheherazade New"/>
              <a:cs typeface="Scheherazade New"/>
              <a:sym typeface="Scheherazade New"/>
            </a:endParaRPr>
          </a:p>
        </p:txBody>
      </p:sp>
      <p:sp>
        <p:nvSpPr>
          <p:cNvPr id="35" name="Google Shape;35;p4"/>
          <p:cNvSpPr txBox="1"/>
          <p:nvPr/>
        </p:nvSpPr>
        <p:spPr>
          <a:xfrm>
            <a:off x="273418" y="1597955"/>
            <a:ext cx="4944300" cy="172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800"/>
              <a:buFont typeface="Arial"/>
              <a:buNone/>
            </a:pPr>
            <a:r>
              <a:rPr b="1" i="0" lang="ar-JO" sz="5800" u="none" cap="none" strike="noStrike">
                <a:solidFill>
                  <a:srgbClr val="FFFFFF"/>
                </a:solidFill>
                <a:latin typeface="Alexandria"/>
                <a:ea typeface="Alexandria"/>
                <a:cs typeface="Alexandria"/>
                <a:sym typeface="Alexandria"/>
              </a:rPr>
              <a:t>جذور 1+2</a:t>
            </a:r>
            <a:endParaRPr i="0" sz="1400" u="none" cap="none" strike="noStrike">
              <a:solidFill>
                <a:srgbClr val="000000"/>
              </a:solidFill>
              <a:latin typeface="Alexandria"/>
              <a:ea typeface="Alexandria"/>
              <a:cs typeface="Alexandria"/>
              <a:sym typeface="Alexandria"/>
            </a:endParaRPr>
          </a:p>
          <a:p>
            <a:pPr indent="0" lvl="0" marL="0" marR="0" rtl="1" algn="r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i="0" lang="ar-JO" sz="3100" u="none" cap="none" strike="noStrike">
                <a:solidFill>
                  <a:srgbClr val="FFFFFF"/>
                </a:solidFill>
                <a:latin typeface="Scheherazade New"/>
                <a:ea typeface="Scheherazade New"/>
                <a:cs typeface="Scheherazade New"/>
                <a:sym typeface="Scheherazade New"/>
              </a:rPr>
              <a:t>دليل أدوات المناصَرة</a:t>
            </a:r>
            <a:endParaRPr i="0" sz="3100" u="none" cap="none" strike="noStrike">
              <a:solidFill>
                <a:srgbClr val="FFFFFF"/>
              </a:solidFill>
              <a:latin typeface="Scheherazade New"/>
              <a:ea typeface="Scheherazade New"/>
              <a:cs typeface="Scheherazade New"/>
              <a:sym typeface="Scheherazade New"/>
            </a:endParaRPr>
          </a:p>
        </p:txBody>
      </p:sp>
      <p:sp>
        <p:nvSpPr>
          <p:cNvPr id="36" name="Google Shape;36;p4"/>
          <p:cNvSpPr txBox="1"/>
          <p:nvPr/>
        </p:nvSpPr>
        <p:spPr>
          <a:xfrm>
            <a:off x="1513328" y="3638778"/>
            <a:ext cx="3704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ar-JO"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https://learn.tearfund.org/rootsguide</a:t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oogle Shape;38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536"/>
            <a:ext cx="9143997" cy="6857465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5"/>
          <p:cNvSpPr txBox="1"/>
          <p:nvPr/>
        </p:nvSpPr>
        <p:spPr>
          <a:xfrm>
            <a:off x="453610" y="529140"/>
            <a:ext cx="4944300" cy="17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ar-JO" sz="5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ROOTS 1+2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-JO" sz="5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Advocacy Toolkit</a:t>
            </a:r>
            <a:endParaRPr sz="5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5"/>
          <p:cNvSpPr txBox="1"/>
          <p:nvPr/>
        </p:nvSpPr>
        <p:spPr>
          <a:xfrm>
            <a:off x="453610" y="2449153"/>
            <a:ext cx="3704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-JO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www.tearfund.org/advocacy_toolkit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PT TEMPLATE_ROOTS-02.jpg" id="42" name="Google Shape;42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3997" cy="6857465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9pPr>
          </a:lstStyle>
          <a:p/>
        </p:txBody>
      </p:sp>
      <p:sp>
        <p:nvSpPr>
          <p:cNvPr id="44" name="Google Shape;44;p6"/>
          <p:cNvSpPr txBox="1"/>
          <p:nvPr>
            <p:ph idx="1" type="body"/>
          </p:nvPr>
        </p:nvSpPr>
        <p:spPr>
          <a:xfrm>
            <a:off x="457200" y="16002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algn="l"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and Content">
  <p:cSld name="1_Title and Content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PT TEMPLATE_ROOTS-02.jpg" id="46" name="Google Shape;46;p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3997" cy="6857462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9pPr>
          </a:lstStyle>
          <a:p/>
        </p:txBody>
      </p:sp>
      <p:sp>
        <p:nvSpPr>
          <p:cNvPr id="48" name="Google Shape;48;p7"/>
          <p:cNvSpPr txBox="1"/>
          <p:nvPr>
            <p:ph idx="1" type="body"/>
          </p:nvPr>
        </p:nvSpPr>
        <p:spPr>
          <a:xfrm>
            <a:off x="457200" y="16002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algn="l"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Scheherazade New"/>
              <a:buChar char="●"/>
              <a:defRPr sz="1800"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○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■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●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○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■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●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○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■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-JO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8"/>
          <p:cNvSpPr txBox="1"/>
          <p:nvPr/>
        </p:nvSpPr>
        <p:spPr>
          <a:xfrm>
            <a:off x="453610" y="529140"/>
            <a:ext cx="49443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Google Shape;54;p8"/>
          <p:cNvSpPr txBox="1"/>
          <p:nvPr/>
        </p:nvSpPr>
        <p:spPr>
          <a:xfrm>
            <a:off x="453610" y="2449153"/>
            <a:ext cx="370447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Calibri"/>
              <a:buNone/>
            </a:pPr>
            <a:r>
              <a:rPr b="1" i="0" lang="ar-JO" sz="5000" u="none"/>
              <a:t>القسم هـ 1</a:t>
            </a:r>
            <a:br>
              <a:rPr b="1" lang="ar-JO" sz="4800"/>
            </a:br>
            <a:r>
              <a:rPr b="1" i="0" lang="ar-JO" sz="4600" u="none"/>
              <a:t>دورة المناصَرة المرحلة 2</a:t>
            </a:r>
            <a:br>
              <a:rPr b="1" lang="ar-JO" sz="4800"/>
            </a:br>
            <a:r>
              <a:rPr b="1" i="0" lang="ar-JO" sz="4600" u="none"/>
              <a:t>البحثُ والتَّحليل:</a:t>
            </a:r>
            <a:br>
              <a:rPr b="1" lang="ar-JO" sz="4600"/>
            </a:br>
            <a:r>
              <a:rPr b="1" i="0" lang="ar-JO" sz="4600" u="none"/>
              <a:t>نظرةٌ عامَّة</a:t>
            </a:r>
            <a:endParaRPr b="1" sz="46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Calibri"/>
              <a:buNone/>
            </a:pPr>
            <a:r>
              <a:rPr b="1" i="0" lang="ar-JO" sz="4200" u="none"/>
              <a:t>القسم هـ 1: لماذا نحتاج إلى إجراءِ بحثٍ وتحليل؟</a:t>
            </a:r>
            <a:endParaRPr sz="4200"/>
          </a:p>
        </p:txBody>
      </p:sp>
      <p:sp>
        <p:nvSpPr>
          <p:cNvPr id="65" name="Google Shape;65;p10"/>
          <p:cNvSpPr txBox="1"/>
          <p:nvPr>
            <p:ph idx="4294967295" type="body"/>
          </p:nvPr>
        </p:nvSpPr>
        <p:spPr>
          <a:xfrm>
            <a:off x="457199" y="1600201"/>
            <a:ext cx="8448805" cy="39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تقديمُ الأدلَّة الدَّاعمة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إعطاءُ فهمٍ للأسباب والآثار والسِّياق وأصحاب المصلحة (الأطراف المعنيَّة) والمشكلات والحلول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البناء على ما جرى تعلُّمه سابقًا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تقديمُ مبرِّرٍ لمَسارِ العمل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التَّحقُّق من أنَّ الاستجابات مناسبةٌ وفعَّالة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120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بناءُ التَّعاون وتجنُّبُ الازدواجيَّة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i="0" lang="ar-JO" u="none"/>
              <a:t>القسم هـ 1: كيف يُجرى البحث؟</a:t>
            </a:r>
            <a:endParaRPr/>
          </a:p>
        </p:txBody>
      </p:sp>
      <p:sp>
        <p:nvSpPr>
          <p:cNvPr id="71" name="Google Shape;71;p11"/>
          <p:cNvSpPr txBox="1"/>
          <p:nvPr>
            <p:ph idx="4294967295" type="body"/>
          </p:nvPr>
        </p:nvSpPr>
        <p:spPr>
          <a:xfrm>
            <a:off x="390525" y="1169988"/>
            <a:ext cx="8229600" cy="39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b="1" i="0" lang="ar-JO" u="none"/>
              <a:t>البحثُ الأوَّليّ</a:t>
            </a:r>
            <a:r>
              <a:rPr b="0" i="0" lang="ar-JO" u="none"/>
              <a:t>: </a:t>
            </a:r>
            <a:endParaRPr/>
          </a:p>
          <a:p>
            <a:pPr indent="0" lvl="0" marL="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b="0" i="0" lang="ar-JO" u="none"/>
              <a:t>معلوماتٌ مباشرة جرى الحصول عليها مباشرةً من المعنيِّين أوِ المُتَأثِّرين- مقابلاتٌ ومجموعاتُ نقاشٍ مركَّز واستطلاعات رأي، وما إلى ذلك</a:t>
            </a:r>
            <a:endParaRPr/>
          </a:p>
          <a:p>
            <a:pPr indent="0" lvl="0" marL="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b="1"/>
          </a:p>
          <a:p>
            <a:pPr indent="0" lvl="0" marL="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b="1" i="0" lang="ar-JO" u="none"/>
              <a:t>البحثُ الثَّانويّ (المكتبيّ)</a:t>
            </a:r>
            <a:r>
              <a:rPr b="0" i="0" lang="ar-JO" u="none"/>
              <a:t>:</a:t>
            </a:r>
            <a:endParaRPr/>
          </a:p>
          <a:p>
            <a:pPr indent="0" lvl="0" marL="0" rtl="1" algn="r">
              <a:spcBef>
                <a:spcPts val="640"/>
              </a:spcBef>
              <a:spcAft>
                <a:spcPts val="1200"/>
              </a:spcAft>
              <a:buClr>
                <a:schemeClr val="dk1"/>
              </a:buClr>
              <a:buSzPts val="3200"/>
              <a:buNone/>
            </a:pPr>
            <a:r>
              <a:rPr b="0" i="0" lang="ar-JO" u="none"/>
              <a:t>المعلوماتُ المستخدَمة التي سُجِّلَت فعليًّا- المواقعُ الإلكترونيَّة والكتبُ والتَّقاريرُ والإحصائيَّاتُ وما إلى ذلك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i="0" lang="ar-JO" u="none"/>
              <a:t>القسم هـ 1: كيف يُجرى التَّحليل؟</a:t>
            </a:r>
            <a:endParaRPr/>
          </a:p>
        </p:txBody>
      </p:sp>
      <p:sp>
        <p:nvSpPr>
          <p:cNvPr id="77" name="Google Shape;77;p12"/>
          <p:cNvSpPr txBox="1"/>
          <p:nvPr>
            <p:ph idx="4294967295" type="body"/>
          </p:nvPr>
        </p:nvSpPr>
        <p:spPr>
          <a:xfrm>
            <a:off x="390525" y="1169988"/>
            <a:ext cx="8229600" cy="39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20000"/>
          </a:bodyPr>
          <a:lstStyle/>
          <a:p>
            <a:pPr indent="-499110" lvl="0" marL="51435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77778"/>
              <a:buFont typeface="Calibri"/>
              <a:buAutoNum type="arabicPeriod"/>
            </a:pPr>
            <a:r>
              <a:rPr b="0" i="0" lang="ar-JO" u="none"/>
              <a:t>طرْحُ أسئلةٍ حَولَ المعلومات</a:t>
            </a:r>
            <a:endParaRPr/>
          </a:p>
          <a:p>
            <a:pPr indent="-499110" lvl="0" marL="51435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77778"/>
              <a:buFont typeface="Calibri"/>
              <a:buAutoNum type="arabicPeriod"/>
            </a:pPr>
            <a:r>
              <a:rPr b="0" i="0" lang="ar-JO" u="none"/>
              <a:t>انتبِهْ إلى التَّحيُّز</a:t>
            </a:r>
            <a:endParaRPr/>
          </a:p>
          <a:p>
            <a:pPr indent="-499110" lvl="0" marL="51435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77778"/>
              <a:buFont typeface="Calibri"/>
              <a:buAutoNum type="arabicPeriod"/>
            </a:pPr>
            <a:r>
              <a:rPr b="0" i="0" lang="ar-JO" u="none"/>
              <a:t>تحديدُ الأنماطِ والموضوعاتِ والفجواتِ وما إلى ذلك</a:t>
            </a:r>
            <a:endParaRPr/>
          </a:p>
          <a:p>
            <a:pPr indent="-499110" lvl="0" marL="51435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77778"/>
              <a:buFont typeface="Calibri"/>
              <a:buAutoNum type="arabicPeriod"/>
            </a:pPr>
            <a:r>
              <a:rPr b="0" i="0" lang="ar-JO" u="none"/>
              <a:t>فهمُ ما تظهِرُه البيانات</a:t>
            </a:r>
            <a:endParaRPr/>
          </a:p>
          <a:p>
            <a:pPr indent="-499110" lvl="0" marL="51435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77778"/>
              <a:buFont typeface="Calibri"/>
              <a:buAutoNum type="arabicPeriod"/>
            </a:pPr>
            <a:r>
              <a:rPr b="0" i="0" lang="ar-JO" u="none"/>
              <a:t>تجميعُ النَّتائج</a:t>
            </a:r>
            <a:endParaRPr/>
          </a:p>
          <a:p>
            <a:pPr indent="-499110" lvl="0" marL="51435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77778"/>
              <a:buFont typeface="Calibri"/>
              <a:buAutoNum type="arabicPeriod"/>
            </a:pPr>
            <a:r>
              <a:rPr b="0" i="0" lang="ar-JO" u="none"/>
              <a:t>استخلاصُ النَّتائج</a:t>
            </a:r>
            <a:endParaRPr/>
          </a:p>
          <a:p>
            <a:pPr indent="-499110" lvl="0" marL="51435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77778"/>
              <a:buFont typeface="Calibri"/>
              <a:buAutoNum type="arabicPeriod"/>
            </a:pPr>
            <a:r>
              <a:rPr b="0" i="0" lang="ar-JO" u="none"/>
              <a:t>تقديمُ التَّوصِيات</a:t>
            </a:r>
            <a:endParaRPr/>
          </a:p>
          <a:p>
            <a:pPr indent="0" lvl="0" marL="0" rtl="1" algn="r">
              <a:spcBef>
                <a:spcPts val="640"/>
              </a:spcBef>
              <a:spcAft>
                <a:spcPts val="1200"/>
              </a:spcAft>
              <a:buClr>
                <a:schemeClr val="dk1"/>
              </a:buClr>
              <a:buSzPct val="177778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Calibri"/>
              <a:buNone/>
            </a:pPr>
            <a:r>
              <a:rPr b="1" i="0" lang="ar-JO" sz="4200" u="none"/>
              <a:t>القسم هـ 1: نحتاجُ جميعًا إلى </a:t>
            </a:r>
            <a:br>
              <a:rPr b="1" lang="ar-JO" sz="4200"/>
            </a:br>
            <a:r>
              <a:rPr b="1" i="0" lang="ar-JO" sz="4200" u="none"/>
              <a:t>البحث والتَّحليل...</a:t>
            </a:r>
            <a:endParaRPr b="1" sz="4200"/>
          </a:p>
        </p:txBody>
      </p:sp>
      <p:graphicFrame>
        <p:nvGraphicFramePr>
          <p:cNvPr id="83" name="Google Shape;83;p13"/>
          <p:cNvGraphicFramePr/>
          <p:nvPr/>
        </p:nvGraphicFramePr>
        <p:xfrm>
          <a:off x="457200" y="2047875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{6472E4C7-E42A-46F8-8F91-58E46650CFEC}</a:tableStyleId>
              </a:tblPr>
              <a:tblGrid>
                <a:gridCol w="4114800"/>
                <a:gridCol w="4114800"/>
              </a:tblGrid>
              <a:tr h="370850">
                <a:tc>
                  <a:txBody>
                    <a:bodyPr/>
                    <a:lstStyle/>
                    <a:p>
                      <a:pPr indent="0" lvl="0" marL="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ar-JO" sz="3200" u="none" cap="none" strike="noStrike"/>
                        <a:t>السِّياق: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ar-JO" sz="3200" u="none" cap="none" strike="noStrike"/>
                        <a:t>السِّياساتُ الحكوميَّة</a:t>
                      </a:r>
                      <a:endParaRPr b="0" sz="3200" u="none" cap="none" strike="noStrike"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ar-JO" sz="3200" u="none" cap="none" strike="noStrike"/>
                        <a:t>الأسباب</a:t>
                      </a:r>
                      <a:endParaRPr b="0" sz="32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ar-JO" sz="3200" u="none" cap="none" strike="noStrike"/>
                        <a:t>الأهداف</a:t>
                      </a:r>
                      <a:endParaRPr b="0" sz="3200" u="none" cap="none" strike="noStrike"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ar-JO" sz="3200" u="none" cap="none" strike="noStrike"/>
                        <a:t>التَّأثيرات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ar-JO" sz="3200" u="none" cap="none" strike="noStrike"/>
                        <a:t>أصحاب المصلحة (الأطراف المعنيَّة)</a:t>
                      </a:r>
                      <a:endParaRPr b="0" sz="3200" u="none" cap="none" strike="noStrike"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ar-JO" sz="3200" u="none" cap="none" strike="noStrike"/>
                        <a:t>الحلولُ المحتَمَلة</a:t>
                      </a:r>
                      <a:endParaRPr b="0" sz="32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ar-JO" sz="3200" u="none" cap="none" strike="noStrike"/>
                        <a:t>المصادر</a:t>
                      </a:r>
                      <a:endParaRPr b="0" sz="3200" u="none" cap="none" strike="noStrike"/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Calibri"/>
              <a:buNone/>
            </a:pPr>
            <a:r>
              <a:rPr b="1" i="0" lang="ar-JO" u="none"/>
              <a:t>القسم هـ 1: الحكومة </a:t>
            </a:r>
            <a:br>
              <a:rPr b="1" lang="ar-JO"/>
            </a:br>
            <a:r>
              <a:rPr b="1" i="0" lang="ar-JO" u="none"/>
              <a:t>السِّياسات والممارسات الحكوميَّة</a:t>
            </a:r>
            <a:endParaRPr b="1"/>
          </a:p>
        </p:txBody>
      </p:sp>
      <p:sp>
        <p:nvSpPr>
          <p:cNvPr id="89" name="Google Shape;89;p14"/>
          <p:cNvSpPr txBox="1"/>
          <p:nvPr>
            <p:ph idx="4294967295" type="body"/>
          </p:nvPr>
        </p:nvSpPr>
        <p:spPr>
          <a:xfrm>
            <a:off x="457199" y="1499993"/>
            <a:ext cx="8574067" cy="39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20000"/>
          </a:bodyPr>
          <a:lstStyle/>
          <a:p>
            <a:pPr indent="-342900" lvl="0" marL="34290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تقديمُ الخِدْماتِ الأساسيَّة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وَضْعُ الالتزاماتِ الضَّريبيَّة والماليَّة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تحديدُ أولَوِيَّات الإغاثة والتَّنمية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الإشرافُ على تنظيمِ الأدوية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حمايةُ البيئة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تعزيزُ حقوقِ الإنسان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120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تنظيمُ الحصول على الائتمان (القروض) والسَّيطرة على التَّضخُّم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Arabic Roots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