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9144000"/>
  <p:notesSz cx="6858000" cy="9144000"/>
  <p:embeddedFontLst>
    <p:embeddedFont>
      <p:font typeface="Mulish"/>
      <p:regular r:id="rId11"/>
      <p:bold r:id="rId12"/>
      <p:italic r:id="rId13"/>
      <p:boldItalic r:id="rId14"/>
    </p:embeddedFont>
    <p:embeddedFont>
      <p:font typeface="Scheherazade New"/>
      <p:regular r:id="rId15"/>
      <p:bold r:id="rId16"/>
    </p:embeddedFont>
    <p:embeddedFont>
      <p:font typeface="Alexandria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ulish-regular.fntdata"/><Relationship Id="rId10" Type="http://schemas.openxmlformats.org/officeDocument/2006/relationships/slide" Target="slides/slide5.xml"/><Relationship Id="rId13" Type="http://schemas.openxmlformats.org/officeDocument/2006/relationships/font" Target="fonts/Mulish-italic.fntdata"/><Relationship Id="rId12" Type="http://schemas.openxmlformats.org/officeDocument/2006/relationships/font" Target="fonts/Mulish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ScheherazadeNew-regular.fntdata"/><Relationship Id="rId14" Type="http://schemas.openxmlformats.org/officeDocument/2006/relationships/font" Target="fonts/Mulish-boldItalic.fntdata"/><Relationship Id="rId17" Type="http://schemas.openxmlformats.org/officeDocument/2006/relationships/font" Target="fonts/Alexandria-regular.fntdata"/><Relationship Id="rId16" Type="http://schemas.openxmlformats.org/officeDocument/2006/relationships/font" Target="fonts/ScheherazadeNew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Alexandria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ز 1</a:t>
            </a:r>
            <a:br>
              <a:rPr b="1" lang="ar-JO" sz="4800"/>
            </a:br>
            <a:r>
              <a:rPr b="1" i="0" lang="ar-JO" sz="4600" u="none"/>
              <a:t>دورة المناصَرة المرحلة 4</a:t>
            </a:r>
            <a:br>
              <a:rPr b="1" lang="ar-JO" sz="4800"/>
            </a:br>
            <a:r>
              <a:rPr b="1" i="0" lang="ar-JO" sz="4600" u="none"/>
              <a:t>اتِّخاذُ الإجراءات:</a:t>
            </a:r>
            <a:br>
              <a:rPr b="1" lang="ar-JO" sz="4600"/>
            </a:br>
            <a:r>
              <a:rPr b="1" i="0" lang="ar-JO" sz="4600" u="none"/>
              <a:t>كسْبُ التَّأييد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1: ما تعريفُ جَماعات الضَّغط؟</a:t>
            </a:r>
            <a:endParaRPr sz="40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600201"/>
            <a:ext cx="8239126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يمكنُ فهمُ الضغط على أنَّه "اتِّصالٌ مباشِرٌ مع صُنَّاع القرار". يتعلَّقُ الأمر بالحوار والمحادَثات المستمرَّة. </a:t>
            </a:r>
            <a:endParaRPr/>
          </a:p>
          <a:p>
            <a:pPr indent="0" lvl="0" marL="0" rtl="1" algn="r">
              <a:spcBef>
                <a:spcPts val="24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ربَّما يشمَلُ الضَّغطُ كتابةَ رسالةٍ أو إرسالَ ورقةِ إحاطةٍ أو إجراءَ مكالمةٍ هاتفيَّةٍ أو مقابلةٍ أو زيارةَ صنَّاع القرار، وما إلى ذلك...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1: لماذا تُجهِدُ نفسَك بإجراء عمليَّة الضَّغط؟</a:t>
            </a:r>
            <a:endParaRPr b="1" sz="4000"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457200" y="1387259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بناءُ علاقاتٍ بِصُنَّاع القرار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الاستماعُ والتَّعلمُ وجمْعُ المعلومات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لعرْضِ مَوقفنا من القضيَّة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لمعالجةِ أيِّ سوءِ فَهْم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لإقناعِ صنَّاع القرار والتَّأثير فيهم بُغيةَ إحداثِ التَّغيير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للحصول على التزامات محدَّدة للإجراء العمليّ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1: اجتماعات الضَّغط وحَشْدِ التَّأييد</a:t>
            </a:r>
            <a:endParaRPr b="1" sz="4000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457199" y="1324629"/>
            <a:ext cx="8391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أجرِ بحثًا عن خلفيَّة المجتمِعين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نظِّمِ الأمورَ اللُّوجستيَّة، وامنَحْ نفسَك متَّسعًا من الوقت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كنْ واضحًا بشأنِ الهدفِ من الاجتماع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قدِّمِ الجميع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حافِظْ على المَسارِ الصَّحيح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المتابَعةُ السَّريعةُ مع تَقريرٍ موجَز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