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3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</p:sldIdLst>
  <p:sldSz cy="6858000" cx="9144000"/>
  <p:notesSz cx="6858000" cy="9144000"/>
  <p:embeddedFontLst>
    <p:embeddedFont>
      <p:font typeface="Mulish"/>
      <p:regular r:id="rId12"/>
      <p:bold r:id="rId13"/>
      <p:italic r:id="rId14"/>
      <p:boldItalic r:id="rId15"/>
    </p:embeddedFont>
    <p:embeddedFont>
      <p:font typeface="Scheherazade New"/>
      <p:regular r:id="rId16"/>
      <p:bold r:id="rId17"/>
    </p:embeddedFont>
    <p:embeddedFont>
      <p:font typeface="Alexandria"/>
      <p:regular r:id="rId18"/>
      <p:bold r:id="rId19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font" Target="fonts/Mulish-bold.fntdata"/><Relationship Id="rId12" Type="http://schemas.openxmlformats.org/officeDocument/2006/relationships/font" Target="fonts/Mulish-regular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font" Target="fonts/Mulish-boldItalic.fntdata"/><Relationship Id="rId14" Type="http://schemas.openxmlformats.org/officeDocument/2006/relationships/font" Target="fonts/Mulish-italic.fntdata"/><Relationship Id="rId17" Type="http://schemas.openxmlformats.org/officeDocument/2006/relationships/font" Target="fonts/ScheherazadeNew-bold.fntdata"/><Relationship Id="rId16" Type="http://schemas.openxmlformats.org/officeDocument/2006/relationships/font" Target="fonts/ScheherazadeNew-regular.fntdata"/><Relationship Id="rId5" Type="http://schemas.openxmlformats.org/officeDocument/2006/relationships/notesMaster" Target="notesMasters/notesMaster1.xml"/><Relationship Id="rId19" Type="http://schemas.openxmlformats.org/officeDocument/2006/relationships/font" Target="fonts/Alexandria-bold.fntdata"/><Relationship Id="rId6" Type="http://schemas.openxmlformats.org/officeDocument/2006/relationships/slide" Target="slides/slide1.xml"/><Relationship Id="rId18" Type="http://schemas.openxmlformats.org/officeDocument/2006/relationships/font" Target="fonts/Alexandria-regular.fntdata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" name="Google Shape;43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" name="Google Shape;49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" name="Google Shape;54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0" name="Google Shape;60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" name="Google Shape;66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2" name="Google Shape;72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Relationship Id="rId3" Type="http://schemas.openxmlformats.org/officeDocument/2006/relationships/image" Target="../media/image4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rabic light blue">
  <p:cSld name="BLANK_1">
    <p:bg>
      <p:bgPr>
        <a:solidFill>
          <a:srgbClr val="E1ECF4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oogle Shape;10;p2"/>
          <p:cNvGrpSpPr/>
          <p:nvPr/>
        </p:nvGrpSpPr>
        <p:grpSpPr>
          <a:xfrm>
            <a:off x="-87500" y="5389757"/>
            <a:ext cx="9248400" cy="882000"/>
            <a:chOff x="-87500" y="5389757"/>
            <a:chExt cx="9248400" cy="882000"/>
          </a:xfrm>
        </p:grpSpPr>
        <p:cxnSp>
          <p:nvCxnSpPr>
            <p:cNvPr id="11" name="Google Shape;11;p2"/>
            <p:cNvCxnSpPr/>
            <p:nvPr/>
          </p:nvCxnSpPr>
          <p:spPr>
            <a:xfrm>
              <a:off x="-87500" y="5834832"/>
              <a:ext cx="9248400" cy="0"/>
            </a:xfrm>
            <a:prstGeom prst="straightConnector1">
              <a:avLst/>
            </a:prstGeom>
            <a:noFill/>
            <a:ln cap="flat" cmpd="sng" w="152400">
              <a:solidFill>
                <a:srgbClr val="0B5A9F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sp>
          <p:nvSpPr>
            <p:cNvPr id="12" name="Google Shape;12;p2"/>
            <p:cNvSpPr txBox="1"/>
            <p:nvPr/>
          </p:nvSpPr>
          <p:spPr>
            <a:xfrm>
              <a:off x="5977000" y="5638292"/>
              <a:ext cx="2845200" cy="384900"/>
            </a:xfrm>
            <a:prstGeom prst="rect">
              <a:avLst/>
            </a:prstGeom>
            <a:solidFill>
              <a:srgbClr val="E1ECF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ar-JO" sz="1200">
                  <a:solidFill>
                    <a:srgbClr val="0B5A9F"/>
                  </a:solidFill>
                  <a:latin typeface="Mulish"/>
                  <a:ea typeface="Mulish"/>
                  <a:cs typeface="Mulish"/>
                  <a:sym typeface="Mulish"/>
                </a:rPr>
                <a:t>https://learn.tearfund.org/rootsguide</a:t>
              </a:r>
              <a:endParaRPr sz="1200">
                <a:solidFill>
                  <a:srgbClr val="0B5A9F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13" name="Google Shape;13;p2"/>
            <p:cNvSpPr/>
            <p:nvPr/>
          </p:nvSpPr>
          <p:spPr>
            <a:xfrm>
              <a:off x="457200" y="5389757"/>
              <a:ext cx="882000" cy="882000"/>
            </a:xfrm>
            <a:prstGeom prst="ellipse">
              <a:avLst/>
            </a:prstGeom>
            <a:solidFill>
              <a:schemeClr val="lt1"/>
            </a:solidFill>
            <a:ln cap="flat" cmpd="sng" w="114300">
              <a:solidFill>
                <a:srgbClr val="0B5A9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1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ar-JO">
                  <a:latin typeface="Scheherazade New"/>
                  <a:ea typeface="Scheherazade New"/>
                  <a:cs typeface="Scheherazade New"/>
                  <a:sym typeface="Scheherazade New"/>
                </a:rPr>
                <a:t>جذور </a:t>
              </a:r>
              <a:endParaRPr b="1">
                <a:latin typeface="Scheherazade New"/>
                <a:ea typeface="Scheherazade New"/>
                <a:cs typeface="Scheherazade New"/>
                <a:sym typeface="Scheherazade New"/>
              </a:endParaRPr>
            </a:p>
            <a:p>
              <a:pPr indent="0" lvl="0" marL="0" rtl="1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ar-JO" sz="2000">
                  <a:solidFill>
                    <a:srgbClr val="0B5A9F"/>
                  </a:solidFill>
                  <a:latin typeface="Scheherazade New"/>
                  <a:ea typeface="Scheherazade New"/>
                  <a:cs typeface="Scheherazade New"/>
                  <a:sym typeface="Scheherazade New"/>
                </a:rPr>
                <a:t>2+1</a:t>
              </a:r>
              <a:endParaRPr b="1" sz="2000">
                <a:solidFill>
                  <a:srgbClr val="0B5A9F"/>
                </a:solidFill>
                <a:latin typeface="Scheherazade New"/>
                <a:ea typeface="Scheherazade New"/>
                <a:cs typeface="Scheherazade New"/>
                <a:sym typeface="Scheherazade New"/>
              </a:endParaRPr>
            </a:p>
          </p:txBody>
        </p:sp>
      </p:grpSp>
      <p:pic>
        <p:nvPicPr>
          <p:cNvPr id="14" name="Google Shape;14;p2" title="TF_ALT_LOGO_CAPITAL_T__RGB (1)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613549" y="6140143"/>
            <a:ext cx="1208650" cy="38082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Google Shape;15;p2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exandria"/>
              <a:buNone/>
              <a:defRPr i="0" sz="4000" u="none" cap="none" strike="noStrike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9pPr>
          </a:lstStyle>
          <a:p/>
        </p:txBody>
      </p:sp>
      <p:sp>
        <p:nvSpPr>
          <p:cNvPr id="16" name="Google Shape;16;p2"/>
          <p:cNvSpPr txBox="1"/>
          <p:nvPr>
            <p:ph idx="1" type="body"/>
          </p:nvPr>
        </p:nvSpPr>
        <p:spPr>
          <a:xfrm>
            <a:off x="457200" y="1600201"/>
            <a:ext cx="8229600" cy="394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31800" lvl="0" marL="457200" marR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Scheherazade New"/>
              <a:buChar char="•"/>
              <a:defRPr i="0" sz="32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1pPr>
            <a:lvl2pPr indent="-406400" lvl="1" marL="914400" marR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Scheherazade New"/>
              <a:buChar char="–"/>
              <a:defRPr i="0" sz="28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2pPr>
            <a:lvl3pPr indent="-381000" lvl="2" marL="1371600" marR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Scheherazade New"/>
              <a:buChar char="•"/>
              <a:defRPr i="0" sz="24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3pPr>
            <a:lvl4pPr indent="-355600" lvl="3" marL="18288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–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4pPr>
            <a:lvl5pPr indent="-355600" lvl="4" marL="22860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»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5pPr>
            <a:lvl6pPr indent="-355600" lvl="5" marL="27432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•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6pPr>
            <a:lvl7pPr indent="-355600" lvl="6" marL="32004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•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7pPr>
            <a:lvl8pPr indent="-355600" lvl="7" marL="36576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•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8pPr>
            <a:lvl9pPr indent="-355600" lvl="8" marL="41148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•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rabic white">
  <p:cSld name="BLANK_1_2">
    <p:bg>
      <p:bgPr>
        <a:solidFill>
          <a:schemeClr val="lt1"/>
        </a:solidFill>
      </p:bgPr>
    </p:bg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oogle Shape;18;p3"/>
          <p:cNvGrpSpPr/>
          <p:nvPr/>
        </p:nvGrpSpPr>
        <p:grpSpPr>
          <a:xfrm>
            <a:off x="-87500" y="5389757"/>
            <a:ext cx="9248400" cy="882000"/>
            <a:chOff x="-87500" y="5389757"/>
            <a:chExt cx="9248400" cy="882000"/>
          </a:xfrm>
        </p:grpSpPr>
        <p:cxnSp>
          <p:nvCxnSpPr>
            <p:cNvPr id="19" name="Google Shape;19;p3"/>
            <p:cNvCxnSpPr/>
            <p:nvPr/>
          </p:nvCxnSpPr>
          <p:spPr>
            <a:xfrm>
              <a:off x="-87500" y="5834832"/>
              <a:ext cx="9248400" cy="0"/>
            </a:xfrm>
            <a:prstGeom prst="straightConnector1">
              <a:avLst/>
            </a:prstGeom>
            <a:noFill/>
            <a:ln cap="flat" cmpd="sng" w="152400">
              <a:solidFill>
                <a:srgbClr val="0B5A9F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sp>
          <p:nvSpPr>
            <p:cNvPr id="20" name="Google Shape;20;p3"/>
            <p:cNvSpPr txBox="1"/>
            <p:nvPr/>
          </p:nvSpPr>
          <p:spPr>
            <a:xfrm>
              <a:off x="5977000" y="5638292"/>
              <a:ext cx="2845200" cy="384900"/>
            </a:xfrm>
            <a:prstGeom prst="rect">
              <a:avLst/>
            </a:prstGeom>
            <a:solidFill>
              <a:srgbClr val="E1ECF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ar-JO" sz="1200">
                  <a:solidFill>
                    <a:srgbClr val="0B5A9F"/>
                  </a:solidFill>
                  <a:latin typeface="Mulish"/>
                  <a:ea typeface="Mulish"/>
                  <a:cs typeface="Mulish"/>
                  <a:sym typeface="Mulish"/>
                </a:rPr>
                <a:t>https://learn.tearfund.org/rootsguide</a:t>
              </a:r>
              <a:endParaRPr sz="1200">
                <a:solidFill>
                  <a:srgbClr val="0B5A9F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21" name="Google Shape;21;p3"/>
            <p:cNvSpPr/>
            <p:nvPr/>
          </p:nvSpPr>
          <p:spPr>
            <a:xfrm>
              <a:off x="457200" y="5389757"/>
              <a:ext cx="882000" cy="882000"/>
            </a:xfrm>
            <a:prstGeom prst="ellipse">
              <a:avLst/>
            </a:prstGeom>
            <a:solidFill>
              <a:schemeClr val="lt1"/>
            </a:solidFill>
            <a:ln cap="flat" cmpd="sng" w="114300">
              <a:solidFill>
                <a:srgbClr val="0B5A9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1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ar-JO">
                  <a:latin typeface="Scheherazade New"/>
                  <a:ea typeface="Scheherazade New"/>
                  <a:cs typeface="Scheherazade New"/>
                  <a:sym typeface="Scheherazade New"/>
                </a:rPr>
                <a:t>جذور </a:t>
              </a:r>
              <a:endParaRPr b="1">
                <a:latin typeface="Scheherazade New"/>
                <a:ea typeface="Scheherazade New"/>
                <a:cs typeface="Scheherazade New"/>
                <a:sym typeface="Scheherazade New"/>
              </a:endParaRPr>
            </a:p>
            <a:p>
              <a:pPr indent="0" lvl="0" marL="0" rtl="1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ar-JO" sz="2000">
                  <a:solidFill>
                    <a:srgbClr val="0B5A9F"/>
                  </a:solidFill>
                  <a:latin typeface="Scheherazade New"/>
                  <a:ea typeface="Scheherazade New"/>
                  <a:cs typeface="Scheherazade New"/>
                  <a:sym typeface="Scheherazade New"/>
                </a:rPr>
                <a:t>2+1</a:t>
              </a:r>
              <a:endParaRPr b="1" sz="2000">
                <a:solidFill>
                  <a:srgbClr val="0B5A9F"/>
                </a:solidFill>
                <a:latin typeface="Scheherazade New"/>
                <a:ea typeface="Scheherazade New"/>
                <a:cs typeface="Scheherazade New"/>
                <a:sym typeface="Scheherazade New"/>
              </a:endParaRPr>
            </a:p>
          </p:txBody>
        </p:sp>
      </p:grpSp>
      <p:pic>
        <p:nvPicPr>
          <p:cNvPr id="22" name="Google Shape;22;p3" title="TF_ALT_LOGO_CAPITAL_T__RGB (1)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613549" y="6140143"/>
            <a:ext cx="1208650" cy="380825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3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exandria"/>
              <a:buNone/>
              <a:defRPr i="0" sz="4000" u="none" cap="none" strike="noStrike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9pPr>
          </a:lstStyle>
          <a:p/>
        </p:txBody>
      </p:sp>
      <p:sp>
        <p:nvSpPr>
          <p:cNvPr id="24" name="Google Shape;24;p3"/>
          <p:cNvSpPr txBox="1"/>
          <p:nvPr>
            <p:ph idx="1" type="body"/>
          </p:nvPr>
        </p:nvSpPr>
        <p:spPr>
          <a:xfrm>
            <a:off x="457200" y="1600201"/>
            <a:ext cx="8229600" cy="394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31800" lvl="0" marL="457200" marR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Scheherazade New"/>
              <a:buChar char="•"/>
              <a:defRPr i="0" sz="32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1pPr>
            <a:lvl2pPr indent="-406400" lvl="1" marL="914400" marR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Scheherazade New"/>
              <a:buChar char="–"/>
              <a:defRPr i="0" sz="28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2pPr>
            <a:lvl3pPr indent="-381000" lvl="2" marL="1371600" marR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Scheherazade New"/>
              <a:buChar char="•"/>
              <a:defRPr i="0" sz="24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3pPr>
            <a:lvl4pPr indent="-355600" lvl="3" marL="18288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–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4pPr>
            <a:lvl5pPr indent="-355600" lvl="4" marL="22860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»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5pPr>
            <a:lvl6pPr indent="-355600" lvl="5" marL="27432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•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6pPr>
            <a:lvl7pPr indent="-355600" lvl="6" marL="32004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•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7pPr>
            <a:lvl8pPr indent="-355600" lvl="7" marL="36576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•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8pPr>
            <a:lvl9pPr indent="-355600" lvl="8" marL="41148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•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rabic light blue Title Slide">
  <p:cSld name="BLANK_1_1">
    <p:bg>
      <p:bgPr>
        <a:solidFill>
          <a:schemeClr val="lt1"/>
        </a:solidFill>
      </p:bgPr>
    </p:bg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4"/>
          <p:cNvSpPr/>
          <p:nvPr/>
        </p:nvSpPr>
        <p:spPr>
          <a:xfrm>
            <a:off x="0" y="0"/>
            <a:ext cx="9144000" cy="5767800"/>
          </a:xfrm>
          <a:prstGeom prst="rect">
            <a:avLst/>
          </a:prstGeom>
          <a:solidFill>
            <a:srgbClr val="0B5A9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7" name="Google Shape;27;p4" title="TF_ALT_LOGO_CAPITAL_T__RGB (1)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613549" y="6140143"/>
            <a:ext cx="1208650" cy="380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8" name="Google Shape;28;p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62748" y="1254713"/>
            <a:ext cx="3164550" cy="300962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9" name="Google Shape;29;p4"/>
          <p:cNvCxnSpPr/>
          <p:nvPr/>
        </p:nvCxnSpPr>
        <p:spPr>
          <a:xfrm>
            <a:off x="16900" y="5839138"/>
            <a:ext cx="9144000" cy="0"/>
          </a:xfrm>
          <a:prstGeom prst="straightConnector1">
            <a:avLst/>
          </a:prstGeom>
          <a:noFill/>
          <a:ln cap="flat" cmpd="sng" w="152400">
            <a:solidFill>
              <a:srgbClr val="595959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30" name="Google Shape;30;p4"/>
          <p:cNvSpPr/>
          <p:nvPr/>
        </p:nvSpPr>
        <p:spPr>
          <a:xfrm>
            <a:off x="441156" y="5277287"/>
            <a:ext cx="1032900" cy="1044600"/>
          </a:xfrm>
          <a:prstGeom prst="ellipse">
            <a:avLst/>
          </a:prstGeom>
          <a:solidFill>
            <a:srgbClr val="FFFFFF"/>
          </a:solidFill>
          <a:ln cap="flat" cmpd="sng" w="114300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1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ar-JO">
                <a:latin typeface="Scheherazade New"/>
                <a:ea typeface="Scheherazade New"/>
                <a:cs typeface="Scheherazade New"/>
                <a:sym typeface="Scheherazade New"/>
              </a:rPr>
              <a:t>جذور </a:t>
            </a:r>
            <a:endParaRPr b="1">
              <a:latin typeface="Scheherazade New"/>
              <a:ea typeface="Scheherazade New"/>
              <a:cs typeface="Scheherazade New"/>
              <a:sym typeface="Scheherazade New"/>
            </a:endParaRPr>
          </a:p>
          <a:p>
            <a:pPr indent="0" lvl="0" marL="0" rtl="1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ar-JO" sz="2000">
                <a:solidFill>
                  <a:srgbClr val="0B5A9F"/>
                </a:solidFill>
                <a:latin typeface="Scheherazade New"/>
                <a:ea typeface="Scheherazade New"/>
                <a:cs typeface="Scheherazade New"/>
                <a:sym typeface="Scheherazade New"/>
              </a:rPr>
              <a:t>2+1</a:t>
            </a:r>
            <a:endParaRPr b="1" sz="2000">
              <a:solidFill>
                <a:srgbClr val="0B5A9F"/>
              </a:solidFill>
              <a:latin typeface="Scheherazade New"/>
              <a:ea typeface="Scheherazade New"/>
              <a:cs typeface="Scheherazade New"/>
              <a:sym typeface="Scheherazade New"/>
            </a:endParaRPr>
          </a:p>
        </p:txBody>
      </p:sp>
      <p:sp>
        <p:nvSpPr>
          <p:cNvPr id="31" name="Google Shape;31;p4"/>
          <p:cNvSpPr txBox="1"/>
          <p:nvPr/>
        </p:nvSpPr>
        <p:spPr>
          <a:xfrm>
            <a:off x="273418" y="1597955"/>
            <a:ext cx="4944300" cy="1724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1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800"/>
              <a:buFont typeface="Arial"/>
              <a:buNone/>
            </a:pPr>
            <a:r>
              <a:rPr b="1" i="0" lang="ar-JO" sz="5800" u="none" cap="none" strike="noStrike">
                <a:solidFill>
                  <a:srgbClr val="FFFFFF"/>
                </a:solidFill>
                <a:latin typeface="Alexandria"/>
                <a:ea typeface="Alexandria"/>
                <a:cs typeface="Alexandria"/>
                <a:sym typeface="Alexandria"/>
              </a:rPr>
              <a:t>جذور 1+2</a:t>
            </a:r>
            <a:endParaRPr i="0" sz="1400" u="none" cap="none" strike="noStrike">
              <a:solidFill>
                <a:srgbClr val="000000"/>
              </a:solidFill>
              <a:latin typeface="Alexandria"/>
              <a:ea typeface="Alexandria"/>
              <a:cs typeface="Alexandria"/>
              <a:sym typeface="Alexandria"/>
            </a:endParaRPr>
          </a:p>
          <a:p>
            <a:pPr indent="0" lvl="0" marL="0" marR="0" rtl="1" algn="r">
              <a:lnSpc>
                <a:spcPct val="2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Arial"/>
              <a:buNone/>
            </a:pPr>
            <a:r>
              <a:rPr i="0" lang="ar-JO" sz="3100" u="none" cap="none" strike="noStrike">
                <a:solidFill>
                  <a:srgbClr val="FFFFFF"/>
                </a:solidFill>
                <a:latin typeface="Scheherazade New"/>
                <a:ea typeface="Scheherazade New"/>
                <a:cs typeface="Scheherazade New"/>
                <a:sym typeface="Scheherazade New"/>
              </a:rPr>
              <a:t>دليل أدوات المناصَرة</a:t>
            </a:r>
            <a:endParaRPr i="0" sz="3100" u="none" cap="none" strike="noStrike">
              <a:solidFill>
                <a:srgbClr val="FFFFFF"/>
              </a:solidFill>
              <a:latin typeface="Scheherazade New"/>
              <a:ea typeface="Scheherazade New"/>
              <a:cs typeface="Scheherazade New"/>
              <a:sym typeface="Scheherazade New"/>
            </a:endParaRPr>
          </a:p>
        </p:txBody>
      </p:sp>
      <p:sp>
        <p:nvSpPr>
          <p:cNvPr id="32" name="Google Shape;32;p4"/>
          <p:cNvSpPr txBox="1"/>
          <p:nvPr/>
        </p:nvSpPr>
        <p:spPr>
          <a:xfrm>
            <a:off x="1513328" y="3638778"/>
            <a:ext cx="37044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ar-JO"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https://learn.tearfund.org/rootsguide</a:t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Title Slide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Google Shape;34;p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536"/>
            <a:ext cx="9143997" cy="6857465"/>
          </a:xfrm>
          <a:prstGeom prst="rect">
            <a:avLst/>
          </a:prstGeom>
          <a:noFill/>
          <a:ln>
            <a:noFill/>
          </a:ln>
        </p:spPr>
      </p:pic>
      <p:sp>
        <p:nvSpPr>
          <p:cNvPr id="35" name="Google Shape;35;p5"/>
          <p:cNvSpPr txBox="1"/>
          <p:nvPr/>
        </p:nvSpPr>
        <p:spPr>
          <a:xfrm>
            <a:off x="453610" y="529140"/>
            <a:ext cx="4944300" cy="1754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ar-JO" sz="5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ROOTS 1+2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-JO" sz="50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Advocacy Toolkit</a:t>
            </a:r>
            <a:endParaRPr sz="50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" name="Google Shape;36;p5"/>
          <p:cNvSpPr txBox="1"/>
          <p:nvPr/>
        </p:nvSpPr>
        <p:spPr>
          <a:xfrm>
            <a:off x="453610" y="2449153"/>
            <a:ext cx="37044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-JO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www.tearfund.org/advocacy_toolkit</a:t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PT TEMPLATE_ROOTS-02.jpg" id="38" name="Google Shape;38;p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3997" cy="6857465"/>
          </a:xfrm>
          <a:prstGeom prst="rect">
            <a:avLst/>
          </a:prstGeom>
          <a:noFill/>
          <a:ln>
            <a:noFill/>
          </a:ln>
        </p:spPr>
      </p:pic>
      <p:sp>
        <p:nvSpPr>
          <p:cNvPr id="39" name="Google Shape;39;p6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9pPr>
          </a:lstStyle>
          <a:p/>
        </p:txBody>
      </p:sp>
      <p:sp>
        <p:nvSpPr>
          <p:cNvPr id="40" name="Google Shape;40;p6"/>
          <p:cNvSpPr txBox="1"/>
          <p:nvPr>
            <p:ph idx="1" type="body"/>
          </p:nvPr>
        </p:nvSpPr>
        <p:spPr>
          <a:xfrm>
            <a:off x="457200" y="1600201"/>
            <a:ext cx="8229600" cy="394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marR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algn="l"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xandria"/>
              <a:buNone/>
              <a:defRPr sz="2800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xandria"/>
              <a:buNone/>
              <a:defRPr sz="2800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xandria"/>
              <a:buNone/>
              <a:defRPr sz="2800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xandria"/>
              <a:buNone/>
              <a:defRPr sz="2800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xandria"/>
              <a:buNone/>
              <a:defRPr sz="2800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xandria"/>
              <a:buNone/>
              <a:defRPr sz="2800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xandria"/>
              <a:buNone/>
              <a:defRPr sz="2800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xandria"/>
              <a:buNone/>
              <a:defRPr sz="2800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xandria"/>
              <a:buNone/>
              <a:defRPr sz="2800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Scheherazade New"/>
              <a:buChar char="●"/>
              <a:defRPr sz="1800">
                <a:solidFill>
                  <a:schemeClr val="dk2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cheherazade New"/>
              <a:buChar char="○"/>
              <a:defRPr>
                <a:solidFill>
                  <a:schemeClr val="dk2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cheherazade New"/>
              <a:buChar char="■"/>
              <a:defRPr>
                <a:solidFill>
                  <a:schemeClr val="dk2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cheherazade New"/>
              <a:buChar char="●"/>
              <a:defRPr>
                <a:solidFill>
                  <a:schemeClr val="dk2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cheherazade New"/>
              <a:buChar char="○"/>
              <a:defRPr>
                <a:solidFill>
                  <a:schemeClr val="dk2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cheherazade New"/>
              <a:buChar char="■"/>
              <a:defRPr>
                <a:solidFill>
                  <a:schemeClr val="dk2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cheherazade New"/>
              <a:buChar char="●"/>
              <a:defRPr>
                <a:solidFill>
                  <a:schemeClr val="dk2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cheherazade New"/>
              <a:buChar char="○"/>
              <a:defRPr>
                <a:solidFill>
                  <a:schemeClr val="dk2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cheherazade New"/>
              <a:buChar char="■"/>
              <a:defRPr>
                <a:solidFill>
                  <a:schemeClr val="dk2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ar-JO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7"/>
          <p:cNvSpPr txBox="1"/>
          <p:nvPr/>
        </p:nvSpPr>
        <p:spPr>
          <a:xfrm>
            <a:off x="453610" y="529140"/>
            <a:ext cx="49443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1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50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" name="Google Shape;46;p7"/>
          <p:cNvSpPr txBox="1"/>
          <p:nvPr/>
        </p:nvSpPr>
        <p:spPr>
          <a:xfrm>
            <a:off x="453610" y="2449153"/>
            <a:ext cx="3704472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1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8"/>
          <p:cNvSpPr/>
          <p:nvPr/>
        </p:nvSpPr>
        <p:spPr>
          <a:xfrm>
            <a:off x="457200" y="1689893"/>
            <a:ext cx="8229600" cy="28305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Calibri"/>
              <a:buNone/>
            </a:pPr>
            <a:r>
              <a:rPr b="1" i="0" lang="ar-JO" sz="50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القسم ب 1</a:t>
            </a:r>
            <a:br>
              <a:rPr b="1" lang="ar-JO" sz="4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1" i="0" lang="ar-JO" sz="46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لماذا المناصَرة</a:t>
            </a:r>
            <a:endParaRPr/>
          </a:p>
          <a:p>
            <a:pPr indent="0" lvl="0" marL="0" marR="0" rt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600"/>
              <a:buFont typeface="Calibri"/>
              <a:buNone/>
            </a:pPr>
            <a:r>
              <a:rPr b="1" i="0" lang="ar-JO" sz="46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الحدُّ من الفقر </a:t>
            </a:r>
            <a:endParaRPr/>
          </a:p>
          <a:p>
            <a:pPr indent="0" lvl="0" marL="0" marR="0" rt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600"/>
              <a:buFont typeface="Calibri"/>
              <a:buNone/>
            </a:pPr>
            <a:r>
              <a:rPr b="1" i="0" lang="ar-JO" sz="46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(ودوافع أخرى)</a:t>
            </a:r>
            <a:endParaRPr b="1" sz="4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9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</a:pPr>
            <a:r>
              <a:rPr b="1" i="0" lang="ar-JO" sz="4000" u="none"/>
              <a:t>القسم ب 1: ما تعريفُ الفقر؟</a:t>
            </a:r>
            <a:endParaRPr b="1" sz="4000"/>
          </a:p>
        </p:txBody>
      </p:sp>
      <p:sp>
        <p:nvSpPr>
          <p:cNvPr id="57" name="Google Shape;57;p9"/>
          <p:cNvSpPr txBox="1"/>
          <p:nvPr>
            <p:ph idx="4294967295" type="body"/>
          </p:nvPr>
        </p:nvSpPr>
        <p:spPr>
          <a:xfrm>
            <a:off x="457200" y="1600201"/>
            <a:ext cx="8229600" cy="3949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10000"/>
          </a:bodyPr>
          <a:lstStyle/>
          <a:p>
            <a:pPr indent="0" lvl="0" marL="0" rtl="1" algn="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b="0" i="0" lang="ar-JO" sz="2800" u="none"/>
              <a:t>ذكر البنك الدولي ما يأتي في عام 2000م:</a:t>
            </a:r>
            <a:endParaRPr/>
          </a:p>
          <a:p>
            <a:pPr indent="0" lvl="0" marL="0" rtl="1" algn="r">
              <a:spcBef>
                <a:spcPts val="560"/>
              </a:spcBef>
              <a:spcAft>
                <a:spcPts val="1200"/>
              </a:spcAft>
              <a:buClr>
                <a:schemeClr val="dk1"/>
              </a:buClr>
              <a:buSzPts val="2800"/>
              <a:buNone/>
            </a:pPr>
            <a:r>
              <a:rPr b="1" i="0" lang="ar-JO" sz="2800" u="none"/>
              <a:t>"الفقر هو الجوع.</a:t>
            </a:r>
            <a:r>
              <a:rPr b="0" i="1" lang="ar-JO" sz="2800" u="none"/>
              <a:t> </a:t>
            </a:r>
            <a:r>
              <a:rPr b="1" i="0" lang="ar-JO" sz="2800" u="none"/>
              <a:t>الفقر هو الافتقار إلى المأوى.</a:t>
            </a:r>
            <a:r>
              <a:rPr b="0" i="1" lang="ar-JO" sz="2800" u="none"/>
              <a:t> </a:t>
            </a:r>
            <a:r>
              <a:rPr b="1" i="0" lang="ar-JO" sz="2800" u="none"/>
              <a:t>الفقر هو المرض وعدم القدرة على زيارة الطبيب.</a:t>
            </a:r>
            <a:r>
              <a:rPr b="0" i="1" lang="ar-JO" sz="2800" u="none"/>
              <a:t> </a:t>
            </a:r>
            <a:r>
              <a:rPr b="1" i="0" lang="ar-JO" sz="2800" u="none"/>
              <a:t>الفقر هو عدم القدرة على الذهاب إلى المدرسة، وعدم تعلُّم مهارات القراءة.</a:t>
            </a:r>
            <a:r>
              <a:rPr b="0" i="1" lang="ar-JO" sz="2800" u="none"/>
              <a:t> </a:t>
            </a:r>
            <a:r>
              <a:rPr b="1" i="0" lang="ar-JO" sz="2800" u="none"/>
              <a:t>الفقر هو عدم الحصول على عمل، وهو الخوف من المستقبل، والعيش يومًا بيوم.</a:t>
            </a:r>
            <a:r>
              <a:rPr b="0" i="1" lang="ar-JO" sz="2800" u="none"/>
              <a:t> </a:t>
            </a:r>
            <a:r>
              <a:rPr b="1" i="0" lang="ar-JO" sz="2800" u="none"/>
              <a:t>الفقر هو موت الأطفال بسبب الأمراض الناجمة عن تلوُّث المياه.</a:t>
            </a:r>
            <a:r>
              <a:rPr b="0" i="1" lang="ar-JO" sz="2800" u="none"/>
              <a:t> </a:t>
            </a:r>
            <a:r>
              <a:rPr b="1" i="0" lang="ar-JO" sz="2800" u="none"/>
              <a:t>الفقر هو العجز وانعدام التمثيل والحرِّيَّة".</a:t>
            </a:r>
            <a:endParaRPr i="1" sz="28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0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</a:pPr>
            <a:r>
              <a:rPr b="1" i="0" lang="ar-JO" sz="4000" u="none"/>
              <a:t>القسم ب 1: ما تعريفُ الفقر؟</a:t>
            </a:r>
            <a:endParaRPr b="1" sz="4000"/>
          </a:p>
        </p:txBody>
      </p:sp>
      <p:sp>
        <p:nvSpPr>
          <p:cNvPr id="63" name="Google Shape;63;p10"/>
          <p:cNvSpPr txBox="1"/>
          <p:nvPr>
            <p:ph idx="4294967295" type="body"/>
          </p:nvPr>
        </p:nvSpPr>
        <p:spPr>
          <a:xfrm>
            <a:off x="457200" y="1600201"/>
            <a:ext cx="8229600" cy="3949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1" algn="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</a:pPr>
            <a:r>
              <a:rPr b="0" i="0" lang="ar-JO" u="none"/>
              <a:t>أعراضُ الفقر</a:t>
            </a:r>
            <a:endParaRPr/>
          </a:p>
          <a:p>
            <a:pPr indent="-342900" lvl="0" marL="342900" rtl="1" algn="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</a:pPr>
            <a:r>
              <a:rPr b="0" i="0" lang="ar-JO" u="none"/>
              <a:t>الأسبابُ الرئيسةُ للفقر</a:t>
            </a:r>
            <a:endParaRPr/>
          </a:p>
          <a:p>
            <a:pPr indent="-342900" lvl="0" marL="342900" rtl="1" algn="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</a:pPr>
            <a:r>
              <a:rPr b="0" i="0" lang="ar-JO" u="none"/>
              <a:t>الأسبابُ الهيكليَّةُ للفقر</a:t>
            </a:r>
            <a:endParaRPr/>
          </a:p>
          <a:p>
            <a:pPr indent="-342900" lvl="0" marL="342900" rtl="1" algn="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</a:pPr>
            <a:r>
              <a:rPr b="0" i="0" lang="ar-JO" u="none"/>
              <a:t>الانكشاف على الفقر</a:t>
            </a:r>
            <a:endParaRPr/>
          </a:p>
          <a:p>
            <a:pPr indent="0" lvl="0" marL="0" rtl="1" algn="r">
              <a:spcBef>
                <a:spcPts val="640"/>
              </a:spcBef>
              <a:spcAft>
                <a:spcPts val="120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1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</a:pPr>
            <a:r>
              <a:rPr b="1" i="0" lang="ar-JO" sz="4000" u="none"/>
              <a:t>القسم ب 1: كيف تُسهِمُ </a:t>
            </a:r>
            <a:r>
              <a:rPr b="1" lang="ar-JO"/>
              <a:t>المناصَرة</a:t>
            </a:r>
            <a:r>
              <a:rPr b="1" i="0" lang="ar-JO" sz="4000" u="none"/>
              <a:t> في الحدِّ من الفقر؟</a:t>
            </a:r>
            <a:endParaRPr b="1" sz="4000"/>
          </a:p>
        </p:txBody>
      </p:sp>
      <p:sp>
        <p:nvSpPr>
          <p:cNvPr id="69" name="Google Shape;69;p11"/>
          <p:cNvSpPr txBox="1"/>
          <p:nvPr>
            <p:ph idx="4294967295" type="body"/>
          </p:nvPr>
        </p:nvSpPr>
        <p:spPr>
          <a:xfrm>
            <a:off x="457200" y="1600201"/>
            <a:ext cx="8229600" cy="3949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1" algn="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</a:pPr>
            <a:r>
              <a:rPr b="0" i="0" lang="ar-JO" u="none"/>
              <a:t>تتناوَلُ </a:t>
            </a:r>
            <a:r>
              <a:rPr lang="ar-JO"/>
              <a:t>المناصَرة</a:t>
            </a:r>
            <a:r>
              <a:rPr b="0" i="0" lang="ar-JO" u="none"/>
              <a:t> </a:t>
            </a:r>
            <a:r>
              <a:rPr b="1" i="0" lang="ar-JO" u="none"/>
              <a:t>الأسباب</a:t>
            </a:r>
            <a:r>
              <a:rPr b="0" i="0" lang="ar-JO" u="none"/>
              <a:t> الكامنة وراء الفقر. ويتكامَلُ هذا مع المشروعات والبرامج التي تتناوَلُ </a:t>
            </a:r>
            <a:r>
              <a:rPr b="1" i="0" lang="ar-JO" u="none"/>
              <a:t>آثاره</a:t>
            </a:r>
            <a:r>
              <a:rPr b="0" i="0" lang="ar-JO" u="none"/>
              <a:t>.</a:t>
            </a:r>
            <a:endParaRPr/>
          </a:p>
          <a:p>
            <a:pPr indent="-342900" lvl="0" marL="342900" rtl="1" algn="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</a:pPr>
            <a:r>
              <a:rPr b="0" i="0" lang="ar-JO" u="none"/>
              <a:t>تتضمَّن </a:t>
            </a:r>
            <a:r>
              <a:rPr lang="ar-JO"/>
              <a:t>المناصَرة</a:t>
            </a:r>
            <a:r>
              <a:rPr b="0" i="0" lang="ar-JO" u="none"/>
              <a:t> مساءلةَ الحكومات عن الوفاء بولايتها والتزاماتها تقديم الخدمات.</a:t>
            </a:r>
            <a:endParaRPr/>
          </a:p>
          <a:p>
            <a:pPr indent="0" lvl="0" marL="0" rtl="1" algn="r">
              <a:spcBef>
                <a:spcPts val="640"/>
              </a:spcBef>
              <a:spcAft>
                <a:spcPts val="120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2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</a:pPr>
            <a:r>
              <a:rPr b="1" i="0" lang="ar-JO" sz="4000" u="none"/>
              <a:t>القسم ب 1: ما الذي يَحفِزُنا على </a:t>
            </a:r>
            <a:r>
              <a:rPr b="1" lang="ar-JO"/>
              <a:t>المناصَرة</a:t>
            </a:r>
            <a:r>
              <a:rPr b="1" i="0" lang="ar-JO" sz="4000" u="none"/>
              <a:t>؟</a:t>
            </a:r>
            <a:endParaRPr b="1" sz="4000"/>
          </a:p>
        </p:txBody>
      </p:sp>
      <p:sp>
        <p:nvSpPr>
          <p:cNvPr id="75" name="Google Shape;75;p12"/>
          <p:cNvSpPr txBox="1"/>
          <p:nvPr>
            <p:ph idx="4294967295" type="body"/>
          </p:nvPr>
        </p:nvSpPr>
        <p:spPr>
          <a:xfrm>
            <a:off x="457200" y="1511301"/>
            <a:ext cx="8229600" cy="3949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92500" lnSpcReduction="20000"/>
          </a:bodyPr>
          <a:lstStyle/>
          <a:p>
            <a:pPr indent="-329565" lvl="0" marL="342900" rtl="1" algn="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Char char="●"/>
            </a:pPr>
            <a:r>
              <a:rPr b="0" i="0" lang="ar-JO" sz="2800" u="none"/>
              <a:t>القِيَم والرغبات والمعتقدات </a:t>
            </a:r>
            <a:endParaRPr sz="2800"/>
          </a:p>
          <a:p>
            <a:pPr indent="-329565" lvl="0" marL="342900" rtl="1" algn="r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Char char="●"/>
            </a:pPr>
            <a:r>
              <a:rPr b="0" i="0" lang="ar-JO" sz="2800" u="none"/>
              <a:t>الخوضُ في موقفٍ يتط</a:t>
            </a:r>
            <a:r>
              <a:rPr lang="ar-JO" sz="2800"/>
              <a:t>لَّ</a:t>
            </a:r>
            <a:r>
              <a:rPr b="0" i="0" lang="ar-JO" sz="2800" u="none"/>
              <a:t>ب استجابةَ مناصرة، أو مع أشخاصٍ يحتاجون إلى مثل هذه الاستجابة </a:t>
            </a:r>
            <a:endParaRPr sz="2800"/>
          </a:p>
          <a:p>
            <a:pPr indent="-329565" lvl="0" marL="342900" rtl="1" algn="r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Char char="●"/>
            </a:pPr>
            <a:r>
              <a:rPr b="0" i="0" lang="ar-JO" sz="2800" u="none"/>
              <a:t>نحن مدفوعون برحمة المسيح</a:t>
            </a:r>
            <a:endParaRPr/>
          </a:p>
          <a:p>
            <a:pPr indent="-329565" lvl="0" marL="342900" rtl="1" algn="r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Char char="●"/>
            </a:pPr>
            <a:r>
              <a:rPr b="0" i="0" lang="ar-JO" sz="2800" u="none"/>
              <a:t>تحقيق رسالة الكنيسة في تقديم الخبر السارّ</a:t>
            </a:r>
            <a:endParaRPr/>
          </a:p>
          <a:p>
            <a:pPr indent="-329565" lvl="0" marL="342900" rtl="1" algn="r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Char char="●"/>
            </a:pPr>
            <a:r>
              <a:rPr b="0" i="0" lang="ar-JO" sz="2800" u="none"/>
              <a:t>النظر إلى مَن يعيشون في فقرٍ بأنَّهم وكلاء للتَّغيير</a:t>
            </a:r>
            <a:endParaRPr/>
          </a:p>
          <a:p>
            <a:pPr indent="-329565" lvl="0" marL="342900" rtl="1" algn="r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Char char="●"/>
            </a:pPr>
            <a:r>
              <a:rPr b="0" i="0" lang="ar-JO" sz="2800" u="none"/>
              <a:t>توفير حلولٍ طويلةِ الأمد لمكافحة الظُّلم والفقر</a:t>
            </a:r>
            <a:endParaRPr/>
          </a:p>
          <a:p>
            <a:pPr indent="-329565" lvl="0" marL="342900" rtl="1" algn="r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Char char="●"/>
            </a:pPr>
            <a:r>
              <a:rPr b="0" i="0" lang="ar-JO" sz="2800" u="none"/>
              <a:t>إحداثُ تغيير أوسَع نطاقًا</a:t>
            </a:r>
            <a:endParaRPr/>
          </a:p>
          <a:p>
            <a:pPr indent="0" lvl="0" marL="0" rtl="1" algn="r">
              <a:spcBef>
                <a:spcPts val="640"/>
              </a:spcBef>
              <a:spcAft>
                <a:spcPts val="1200"/>
              </a:spcAft>
              <a:buClr>
                <a:schemeClr val="dk1"/>
              </a:buClr>
              <a:buSzPct val="177778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Arabic Roots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