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x="6858000" cy="9144000"/>
  <p:embeddedFontLst>
    <p:embeddedFont>
      <p:font typeface="Mulish"/>
      <p:regular r:id="rId16"/>
      <p:bold r:id="rId17"/>
      <p:italic r:id="rId18"/>
      <p:boldItalic r:id="rId19"/>
    </p:embeddedFont>
    <p:embeddedFont>
      <p:font typeface="Scheherazade New"/>
      <p:regular r:id="rId20"/>
      <p:bold r:id="rId21"/>
    </p:embeddedFont>
    <p:embeddedFont>
      <p:font typeface="Alexandria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AEA031F-AED5-45AD-BC1B-01ABBE3BC232}">
  <a:tblStyle styleId="{DAEA031F-AED5-45AD-BC1B-01ABBE3BC232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cheherazadeNew-regular.fntdata"/><Relationship Id="rId11" Type="http://schemas.openxmlformats.org/officeDocument/2006/relationships/slide" Target="slides/slide5.xml"/><Relationship Id="rId22" Type="http://schemas.openxmlformats.org/officeDocument/2006/relationships/font" Target="fonts/Alexandria-regular.fntdata"/><Relationship Id="rId10" Type="http://schemas.openxmlformats.org/officeDocument/2006/relationships/slide" Target="slides/slide4.xml"/><Relationship Id="rId21" Type="http://schemas.openxmlformats.org/officeDocument/2006/relationships/font" Target="fonts/ScheherazadeNew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Alexandri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Mulish-bold.fntdata"/><Relationship Id="rId16" Type="http://schemas.openxmlformats.org/officeDocument/2006/relationships/font" Target="fonts/Mulish-regular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Mulish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Mulish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ح</a:t>
            </a:r>
            <a:br>
              <a:rPr b="1" lang="ar-JO" sz="4800"/>
            </a:br>
            <a:r>
              <a:rPr b="1" i="0" lang="ar-JO" sz="4600" u="none"/>
              <a:t>دورة المناصَرة المرحلة 5</a:t>
            </a:r>
            <a:br>
              <a:rPr b="1" lang="ar-JO" sz="4800"/>
            </a:br>
            <a:r>
              <a:rPr b="1" i="0" lang="ar-JO" sz="4600" u="none"/>
              <a:t>الرَّصدُ والمراجعة والتَّقييم والتَّعلُّم</a:t>
            </a:r>
            <a:r>
              <a:rPr b="1" i="0" lang="ar-JO" sz="4200" u="none"/>
              <a:t> </a:t>
            </a:r>
            <a:endParaRPr b="1" sz="4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ar-JO" sz="3600" u="none"/>
              <a:t>القسم ح الرَّصدُ والمراجعةُ والتَّقييم</a:t>
            </a:r>
            <a:endParaRPr b="1" sz="3600"/>
          </a:p>
        </p:txBody>
      </p:sp>
      <p:graphicFrame>
        <p:nvGraphicFramePr>
          <p:cNvPr id="65" name="Google Shape;65;p10"/>
          <p:cNvGraphicFramePr/>
          <p:nvPr/>
        </p:nvGraphicFramePr>
        <p:xfrm>
          <a:off x="428625" y="9766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{DAEA031F-AED5-45AD-BC1B-01ABBE3BC232}</a:tableStyleId>
              </a:tblPr>
              <a:tblGrid>
                <a:gridCol w="1445175"/>
                <a:gridCol w="1782275"/>
                <a:gridCol w="2565325"/>
                <a:gridCol w="2636850"/>
              </a:tblGrid>
              <a:tr h="3227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t/>
                      </a:r>
                      <a:endParaRPr b="1" i="0" sz="20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الرَّصد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المراجعة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التَّقييم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متى؟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باستِمرار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بانتظام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أحيانًا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47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ماذا؟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الكفاءة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الفعَّاليَّة والأهمِّيَّة والأثرُ اللَّحظيُّ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التَّأثيرُ طَويلُ الأمدِ والاستِدامة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13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مَن يُشارِك؟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المجتَمَعاتُ والموظَّفون والحلفاء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المجتَمَعاتُ والموظَّفون والحلفاء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المجتَمَعاتُ والموظَّفون والحلفاء والمُعارِضون والمستَهدَفون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097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الأدلَّة؟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داخليَّة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داخليَّةٌ وخارجيَّة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داخليَّةٌ وخارجيَّة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47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لمَن هي؟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للمجتَمَعات والموظَّفين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للمجتَمَعات والموظَّفين والحلفاء والمانِحين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للمجتمعات والموظَّفين والحلفاء والمانِحين والمنظَّمات غير الحكوميَّة الأخرى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44725"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ar-JO" sz="20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لماذا؟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تأكيدُ أو إجراءُ تعديلاتٍ طفيفةٍ على تصميم المشروع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تأكيدُ تصميمِ المشروع، وإجراء تعديلاتٍ طفيفةٍ في الخُطَّة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ar-JO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الإبلاغُ عن التَّغييرات الرئيسة في الخُطَّة، وتطبيقُ الدُّروس المستفادة على المشروعات المستقبليَّة المُماثِلة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ح لماذا العَناءُ في الرَّصد والمراجعة والتَّقييم؟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457200" y="1611291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المساءلة- </a:t>
            </a:r>
            <a:br>
              <a:rPr lang="ar-JO" sz="2800"/>
            </a:br>
            <a:r>
              <a:rPr b="0" i="0" lang="ar-JO" sz="2800" u="none"/>
              <a:t>للأشخاص في المجتَمَعات المحلِّيَّة المتَضَرِّرة</a:t>
            </a:r>
            <a:br>
              <a:rPr lang="ar-JO" sz="2800"/>
            </a:br>
            <a:r>
              <a:rPr b="0" i="0" lang="ar-JO" sz="2800" u="none"/>
              <a:t>- للحلفاء وغيرهم في ائتلافات المناصَرة</a:t>
            </a:r>
            <a:br>
              <a:rPr lang="ar-JO" sz="2800"/>
            </a:br>
            <a:r>
              <a:rPr b="0" i="0" lang="ar-JO" sz="2800" u="none"/>
              <a:t>- للمستهدَفين وصُنَّاع القرار</a:t>
            </a:r>
            <a:br>
              <a:rPr lang="ar-JO" sz="2800"/>
            </a:br>
            <a:r>
              <a:rPr b="0" i="0" lang="ar-JO" sz="2800" u="none"/>
              <a:t>- للمانِحين 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التَّعلُّم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إثباتُ التَّأثير (وأدلَّةٌ داعِمة)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مشاركةُ كلِّ أصحاب المصلحة (الأطراف المعنيَّة)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ح أهمِّيَّة التَّعلُّم</a:t>
            </a:r>
            <a:endParaRPr b="1" sz="40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200" y="1247775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فهمُ ما نجحَ وما لم ينجَحْ- متى وأين ومع مَن، وتحت أيِّ أوضاعٍ ولماذا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تحديدُ النَّجاح- لمساعدةِ الآخَرين على التَّحسُّن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تحديدُ الفشل- لمساعدةِ الآخرين على تَجنُّبِ الأخطاء المُماثِلة </a:t>
            </a:r>
            <a:endParaRPr sz="2800"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إتاحةُ وقتٍ كافٍ للتَّفكير في ما حدث وما يحدث 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تقديمُ تَوصِياتٍ محدَّدة لضَمانِ إحرازِ تقدُّم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ar-JO" sz="3600" u="none"/>
              <a:t>القسم ح كيفيَّة رَصْدِ المناصَرة ومراجعتها</a:t>
            </a:r>
            <a:endParaRPr b="1" sz="3600"/>
          </a:p>
        </p:txBody>
      </p:sp>
      <p:sp>
        <p:nvSpPr>
          <p:cNvPr id="83" name="Google Shape;83;p13"/>
          <p:cNvSpPr txBox="1"/>
          <p:nvPr>
            <p:ph idx="4294967295" type="body"/>
          </p:nvPr>
        </p:nvSpPr>
        <p:spPr>
          <a:xfrm>
            <a:off x="457200" y="1560925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جمْعُ البياناتِ المفيدةِ وذاتِ الصِّلة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التَّوازُنُ ما بين البيانات الكمِّيَّة والنَّوعيَّة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1" i="0" lang="ar-JO" sz="2800" u="none"/>
              <a:t>"ليس كلُّ ما له قيمةٌ يمكنُ عَدُّه</a:t>
            </a:r>
            <a:r>
              <a:rPr b="0" i="0" lang="ar-JO" sz="2800" u="none"/>
              <a:t>.</a:t>
            </a:r>
            <a:r>
              <a:rPr b="0" i="1" lang="ar-JO" sz="2800" u="none"/>
              <a:t> </a:t>
            </a:r>
            <a:r>
              <a:rPr b="1" i="0" lang="ar-JO" sz="2800" u="none"/>
              <a:t>وليس كلُّ ما يمكنُ عَدُّه له قيمة"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استَشِرْ أشخاصًا مختَلِفين، واجمَعْ وُجهاتِ نظرٍ مختلفة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حدِّدِ الدُّروسَ المستفادة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ar-JO" sz="3600" u="none"/>
              <a:t>القسم ح كيفيَّة رَصْدِ المناصَرة ومراجعتها</a:t>
            </a:r>
            <a:endParaRPr b="1" sz="3600"/>
          </a:p>
        </p:txBody>
      </p:sp>
      <p:sp>
        <p:nvSpPr>
          <p:cNvPr id="89" name="Google Shape;89;p14"/>
          <p:cNvSpPr txBox="1"/>
          <p:nvPr>
            <p:ph idx="4294967295" type="body"/>
          </p:nvPr>
        </p:nvSpPr>
        <p:spPr>
          <a:xfrm>
            <a:off x="457200" y="1335457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هل أنجَزْنا ما قُلْنا إنَّنا سنُنْجزُه عندما قُلْنا إنَّنا سنُنْجزُه؟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مدى نَجاحِنا في تحقيقِ ما قُلْنا إنَّنا سنُنْجزُه؟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أين نجَحْنا؟ ما الَّذي يُمكِنُنا تَحسينُه أكثَر؟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المواضع الَّتي لم نُنجِزْ فيها العملَ كما ينبغي؟ لماذا حدثَ هذا؟ وماذا يمكنُنا أن نتعلَّم؟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الَّذي يجب تَغييرُه من أجل إعادةِ خُطَّتِنا إلى مسارِها الصَّحيح؟ وكيف سنُنجِزُ ذلك؟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ar-JO" sz="3600" u="none"/>
              <a:t>القسم ح كيفيَّةُ تقييمِ المناصَرة</a:t>
            </a:r>
            <a:endParaRPr b="1" sz="3600"/>
          </a:p>
        </p:txBody>
      </p:sp>
      <p:sp>
        <p:nvSpPr>
          <p:cNvPr id="95" name="Google Shape;95;p15"/>
          <p:cNvSpPr txBox="1"/>
          <p:nvPr>
            <p:ph idx="4294967295" type="body"/>
          </p:nvPr>
        </p:nvSpPr>
        <p:spPr>
          <a:xfrm>
            <a:off x="457200" y="1247775"/>
            <a:ext cx="8229600" cy="421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كنْ تَشارُكيًّا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قيِّمِ الأثَر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اجمَعِ الأدلَّة على حُدوثِ تَغيير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كنْ مَوضوعيًّا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حدِّدِ الدُّروسَ المستفادة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b="1" i="0" lang="ar-JO" sz="3600" u="none"/>
              <a:t>القسم ح كيفيَّةُ تقييمِ المناصَرة</a:t>
            </a:r>
            <a:endParaRPr b="1" sz="3600"/>
          </a:p>
        </p:txBody>
      </p:sp>
      <p:sp>
        <p:nvSpPr>
          <p:cNvPr id="101" name="Google Shape;101;p16"/>
          <p:cNvSpPr txBox="1"/>
          <p:nvPr>
            <p:ph idx="4294967295" type="body"/>
          </p:nvPr>
        </p:nvSpPr>
        <p:spPr>
          <a:xfrm>
            <a:off x="457200" y="984729"/>
            <a:ext cx="8229600" cy="42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سببُ الحاجةِ إلى التَّقييم؟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الَّذي نريدُ أن يحقِّقَه التَّقييم؟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الأسئلةُ المحوريَّة التي يجب أن يتناوَلَها التَّقييم؟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المجالاتُ المحدَّدة التي نريدُ أن يتناولَها التَّقييم؟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الأساليبُ والتَّقنِياتُ الَّتي نفضِّلُ أن يستخدمَها المُقيِّم؟</a:t>
            </a:r>
            <a:endParaRPr/>
          </a:p>
          <a:p>
            <a:pPr indent="-514350" lvl="0" marL="51435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b="0" i="0" lang="ar-JO" sz="2800" u="none"/>
              <a:t>ما الخِدْماتُ اللُّوجستيَّةُ الَّتي علينا وَضْعُها في الحِسبان؟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