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9144000"/>
  <p:notesSz cx="6858000" cy="9144000"/>
  <p:embeddedFontLst>
    <p:embeddedFont>
      <p:font typeface="Mulish"/>
      <p:regular r:id="rId14"/>
      <p:bold r:id="rId15"/>
      <p:italic r:id="rId16"/>
      <p:boldItalic r:id="rId17"/>
    </p:embeddedFont>
    <p:embeddedFont>
      <p:font typeface="Scheherazade New"/>
      <p:regular r:id="rId18"/>
      <p:bold r:id="rId19"/>
    </p:embeddedFont>
    <p:embeddedFont>
      <p:font typeface="Alexandria"/>
      <p:regular r:id="rId20"/>
      <p:bold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Alexandria-regular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Alexandria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Mulish-bold.fntdata"/><Relationship Id="rId14" Type="http://schemas.openxmlformats.org/officeDocument/2006/relationships/font" Target="fonts/Mulish-regular.fntdata"/><Relationship Id="rId17" Type="http://schemas.openxmlformats.org/officeDocument/2006/relationships/font" Target="fonts/Mulish-boldItalic.fntdata"/><Relationship Id="rId16" Type="http://schemas.openxmlformats.org/officeDocument/2006/relationships/font" Target="fonts/Mulish-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ScheherazadeNew-bold.fntdata"/><Relationship Id="rId6" Type="http://schemas.openxmlformats.org/officeDocument/2006/relationships/slide" Target="slides/slide1.xml"/><Relationship Id="rId18" Type="http://schemas.openxmlformats.org/officeDocument/2006/relationships/font" Target="fonts/ScheherazadeNew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ar-JO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">
  <p:cSld name="BLANK_1">
    <p:bg>
      <p:bgPr>
        <a:solidFill>
          <a:srgbClr val="E1ECF4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oogle Shape;14;p2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5" name="Google Shape;15;p2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6" name="Google Shape;16;p2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18" name="Google Shape;18;p2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white">
  <p:cSld name="BLANK_1_2">
    <p:bg>
      <p:bgPr>
        <a:solidFill>
          <a:schemeClr val="lt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22;p3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23" name="Google Shape;23;p3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4" name="Google Shape;24;p3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26" name="Google Shape;26;p3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 Title Slide">
  <p:cSld name="BLANK_1_1"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/>
          <p:nvPr/>
        </p:nvSpPr>
        <p:spPr>
          <a:xfrm>
            <a:off x="0" y="0"/>
            <a:ext cx="9144000" cy="5767800"/>
          </a:xfrm>
          <a:prstGeom prst="rect">
            <a:avLst/>
          </a:prstGeom>
          <a:solidFill>
            <a:srgbClr val="0B5A9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" name="Google Shape;31;p4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748" y="1254713"/>
            <a:ext cx="3164550" cy="3009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" name="Google Shape;33;p4"/>
          <p:cNvCxnSpPr/>
          <p:nvPr/>
        </p:nvCxnSpPr>
        <p:spPr>
          <a:xfrm>
            <a:off x="16900" y="5839138"/>
            <a:ext cx="9144000" cy="0"/>
          </a:xfrm>
          <a:prstGeom prst="straightConnector1">
            <a:avLst/>
          </a:prstGeom>
          <a:noFill/>
          <a:ln cap="flat" cmpd="sng" w="15240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" name="Google Shape;34;p4"/>
          <p:cNvSpPr/>
          <p:nvPr/>
        </p:nvSpPr>
        <p:spPr>
          <a:xfrm>
            <a:off x="441156" y="5277287"/>
            <a:ext cx="1032900" cy="1044600"/>
          </a:xfrm>
          <a:prstGeom prst="ellipse">
            <a:avLst/>
          </a:prstGeom>
          <a:solidFill>
            <a:srgbClr val="FFFFFF"/>
          </a:solidFill>
          <a:ln cap="flat" cmpd="sng" w="11430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>
                <a:latin typeface="Scheherazade New"/>
                <a:ea typeface="Scheherazade New"/>
                <a:cs typeface="Scheherazade New"/>
                <a:sym typeface="Scheherazade New"/>
              </a:rPr>
              <a:t>جذور </a:t>
            </a:r>
            <a:endParaRPr b="1">
              <a:latin typeface="Scheherazade New"/>
              <a:ea typeface="Scheherazade New"/>
              <a:cs typeface="Scheherazade New"/>
              <a:sym typeface="Scheherazade New"/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2+1</a:t>
            </a:r>
            <a:endParaRPr b="1" sz="2000">
              <a:solidFill>
                <a:srgbClr val="0B5A9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5" name="Google Shape;35;p4"/>
          <p:cNvSpPr txBox="1"/>
          <p:nvPr/>
        </p:nvSpPr>
        <p:spPr>
          <a:xfrm>
            <a:off x="273418" y="1597955"/>
            <a:ext cx="4944300" cy="1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Arial"/>
              <a:buNone/>
            </a:pPr>
            <a:r>
              <a:rPr b="1" i="0" lang="ar-JO" sz="580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جذور 1+2</a:t>
            </a:r>
            <a:endParaRPr i="0" sz="1400" u="none" cap="none" strike="noStrike">
              <a:solidFill>
                <a:srgbClr val="000000"/>
              </a:solidFill>
              <a:latin typeface="Alexandria"/>
              <a:ea typeface="Alexandria"/>
              <a:cs typeface="Alexandria"/>
              <a:sym typeface="Alexandria"/>
            </a:endParaRPr>
          </a:p>
          <a:p>
            <a:pPr indent="0" lvl="0" marL="0" marR="0" rtl="1" algn="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i="0" lang="ar-JO" sz="3100" u="none" cap="none" strike="noStrike">
                <a:solidFill>
                  <a:srgbClr val="FFFFF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دليل أدوات المناصَرة</a:t>
            </a:r>
            <a:endParaRPr i="0" sz="3100" u="none" cap="none" strike="noStrike">
              <a:solidFill>
                <a:srgbClr val="FFFFF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6" name="Google Shape;36;p4"/>
          <p:cNvSpPr txBox="1"/>
          <p:nvPr/>
        </p:nvSpPr>
        <p:spPr>
          <a:xfrm>
            <a:off x="1513328" y="3638778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JO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https://learn.tearfund.org/rootsguide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36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 txBox="1"/>
          <p:nvPr/>
        </p:nvSpPr>
        <p:spPr>
          <a:xfrm>
            <a:off x="453610" y="529140"/>
            <a:ext cx="49443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ar-JO" sz="5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ROOTS 1+2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5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Advocacy Toolkit</a:t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5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www.tearfund.org/advocacy_toolkit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2" name="Google Shape;42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4" name="Google Shape;44;p6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6" name="Google Shape;4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2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cheherazade New"/>
              <a:buChar char="●"/>
              <a:defRPr sz="1800"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J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/>
        </p:nvSpPr>
        <p:spPr>
          <a:xfrm>
            <a:off x="453610" y="529140"/>
            <a:ext cx="4944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8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b="1" i="0" lang="ar-JO" sz="5000" u="none"/>
              <a:t>القسم د</a:t>
            </a:r>
            <a:br>
              <a:rPr b="1" lang="ar-JO" sz="4800"/>
            </a:br>
            <a:r>
              <a:rPr b="1" i="0" lang="ar-JO" sz="4600" u="none"/>
              <a:t>دورة المناصَرة المرحلة 1</a:t>
            </a:r>
            <a:br>
              <a:rPr b="1" lang="ar-JO" sz="4800"/>
            </a:br>
            <a:r>
              <a:rPr b="1" i="0" lang="ar-JO" sz="4600" u="none"/>
              <a:t>تحديد المشكلة</a:t>
            </a:r>
            <a:endParaRPr b="1" sz="4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rPr b="1" i="0" lang="ar-JO" sz="4200" u="none"/>
              <a:t>القسم د: ما الذي يُعدُّ </a:t>
            </a:r>
            <a:br>
              <a:rPr b="1" lang="ar-JO" sz="4200"/>
            </a:br>
            <a:r>
              <a:rPr b="1" i="0" lang="ar-JO" sz="4200" u="none"/>
              <a:t>مشكلةَ مناصَرة؟</a:t>
            </a:r>
            <a:endParaRPr sz="4200"/>
          </a:p>
        </p:txBody>
      </p:sp>
      <p:sp>
        <p:nvSpPr>
          <p:cNvPr id="65" name="Google Shape;65;p10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ما يُعدُّ مشكلةَ مناصَرة هو مشكلةٌ أو حاجةٌ لن تتغيَّر أو تُلبَّى إلَّا إذا صارَ تغييرٌ في القانون أوِ السِّياسة، أو تغييرٌ في تنفيذ القانون أو السِّياسة وممارستهما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لن تُحلَّ المشكلةُ التي تتطلَّبُ مناصرةً إلَّا إذا جرت معالجةُ </a:t>
            </a:r>
            <a:r>
              <a:rPr b="1" i="0" lang="ar-JO" u="none"/>
              <a:t>الأسباب الكامنة </a:t>
            </a:r>
            <a:r>
              <a:rPr b="0" i="0" lang="ar-JO" u="none"/>
              <a:t>وراءها، وليس فقط </a:t>
            </a:r>
            <a:r>
              <a:rPr b="1" i="0" lang="ar-JO" u="none"/>
              <a:t>الآثار المترتِّبة عليها</a:t>
            </a:r>
            <a:endParaRPr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ar-JO" u="none"/>
              <a:t>القسم د: تحديدُ المشكلة</a:t>
            </a:r>
            <a:endParaRPr/>
          </a:p>
        </p:txBody>
      </p:sp>
      <p:sp>
        <p:nvSpPr>
          <p:cNvPr id="71" name="Google Shape;71;p11"/>
          <p:cNvSpPr txBox="1"/>
          <p:nvPr>
            <p:ph idx="4294967295" type="body"/>
          </p:nvPr>
        </p:nvSpPr>
        <p:spPr>
          <a:xfrm>
            <a:off x="457200" y="1417638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من المهمِّ مراعاةُ ما يأتي: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آراء المجتمعات والشُّركاء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آراء الموظَّفين والمتطوِّعين والدَّاعمين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تجرِبةُ البرنامج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الأولويَّات التَّنظيميَّة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الفرصُ الاستراتيجيَّة أوِ المحدَّدةُ زمنيًّا 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أولويَّاتُ الدَّاعمين والمانحين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rPr b="1" i="0" lang="ar-JO" sz="4200" u="none"/>
              <a:t>القسم د: المشكلاتُ الأكثر استراتيجيَّةً في مجال المناصَرة</a:t>
            </a:r>
            <a:endParaRPr sz="4200"/>
          </a:p>
        </p:txBody>
      </p:sp>
      <p:sp>
        <p:nvSpPr>
          <p:cNvPr id="77" name="Google Shape;77;p12"/>
          <p:cNvSpPr txBox="1"/>
          <p:nvPr>
            <p:ph idx="4294967295" type="body"/>
          </p:nvPr>
        </p:nvSpPr>
        <p:spPr>
          <a:xfrm>
            <a:off x="457200" y="1417638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0" lvl="0" marL="45720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242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مُهمَّةٌ للأشخاص المتأثِّرين</a:t>
            </a:r>
            <a:endParaRPr/>
          </a:p>
          <a:p>
            <a:pPr indent="-31242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الرَّبْط المباشر مع البرامج القائمة</a:t>
            </a:r>
            <a:endParaRPr/>
          </a:p>
          <a:p>
            <a:pPr indent="-31242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تتطلَّبُ تغييرًا في السِّياسة أوِ الممارَسة</a:t>
            </a:r>
            <a:endParaRPr/>
          </a:p>
          <a:p>
            <a:pPr indent="-31242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سيُعرقل التقدُّمَ إذا لم تجرِ معالجَتُه</a:t>
            </a:r>
            <a:endParaRPr/>
          </a:p>
          <a:p>
            <a:pPr indent="-31242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اجعَلِ النَّاس يشعرون بالشَّغف تُجاهَها</a:t>
            </a:r>
            <a:endParaRPr/>
          </a:p>
          <a:p>
            <a:pPr indent="-31242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يمكن إيصالها إلى شرائح متنوِّعة من الجماهير</a:t>
            </a:r>
            <a:endParaRPr/>
          </a:p>
          <a:p>
            <a:pPr indent="-31242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77778"/>
              <a:buChar char="●"/>
            </a:pPr>
            <a:r>
              <a:rPr b="0" i="0" lang="ar-JO" u="none"/>
              <a:t>الاستفادة الكاملة من اللَّحظات التاريخيَّة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ct val="177778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ar-JO" sz="3400" u="none"/>
              <a:t>القسم د: "ولكن لماذا؟" </a:t>
            </a:r>
            <a:endParaRPr b="1" i="0" sz="3400" u="none"/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ar-JO" sz="3400" u="none"/>
              <a:t>و"وماذا في ذلك؟"</a:t>
            </a:r>
            <a:endParaRPr sz="3400"/>
          </a:p>
        </p:txBody>
      </p:sp>
      <p:pic>
        <p:nvPicPr>
          <p:cNvPr id="83" name="Google Shape;83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82900" y="1539188"/>
            <a:ext cx="3378201" cy="4219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Calibri"/>
              <a:buNone/>
            </a:pPr>
            <a:r>
              <a:rPr b="1" i="0" lang="ar-JO" sz="4200" u="none"/>
              <a:t>القسم د: تطوير </a:t>
            </a:r>
            <a:br>
              <a:rPr b="1" lang="ar-JO" sz="4200"/>
            </a:br>
            <a:r>
              <a:rPr b="1" i="0" lang="ar-JO" sz="4200" u="none"/>
              <a:t>"رؤية للتَّغيير</a:t>
            </a:r>
            <a:endParaRPr sz="4200"/>
          </a:p>
        </p:txBody>
      </p:sp>
      <p:sp>
        <p:nvSpPr>
          <p:cNvPr id="89" name="Google Shape;89;p14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ركِّزْ على الحلول، وليس على المشكلات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شجِّعِ النَّاس على أن ينطلقوا بأحلامهم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تصوَّرْ ما يمكن أن يكونَ عليه المجتمع أوِ البلد إذا تغيَّرت الأمور إلى الأفضل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تصوَّرْ ما ستقوله عناوين الصحف إذا كنت ناجحًا في مناصَرتك!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i="0" lang="ar-JO" u="none"/>
              <a:t>القسم د: تحديدُ المشكلة</a:t>
            </a:r>
            <a:endParaRPr/>
          </a:p>
        </p:txBody>
      </p:sp>
      <p:sp>
        <p:nvSpPr>
          <p:cNvPr id="95" name="Google Shape;95;p15"/>
          <p:cNvSpPr txBox="1"/>
          <p:nvPr>
            <p:ph idx="4294967295" type="body"/>
          </p:nvPr>
        </p:nvSpPr>
        <p:spPr>
          <a:xfrm>
            <a:off x="457200" y="160020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14350" lvl="0" marL="51435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AutoNum type="arabicPeriod"/>
            </a:pPr>
            <a:r>
              <a:rPr b="0" i="0" lang="ar-JO" u="none"/>
              <a:t>أهي أولويَّة؟ </a:t>
            </a:r>
            <a:endParaRPr/>
          </a:p>
          <a:p>
            <a:pPr indent="-514350" lvl="0" marL="51435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AutoNum type="arabicPeriod"/>
            </a:pPr>
            <a:r>
              <a:rPr b="0" i="0" lang="ar-JO" u="none"/>
              <a:t>هل يمكنُ تحقيقُ ذلك؟</a:t>
            </a:r>
            <a:endParaRPr/>
          </a:p>
          <a:p>
            <a:pPr indent="-514350" lvl="0" marL="51435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AutoNum type="arabicPeriod"/>
            </a:pPr>
            <a:r>
              <a:rPr b="0" i="0" lang="ar-JO" u="none"/>
              <a:t>أهو قابلٌ للبَيع؟</a:t>
            </a:r>
            <a:endParaRPr/>
          </a:p>
          <a:p>
            <a:pPr indent="-514350" lvl="0" marL="51435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Font typeface="Calibri"/>
              <a:buAutoNum type="arabicPeriod"/>
            </a:pPr>
            <a:r>
              <a:rPr b="0" i="0" lang="ar-JO" u="none"/>
              <a:t>أهو مناسِب؟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Arabic Root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