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6858000" cx="9144000"/>
  <p:notesSz cx="6858000" cy="9144000"/>
  <p:embeddedFontLst>
    <p:embeddedFont>
      <p:font typeface="Mulish"/>
      <p:regular r:id="rId12"/>
      <p:bold r:id="rId13"/>
      <p:italic r:id="rId14"/>
      <p:boldItalic r:id="rId15"/>
    </p:embeddedFont>
    <p:embeddedFont>
      <p:font typeface="Scheherazade New"/>
      <p:regular r:id="rId16"/>
      <p:bold r:id="rId17"/>
    </p:embeddedFont>
    <p:embeddedFont>
      <p:font typeface="Alexandria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Mulish-bold.fntdata"/><Relationship Id="rId12" Type="http://schemas.openxmlformats.org/officeDocument/2006/relationships/font" Target="fonts/Mulish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Mulish-boldItalic.fntdata"/><Relationship Id="rId14" Type="http://schemas.openxmlformats.org/officeDocument/2006/relationships/font" Target="fonts/Mulish-italic.fntdata"/><Relationship Id="rId17" Type="http://schemas.openxmlformats.org/officeDocument/2006/relationships/font" Target="fonts/ScheherazadeNew-bold.fntdata"/><Relationship Id="rId16" Type="http://schemas.openxmlformats.org/officeDocument/2006/relationships/font" Target="fonts/ScheherazadeNew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Alexandria-bold.fntdata"/><Relationship Id="rId6" Type="http://schemas.openxmlformats.org/officeDocument/2006/relationships/slide" Target="slides/slide1.xml"/><Relationship Id="rId18" Type="http://schemas.openxmlformats.org/officeDocument/2006/relationships/font" Target="fonts/Alexandria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ar-J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oogle Shape;14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5" name="Google Shape;15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6" name="Google Shape;16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8" name="Google Shape;18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2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23" name="Google Shape;23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4" name="Google Shape;24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6" name="Google Shape;26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" name="Google Shape;31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Google Shape;33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" name="Google Shape;34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5" name="Google Shape;35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6" name="Google Shape;36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4" name="Google Shape;44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6" name="Google Shape;4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8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/>
              <a:t>القسم ز 5</a:t>
            </a:r>
            <a:br>
              <a:rPr b="1" lang="ar-JO" sz="4800"/>
            </a:br>
            <a:r>
              <a:rPr b="1" i="0" lang="ar-JO" sz="4600" u="none"/>
              <a:t>دورة المناصَرة المرحلة 4</a:t>
            </a:r>
            <a:br>
              <a:rPr b="1" lang="ar-JO" sz="4800"/>
            </a:br>
            <a:r>
              <a:rPr b="1" i="0" lang="ar-JO" sz="4600" u="none"/>
              <a:t>اتِّخاذُ إجراءاتٍ عمليَّة</a:t>
            </a:r>
            <a:br>
              <a:rPr b="1" lang="ar-JO" sz="4600"/>
            </a:br>
            <a:r>
              <a:rPr b="1" i="0" lang="ar-JO" sz="4600" u="none"/>
              <a:t>السِّياقاتُ السِّياسيَّةُ الصَّعبة </a:t>
            </a:r>
            <a:endParaRPr b="1" sz="4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5: ما الَّذي يُميِّزُ </a:t>
            </a:r>
            <a:br>
              <a:rPr b="1" lang="ar-JO" sz="4000"/>
            </a:br>
            <a:r>
              <a:rPr b="1" i="0" lang="ar-JO" sz="4000" u="none"/>
              <a:t>"السِّياقَ السِّياسيَّ الصَّعب"؟</a:t>
            </a:r>
            <a:endParaRPr b="1" sz="4000"/>
          </a:p>
        </p:txBody>
      </p:sp>
      <p:sp>
        <p:nvSpPr>
          <p:cNvPr id="65" name="Google Shape;65;p10"/>
          <p:cNvSpPr txBox="1"/>
          <p:nvPr>
            <p:ph idx="4294967295" type="body"/>
          </p:nvPr>
        </p:nvSpPr>
        <p:spPr>
          <a:xfrm>
            <a:off x="457200" y="1724025"/>
            <a:ext cx="8229600" cy="421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ربَّما تكونُ الحكومةُ فاسدةً، وتُسيءُ استخدامَ سُلطتِها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ربَّما يُمنَع المواطِنون من الخَوضِ في النَّشاطِ السِّياسيِّ وأعمالِ المناصَرة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ربَّما يجري التَّعامُلُ معَ المعارَضةِ الانتخابيَّة بعِدائيَّةٍ 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ربَّما يتكرَّرُ اندلاعُ أعمالِ عنفٍ سياسيٍّ وأهليٍّ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ربَّما يُهَيمِنُ حزبٌ سياسيٌّ واحدٌ، وتكون أحزابُ المُعارَضة ضعيفةً (إنْ وُجِدَتْ أصلًا)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45720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5: لماذا تُمارَسُ المناصَرةُ في </a:t>
            </a:r>
            <a:br>
              <a:rPr b="1" lang="ar-JO" sz="4000"/>
            </a:br>
            <a:r>
              <a:rPr b="1" i="0" lang="ar-JO" sz="4000" u="none"/>
              <a:t>السِّياقِ السِّياسيِّ الصَّعب؟</a:t>
            </a:r>
            <a:endParaRPr b="1" sz="4000"/>
          </a:p>
        </p:txBody>
      </p:sp>
      <p:sp>
        <p:nvSpPr>
          <p:cNvPr id="71" name="Google Shape;71;p11"/>
          <p:cNvSpPr txBox="1"/>
          <p:nvPr>
            <p:ph idx="4294967295" type="body"/>
          </p:nvPr>
        </p:nvSpPr>
        <p:spPr>
          <a:xfrm>
            <a:off x="457200" y="1961175"/>
            <a:ext cx="8229600" cy="42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27025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50"/>
              <a:buChar char="●"/>
            </a:pPr>
            <a:r>
              <a:rPr b="0" i="0" lang="ar-JO" sz="2550" u="none"/>
              <a:t>يمكنُ أن تفتحَ المجالَ أمامَ المجتمع المَدَنيّ، ما يُمكِّن هذا المجتمعَ من المشارَكة معَ الحكومة</a:t>
            </a:r>
            <a:endParaRPr sz="2550"/>
          </a:p>
          <a:p>
            <a:pPr indent="-32702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550"/>
              <a:buChar char="●"/>
            </a:pPr>
            <a:r>
              <a:rPr b="0" i="0" lang="ar-JO" sz="2550" u="none"/>
              <a:t>يمكنُ أن تشجِّعَ على إحداثِ تغييراتٍ في المساءلةِ والشَّفافيَّة لدى الحكومةِ وغيرها من المؤسَّسات</a:t>
            </a:r>
            <a:endParaRPr sz="2550"/>
          </a:p>
          <a:p>
            <a:pPr indent="-32702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550"/>
              <a:buChar char="●"/>
            </a:pPr>
            <a:r>
              <a:rPr b="0" i="0" lang="ar-JO" sz="2550" u="none"/>
              <a:t>يمكنُها أن تعزِّزَ المجتمعَ المدنيَّ وتُمكِّنَ المواطنين، بحيثُ تستطيعُ المجتمعاتُ المحليَّةُ أن تشاركَ في صُنعِ القرار</a:t>
            </a:r>
            <a:endParaRPr sz="2550"/>
          </a:p>
          <a:p>
            <a:pPr indent="-327025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550"/>
              <a:buChar char="●"/>
            </a:pPr>
            <a:r>
              <a:rPr b="0" i="0" lang="ar-JO" sz="2550" u="none"/>
              <a:t>يمكن أن تبنيَ قدراتِ الحكومات، وتفتح لها المجال للاستماعِ إلى الأفكار والفرص</a:t>
            </a:r>
            <a:endParaRPr sz="255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5: التَّحضيرُ للمُناصَرة في </a:t>
            </a:r>
            <a:br>
              <a:rPr b="1" lang="ar-JO" sz="4000"/>
            </a:br>
            <a:r>
              <a:rPr b="1" i="0" lang="ar-JO" sz="4000" u="none"/>
              <a:t>سِياقٍ سِياسيٍّ صعب</a:t>
            </a:r>
            <a:endParaRPr b="1" sz="4000"/>
          </a:p>
        </p:txBody>
      </p:sp>
      <p:sp>
        <p:nvSpPr>
          <p:cNvPr id="77" name="Google Shape;77;p12"/>
          <p:cNvSpPr txBox="1"/>
          <p:nvPr>
            <p:ph idx="4294967295" type="body"/>
          </p:nvPr>
        </p:nvSpPr>
        <p:spPr>
          <a:xfrm>
            <a:off x="376188" y="1798936"/>
            <a:ext cx="8391600" cy="42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29565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ابنِ علاقاتٍ استراتيجيَّةً مقصودةً في وقتٍ باكر</a:t>
            </a:r>
            <a:endParaRPr/>
          </a:p>
          <a:p>
            <a:pPr indent="-32956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اغتنِمِ الفرصَ لدى ظُهورها</a:t>
            </a:r>
            <a:endParaRPr/>
          </a:p>
          <a:p>
            <a:pPr indent="-32956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اربِطْها بالنَّشاطاتِ القائمة</a:t>
            </a:r>
            <a:endParaRPr/>
          </a:p>
          <a:p>
            <a:pPr indent="-32956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كنْ على درايةٍ بالمعايير الثَّقافيَّة ووُجهاتِ النَّظر العالميَّة</a:t>
            </a:r>
            <a:endParaRPr/>
          </a:p>
          <a:p>
            <a:pPr indent="-32956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اعتَرِفْ بالخَوفِ وواجِهْهُ</a:t>
            </a:r>
            <a:endParaRPr/>
          </a:p>
          <a:p>
            <a:pPr indent="-32956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اختَرْ قضيَّةَ مناصَرةٍ بحِكمة</a:t>
            </a:r>
            <a:endParaRPr/>
          </a:p>
          <a:p>
            <a:pPr indent="-32956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طوِّرْ رسالةً واضحة</a:t>
            </a:r>
            <a:endParaRPr/>
          </a:p>
          <a:p>
            <a:pPr indent="-32956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افهَمْ الكيفيَّةَ التي تعمَلُ بها الحكومة</a:t>
            </a:r>
            <a:endParaRPr/>
          </a:p>
          <a:p>
            <a:pPr indent="-165100" lvl="0" marL="342900" rtl="0" algn="l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5: ممارَسةُ المناصَرة في </a:t>
            </a:r>
            <a:br>
              <a:rPr b="1" lang="ar-JO" sz="4000"/>
            </a:br>
            <a:r>
              <a:rPr b="1" i="0" lang="ar-JO" sz="4000" u="none"/>
              <a:t>سِياقٍ سياسيٍّ صعب</a:t>
            </a:r>
            <a:endParaRPr b="1" sz="4000"/>
          </a:p>
        </p:txBody>
      </p:sp>
      <p:sp>
        <p:nvSpPr>
          <p:cNvPr id="83" name="Google Shape;83;p13"/>
          <p:cNvSpPr txBox="1"/>
          <p:nvPr>
            <p:ph idx="4294967295" type="body"/>
          </p:nvPr>
        </p:nvSpPr>
        <p:spPr>
          <a:xfrm>
            <a:off x="376188" y="1608485"/>
            <a:ext cx="8391600" cy="42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27025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50"/>
              <a:buChar char="●"/>
            </a:pPr>
            <a:r>
              <a:rPr b="0" i="0" lang="ar-JO" sz="2550" u="none"/>
              <a:t>استخدِمِ المصطلحاتِ المناسِبة للسِّياق</a:t>
            </a:r>
            <a:endParaRPr sz="2550"/>
          </a:p>
          <a:p>
            <a:pPr indent="-32702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550"/>
              <a:buChar char="●"/>
            </a:pPr>
            <a:r>
              <a:rPr b="0" i="0" lang="ar-JO" sz="2550" u="none"/>
              <a:t>كنْ متعاونًا، لا صِداميًّا</a:t>
            </a:r>
            <a:endParaRPr sz="2550"/>
          </a:p>
          <a:p>
            <a:pPr indent="-32702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550"/>
              <a:buChar char="●"/>
            </a:pPr>
            <a:r>
              <a:rPr b="0" i="0" lang="ar-JO" sz="2550" u="none"/>
              <a:t>تجنَّبِ الفساد والرَّشوة</a:t>
            </a:r>
            <a:endParaRPr sz="2550"/>
          </a:p>
          <a:p>
            <a:pPr indent="-32702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550"/>
              <a:buChar char="●"/>
            </a:pPr>
            <a:r>
              <a:rPr b="0" i="0" lang="ar-JO" sz="2550" u="none"/>
              <a:t>استخدِمْ أساليبَ غير مباشرةٍ لتحقيقِ أهدافِ المناصَرة</a:t>
            </a:r>
            <a:endParaRPr sz="2550"/>
          </a:p>
          <a:p>
            <a:pPr indent="-32702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550"/>
              <a:buChar char="●"/>
            </a:pPr>
            <a:r>
              <a:rPr b="0" i="0" lang="ar-JO" sz="2550" u="none"/>
              <a:t>استَعِدَّ لتقديمِ نماذجَ للممارساتِ الجيِّدةِ ومشاركتها </a:t>
            </a:r>
            <a:endParaRPr sz="2550"/>
          </a:p>
          <a:p>
            <a:pPr indent="-32702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550"/>
              <a:buChar char="●"/>
            </a:pPr>
            <a:r>
              <a:rPr b="0" i="0" lang="ar-JO" sz="2550" u="none"/>
              <a:t>ضَعْ رؤيةً للتَّغيير</a:t>
            </a:r>
            <a:endParaRPr sz="2550"/>
          </a:p>
          <a:p>
            <a:pPr indent="-32702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550"/>
              <a:buChar char="●"/>
            </a:pPr>
            <a:r>
              <a:rPr b="0" i="0" lang="ar-JO" sz="2550" u="none"/>
              <a:t>استَعِنْ بجِهاتِ اتِّصال خارجيَّة</a:t>
            </a:r>
            <a:endParaRPr sz="2550"/>
          </a:p>
          <a:p>
            <a:pPr indent="-327025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550"/>
              <a:buChar char="●"/>
            </a:pPr>
            <a:r>
              <a:rPr b="0" i="0" lang="ar-JO" sz="2550" u="none"/>
              <a:t>استخدِمْ أساليبَ المقاوَمةِ السِّلميَّة</a:t>
            </a:r>
            <a:endParaRPr sz="255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