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9144000"/>
  <p:notesSz cx="6858000" cy="9144000"/>
  <p:embeddedFontLst>
    <p:embeddedFont>
      <p:font typeface="Mulish"/>
      <p:regular r:id="rId17"/>
      <p:bold r:id="rId18"/>
      <p:italic r:id="rId19"/>
      <p:boldItalic r:id="rId20"/>
    </p:embeddedFont>
    <p:embeddedFont>
      <p:font typeface="Scheherazade New"/>
      <p:regular r:id="rId21"/>
      <p:bold r:id="rId22"/>
    </p:embeddedFont>
    <p:embeddedFont>
      <p:font typeface="Alexandria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ulish-boldItalic.fntdata"/><Relationship Id="rId11" Type="http://schemas.openxmlformats.org/officeDocument/2006/relationships/slide" Target="slides/slide6.xml"/><Relationship Id="rId22" Type="http://schemas.openxmlformats.org/officeDocument/2006/relationships/font" Target="fonts/ScheherazadeNew-bold.fntdata"/><Relationship Id="rId10" Type="http://schemas.openxmlformats.org/officeDocument/2006/relationships/slide" Target="slides/slide5.xml"/><Relationship Id="rId21" Type="http://schemas.openxmlformats.org/officeDocument/2006/relationships/font" Target="fonts/ScheherazadeNew-regular.fntdata"/><Relationship Id="rId13" Type="http://schemas.openxmlformats.org/officeDocument/2006/relationships/slide" Target="slides/slide8.xml"/><Relationship Id="rId24" Type="http://schemas.openxmlformats.org/officeDocument/2006/relationships/font" Target="fonts/Alexandria-bold.fntdata"/><Relationship Id="rId12" Type="http://schemas.openxmlformats.org/officeDocument/2006/relationships/slide" Target="slides/slide7.xml"/><Relationship Id="rId23" Type="http://schemas.openxmlformats.org/officeDocument/2006/relationships/font" Target="fonts/Alexandria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Mulish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Mulish-italic.fntdata"/><Relationship Id="rId6" Type="http://schemas.openxmlformats.org/officeDocument/2006/relationships/slide" Target="slides/slide1.xml"/><Relationship Id="rId18" Type="http://schemas.openxmlformats.org/officeDocument/2006/relationships/font" Target="fonts/Mulish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1" name="Google Shape;11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2" name="Google Shape;12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4" name="Google Shape;14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9" name="Google Shape;19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0" name="Google Shape;20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2" name="Google Shape;22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" name="Google Shape;27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" name="Google Shape;30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1" name="Google Shape;31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2" name="Google Shape;32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38" name="Google Shape;38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7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3: مَن من شخصيَّات الكتاب المقدَّس كان فاعلًا في مجال المناصَرة؟ ولماذا؟</a:t>
            </a:r>
            <a:endParaRPr b="1" sz="4000"/>
          </a:p>
        </p:txBody>
      </p:sp>
      <p:sp>
        <p:nvSpPr>
          <p:cNvPr id="99" name="Google Shape;99;p16"/>
          <p:cNvSpPr txBox="1"/>
          <p:nvPr>
            <p:ph idx="4294967295" type="body"/>
          </p:nvPr>
        </p:nvSpPr>
        <p:spPr>
          <a:xfrm>
            <a:off x="457200" y="2037876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نحميا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موسى وهارون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أستير ومردخاي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إبراهيم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صموئيل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يوسُف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بولس الرَّسول </a:t>
            </a:r>
            <a:endParaRPr/>
          </a:p>
          <a:p>
            <a:pPr indent="0" lvl="0" marL="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None/>
            </a:pPr>
            <a:r>
              <a:rPr b="0" i="0" lang="ar-JO" sz="2800" u="none"/>
              <a:t>  </a:t>
            </a:r>
            <a:r>
              <a:rPr b="0" i="0" lang="ar-JO" sz="2800" u="none"/>
              <a:t>        </a:t>
            </a:r>
            <a:r>
              <a:rPr b="0" i="0" lang="ar-JO" sz="2800" u="none"/>
              <a:t> إلخ...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u="none"/>
              <a:t>القسم ب 3: ما الذي يمكن أن نتعلَّمُه من يسوعَ بشأن أن تكون مناصِرين؟</a:t>
            </a:r>
            <a:endParaRPr b="1"/>
          </a:p>
        </p:txBody>
      </p:sp>
      <p:sp>
        <p:nvSpPr>
          <p:cNvPr id="105" name="Google Shape;105;p17"/>
          <p:cNvSpPr txBox="1"/>
          <p:nvPr>
            <p:ph idx="4294967295" type="body"/>
          </p:nvPr>
        </p:nvSpPr>
        <p:spPr>
          <a:xfrm>
            <a:off x="457200" y="21536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كان يسوعُ نموذجًا للقيادة الخادمة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أعطى كرامةً وقيمةً لأولئك الذين كانوا محتقَرين ومهمَّشين 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تحدَّى الفساد والرِّياءَ والظُّلم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شجَّعَ الآخرين على الوفاء بمسؤوليَّتهم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أطاعَ قوانين الأرض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علَّمَ محبَّةَ الأعداء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/>
          <p:nvPr/>
        </p:nvSpPr>
        <p:spPr>
          <a:xfrm>
            <a:off x="457200" y="1581943"/>
            <a:ext cx="8229600" cy="28305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القسم ب3</a:t>
            </a:r>
            <a:br>
              <a:rPr b="1" lang="ar-JO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السبب وراء المناصَرة (لماذا)</a:t>
            </a:r>
            <a:endParaRPr/>
          </a:p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Calibri"/>
              <a:buNone/>
            </a:pP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الأساسُ الكتابيُّ للمناصَرة</a:t>
            </a:r>
            <a:endParaRPr b="1" sz="4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3: لماذا يجب أن يشارك المسيحيُّون في المناصَرة؟</a:t>
            </a:r>
            <a:endParaRPr b="1" sz="4000"/>
          </a:p>
        </p:txBody>
      </p:sp>
      <p:sp>
        <p:nvSpPr>
          <p:cNvPr id="57" name="Google Shape;57;p9"/>
          <p:cNvSpPr txBox="1"/>
          <p:nvPr>
            <p:ph idx="4294967295" type="body"/>
          </p:nvPr>
        </p:nvSpPr>
        <p:spPr>
          <a:xfrm>
            <a:off x="457200" y="17018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استخدام التأثير الاستراتيجيّ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المجاهَرة في مواجهة الظُّلم وعبادة الأوثان 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نمذجةُ مجتمعٍ بديل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الصَّلاةُ كي يتدخَّلَ الله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إحلال السَّلام والمُصالَحة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السَّعيُ إلى تحقيقِ العدالة الاجتماعيَّة والعدالة الاقتصاديَّة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3: ما دور الكنيسة في المناصَرة؟</a:t>
            </a:r>
            <a:endParaRPr b="1" sz="4000"/>
          </a:p>
        </p:txBody>
      </p:sp>
      <p:sp>
        <p:nvSpPr>
          <p:cNvPr id="63" name="Google Shape;63;p10"/>
          <p:cNvSpPr txBox="1"/>
          <p:nvPr>
            <p:ph idx="4294967295" type="body"/>
          </p:nvPr>
        </p:nvSpPr>
        <p:spPr>
          <a:xfrm>
            <a:off x="457200" y="1727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التأثيرُ المحلِّيّ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تمكينُ المواطنين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جمعُ المعلومات محلِّيًّا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مشاركة المعلومات على المستوى المحلِّيّ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العمل بصفةِ وسيطٍ وصانع سلام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الصَّلاة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3: ما المشكلات المحتَمَلة للكنيسة في المناصَرة؟</a:t>
            </a:r>
            <a:endParaRPr b="1" sz="4000"/>
          </a:p>
        </p:txBody>
      </p:sp>
      <p:sp>
        <p:nvSpPr>
          <p:cNvPr id="69" name="Google Shape;69;p11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يمكن أن يتعرَّضَ قادةُ الكنيسة للمساومة السياسيَّة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يمكن أن تُسيءَ الكنائسُ استخدامَ سُلطَتِها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لا تملكُ الكنائسُ دائمًا تفويضًا شرعيًّا للتَّحدُّث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يمكن أن تفتقرَ الكنائس إلى المعرفة المتخصِّصة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يمكن أن تفشلَ الكنائس في التَّعليم وتنفيذ التعلُّم عن العدالة الاجتماعيَّة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يمكن أن تكون الكنائس عرضةً لاضطهادِ الدَّولة</a:t>
            </a:r>
            <a:endParaRPr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3: كيف تكون المناصَرة جزءًا من الرِّسالةُ المتكامِلة؟</a:t>
            </a:r>
            <a:endParaRPr b="1" sz="4000"/>
          </a:p>
        </p:txBody>
      </p:sp>
      <p:sp>
        <p:nvSpPr>
          <p:cNvPr id="75" name="Google Shape;75;p12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تتمحوَرُ الرِّسالة المتكاملة حول استردادِ العلاقات بالمُصالَحة، وذلك مع الله والذَّات والبيئة والأشخاص القريبين منَّا، وأولئك الذين لا نعرفُهم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تحدُثُ عمليَّةُ استرداد العلاقات بتَفاعُلِ ثلاثِ مجموعاتٍ في المجتمع: الحكومات والأعمال والمجتمع المدنيّ، حيث تؤدِّي الكنيسة دورًا فريدًا داخل المجتمع المدنيّ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3: ما الدَّوافع الكتابية للمناصَرة؟</a:t>
            </a:r>
            <a:endParaRPr b="1" sz="4000"/>
          </a:p>
        </p:txBody>
      </p:sp>
      <p:sp>
        <p:nvSpPr>
          <p:cNvPr id="81" name="Google Shape;81;p13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الرَّحمة (الرَّأفة)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مساواةُ كلِّ النَّاس أمام الله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العدالةُ الاجتماعيَّة والاقتصاديَّة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المُصالحةُ والسَّلامُ داخل المجتمعات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المحبَّة والمسؤوليَّة الفاعلة تُجاهَ الآخرين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الأمانة على الموارد وإدارتها بحكمة</a:t>
            </a:r>
            <a:endParaRPr/>
          </a:p>
          <a:p>
            <a:pPr indent="0" lvl="0" marL="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None/>
            </a:pPr>
            <a:r>
              <a:rPr b="0" i="0" lang="ar-JO" sz="2800" u="none"/>
              <a:t>      إلخ... 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3: مِلءُ الخلاص</a:t>
            </a:r>
            <a:endParaRPr b="1" sz="4000"/>
          </a:p>
        </p:txBody>
      </p:sp>
      <p:sp>
        <p:nvSpPr>
          <p:cNvPr id="87" name="Google Shape;87;p14"/>
          <p:cNvSpPr txBox="1"/>
          <p:nvPr>
            <p:ph idx="4294967295" type="body"/>
          </p:nvPr>
        </p:nvSpPr>
        <p:spPr>
          <a:xfrm>
            <a:off x="457200" y="131445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يدورُ </a:t>
            </a:r>
            <a:r>
              <a:rPr b="1" i="0" lang="ar-JO" sz="2800" u="none"/>
              <a:t>الخلاص</a:t>
            </a:r>
            <a:r>
              <a:rPr b="0" i="0" lang="ar-JO" sz="2800" u="none"/>
              <a:t> حول "تصويب الأمور" وعكسِ آثار الخطيَّة، وتحقيقِ الشِّفاءِ على كلِّ المستويات: الفرديَّة والمجتمعيَّة والسِّياسيَّة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إنَّ </a:t>
            </a:r>
            <a:r>
              <a:rPr b="1" i="0" lang="ar-JO" sz="2800" u="none"/>
              <a:t>مِلء الخلاص</a:t>
            </a:r>
            <a:r>
              <a:rPr b="0" i="0" lang="ar-JO" sz="2800" u="none"/>
              <a:t> هو </a:t>
            </a:r>
            <a:r>
              <a:rPr b="1" i="0" lang="ar-JO" sz="2800" u="none"/>
              <a:t>البشارة </a:t>
            </a:r>
            <a:r>
              <a:rPr b="0" i="0" lang="ar-JO" sz="2800" u="none"/>
              <a:t>بملكوت الله الآتي، حيثما يسود الله، في قلوب النّاس وعلاقاتهم وأنظمتهم وهياكلهم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تتضمَّنُ </a:t>
            </a:r>
            <a:r>
              <a:rPr b="1" i="0" lang="ar-JO" sz="2800" u="none"/>
              <a:t>البشارة </a:t>
            </a:r>
            <a:r>
              <a:rPr b="0" i="0" lang="ar-JO" sz="2800" u="none"/>
              <a:t>المُصالحةَ مع الله، والتحرُّر من الاضطهاد، والبركة من الله، والرَّجاء للفقراء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3: عدالةُ الله ورأفتُه</a:t>
            </a:r>
            <a:endParaRPr b="1" sz="4000"/>
          </a:p>
        </p:txBody>
      </p:sp>
      <p:sp>
        <p:nvSpPr>
          <p:cNvPr id="93" name="Google Shape;93;p15"/>
          <p:cNvSpPr txBox="1"/>
          <p:nvPr>
            <p:ph idx="4294967295" type="body"/>
          </p:nvPr>
        </p:nvSpPr>
        <p:spPr>
          <a:xfrm>
            <a:off x="457200" y="1654176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كلُّ البشر مخلوقون على صورةِ الله، ولهم قيمةٌ متساوية، ويجب أن يحظَوا باحترامٍ متساوٍ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يحبُّ الله كلَّ النَّاس، ولديه اهتمامٌ خاصٌّ بالفُقَراء والمهمَّشين والمُضطَهَدين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حرَّرَ الله شعبَه </a:t>
            </a:r>
            <a:r>
              <a:rPr b="1" i="0" lang="ar-JO" sz="2800" u="none"/>
              <a:t>في العهد القديم </a:t>
            </a:r>
            <a:r>
              <a:rPr b="0" i="0" lang="ar-JO" sz="2800" u="none"/>
              <a:t>من القمع والعبوديَّة في مِصْر...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يعلِّمُنا يسوعُ </a:t>
            </a:r>
            <a:r>
              <a:rPr b="1" i="0" lang="ar-JO" sz="2800" u="none"/>
              <a:t>في العهد الجديد </a:t>
            </a:r>
            <a:r>
              <a:rPr b="0" i="0" lang="ar-JO" sz="2800" u="none"/>
              <a:t>أن نحبَّ الله ونحبَّ القريب، كما في مَثَلِ السَّامريِّ الصَّالح...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