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73" r:id="rId3"/>
    <p:sldId id="294" r:id="rId4"/>
    <p:sldId id="293" r:id="rId5"/>
    <p:sldId id="295" r:id="rId6"/>
    <p:sldId id="296" r:id="rId7"/>
    <p:sldId id="298" r:id="rId8"/>
    <p:sldId id="297" r:id="rId9"/>
    <p:sldId id="29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1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 snapToObjects="1">
      <p:cViewPr>
        <p:scale>
          <a:sx n="51" d="100"/>
          <a:sy n="51" d="100"/>
        </p:scale>
        <p:origin x="1740" y="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www.tearfund.org/advocacy_toolkit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www.tearfund.org/advocacy_toolkit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29042"/>
            <a:ext cx="8229600" cy="2830513"/>
          </a:xfrm>
        </p:spPr>
        <p:txBody>
          <a:bodyPr/>
          <a:lstStyle/>
          <a:p>
            <a:r>
              <a:rPr lang="en-US" sz="5000" b="1" dirty="0" smtClean="0"/>
              <a:t>Section H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5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Monitoring, reviewing, evaluation and learning</a:t>
            </a:r>
            <a:r>
              <a:rPr lang="en-US" sz="4200" b="1" dirty="0" smtClean="0"/>
              <a:t> </a:t>
            </a:r>
            <a:endParaRPr lang="en-US" sz="4200" b="1" dirty="0"/>
          </a:p>
        </p:txBody>
      </p:sp>
    </p:spTree>
    <p:extLst>
      <p:ext uri="{BB962C8B-B14F-4D97-AF65-F5344CB8AC3E}">
        <p14:creationId xmlns:p14="http://schemas.microsoft.com/office/powerpoint/2010/main" val="25030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975" y="274638"/>
            <a:ext cx="8829675" cy="973137"/>
          </a:xfrm>
        </p:spPr>
        <p:txBody>
          <a:bodyPr/>
          <a:lstStyle/>
          <a:p>
            <a:r>
              <a:rPr lang="en-GB" sz="3600" b="1" dirty="0" smtClean="0"/>
              <a:t>Section H: Monitoring, reviewing, evaluation</a:t>
            </a:r>
            <a:endParaRPr lang="en-GB" sz="3600" b="1" dirty="0"/>
          </a:p>
        </p:txBody>
      </p:sp>
      <p:graphicFrame>
        <p:nvGraphicFramePr>
          <p:cNvPr id="4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1862451"/>
              </p:ext>
            </p:extLst>
          </p:nvPr>
        </p:nvGraphicFramePr>
        <p:xfrm>
          <a:off x="428625" y="976640"/>
          <a:ext cx="8429625" cy="4468356"/>
        </p:xfrm>
        <a:graphic>
          <a:graphicData uri="http://schemas.openxmlformats.org/drawingml/2006/table">
            <a:tbl>
              <a:tblPr/>
              <a:tblGrid>
                <a:gridCol w="1445169"/>
                <a:gridCol w="1782274"/>
                <a:gridCol w="2565325"/>
                <a:gridCol w="2636857"/>
              </a:tblGrid>
              <a:tr h="3227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Monitoring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Reviewing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Evaluation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7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When?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continuously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regularly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occasionally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What?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efficiency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effectiveness, relevance, immediate impact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longer-term impact, sustainability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3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Who is involved?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communities, staff, allies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communities, staff, allies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communities, staff, allies, opponents, targets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9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Evidence?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internal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internal &amp; external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internal &amp; external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Who is it for?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communities, staff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communities, staff, allies, donors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communities, staff, allies, donors, other NGOs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Why?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confirm or make minor changes in project design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confirm project design, make minor changes in plan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inform major changes in plan, apply learning to future similar 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631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62975" cy="973137"/>
          </a:xfrm>
        </p:spPr>
        <p:txBody>
          <a:bodyPr/>
          <a:lstStyle/>
          <a:p>
            <a:r>
              <a:rPr lang="en-GB" sz="4000" b="1" dirty="0" smtClean="0"/>
              <a:t>Section H: Why bother with monitoring, reviewing and evaluation?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1291"/>
            <a:ext cx="8229600" cy="4210050"/>
          </a:xfrm>
        </p:spPr>
        <p:txBody>
          <a:bodyPr/>
          <a:lstStyle/>
          <a:p>
            <a:r>
              <a:rPr lang="en-GB" sz="2800" dirty="0" smtClean="0"/>
              <a:t>Accountability</a:t>
            </a:r>
            <a:br>
              <a:rPr lang="en-GB" sz="2800" dirty="0" smtClean="0"/>
            </a:br>
            <a:r>
              <a:rPr lang="en-GB" sz="2800" dirty="0" smtClean="0"/>
              <a:t>- to people in the affected communities</a:t>
            </a:r>
            <a:br>
              <a:rPr lang="en-GB" sz="2800" dirty="0" smtClean="0"/>
            </a:br>
            <a:r>
              <a:rPr lang="en-GB" sz="2800" dirty="0" smtClean="0"/>
              <a:t>- to allies and others in advocacy coalitions</a:t>
            </a:r>
            <a:br>
              <a:rPr lang="en-GB" sz="2800" dirty="0" smtClean="0"/>
            </a:br>
            <a:r>
              <a:rPr lang="en-GB" sz="2800" dirty="0" smtClean="0"/>
              <a:t>- to targets and decision-makers</a:t>
            </a:r>
            <a:br>
              <a:rPr lang="en-GB" sz="2800" dirty="0" smtClean="0"/>
            </a:br>
            <a:r>
              <a:rPr lang="en-GB" sz="2800" dirty="0" smtClean="0"/>
              <a:t>- to donors </a:t>
            </a:r>
          </a:p>
          <a:p>
            <a:r>
              <a:rPr lang="en-GB" sz="2800" dirty="0" smtClean="0"/>
              <a:t>Learning</a:t>
            </a:r>
          </a:p>
          <a:p>
            <a:r>
              <a:rPr lang="en-GB" sz="2800" dirty="0" smtClean="0"/>
              <a:t>Demonstration of impact (&amp; evidence in support)</a:t>
            </a:r>
          </a:p>
          <a:p>
            <a:r>
              <a:rPr lang="en-GB" sz="2800" dirty="0" smtClean="0"/>
              <a:t>Participation from all stakeholders</a:t>
            </a:r>
          </a:p>
        </p:txBody>
      </p:sp>
    </p:spTree>
    <p:extLst>
      <p:ext uri="{BB962C8B-B14F-4D97-AF65-F5344CB8AC3E}">
        <p14:creationId xmlns:p14="http://schemas.microsoft.com/office/powerpoint/2010/main" val="155913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62975" cy="973137"/>
          </a:xfrm>
        </p:spPr>
        <p:txBody>
          <a:bodyPr/>
          <a:lstStyle/>
          <a:p>
            <a:r>
              <a:rPr lang="en-GB" sz="4000" b="1" dirty="0" smtClean="0"/>
              <a:t>Section H: The importance of learning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7775"/>
            <a:ext cx="8229600" cy="4210050"/>
          </a:xfrm>
        </p:spPr>
        <p:txBody>
          <a:bodyPr/>
          <a:lstStyle/>
          <a:p>
            <a:r>
              <a:rPr lang="en-GB" sz="2800" dirty="0" smtClean="0"/>
              <a:t>Understand what worked or did not work – when, where, with whom, under what circumstances and why</a:t>
            </a:r>
          </a:p>
          <a:p>
            <a:r>
              <a:rPr lang="en-GB" sz="2800" dirty="0" smtClean="0"/>
              <a:t>Identify success – to help others improve</a:t>
            </a:r>
          </a:p>
          <a:p>
            <a:r>
              <a:rPr lang="en-GB" sz="2800" dirty="0" smtClean="0"/>
              <a:t>Identify failure – to help others avoid similar mistakes</a:t>
            </a:r>
            <a:r>
              <a:rPr lang="en-GB" sz="2800" dirty="0"/>
              <a:t> </a:t>
            </a:r>
            <a:endParaRPr lang="en-GB" sz="2800" dirty="0" smtClean="0"/>
          </a:p>
          <a:p>
            <a:r>
              <a:rPr lang="en-GB" sz="2800" dirty="0" smtClean="0"/>
              <a:t>Allow sufficient time to reflect on what has happened and what is happening </a:t>
            </a:r>
          </a:p>
          <a:p>
            <a:r>
              <a:rPr lang="en-GB" sz="2800" dirty="0" smtClean="0"/>
              <a:t>Make specific recommendations to ensure progress</a:t>
            </a:r>
          </a:p>
          <a:p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188502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350" y="274638"/>
            <a:ext cx="8924925" cy="973137"/>
          </a:xfrm>
        </p:spPr>
        <p:txBody>
          <a:bodyPr/>
          <a:lstStyle/>
          <a:p>
            <a:r>
              <a:rPr lang="en-GB" sz="3600" b="1" dirty="0" smtClean="0"/>
              <a:t>Section H: How to monitor and review advocacy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0925"/>
            <a:ext cx="8229600" cy="4210050"/>
          </a:xfrm>
        </p:spPr>
        <p:txBody>
          <a:bodyPr/>
          <a:lstStyle/>
          <a:p>
            <a:r>
              <a:rPr lang="en-GB" sz="2800" dirty="0" smtClean="0"/>
              <a:t>Gather data that is useful and relevant</a:t>
            </a:r>
          </a:p>
          <a:p>
            <a:r>
              <a:rPr lang="en-GB" sz="2800" dirty="0" smtClean="0"/>
              <a:t>Balance between quantitative and qualitative data</a:t>
            </a:r>
          </a:p>
          <a:p>
            <a:r>
              <a:rPr lang="en-GB" sz="2800" i="1" dirty="0" smtClean="0"/>
              <a:t>‘Not everything that counts can be counted. And not everything that can be counted, counts’</a:t>
            </a:r>
          </a:p>
          <a:p>
            <a:r>
              <a:rPr lang="en-GB" sz="2800" dirty="0" smtClean="0"/>
              <a:t>Consult different people and get different perspectives</a:t>
            </a:r>
          </a:p>
          <a:p>
            <a:r>
              <a:rPr lang="en-GB" sz="2800" dirty="0" smtClean="0"/>
              <a:t>Identify lessons learnt</a:t>
            </a:r>
          </a:p>
        </p:txBody>
      </p:sp>
    </p:spTree>
    <p:extLst>
      <p:ext uri="{BB962C8B-B14F-4D97-AF65-F5344CB8AC3E}">
        <p14:creationId xmlns:p14="http://schemas.microsoft.com/office/powerpoint/2010/main" val="119674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350" y="274638"/>
            <a:ext cx="8924925" cy="973137"/>
          </a:xfrm>
        </p:spPr>
        <p:txBody>
          <a:bodyPr/>
          <a:lstStyle/>
          <a:p>
            <a:r>
              <a:rPr lang="en-GB" sz="3600" b="1" dirty="0" smtClean="0"/>
              <a:t>Section H: How to monitor and review advocacy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5457"/>
            <a:ext cx="8229600" cy="421005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Have we done what we said we would do, when we said we would do it?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How well have we done what we said we would do?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Where have we done well? What can we improve further?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Where have we not done well? </a:t>
            </a:r>
            <a:r>
              <a:rPr lang="en-GB" sz="2800" dirty="0"/>
              <a:t>W</a:t>
            </a:r>
            <a:r>
              <a:rPr lang="en-GB" sz="2800" dirty="0" smtClean="0"/>
              <a:t>hy is this and what can we learn?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What needs to be changed in order to get our plan back on track, and how are we going to do this?</a:t>
            </a:r>
          </a:p>
        </p:txBody>
      </p:sp>
    </p:spTree>
    <p:extLst>
      <p:ext uri="{BB962C8B-B14F-4D97-AF65-F5344CB8AC3E}">
        <p14:creationId xmlns:p14="http://schemas.microsoft.com/office/powerpoint/2010/main" val="406201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350" y="274638"/>
            <a:ext cx="8924925" cy="973137"/>
          </a:xfrm>
        </p:spPr>
        <p:txBody>
          <a:bodyPr/>
          <a:lstStyle/>
          <a:p>
            <a:r>
              <a:rPr lang="en-GB" sz="3600" b="1" dirty="0" smtClean="0"/>
              <a:t>Section H: How to evaluate advocacy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7775"/>
            <a:ext cx="8229600" cy="4210050"/>
          </a:xfrm>
        </p:spPr>
        <p:txBody>
          <a:bodyPr/>
          <a:lstStyle/>
          <a:p>
            <a:r>
              <a:rPr lang="en-GB" sz="2800" dirty="0" smtClean="0"/>
              <a:t>Be participatory</a:t>
            </a:r>
          </a:p>
          <a:p>
            <a:r>
              <a:rPr lang="en-GB" sz="2800" dirty="0" smtClean="0"/>
              <a:t>Assess impact</a:t>
            </a:r>
          </a:p>
          <a:p>
            <a:r>
              <a:rPr lang="en-GB" sz="2800" dirty="0" smtClean="0"/>
              <a:t>Gather evidence of change</a:t>
            </a:r>
          </a:p>
          <a:p>
            <a:r>
              <a:rPr lang="en-GB" sz="2800" dirty="0" smtClean="0"/>
              <a:t>Be objective</a:t>
            </a:r>
          </a:p>
          <a:p>
            <a:r>
              <a:rPr lang="en-GB" sz="2800" dirty="0" smtClean="0"/>
              <a:t>Identify lessons learnt</a:t>
            </a:r>
          </a:p>
        </p:txBody>
      </p:sp>
    </p:spTree>
    <p:extLst>
      <p:ext uri="{BB962C8B-B14F-4D97-AF65-F5344CB8AC3E}">
        <p14:creationId xmlns:p14="http://schemas.microsoft.com/office/powerpoint/2010/main" val="265381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350" y="274638"/>
            <a:ext cx="8924925" cy="973137"/>
          </a:xfrm>
        </p:spPr>
        <p:txBody>
          <a:bodyPr/>
          <a:lstStyle/>
          <a:p>
            <a:r>
              <a:rPr lang="en-GB" sz="3600" b="1" dirty="0" smtClean="0"/>
              <a:t>Section H: How to evaluate advocacy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4729"/>
            <a:ext cx="8229600" cy="421005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Why is an evaluation needed?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What do we want the evaluation to achieve?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What are the central questions that the evaluation must address?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What specific areas do we want the evaluation to address?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What approaches and techniques would we prefer the evaluator to use?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What logistics do we need to consider?</a:t>
            </a:r>
          </a:p>
        </p:txBody>
      </p:sp>
    </p:spTree>
    <p:extLst>
      <p:ext uri="{BB962C8B-B14F-4D97-AF65-F5344CB8AC3E}">
        <p14:creationId xmlns:p14="http://schemas.microsoft.com/office/powerpoint/2010/main" val="110541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7086</TotalTime>
  <Words>425</Words>
  <Application>Microsoft Office PowerPoint</Application>
  <PresentationFormat>On-screen Show (4:3)</PresentationFormat>
  <Paragraphs>68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PowerPoint Presentation</vt:lpstr>
      <vt:lpstr>Section H Advocacy Cycle Stage 5 Monitoring, reviewing, evaluation and learning </vt:lpstr>
      <vt:lpstr>Section H: Monitoring, reviewing, evaluation</vt:lpstr>
      <vt:lpstr>Section H: Why bother with monitoring, reviewing and evaluation?</vt:lpstr>
      <vt:lpstr>Section H: The importance of learning</vt:lpstr>
      <vt:lpstr>Section H: How to monitor and review advocacy</vt:lpstr>
      <vt:lpstr>Section H: How to monitor and review advocacy</vt:lpstr>
      <vt:lpstr>Section H: How to evaluate advocacy</vt:lpstr>
      <vt:lpstr>Section H: How to evaluate advocacy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75</cp:revision>
  <dcterms:created xsi:type="dcterms:W3CDTF">2014-08-21T11:13:47Z</dcterms:created>
  <dcterms:modified xsi:type="dcterms:W3CDTF">2021-01-26T11:29:28Z</dcterms:modified>
</cp:coreProperties>
</file>