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73" r:id="rId3"/>
    <p:sldId id="262" r:id="rId4"/>
    <p:sldId id="274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122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0CCD4-71A2-47E9-8207-8D88F63547F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99CE0-64E9-47AA-96B5-06B2BE3A6E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682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9562"/>
            <a:ext cx="8229600" cy="2830513"/>
          </a:xfrm>
        </p:spPr>
        <p:txBody>
          <a:bodyPr/>
          <a:lstStyle/>
          <a:p>
            <a:r>
              <a:rPr lang="en-US" sz="5000" b="1" dirty="0" smtClean="0"/>
              <a:t>Section G1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Advocacy Cycle Stage 4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Taking action:</a:t>
            </a:r>
            <a:br>
              <a:rPr lang="en-US" sz="4600" b="1" dirty="0" smtClean="0"/>
            </a:br>
            <a:r>
              <a:rPr lang="en-US" sz="4600" b="1" dirty="0" smtClean="0"/>
              <a:t>Lobbying</a:t>
            </a:r>
            <a:endParaRPr lang="en-US" sz="4600" b="1" dirty="0"/>
          </a:p>
        </p:txBody>
      </p:sp>
    </p:spTree>
    <p:extLst>
      <p:ext uri="{BB962C8B-B14F-4D97-AF65-F5344CB8AC3E}">
        <p14:creationId xmlns:p14="http://schemas.microsoft.com/office/powerpoint/2010/main" val="25030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436564"/>
            <a:ext cx="8639175" cy="1143000"/>
          </a:xfrm>
        </p:spPr>
        <p:txBody>
          <a:bodyPr/>
          <a:lstStyle/>
          <a:p>
            <a:r>
              <a:rPr lang="en-US" sz="4000" b="1" dirty="0"/>
              <a:t>Section </a:t>
            </a:r>
            <a:r>
              <a:rPr lang="en-US" sz="4000" b="1" dirty="0" smtClean="0"/>
              <a:t>G1: What is lobbying?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39126" cy="3949700"/>
          </a:xfrm>
        </p:spPr>
        <p:txBody>
          <a:bodyPr/>
          <a:lstStyle/>
          <a:p>
            <a:pPr marL="0" indent="0">
              <a:spcAft>
                <a:spcPts val="1800"/>
              </a:spcAft>
              <a:buNone/>
            </a:pPr>
            <a:r>
              <a:rPr lang="en-GB" dirty="0" smtClean="0"/>
              <a:t>Lobbying can be understood as ‘direct contact with decision-makers’. It is about dialogue and ongoing conversation. </a:t>
            </a:r>
          </a:p>
          <a:p>
            <a:pPr marL="0" indent="0">
              <a:buNone/>
            </a:pPr>
            <a:r>
              <a:rPr lang="en-GB" dirty="0" smtClean="0"/>
              <a:t>Lobbying may include writing a letter, sending a briefing paper, making a phone call</a:t>
            </a:r>
            <a:r>
              <a:rPr lang="en-GB" dirty="0"/>
              <a:t>,</a:t>
            </a:r>
            <a:r>
              <a:rPr lang="en-GB" dirty="0" smtClean="0"/>
              <a:t> meeting or visiting a decision-maker etc…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G1: Why bother with lobbying?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259"/>
            <a:ext cx="8229600" cy="3949700"/>
          </a:xfrm>
        </p:spPr>
        <p:txBody>
          <a:bodyPr/>
          <a:lstStyle/>
          <a:p>
            <a:r>
              <a:rPr lang="en-GB" dirty="0" smtClean="0"/>
              <a:t>To build relationships with decision-makers</a:t>
            </a:r>
          </a:p>
          <a:p>
            <a:r>
              <a:rPr lang="en-GB" dirty="0" smtClean="0"/>
              <a:t>To listen, learn and collect information</a:t>
            </a:r>
          </a:p>
          <a:p>
            <a:r>
              <a:rPr lang="en-GB" dirty="0" smtClean="0"/>
              <a:t>To present our position on the issue</a:t>
            </a:r>
          </a:p>
          <a:p>
            <a:r>
              <a:rPr lang="en-GB" dirty="0" smtClean="0"/>
              <a:t>To address any misunderstandings</a:t>
            </a:r>
          </a:p>
          <a:p>
            <a:r>
              <a:rPr lang="en-GB" dirty="0" smtClean="0"/>
              <a:t>To persuade and influence decision-makers to bring about change</a:t>
            </a:r>
          </a:p>
          <a:p>
            <a:r>
              <a:rPr lang="en-GB" dirty="0" smtClean="0"/>
              <a:t>To get specific commitments to action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8553450" cy="1143000"/>
          </a:xfrm>
        </p:spPr>
        <p:txBody>
          <a:bodyPr/>
          <a:lstStyle/>
          <a:p>
            <a:r>
              <a:rPr lang="en-GB" sz="4000" b="1" dirty="0" smtClean="0"/>
              <a:t>Section G1: Lobby meetings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24629"/>
            <a:ext cx="8391525" cy="3949700"/>
          </a:xfrm>
        </p:spPr>
        <p:txBody>
          <a:bodyPr/>
          <a:lstStyle/>
          <a:p>
            <a:r>
              <a:rPr lang="en-GB" dirty="0" smtClean="0"/>
              <a:t>Do your background research</a:t>
            </a:r>
          </a:p>
          <a:p>
            <a:r>
              <a:rPr lang="en-GB" dirty="0" smtClean="0"/>
              <a:t>Organise your logistics and allow plenty of time</a:t>
            </a:r>
          </a:p>
          <a:p>
            <a:r>
              <a:rPr lang="en-GB" dirty="0" smtClean="0"/>
              <a:t>Be clear about the </a:t>
            </a:r>
            <a:r>
              <a:rPr lang="en-GB" smtClean="0"/>
              <a:t>aim of </a:t>
            </a:r>
            <a:r>
              <a:rPr lang="en-GB" dirty="0" smtClean="0"/>
              <a:t>the meeting</a:t>
            </a:r>
          </a:p>
          <a:p>
            <a:r>
              <a:rPr lang="en-GB" dirty="0" smtClean="0"/>
              <a:t>Introduce everyone</a:t>
            </a:r>
          </a:p>
          <a:p>
            <a:r>
              <a:rPr lang="en-GB" dirty="0" smtClean="0"/>
              <a:t>Keep on track</a:t>
            </a:r>
          </a:p>
          <a:p>
            <a:r>
              <a:rPr lang="en-GB" dirty="0" smtClean="0"/>
              <a:t>Follow up quickly with a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3462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5196</TotalTime>
  <Words>140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Section G1 Advocacy Cycle Stage 4 Taking action: Lobbying</vt:lpstr>
      <vt:lpstr>Section G1: What is lobbying?</vt:lpstr>
      <vt:lpstr>Section G1: Why bother with lobbying?</vt:lpstr>
      <vt:lpstr>Section G1: Lobby meetings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61</cp:revision>
  <dcterms:created xsi:type="dcterms:W3CDTF">2014-08-21T11:13:47Z</dcterms:created>
  <dcterms:modified xsi:type="dcterms:W3CDTF">2021-01-26T11:33:01Z</dcterms:modified>
</cp:coreProperties>
</file>