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73" r:id="rId3"/>
    <p:sldId id="262" r:id="rId4"/>
    <p:sldId id="274" r:id="rId5"/>
    <p:sldId id="275" r:id="rId6"/>
    <p:sldId id="277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1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 snapToObjects="1">
      <p:cViewPr>
        <p:scale>
          <a:sx n="78" d="100"/>
          <a:sy n="78" d="100"/>
        </p:scale>
        <p:origin x="96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0CCD4-71A2-47E9-8207-8D88F63547FE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99CE0-64E9-47AA-96B5-06B2BE3A6E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682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79562"/>
            <a:ext cx="8229600" cy="2830513"/>
          </a:xfrm>
        </p:spPr>
        <p:txBody>
          <a:bodyPr/>
          <a:lstStyle/>
          <a:p>
            <a:r>
              <a:rPr lang="en-US" sz="5000" b="1" dirty="0" smtClean="0"/>
              <a:t>Section E2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Advocacy Cycle Stage 2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dirty="0" smtClean="0"/>
              <a:t>Research and analysis:</a:t>
            </a:r>
            <a:br>
              <a:rPr lang="en-US" sz="4600" b="1" dirty="0" smtClean="0"/>
            </a:br>
            <a:r>
              <a:rPr lang="en-US" sz="4600" b="1" dirty="0" smtClean="0"/>
              <a:t>Stakeholders</a:t>
            </a:r>
            <a:endParaRPr lang="en-US" sz="4600" b="1" dirty="0"/>
          </a:p>
        </p:txBody>
      </p:sp>
    </p:spTree>
    <p:extLst>
      <p:ext uri="{BB962C8B-B14F-4D97-AF65-F5344CB8AC3E}">
        <p14:creationId xmlns:p14="http://schemas.microsoft.com/office/powerpoint/2010/main" val="25030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/>
          <a:lstStyle/>
          <a:p>
            <a:r>
              <a:rPr lang="en-US" sz="4600" b="1" dirty="0"/>
              <a:t>Section </a:t>
            </a:r>
            <a:r>
              <a:rPr lang="en-US" sz="4600" b="1" dirty="0" smtClean="0"/>
              <a:t>E2: Stakeholders</a:t>
            </a:r>
            <a:endParaRPr lang="en-GB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7301"/>
            <a:ext cx="8229600" cy="3949700"/>
          </a:xfrm>
        </p:spPr>
        <p:txBody>
          <a:bodyPr/>
          <a:lstStyle/>
          <a:p>
            <a:r>
              <a:rPr lang="en-GB" dirty="0" smtClean="0"/>
              <a:t>Individuals, groups, organisations, institutions, departments or ministries that have an interest (actual or potential) in a project or programme</a:t>
            </a:r>
            <a:endParaRPr lang="en-GB" dirty="0"/>
          </a:p>
          <a:p>
            <a:r>
              <a:rPr lang="en-GB" dirty="0" smtClean="0"/>
              <a:t>They usually have something to gain or lose through the project or programme</a:t>
            </a:r>
          </a:p>
          <a:p>
            <a:r>
              <a:rPr lang="en-GB" dirty="0" smtClean="0"/>
              <a:t>In advocacy, they are people affected by, interested in or able to influence the issue</a:t>
            </a:r>
          </a:p>
        </p:txBody>
      </p:sp>
    </p:spTree>
    <p:extLst>
      <p:ext uri="{BB962C8B-B14F-4D97-AF65-F5344CB8AC3E}">
        <p14:creationId xmlns:p14="http://schemas.microsoft.com/office/powerpoint/2010/main" val="55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Section E2: Allies and opponents</a:t>
            </a:r>
            <a:endParaRPr lang="en-GB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0677745"/>
              </p:ext>
            </p:extLst>
          </p:nvPr>
        </p:nvGraphicFramePr>
        <p:xfrm>
          <a:off x="457200" y="1417638"/>
          <a:ext cx="8229600" cy="3444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b="1" i="1" dirty="0" smtClean="0"/>
                        <a:t>Allies… 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400" dirty="0" smtClean="0"/>
                        <a:t>Individuals, organisations, groups or institutions that can help us achieve our advocacy aims and objectives 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400" dirty="0" smtClean="0"/>
                        <a:t>They support our position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400" dirty="0" smtClean="0"/>
                        <a:t>They</a:t>
                      </a:r>
                      <a:r>
                        <a:rPr lang="en-GB" sz="2400" baseline="0" dirty="0" smtClean="0"/>
                        <a:t> agree with what we are advocating</a:t>
                      </a:r>
                      <a:endParaRPr lang="en-GB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b="1" i="1" dirty="0" smtClean="0"/>
                        <a:t>Opponents…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400" dirty="0" smtClean="0"/>
                        <a:t>Individuals, organisations,</a:t>
                      </a:r>
                      <a:r>
                        <a:rPr lang="en-GB" sz="2400" baseline="0" dirty="0" smtClean="0"/>
                        <a:t> groups</a:t>
                      </a:r>
                      <a:r>
                        <a:rPr lang="en-GB" sz="2400" dirty="0" smtClean="0"/>
                        <a:t> or institutions that are opposed to what we want to achieve</a:t>
                      </a:r>
                      <a:r>
                        <a:rPr lang="en-GB" sz="2400" baseline="0" dirty="0" smtClean="0"/>
                        <a:t> in our advocacy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400" baseline="0" dirty="0" smtClean="0"/>
                        <a:t>They oppose our position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400" baseline="0" dirty="0" smtClean="0"/>
                        <a:t>They do not agree with our advocacy</a:t>
                      </a:r>
                      <a:endParaRPr lang="en-GB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0060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Section E2: Targets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Individuals who have power to bring about change on the issue. Usually decision-makers in positions of power – government ministers, civil servants and local authority officials</a:t>
            </a:r>
          </a:p>
          <a:p>
            <a:r>
              <a:rPr lang="en-GB" dirty="0" smtClean="0"/>
              <a:t>They may represent an organisation, a group, an institution or a government department</a:t>
            </a:r>
          </a:p>
          <a:p>
            <a:r>
              <a:rPr lang="en-GB" dirty="0" smtClean="0"/>
              <a:t>We need to communicate with them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1729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Section E2: For or against?</a:t>
            </a:r>
            <a:endParaRPr lang="en-GB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0332677"/>
              </p:ext>
            </p:extLst>
          </p:nvPr>
        </p:nvGraphicFramePr>
        <p:xfrm>
          <a:off x="457200" y="1417638"/>
          <a:ext cx="8229600" cy="487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b="1" i="1" dirty="0" smtClean="0"/>
                        <a:t>For</a:t>
                      </a:r>
                      <a:r>
                        <a:rPr lang="en-GB" sz="2800" b="1" i="1" baseline="0" dirty="0" smtClean="0"/>
                        <a:t> joint advocacy…</a:t>
                      </a:r>
                      <a:endParaRPr lang="en-GB" sz="2800" b="1" i="1" dirty="0" smtClean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dirty="0" smtClean="0"/>
                        <a:t>Strategic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dirty="0" smtClean="0"/>
                        <a:t>Powerful, united</a:t>
                      </a:r>
                      <a:r>
                        <a:rPr lang="en-GB" sz="2800" baseline="0" dirty="0" smtClean="0"/>
                        <a:t> voice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baseline="0" dirty="0" smtClean="0"/>
                        <a:t>Strength in diversity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baseline="0" dirty="0" smtClean="0"/>
                        <a:t>Dilutes any backlash</a:t>
                      </a:r>
                      <a:endParaRPr lang="en-GB" sz="2800" dirty="0" smtClean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dirty="0" smtClean="0"/>
                        <a:t>Practical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dirty="0" smtClean="0"/>
                        <a:t>Builds</a:t>
                      </a:r>
                      <a:r>
                        <a:rPr lang="en-GB" sz="2800" baseline="0" dirty="0" smtClean="0"/>
                        <a:t> capacity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baseline="0" dirty="0" smtClean="0"/>
                        <a:t>Minimises duplication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baseline="0" dirty="0" smtClean="0"/>
                        <a:t>Financial efficiency</a:t>
                      </a:r>
                      <a:endParaRPr lang="en-GB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b="1" i="1" dirty="0" smtClean="0"/>
                        <a:t>Against joint advocacy…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dirty="0" smtClean="0"/>
                        <a:t>Competing agendas</a:t>
                      </a:r>
                      <a:endParaRPr lang="en-GB" sz="2800" baseline="0" dirty="0" smtClean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baseline="0" dirty="0" smtClean="0"/>
                        <a:t>Diluted messages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baseline="0" dirty="0" smtClean="0"/>
                        <a:t>Poor coordination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baseline="0" dirty="0" smtClean="0"/>
                        <a:t>Loss of organisational    brand and identity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baseline="0" dirty="0" smtClean="0"/>
                        <a:t>Can be time-consuming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baseline="0" dirty="0" smtClean="0"/>
                        <a:t>Diverts resources 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baseline="0" dirty="0" smtClean="0"/>
                        <a:t>Faith/political differences</a:t>
                      </a:r>
                      <a:endParaRPr lang="en-GB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2668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239</Words>
  <Application>Microsoft Office PowerPoint</Application>
  <PresentationFormat>On-screen Show (4:3)</PresentationFormat>
  <Paragraphs>39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Section E2 Advocacy Cycle Stage 2 Research and analysis: Stakeholders</vt:lpstr>
      <vt:lpstr>Section E2: Stakeholders</vt:lpstr>
      <vt:lpstr>Section E2: Allies and opponents</vt:lpstr>
      <vt:lpstr>Section E2: Targets</vt:lpstr>
      <vt:lpstr>Section E2: For or against?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42</cp:revision>
  <dcterms:created xsi:type="dcterms:W3CDTF">2014-08-21T11:13:47Z</dcterms:created>
  <dcterms:modified xsi:type="dcterms:W3CDTF">2021-01-26T11:23:26Z</dcterms:modified>
</cp:coreProperties>
</file>