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3073" autoAdjust="0"/>
  </p:normalViewPr>
  <p:slideViewPr>
    <p:cSldViewPr snapToGrid="0" snapToObjects="1">
      <p:cViewPr>
        <p:scale>
          <a:sx n="51" d="100"/>
          <a:sy n="51" d="100"/>
        </p:scale>
        <p:origin x="174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457200" y="1689893"/>
            <a:ext cx="8229600" cy="283051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Section B1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The WHY of advocacy</a:t>
            </a:r>
          </a:p>
          <a:p>
            <a:r>
              <a:rPr lang="en-US" sz="4600" b="1" dirty="0" smtClean="0"/>
              <a:t>Poverty reduction </a:t>
            </a:r>
          </a:p>
          <a:p>
            <a:r>
              <a:rPr lang="en-US" sz="4600" b="1" dirty="0" smtClean="0"/>
              <a:t>(and other motivations)</a:t>
            </a:r>
            <a:endParaRPr 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1595876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B1: What is poverty?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The World Bank stated the following in 2000:</a:t>
            </a:r>
          </a:p>
          <a:p>
            <a:pPr marL="0" indent="0">
              <a:buNone/>
            </a:pPr>
            <a:r>
              <a:rPr lang="en-US" sz="2800" i="1" dirty="0" smtClean="0"/>
              <a:t>‘Poverty is hunger. Poverty is lack of shelter. Poverty is being sick and not being able to see a doctor. Poverty is not having access to school and not knowing how to read. Poverty is not having a job, is fear for the future, living one day at a time. Poverty is losing a child to illness brought about by unclean water. Poverty is powerlessness, lack of representation and freedom.’</a:t>
            </a:r>
            <a:endParaRPr lang="en-US" sz="28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B1: What is poverty?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Symptoms of poverty</a:t>
            </a:r>
          </a:p>
          <a:p>
            <a:r>
              <a:rPr lang="en-US" dirty="0" smtClean="0"/>
              <a:t>Primary causes of poverty</a:t>
            </a:r>
          </a:p>
          <a:p>
            <a:r>
              <a:rPr lang="en-US" dirty="0" smtClean="0"/>
              <a:t>Structural causes of poverty</a:t>
            </a:r>
          </a:p>
          <a:p>
            <a:r>
              <a:rPr lang="en-US" dirty="0" smtClean="0"/>
              <a:t>Vulnerability to poverty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22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B1: How does advocacy contribute to poverty reduction?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Advocacy addresses the underlying </a:t>
            </a:r>
            <a:r>
              <a:rPr lang="en-US" i="1" dirty="0" smtClean="0"/>
              <a:t>causes</a:t>
            </a:r>
            <a:r>
              <a:rPr lang="en-US" dirty="0" smtClean="0"/>
              <a:t> of poverty. This complements projects and programmes that address its </a:t>
            </a:r>
            <a:r>
              <a:rPr lang="en-US" i="1" dirty="0" smtClean="0"/>
              <a:t>effects</a:t>
            </a:r>
          </a:p>
          <a:p>
            <a:r>
              <a:rPr lang="en-US" dirty="0" smtClean="0"/>
              <a:t>Advocacy involves holding governments accountable for fulfilling their mandate to provide service delivery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301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B1: What motivates us to do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1301"/>
            <a:ext cx="8229600" cy="3949700"/>
          </a:xfrm>
        </p:spPr>
        <p:txBody>
          <a:bodyPr/>
          <a:lstStyle/>
          <a:p>
            <a:r>
              <a:rPr lang="en-US" sz="2800" dirty="0" smtClean="0"/>
              <a:t>Values, desires, beliefs </a:t>
            </a:r>
            <a:endParaRPr lang="en-US" sz="2800" dirty="0"/>
          </a:p>
          <a:p>
            <a:r>
              <a:rPr lang="en-US" sz="2800" dirty="0" smtClean="0"/>
              <a:t>Involvement </a:t>
            </a:r>
            <a:r>
              <a:rPr lang="en-US" sz="2800" dirty="0"/>
              <a:t>in a situation that needs, or with people who need, an advocacy response </a:t>
            </a:r>
            <a:endParaRPr lang="en-US" sz="2800" dirty="0" smtClean="0"/>
          </a:p>
          <a:p>
            <a:r>
              <a:rPr lang="en-US" sz="2800" dirty="0" smtClean="0"/>
              <a:t>Being motivated by the compassion of Christ</a:t>
            </a:r>
          </a:p>
          <a:p>
            <a:r>
              <a:rPr lang="en-US" sz="2800" dirty="0" smtClean="0"/>
              <a:t>Fulfilling the church’s mission to bring good news</a:t>
            </a:r>
          </a:p>
          <a:p>
            <a:r>
              <a:rPr lang="en-US" sz="2800" dirty="0" smtClean="0"/>
              <a:t>Viewing people living in poverty as agents of change</a:t>
            </a:r>
          </a:p>
          <a:p>
            <a:r>
              <a:rPr lang="en-US" sz="2800" dirty="0" smtClean="0"/>
              <a:t>Providing long-term solutions to injustice &amp; poverty</a:t>
            </a:r>
          </a:p>
          <a:p>
            <a:r>
              <a:rPr lang="en-US" sz="2800" dirty="0" smtClean="0"/>
              <a:t>Leveraging greater change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246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231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Section B1: What is poverty?</vt:lpstr>
      <vt:lpstr>Section B1: What is poverty?</vt:lpstr>
      <vt:lpstr>Section B1: How does advocacy contribute to poverty reduction?</vt:lpstr>
      <vt:lpstr>Section B1: What motivates us to do advocacy?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25</cp:revision>
  <dcterms:created xsi:type="dcterms:W3CDTF">2014-07-28T09:43:23Z</dcterms:created>
  <dcterms:modified xsi:type="dcterms:W3CDTF">2021-01-26T11:20:56Z</dcterms:modified>
</cp:coreProperties>
</file>