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73" r:id="rId3"/>
    <p:sldId id="262" r:id="rId4"/>
    <p:sldId id="275" r:id="rId5"/>
    <p:sldId id="276" r:id="rId6"/>
    <p:sldId id="280" r:id="rId7"/>
    <p:sldId id="279" r:id="rId8"/>
    <p:sldId id="278" r:id="rId9"/>
    <p:sldId id="277" r:id="rId10"/>
    <p:sldId id="281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1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5" autoAdjust="0"/>
    <p:restoredTop sz="94660"/>
  </p:normalViewPr>
  <p:slideViewPr>
    <p:cSldViewPr snapToGrid="0" snapToObjects="1">
      <p:cViewPr>
        <p:scale>
          <a:sx n="51" d="100"/>
          <a:sy n="51" d="100"/>
        </p:scale>
        <p:origin x="1740" y="4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617B21-F920-48B9-A20F-28E66EE817B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9A8D40F5-F776-4CE5-AB88-8DCF6EB11836}">
      <dgm:prSet phldrT="[Text]"/>
      <dgm:spPr/>
      <dgm:t>
        <a:bodyPr/>
        <a:lstStyle/>
        <a:p>
          <a:r>
            <a:rPr lang="en-GB" b="1" dirty="0" smtClean="0"/>
            <a:t>INPUTS</a:t>
          </a:r>
        </a:p>
        <a:p>
          <a:r>
            <a:rPr lang="en-GB" b="1" dirty="0" smtClean="0"/>
            <a:t>(Resources)</a:t>
          </a:r>
        </a:p>
        <a:p>
          <a:r>
            <a:rPr lang="en-GB" dirty="0" smtClean="0"/>
            <a:t>Staff</a:t>
          </a:r>
        </a:p>
        <a:p>
          <a:r>
            <a:rPr lang="en-GB" dirty="0" smtClean="0"/>
            <a:t>Funds</a:t>
          </a:r>
        </a:p>
        <a:p>
          <a:r>
            <a:rPr lang="en-GB" dirty="0" smtClean="0"/>
            <a:t>Equipment</a:t>
          </a:r>
        </a:p>
        <a:p>
          <a:r>
            <a:rPr lang="en-GB" dirty="0" smtClean="0"/>
            <a:t>Facilities</a:t>
          </a:r>
        </a:p>
        <a:p>
          <a:r>
            <a:rPr lang="en-GB" dirty="0" smtClean="0"/>
            <a:t>Supplies</a:t>
          </a:r>
        </a:p>
        <a:p>
          <a:r>
            <a:rPr lang="en-GB" dirty="0" smtClean="0"/>
            <a:t>Contacts</a:t>
          </a:r>
          <a:endParaRPr lang="en-GB" dirty="0"/>
        </a:p>
      </dgm:t>
    </dgm:pt>
    <dgm:pt modelId="{4FBE4EA1-0DAE-4023-8858-BD3F6CFA8EFB}" type="parTrans" cxnId="{91ED1D87-EC38-46BF-AC12-35A342BFBE68}">
      <dgm:prSet/>
      <dgm:spPr/>
      <dgm:t>
        <a:bodyPr/>
        <a:lstStyle/>
        <a:p>
          <a:endParaRPr lang="en-GB"/>
        </a:p>
      </dgm:t>
    </dgm:pt>
    <dgm:pt modelId="{BB93C2BC-3DD2-459A-B33E-C3E45264C797}" type="sibTrans" cxnId="{91ED1D87-EC38-46BF-AC12-35A342BFBE68}">
      <dgm:prSet/>
      <dgm:spPr/>
      <dgm:t>
        <a:bodyPr/>
        <a:lstStyle/>
        <a:p>
          <a:endParaRPr lang="en-GB" baseline="0">
            <a:solidFill>
              <a:schemeClr val="tx2"/>
            </a:solidFill>
          </a:endParaRPr>
        </a:p>
      </dgm:t>
    </dgm:pt>
    <dgm:pt modelId="{DCF41AA7-96F8-460D-B7EC-D2A12DD6D745}">
      <dgm:prSet phldrT="[Text]"/>
      <dgm:spPr/>
      <dgm:t>
        <a:bodyPr/>
        <a:lstStyle/>
        <a:p>
          <a:r>
            <a:rPr lang="en-GB" b="1" dirty="0" smtClean="0"/>
            <a:t>OUTCOMES</a:t>
          </a:r>
        </a:p>
        <a:p>
          <a:r>
            <a:rPr lang="en-GB" b="1" dirty="0" smtClean="0"/>
            <a:t>(Results)</a:t>
          </a:r>
          <a:endParaRPr lang="en-GB" b="0" dirty="0" smtClean="0"/>
        </a:p>
        <a:p>
          <a:r>
            <a:rPr lang="en-GB" b="0" dirty="0" smtClean="0"/>
            <a:t>Issue is debated in public realm</a:t>
          </a:r>
        </a:p>
        <a:p>
          <a:r>
            <a:rPr lang="en-GB" b="0" dirty="0" smtClean="0"/>
            <a:t>Research findings are acted on</a:t>
          </a:r>
        </a:p>
        <a:p>
          <a:r>
            <a:rPr lang="en-GB" b="0" dirty="0" smtClean="0"/>
            <a:t>Relationships are built with MPs</a:t>
          </a:r>
        </a:p>
        <a:p>
          <a:r>
            <a:rPr lang="en-GB" b="0" dirty="0" smtClean="0"/>
            <a:t>Policies are amended</a:t>
          </a:r>
        </a:p>
      </dgm:t>
    </dgm:pt>
    <dgm:pt modelId="{0C3ADDF3-EC75-4C9B-B3EE-9A33EDE2C5DD}" type="parTrans" cxnId="{8BF62DB5-5922-4338-A76E-1C8EC736DC0A}">
      <dgm:prSet/>
      <dgm:spPr/>
      <dgm:t>
        <a:bodyPr/>
        <a:lstStyle/>
        <a:p>
          <a:endParaRPr lang="en-GB"/>
        </a:p>
      </dgm:t>
    </dgm:pt>
    <dgm:pt modelId="{8CD4DD93-1AD3-49A2-9112-54A976169829}" type="sibTrans" cxnId="{8BF62DB5-5922-4338-A76E-1C8EC736DC0A}">
      <dgm:prSet/>
      <dgm:spPr/>
      <dgm:t>
        <a:bodyPr/>
        <a:lstStyle/>
        <a:p>
          <a:endParaRPr lang="en-GB"/>
        </a:p>
      </dgm:t>
    </dgm:pt>
    <dgm:pt modelId="{B561CA7B-5A38-4BB6-9A16-C1E9F9779987}">
      <dgm:prSet phldrT="[Text]"/>
      <dgm:spPr/>
      <dgm:t>
        <a:bodyPr/>
        <a:lstStyle/>
        <a:p>
          <a:r>
            <a:rPr lang="en-GB" b="1" dirty="0" smtClean="0"/>
            <a:t>IMPACT</a:t>
          </a:r>
        </a:p>
        <a:p>
          <a:r>
            <a:rPr lang="en-GB" b="1" dirty="0" smtClean="0"/>
            <a:t>(Ultimate goal)</a:t>
          </a:r>
        </a:p>
        <a:p>
          <a:r>
            <a:rPr lang="en-GB" b="0" dirty="0" smtClean="0"/>
            <a:t> Policies and practices are being fairly outworked</a:t>
          </a:r>
        </a:p>
        <a:p>
          <a:r>
            <a:rPr lang="en-GB" b="0" dirty="0" smtClean="0"/>
            <a:t>Improved quality of life</a:t>
          </a:r>
        </a:p>
        <a:p>
          <a:r>
            <a:rPr lang="en-GB" b="0" dirty="0" smtClean="0"/>
            <a:t>Greater well-being</a:t>
          </a:r>
        </a:p>
        <a:p>
          <a:r>
            <a:rPr lang="en-GB" b="0" dirty="0" smtClean="0"/>
            <a:t>New social norms</a:t>
          </a:r>
        </a:p>
      </dgm:t>
    </dgm:pt>
    <dgm:pt modelId="{F5F5DFDD-5402-4A0B-B357-E3704FFDF6EF}" type="parTrans" cxnId="{2414D086-88C8-4E8E-AF99-16F437CBA859}">
      <dgm:prSet/>
      <dgm:spPr/>
      <dgm:t>
        <a:bodyPr/>
        <a:lstStyle/>
        <a:p>
          <a:endParaRPr lang="en-GB"/>
        </a:p>
      </dgm:t>
    </dgm:pt>
    <dgm:pt modelId="{5DD0D3B2-93C4-49CB-8028-C868B47746BF}" type="sibTrans" cxnId="{2414D086-88C8-4E8E-AF99-16F437CBA859}">
      <dgm:prSet/>
      <dgm:spPr/>
      <dgm:t>
        <a:bodyPr/>
        <a:lstStyle/>
        <a:p>
          <a:endParaRPr lang="en-GB"/>
        </a:p>
      </dgm:t>
    </dgm:pt>
    <dgm:pt modelId="{161D6C7E-E63B-4C6C-9738-0827B4DB7CBF}">
      <dgm:prSet/>
      <dgm:spPr/>
      <dgm:t>
        <a:bodyPr/>
        <a:lstStyle/>
        <a:p>
          <a:r>
            <a:rPr lang="en-GB" b="1" dirty="0" smtClean="0"/>
            <a:t>ACTIVITIES</a:t>
          </a:r>
        </a:p>
        <a:p>
          <a:r>
            <a:rPr lang="en-GB" b="1" dirty="0" smtClean="0"/>
            <a:t>(Services)</a:t>
          </a:r>
          <a:endParaRPr lang="en-GB" b="0" dirty="0" smtClean="0"/>
        </a:p>
        <a:p>
          <a:r>
            <a:rPr lang="en-GB" b="0" dirty="0" smtClean="0"/>
            <a:t>Training</a:t>
          </a:r>
        </a:p>
        <a:p>
          <a:r>
            <a:rPr lang="en-GB" b="0" dirty="0" smtClean="0"/>
            <a:t>Research</a:t>
          </a:r>
        </a:p>
        <a:p>
          <a:r>
            <a:rPr lang="en-GB" b="0" dirty="0" smtClean="0"/>
            <a:t>Awareness-raising</a:t>
          </a:r>
        </a:p>
        <a:p>
          <a:r>
            <a:rPr lang="en-GB" b="0" dirty="0" smtClean="0"/>
            <a:t>Lobbying</a:t>
          </a:r>
        </a:p>
        <a:p>
          <a:r>
            <a:rPr lang="en-GB" b="0" dirty="0" smtClean="0"/>
            <a:t>Mobilising</a:t>
          </a:r>
        </a:p>
        <a:p>
          <a:r>
            <a:rPr lang="en-GB" b="0" dirty="0" smtClean="0"/>
            <a:t>Using media</a:t>
          </a:r>
        </a:p>
        <a:p>
          <a:r>
            <a:rPr lang="en-GB" b="0" dirty="0" smtClean="0"/>
            <a:t>Monitoring</a:t>
          </a:r>
        </a:p>
      </dgm:t>
    </dgm:pt>
    <dgm:pt modelId="{685F9160-68AF-4529-A73C-288EBFA97B5E}" type="parTrans" cxnId="{4E9215CD-8547-4FD9-8332-0890278954F8}">
      <dgm:prSet/>
      <dgm:spPr/>
      <dgm:t>
        <a:bodyPr/>
        <a:lstStyle/>
        <a:p>
          <a:endParaRPr lang="en-GB"/>
        </a:p>
      </dgm:t>
    </dgm:pt>
    <dgm:pt modelId="{433C4F7C-CDBF-4E8C-8068-C32311B3A807}" type="sibTrans" cxnId="{4E9215CD-8547-4FD9-8332-0890278954F8}">
      <dgm:prSet/>
      <dgm:spPr/>
      <dgm:t>
        <a:bodyPr/>
        <a:lstStyle/>
        <a:p>
          <a:endParaRPr lang="en-GB"/>
        </a:p>
      </dgm:t>
    </dgm:pt>
    <dgm:pt modelId="{EDFA79E4-548E-4862-B4F8-C29C8CDA58ED}">
      <dgm:prSet/>
      <dgm:spPr/>
      <dgm:t>
        <a:bodyPr/>
        <a:lstStyle/>
        <a:p>
          <a:r>
            <a:rPr lang="en-GB" b="1" dirty="0" smtClean="0"/>
            <a:t>OUTPUTS</a:t>
          </a:r>
        </a:p>
        <a:p>
          <a:r>
            <a:rPr lang="en-GB" b="1" dirty="0" smtClean="0"/>
            <a:t>(Products)</a:t>
          </a:r>
          <a:endParaRPr lang="en-GB" b="0" dirty="0" smtClean="0"/>
        </a:p>
        <a:p>
          <a:r>
            <a:rPr lang="en-GB" b="0" dirty="0" smtClean="0"/>
            <a:t>Research reports</a:t>
          </a:r>
        </a:p>
        <a:p>
          <a:r>
            <a:rPr lang="en-GB" b="0" dirty="0" smtClean="0"/>
            <a:t>People trained</a:t>
          </a:r>
        </a:p>
        <a:p>
          <a:r>
            <a:rPr lang="en-GB" b="0" dirty="0" smtClean="0"/>
            <a:t>Lobby meetings</a:t>
          </a:r>
        </a:p>
        <a:p>
          <a:r>
            <a:rPr lang="en-GB" b="0" smtClean="0"/>
            <a:t>People mobilised</a:t>
          </a:r>
          <a:endParaRPr lang="en-GB" b="0" dirty="0" smtClean="0"/>
        </a:p>
        <a:p>
          <a:r>
            <a:rPr lang="en-GB" b="0" dirty="0" smtClean="0"/>
            <a:t>Increased awareness</a:t>
          </a:r>
        </a:p>
      </dgm:t>
    </dgm:pt>
    <dgm:pt modelId="{2D939556-8BC7-4F12-9C9A-9D2488AADD61}" type="parTrans" cxnId="{0B2F4353-8DD2-468C-B53F-3A17264B7022}">
      <dgm:prSet/>
      <dgm:spPr/>
      <dgm:t>
        <a:bodyPr/>
        <a:lstStyle/>
        <a:p>
          <a:endParaRPr lang="en-GB"/>
        </a:p>
      </dgm:t>
    </dgm:pt>
    <dgm:pt modelId="{2B4DD6EF-2005-47DC-946E-E7219C1B71EC}" type="sibTrans" cxnId="{0B2F4353-8DD2-468C-B53F-3A17264B7022}">
      <dgm:prSet/>
      <dgm:spPr/>
      <dgm:t>
        <a:bodyPr/>
        <a:lstStyle/>
        <a:p>
          <a:endParaRPr lang="en-GB"/>
        </a:p>
      </dgm:t>
    </dgm:pt>
    <dgm:pt modelId="{4F6AB2C4-5688-48EC-8868-B10C15EC416B}" type="pres">
      <dgm:prSet presAssocID="{21617B21-F920-48B9-A20F-28E66EE817BF}" presName="Name0" presStyleCnt="0">
        <dgm:presLayoutVars>
          <dgm:dir/>
          <dgm:resizeHandles val="exact"/>
        </dgm:presLayoutVars>
      </dgm:prSet>
      <dgm:spPr/>
    </dgm:pt>
    <dgm:pt modelId="{A616083F-528E-4F5B-A05A-366BBDB0B7BC}" type="pres">
      <dgm:prSet presAssocID="{9A8D40F5-F776-4CE5-AB88-8DCF6EB11836}" presName="node" presStyleLbl="node1" presStyleIdx="0" presStyleCnt="5" custScaleY="18996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BB9949B-80F6-416F-9F1D-210F940C03BB}" type="pres">
      <dgm:prSet presAssocID="{BB93C2BC-3DD2-459A-B33E-C3E45264C797}" presName="sibTrans" presStyleLbl="sibTrans2D1" presStyleIdx="0" presStyleCnt="4"/>
      <dgm:spPr>
        <a:prstGeom prst="mathPlus">
          <a:avLst/>
        </a:prstGeom>
      </dgm:spPr>
      <dgm:t>
        <a:bodyPr/>
        <a:lstStyle/>
        <a:p>
          <a:endParaRPr lang="en-GB"/>
        </a:p>
      </dgm:t>
    </dgm:pt>
    <dgm:pt modelId="{6C334B3A-53D8-4CC0-92C5-7DF021C7A21F}" type="pres">
      <dgm:prSet presAssocID="{BB93C2BC-3DD2-459A-B33E-C3E45264C797}" presName="connectorText" presStyleLbl="sibTrans2D1" presStyleIdx="0" presStyleCnt="4"/>
      <dgm:spPr/>
      <dgm:t>
        <a:bodyPr/>
        <a:lstStyle/>
        <a:p>
          <a:endParaRPr lang="en-GB"/>
        </a:p>
      </dgm:t>
    </dgm:pt>
    <dgm:pt modelId="{CE5417D4-9E8D-43DD-BF03-5F85FA754399}" type="pres">
      <dgm:prSet presAssocID="{161D6C7E-E63B-4C6C-9738-0827B4DB7CBF}" presName="node" presStyleLbl="node1" presStyleIdx="1" presStyleCnt="5" custScaleY="19132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7532BFD-791A-45E9-8DDB-781705921532}" type="pres">
      <dgm:prSet presAssocID="{433C4F7C-CDBF-4E8C-8068-C32311B3A807}" presName="sibTrans" presStyleLbl="sibTrans2D1" presStyleIdx="1" presStyleCnt="4"/>
      <dgm:spPr>
        <a:prstGeom prst="mathEqual">
          <a:avLst/>
        </a:prstGeom>
      </dgm:spPr>
      <dgm:t>
        <a:bodyPr/>
        <a:lstStyle/>
        <a:p>
          <a:endParaRPr lang="en-GB"/>
        </a:p>
      </dgm:t>
    </dgm:pt>
    <dgm:pt modelId="{56C208BD-7362-4D43-9574-D196304609D7}" type="pres">
      <dgm:prSet presAssocID="{433C4F7C-CDBF-4E8C-8068-C32311B3A807}" presName="connectorText" presStyleLbl="sibTrans2D1" presStyleIdx="1" presStyleCnt="4"/>
      <dgm:spPr/>
      <dgm:t>
        <a:bodyPr/>
        <a:lstStyle/>
        <a:p>
          <a:endParaRPr lang="en-GB"/>
        </a:p>
      </dgm:t>
    </dgm:pt>
    <dgm:pt modelId="{B71DD612-C636-40BC-8D2C-DD4E4BE3C134}" type="pres">
      <dgm:prSet presAssocID="{EDFA79E4-548E-4862-B4F8-C29C8CDA58ED}" presName="node" presStyleLbl="node1" presStyleIdx="2" presStyleCnt="5" custScaleY="18929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5CDEEF7-9CE6-4B69-97AD-FAA70CE80C3E}" type="pres">
      <dgm:prSet presAssocID="{2B4DD6EF-2005-47DC-946E-E7219C1B71EC}" presName="sibTrans" presStyleLbl="sibTrans2D1" presStyleIdx="2" presStyleCnt="4"/>
      <dgm:spPr/>
      <dgm:t>
        <a:bodyPr/>
        <a:lstStyle/>
        <a:p>
          <a:endParaRPr lang="en-GB"/>
        </a:p>
      </dgm:t>
    </dgm:pt>
    <dgm:pt modelId="{4AC81B3B-1480-4C3F-8E30-EFD3147778DA}" type="pres">
      <dgm:prSet presAssocID="{2B4DD6EF-2005-47DC-946E-E7219C1B71EC}" presName="connectorText" presStyleLbl="sibTrans2D1" presStyleIdx="2" presStyleCnt="4"/>
      <dgm:spPr/>
      <dgm:t>
        <a:bodyPr/>
        <a:lstStyle/>
        <a:p>
          <a:endParaRPr lang="en-GB"/>
        </a:p>
      </dgm:t>
    </dgm:pt>
    <dgm:pt modelId="{09252F9B-2B7E-4653-A50E-E11A8E05B1F5}" type="pres">
      <dgm:prSet presAssocID="{DCF41AA7-96F8-460D-B7EC-D2A12DD6D745}" presName="node" presStyleLbl="node1" presStyleIdx="3" presStyleCnt="5" custScaleY="18691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3664347-EB54-408E-80EB-DAD04971AA4F}" type="pres">
      <dgm:prSet presAssocID="{8CD4DD93-1AD3-49A2-9112-54A976169829}" presName="sibTrans" presStyleLbl="sibTrans2D1" presStyleIdx="3" presStyleCnt="4"/>
      <dgm:spPr/>
      <dgm:t>
        <a:bodyPr/>
        <a:lstStyle/>
        <a:p>
          <a:endParaRPr lang="en-GB"/>
        </a:p>
      </dgm:t>
    </dgm:pt>
    <dgm:pt modelId="{357259C1-265F-4DA1-8840-2FE88DC25412}" type="pres">
      <dgm:prSet presAssocID="{8CD4DD93-1AD3-49A2-9112-54A976169829}" presName="connectorText" presStyleLbl="sibTrans2D1" presStyleIdx="3" presStyleCnt="4"/>
      <dgm:spPr/>
      <dgm:t>
        <a:bodyPr/>
        <a:lstStyle/>
        <a:p>
          <a:endParaRPr lang="en-GB"/>
        </a:p>
      </dgm:t>
    </dgm:pt>
    <dgm:pt modelId="{67814E47-7C9A-4478-AF09-F7D9E9225E4F}" type="pres">
      <dgm:prSet presAssocID="{B561CA7B-5A38-4BB6-9A16-C1E9F9779987}" presName="node" presStyleLbl="node1" presStyleIdx="4" presStyleCnt="5" custScaleY="18827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3247478-0D58-447A-951E-C6FB6AD9C988}" type="presOf" srcId="{161D6C7E-E63B-4C6C-9738-0827B4DB7CBF}" destId="{CE5417D4-9E8D-43DD-BF03-5F85FA754399}" srcOrd="0" destOrd="0" presId="urn:microsoft.com/office/officeart/2005/8/layout/process1"/>
    <dgm:cxn modelId="{1E341742-8784-47FC-BC59-B7943E78F238}" type="presOf" srcId="{433C4F7C-CDBF-4E8C-8068-C32311B3A807}" destId="{67532BFD-791A-45E9-8DDB-781705921532}" srcOrd="0" destOrd="0" presId="urn:microsoft.com/office/officeart/2005/8/layout/process1"/>
    <dgm:cxn modelId="{62CC41B9-56E2-4016-A5D0-F869E5DB02E8}" type="presOf" srcId="{B561CA7B-5A38-4BB6-9A16-C1E9F9779987}" destId="{67814E47-7C9A-4478-AF09-F7D9E9225E4F}" srcOrd="0" destOrd="0" presId="urn:microsoft.com/office/officeart/2005/8/layout/process1"/>
    <dgm:cxn modelId="{83A5E9F2-7B48-4F67-8785-77A3857C9EDD}" type="presOf" srcId="{433C4F7C-CDBF-4E8C-8068-C32311B3A807}" destId="{56C208BD-7362-4D43-9574-D196304609D7}" srcOrd="1" destOrd="0" presId="urn:microsoft.com/office/officeart/2005/8/layout/process1"/>
    <dgm:cxn modelId="{5400861A-9E38-4DB1-9F24-C87DECC35D24}" type="presOf" srcId="{8CD4DD93-1AD3-49A2-9112-54A976169829}" destId="{357259C1-265F-4DA1-8840-2FE88DC25412}" srcOrd="1" destOrd="0" presId="urn:microsoft.com/office/officeart/2005/8/layout/process1"/>
    <dgm:cxn modelId="{91ED1D87-EC38-46BF-AC12-35A342BFBE68}" srcId="{21617B21-F920-48B9-A20F-28E66EE817BF}" destId="{9A8D40F5-F776-4CE5-AB88-8DCF6EB11836}" srcOrd="0" destOrd="0" parTransId="{4FBE4EA1-0DAE-4023-8858-BD3F6CFA8EFB}" sibTransId="{BB93C2BC-3DD2-459A-B33E-C3E45264C797}"/>
    <dgm:cxn modelId="{B712AF98-A995-48C1-A980-DD27153F55B3}" type="presOf" srcId="{EDFA79E4-548E-4862-B4F8-C29C8CDA58ED}" destId="{B71DD612-C636-40BC-8D2C-DD4E4BE3C134}" srcOrd="0" destOrd="0" presId="urn:microsoft.com/office/officeart/2005/8/layout/process1"/>
    <dgm:cxn modelId="{4E9215CD-8547-4FD9-8332-0890278954F8}" srcId="{21617B21-F920-48B9-A20F-28E66EE817BF}" destId="{161D6C7E-E63B-4C6C-9738-0827B4DB7CBF}" srcOrd="1" destOrd="0" parTransId="{685F9160-68AF-4529-A73C-288EBFA97B5E}" sibTransId="{433C4F7C-CDBF-4E8C-8068-C32311B3A807}"/>
    <dgm:cxn modelId="{2414D086-88C8-4E8E-AF99-16F437CBA859}" srcId="{21617B21-F920-48B9-A20F-28E66EE817BF}" destId="{B561CA7B-5A38-4BB6-9A16-C1E9F9779987}" srcOrd="4" destOrd="0" parTransId="{F5F5DFDD-5402-4A0B-B357-E3704FFDF6EF}" sibTransId="{5DD0D3B2-93C4-49CB-8028-C868B47746BF}"/>
    <dgm:cxn modelId="{8844DE37-E1E6-4488-BAD5-1B8B658B4C2A}" type="presOf" srcId="{2B4DD6EF-2005-47DC-946E-E7219C1B71EC}" destId="{4AC81B3B-1480-4C3F-8E30-EFD3147778DA}" srcOrd="1" destOrd="0" presId="urn:microsoft.com/office/officeart/2005/8/layout/process1"/>
    <dgm:cxn modelId="{C34E80E7-670D-4DB9-9DAC-87CCBF215509}" type="presOf" srcId="{9A8D40F5-F776-4CE5-AB88-8DCF6EB11836}" destId="{A616083F-528E-4F5B-A05A-366BBDB0B7BC}" srcOrd="0" destOrd="0" presId="urn:microsoft.com/office/officeart/2005/8/layout/process1"/>
    <dgm:cxn modelId="{0B2F4353-8DD2-468C-B53F-3A17264B7022}" srcId="{21617B21-F920-48B9-A20F-28E66EE817BF}" destId="{EDFA79E4-548E-4862-B4F8-C29C8CDA58ED}" srcOrd="2" destOrd="0" parTransId="{2D939556-8BC7-4F12-9C9A-9D2488AADD61}" sibTransId="{2B4DD6EF-2005-47DC-946E-E7219C1B71EC}"/>
    <dgm:cxn modelId="{7A243106-97B4-401F-9906-4E896958A76F}" type="presOf" srcId="{BB93C2BC-3DD2-459A-B33E-C3E45264C797}" destId="{EBB9949B-80F6-416F-9F1D-210F940C03BB}" srcOrd="0" destOrd="0" presId="urn:microsoft.com/office/officeart/2005/8/layout/process1"/>
    <dgm:cxn modelId="{ECA6AA6C-9271-4732-B33C-7A66889062C0}" type="presOf" srcId="{8CD4DD93-1AD3-49A2-9112-54A976169829}" destId="{93664347-EB54-408E-80EB-DAD04971AA4F}" srcOrd="0" destOrd="0" presId="urn:microsoft.com/office/officeart/2005/8/layout/process1"/>
    <dgm:cxn modelId="{19B30B9C-B732-4135-BB90-0F192021D190}" type="presOf" srcId="{DCF41AA7-96F8-460D-B7EC-D2A12DD6D745}" destId="{09252F9B-2B7E-4653-A50E-E11A8E05B1F5}" srcOrd="0" destOrd="0" presId="urn:microsoft.com/office/officeart/2005/8/layout/process1"/>
    <dgm:cxn modelId="{8BF62DB5-5922-4338-A76E-1C8EC736DC0A}" srcId="{21617B21-F920-48B9-A20F-28E66EE817BF}" destId="{DCF41AA7-96F8-460D-B7EC-D2A12DD6D745}" srcOrd="3" destOrd="0" parTransId="{0C3ADDF3-EC75-4C9B-B3EE-9A33EDE2C5DD}" sibTransId="{8CD4DD93-1AD3-49A2-9112-54A976169829}"/>
    <dgm:cxn modelId="{AA06B136-25C1-449D-96DB-614598482481}" type="presOf" srcId="{21617B21-F920-48B9-A20F-28E66EE817BF}" destId="{4F6AB2C4-5688-48EC-8868-B10C15EC416B}" srcOrd="0" destOrd="0" presId="urn:microsoft.com/office/officeart/2005/8/layout/process1"/>
    <dgm:cxn modelId="{EB2689B7-0F5D-4C07-8FA1-21D81DE15CD3}" type="presOf" srcId="{BB93C2BC-3DD2-459A-B33E-C3E45264C797}" destId="{6C334B3A-53D8-4CC0-92C5-7DF021C7A21F}" srcOrd="1" destOrd="0" presId="urn:microsoft.com/office/officeart/2005/8/layout/process1"/>
    <dgm:cxn modelId="{0C71866D-92C9-4398-AE38-BB1FE5D993CC}" type="presOf" srcId="{2B4DD6EF-2005-47DC-946E-E7219C1B71EC}" destId="{45CDEEF7-9CE6-4B69-97AD-FAA70CE80C3E}" srcOrd="0" destOrd="0" presId="urn:microsoft.com/office/officeart/2005/8/layout/process1"/>
    <dgm:cxn modelId="{4F7A9047-C1AF-4CEA-8F8B-D4EA997E3CBC}" type="presParOf" srcId="{4F6AB2C4-5688-48EC-8868-B10C15EC416B}" destId="{A616083F-528E-4F5B-A05A-366BBDB0B7BC}" srcOrd="0" destOrd="0" presId="urn:microsoft.com/office/officeart/2005/8/layout/process1"/>
    <dgm:cxn modelId="{8097E6C5-DBBE-4E0E-8622-5DEF92314472}" type="presParOf" srcId="{4F6AB2C4-5688-48EC-8868-B10C15EC416B}" destId="{EBB9949B-80F6-416F-9F1D-210F940C03BB}" srcOrd="1" destOrd="0" presId="urn:microsoft.com/office/officeart/2005/8/layout/process1"/>
    <dgm:cxn modelId="{0C18B7F6-44CF-47F3-A452-5AD7DEA79005}" type="presParOf" srcId="{EBB9949B-80F6-416F-9F1D-210F940C03BB}" destId="{6C334B3A-53D8-4CC0-92C5-7DF021C7A21F}" srcOrd="0" destOrd="0" presId="urn:microsoft.com/office/officeart/2005/8/layout/process1"/>
    <dgm:cxn modelId="{83B83EF2-4505-4B35-9C3B-CFD556302014}" type="presParOf" srcId="{4F6AB2C4-5688-48EC-8868-B10C15EC416B}" destId="{CE5417D4-9E8D-43DD-BF03-5F85FA754399}" srcOrd="2" destOrd="0" presId="urn:microsoft.com/office/officeart/2005/8/layout/process1"/>
    <dgm:cxn modelId="{077F62F0-DD78-44D7-9F2B-17079BD9497F}" type="presParOf" srcId="{4F6AB2C4-5688-48EC-8868-B10C15EC416B}" destId="{67532BFD-791A-45E9-8DDB-781705921532}" srcOrd="3" destOrd="0" presId="urn:microsoft.com/office/officeart/2005/8/layout/process1"/>
    <dgm:cxn modelId="{7BCFCD82-3679-49E7-880C-27A5514E9B65}" type="presParOf" srcId="{67532BFD-791A-45E9-8DDB-781705921532}" destId="{56C208BD-7362-4D43-9574-D196304609D7}" srcOrd="0" destOrd="0" presId="urn:microsoft.com/office/officeart/2005/8/layout/process1"/>
    <dgm:cxn modelId="{9A79ABB6-5128-48DB-802B-5ACE09C542E4}" type="presParOf" srcId="{4F6AB2C4-5688-48EC-8868-B10C15EC416B}" destId="{B71DD612-C636-40BC-8D2C-DD4E4BE3C134}" srcOrd="4" destOrd="0" presId="urn:microsoft.com/office/officeart/2005/8/layout/process1"/>
    <dgm:cxn modelId="{31791C1D-E5D9-42F2-B9C4-8DFE2177ADA2}" type="presParOf" srcId="{4F6AB2C4-5688-48EC-8868-B10C15EC416B}" destId="{45CDEEF7-9CE6-4B69-97AD-FAA70CE80C3E}" srcOrd="5" destOrd="0" presId="urn:microsoft.com/office/officeart/2005/8/layout/process1"/>
    <dgm:cxn modelId="{2CE70B63-4745-4BD8-8999-47E76AA466C1}" type="presParOf" srcId="{45CDEEF7-9CE6-4B69-97AD-FAA70CE80C3E}" destId="{4AC81B3B-1480-4C3F-8E30-EFD3147778DA}" srcOrd="0" destOrd="0" presId="urn:microsoft.com/office/officeart/2005/8/layout/process1"/>
    <dgm:cxn modelId="{227B1DCF-8534-43D1-970C-4A4ED1541E8F}" type="presParOf" srcId="{4F6AB2C4-5688-48EC-8868-B10C15EC416B}" destId="{09252F9B-2B7E-4653-A50E-E11A8E05B1F5}" srcOrd="6" destOrd="0" presId="urn:microsoft.com/office/officeart/2005/8/layout/process1"/>
    <dgm:cxn modelId="{048FF801-7F79-42DD-BB4B-7B9E51C42269}" type="presParOf" srcId="{4F6AB2C4-5688-48EC-8868-B10C15EC416B}" destId="{93664347-EB54-408E-80EB-DAD04971AA4F}" srcOrd="7" destOrd="0" presId="urn:microsoft.com/office/officeart/2005/8/layout/process1"/>
    <dgm:cxn modelId="{DDBA6CFA-810E-43C5-A6A5-4FEFECD34A89}" type="presParOf" srcId="{93664347-EB54-408E-80EB-DAD04971AA4F}" destId="{357259C1-265F-4DA1-8840-2FE88DC25412}" srcOrd="0" destOrd="0" presId="urn:microsoft.com/office/officeart/2005/8/layout/process1"/>
    <dgm:cxn modelId="{9ADCD04F-AFE9-4F88-9A56-F3C4A52B9C3E}" type="presParOf" srcId="{4F6AB2C4-5688-48EC-8868-B10C15EC416B}" destId="{67814E47-7C9A-4478-AF09-F7D9E9225E4F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16083F-528E-4F5B-A05A-366BBDB0B7BC}">
      <dsp:nvSpPr>
        <dsp:cNvPr id="0" name=""/>
        <dsp:cNvSpPr/>
      </dsp:nvSpPr>
      <dsp:spPr>
        <a:xfrm>
          <a:off x="4018" y="200029"/>
          <a:ext cx="1245691" cy="35496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INPUTS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(Resources)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Staff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Funds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Equipment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Facilities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Supplies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Contacts</a:t>
          </a:r>
          <a:endParaRPr lang="en-GB" sz="1400" kern="1200" dirty="0"/>
        </a:p>
      </dsp:txBody>
      <dsp:txXfrm>
        <a:off x="40503" y="236514"/>
        <a:ext cx="1172721" cy="3476671"/>
      </dsp:txXfrm>
    </dsp:sp>
    <dsp:sp modelId="{EBB9949B-80F6-416F-9F1D-210F940C03BB}">
      <dsp:nvSpPr>
        <dsp:cNvPr id="0" name=""/>
        <dsp:cNvSpPr/>
      </dsp:nvSpPr>
      <dsp:spPr>
        <a:xfrm>
          <a:off x="1374278" y="1820384"/>
          <a:ext cx="264086" cy="308931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 baseline="0">
            <a:solidFill>
              <a:schemeClr val="tx2"/>
            </a:solidFill>
          </a:endParaRPr>
        </a:p>
      </dsp:txBody>
      <dsp:txXfrm>
        <a:off x="1374278" y="1882170"/>
        <a:ext cx="184860" cy="185359"/>
      </dsp:txXfrm>
    </dsp:sp>
    <dsp:sp modelId="{CE5417D4-9E8D-43DD-BF03-5F85FA754399}">
      <dsp:nvSpPr>
        <dsp:cNvPr id="0" name=""/>
        <dsp:cNvSpPr/>
      </dsp:nvSpPr>
      <dsp:spPr>
        <a:xfrm>
          <a:off x="1747986" y="187323"/>
          <a:ext cx="1245691" cy="3575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ACTIVITIES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(Services)</a:t>
          </a:r>
          <a:endParaRPr lang="en-GB" sz="1400" b="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Training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Research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Awareness-raising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Lobbying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Mobilising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Using media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Monitoring</a:t>
          </a:r>
        </a:p>
      </dsp:txBody>
      <dsp:txXfrm>
        <a:off x="1784471" y="223808"/>
        <a:ext cx="1172721" cy="3502083"/>
      </dsp:txXfrm>
    </dsp:sp>
    <dsp:sp modelId="{67532BFD-791A-45E9-8DDB-781705921532}">
      <dsp:nvSpPr>
        <dsp:cNvPr id="0" name=""/>
        <dsp:cNvSpPr/>
      </dsp:nvSpPr>
      <dsp:spPr>
        <a:xfrm>
          <a:off x="3118246" y="1820384"/>
          <a:ext cx="264086" cy="308931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/>
        </a:p>
      </dsp:txBody>
      <dsp:txXfrm>
        <a:off x="3118246" y="1882170"/>
        <a:ext cx="184860" cy="185359"/>
      </dsp:txXfrm>
    </dsp:sp>
    <dsp:sp modelId="{B71DD612-C636-40BC-8D2C-DD4E4BE3C134}">
      <dsp:nvSpPr>
        <dsp:cNvPr id="0" name=""/>
        <dsp:cNvSpPr/>
      </dsp:nvSpPr>
      <dsp:spPr>
        <a:xfrm>
          <a:off x="3491954" y="206373"/>
          <a:ext cx="1245691" cy="35369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OUTPUTS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(Products)</a:t>
          </a:r>
          <a:endParaRPr lang="en-GB" sz="1400" b="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Research reports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People trained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Lobby meetings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smtClean="0"/>
            <a:t>People mobilised</a:t>
          </a:r>
          <a:endParaRPr lang="en-GB" sz="1400" b="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Increased awareness</a:t>
          </a:r>
        </a:p>
      </dsp:txBody>
      <dsp:txXfrm>
        <a:off x="3528439" y="242858"/>
        <a:ext cx="1172721" cy="3463983"/>
      </dsp:txXfrm>
    </dsp:sp>
    <dsp:sp modelId="{45CDEEF7-9CE6-4B69-97AD-FAA70CE80C3E}">
      <dsp:nvSpPr>
        <dsp:cNvPr id="0" name=""/>
        <dsp:cNvSpPr/>
      </dsp:nvSpPr>
      <dsp:spPr>
        <a:xfrm>
          <a:off x="4862214" y="1820384"/>
          <a:ext cx="264086" cy="3089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/>
        </a:p>
      </dsp:txBody>
      <dsp:txXfrm>
        <a:off x="4862214" y="1882170"/>
        <a:ext cx="184860" cy="185359"/>
      </dsp:txXfrm>
    </dsp:sp>
    <dsp:sp modelId="{09252F9B-2B7E-4653-A50E-E11A8E05B1F5}">
      <dsp:nvSpPr>
        <dsp:cNvPr id="0" name=""/>
        <dsp:cNvSpPr/>
      </dsp:nvSpPr>
      <dsp:spPr>
        <a:xfrm>
          <a:off x="5235922" y="228599"/>
          <a:ext cx="1245691" cy="34925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OUTCOMES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(Results)</a:t>
          </a:r>
          <a:endParaRPr lang="en-GB" sz="1400" b="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Issue is debated in public realm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Research findings are acted on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Relationships are built with MPs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Policies are amended</a:t>
          </a:r>
        </a:p>
      </dsp:txBody>
      <dsp:txXfrm>
        <a:off x="5272407" y="265084"/>
        <a:ext cx="1172721" cy="3419531"/>
      </dsp:txXfrm>
    </dsp:sp>
    <dsp:sp modelId="{93664347-EB54-408E-80EB-DAD04971AA4F}">
      <dsp:nvSpPr>
        <dsp:cNvPr id="0" name=""/>
        <dsp:cNvSpPr/>
      </dsp:nvSpPr>
      <dsp:spPr>
        <a:xfrm>
          <a:off x="6606182" y="1820384"/>
          <a:ext cx="264086" cy="3089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/>
        </a:p>
      </dsp:txBody>
      <dsp:txXfrm>
        <a:off x="6606182" y="1882170"/>
        <a:ext cx="184860" cy="185359"/>
      </dsp:txXfrm>
    </dsp:sp>
    <dsp:sp modelId="{67814E47-7C9A-4478-AF09-F7D9E9225E4F}">
      <dsp:nvSpPr>
        <dsp:cNvPr id="0" name=""/>
        <dsp:cNvSpPr/>
      </dsp:nvSpPr>
      <dsp:spPr>
        <a:xfrm>
          <a:off x="6979890" y="215902"/>
          <a:ext cx="1245691" cy="35178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IMPACT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(Ultimate goal)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 Policies and practices are being fairly outworked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Improved quality of life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Greater well-being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New social norms</a:t>
          </a:r>
        </a:p>
      </dsp:txBody>
      <dsp:txXfrm>
        <a:off x="7016375" y="252387"/>
        <a:ext cx="1172721" cy="3444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0CCD4-71A2-47E9-8207-8D88F63547FE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99CE0-64E9-47AA-96B5-06B2BE3A6E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682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/>
          <a:lstStyle/>
          <a:p>
            <a:r>
              <a:rPr lang="en-GB" sz="4000" b="1" dirty="0" smtClean="0"/>
              <a:t>Section F1: Creating advocacy messages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1576"/>
            <a:ext cx="8229600" cy="3949700"/>
          </a:xfrm>
        </p:spPr>
        <p:txBody>
          <a:bodyPr/>
          <a:lstStyle/>
          <a:p>
            <a:r>
              <a:rPr lang="en-GB" dirty="0" smtClean="0"/>
              <a:t>What is the issue? </a:t>
            </a:r>
          </a:p>
          <a:p>
            <a:r>
              <a:rPr lang="en-GB" dirty="0" smtClean="0"/>
              <a:t>What are the causes and effects of the issue?</a:t>
            </a:r>
          </a:p>
          <a:p>
            <a:r>
              <a:rPr lang="en-GB" dirty="0" smtClean="0"/>
              <a:t>Who are the key stakeholders? </a:t>
            </a:r>
          </a:p>
          <a:p>
            <a:r>
              <a:rPr lang="en-GB" dirty="0" smtClean="0"/>
              <a:t>What do we think needs to change and why?</a:t>
            </a:r>
          </a:p>
          <a:p>
            <a:r>
              <a:rPr lang="en-GB" dirty="0" smtClean="0"/>
              <a:t>Who has power to bring about change and what do we want them to do? </a:t>
            </a:r>
          </a:p>
        </p:txBody>
      </p:sp>
    </p:spTree>
    <p:extLst>
      <p:ext uri="{BB962C8B-B14F-4D97-AF65-F5344CB8AC3E}">
        <p14:creationId xmlns:p14="http://schemas.microsoft.com/office/powerpoint/2010/main" val="3012184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79562"/>
            <a:ext cx="8229600" cy="2830513"/>
          </a:xfrm>
        </p:spPr>
        <p:txBody>
          <a:bodyPr/>
          <a:lstStyle/>
          <a:p>
            <a:r>
              <a:rPr lang="en-US" sz="5000" b="1" dirty="0" smtClean="0"/>
              <a:t>Section F1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Advocacy Cycle Stage 3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dirty="0" smtClean="0"/>
              <a:t>Planning:</a:t>
            </a:r>
            <a:br>
              <a:rPr lang="en-US" sz="4600" b="1" dirty="0" smtClean="0"/>
            </a:br>
            <a:r>
              <a:rPr lang="en-US" sz="4600" b="1" dirty="0" smtClean="0"/>
              <a:t>Putting it all together</a:t>
            </a:r>
            <a:endParaRPr lang="en-US" sz="4600" b="1" dirty="0"/>
          </a:p>
        </p:txBody>
      </p:sp>
    </p:spTree>
    <p:extLst>
      <p:ext uri="{BB962C8B-B14F-4D97-AF65-F5344CB8AC3E}">
        <p14:creationId xmlns:p14="http://schemas.microsoft.com/office/powerpoint/2010/main" val="25030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179388"/>
            <a:ext cx="8639175" cy="1143000"/>
          </a:xfrm>
        </p:spPr>
        <p:txBody>
          <a:bodyPr/>
          <a:lstStyle/>
          <a:p>
            <a:r>
              <a:rPr lang="en-US" sz="4200" b="1" dirty="0"/>
              <a:t>Section </a:t>
            </a:r>
            <a:r>
              <a:rPr lang="en-US" sz="4200" b="1" dirty="0" smtClean="0"/>
              <a:t>F1: Why planning matters</a:t>
            </a:r>
            <a:endParaRPr lang="en-GB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4901"/>
            <a:ext cx="8229600" cy="3949700"/>
          </a:xfrm>
        </p:spPr>
        <p:txBody>
          <a:bodyPr/>
          <a:lstStyle/>
          <a:p>
            <a:r>
              <a:rPr lang="en-GB" dirty="0" smtClean="0"/>
              <a:t>Clarifies what we are trying to achieve and how we will get there</a:t>
            </a:r>
          </a:p>
          <a:p>
            <a:r>
              <a:rPr lang="en-GB" dirty="0" smtClean="0"/>
              <a:t>Allocates resources and responsibilities</a:t>
            </a:r>
          </a:p>
          <a:p>
            <a:r>
              <a:rPr lang="en-GB" dirty="0" smtClean="0"/>
              <a:t>Ensures accountability, and participation, by communities, donors and allies</a:t>
            </a:r>
          </a:p>
          <a:p>
            <a:r>
              <a:rPr lang="en-GB" dirty="0" smtClean="0"/>
              <a:t>Forces us to think ahead</a:t>
            </a:r>
          </a:p>
          <a:p>
            <a:r>
              <a:rPr lang="en-GB" dirty="0" smtClean="0"/>
              <a:t>Helps us understand risks and assumptions</a:t>
            </a:r>
          </a:p>
          <a:p>
            <a:r>
              <a:rPr lang="en-GB" dirty="0" smtClean="0"/>
              <a:t>Provides a benchmark to assess progress</a:t>
            </a:r>
          </a:p>
        </p:txBody>
      </p:sp>
    </p:spTree>
    <p:extLst>
      <p:ext uri="{BB962C8B-B14F-4D97-AF65-F5344CB8AC3E}">
        <p14:creationId xmlns:p14="http://schemas.microsoft.com/office/powerpoint/2010/main" val="55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200" b="1" dirty="0" smtClean="0"/>
              <a:t>Section F1: Developing a </a:t>
            </a:r>
            <a:br>
              <a:rPr lang="en-GB" sz="4200" b="1" dirty="0" smtClean="0"/>
            </a:br>
            <a:r>
              <a:rPr lang="en-GB" sz="4200" b="1" dirty="0" smtClean="0"/>
              <a:t>Theory of Change</a:t>
            </a:r>
            <a:endParaRPr lang="en-GB" sz="42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9729455"/>
              </p:ext>
            </p:extLst>
          </p:nvPr>
        </p:nvGraphicFramePr>
        <p:xfrm>
          <a:off x="457200" y="1714500"/>
          <a:ext cx="8229600" cy="3949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1729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49" y="273051"/>
            <a:ext cx="8791575" cy="1143000"/>
          </a:xfrm>
        </p:spPr>
        <p:txBody>
          <a:bodyPr/>
          <a:lstStyle/>
          <a:p>
            <a:r>
              <a:rPr lang="en-GB" sz="4200" b="1" dirty="0" smtClean="0"/>
              <a:t>Section F1: Setting advocacy indicators</a:t>
            </a:r>
            <a:endParaRPr lang="en-GB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83974"/>
            <a:ext cx="8229600" cy="4159251"/>
          </a:xfrm>
        </p:spPr>
        <p:txBody>
          <a:bodyPr/>
          <a:lstStyle/>
          <a:p>
            <a:r>
              <a:rPr lang="en-GB" dirty="0" smtClean="0"/>
              <a:t>Advocacy is ‘messy’</a:t>
            </a:r>
          </a:p>
          <a:p>
            <a:r>
              <a:rPr lang="en-GB" dirty="0" smtClean="0"/>
              <a:t>Advocacy timeframes are long</a:t>
            </a:r>
          </a:p>
          <a:p>
            <a:r>
              <a:rPr lang="en-GB" dirty="0" smtClean="0"/>
              <a:t>External factors are unpredictable</a:t>
            </a:r>
          </a:p>
          <a:p>
            <a:r>
              <a:rPr lang="en-GB" dirty="0" smtClean="0"/>
              <a:t>Advocacy relies on cooperation</a:t>
            </a:r>
          </a:p>
          <a:p>
            <a:r>
              <a:rPr lang="en-GB" dirty="0" smtClean="0"/>
              <a:t>Poverty reduction is multi-dimensional</a:t>
            </a:r>
          </a:p>
          <a:p>
            <a:r>
              <a:rPr lang="en-GB" dirty="0" smtClean="0"/>
              <a:t>Sometimes change is only partial</a:t>
            </a:r>
          </a:p>
          <a:p>
            <a:r>
              <a:rPr lang="en-GB" dirty="0" smtClean="0"/>
              <a:t>Traditional monitoring is inappropriate</a:t>
            </a:r>
          </a:p>
          <a:p>
            <a:r>
              <a:rPr lang="en-GB" dirty="0" smtClean="0"/>
              <a:t>Data gathering is complicated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2991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Section F1: Activity indicators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" y="1181101"/>
            <a:ext cx="8572500" cy="394970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These measure the extent to which planned tasks and actions have been implemented. For example: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C</a:t>
            </a:r>
            <a:r>
              <a:rPr lang="en-GB" sz="2800" dirty="0" smtClean="0"/>
              <a:t>apacity building initiatives undertaken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R</a:t>
            </a:r>
            <a:r>
              <a:rPr lang="en-GB" sz="2800" dirty="0" smtClean="0"/>
              <a:t>esearch reports completed and disseminated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L</a:t>
            </a:r>
            <a:r>
              <a:rPr lang="en-GB" sz="2800" dirty="0" smtClean="0"/>
              <a:t>obby meetings attended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L</a:t>
            </a:r>
            <a:r>
              <a:rPr lang="en-GB" sz="2800" dirty="0" smtClean="0"/>
              <a:t>etters / emails / postcards / petitions sent and received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P</a:t>
            </a:r>
            <a:r>
              <a:rPr lang="en-GB" sz="2800" dirty="0" smtClean="0"/>
              <a:t>ress releases issued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760674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Section F1: Output indicators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887812"/>
            <a:ext cx="8548759" cy="394970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These measure the extent to which services, processes, products or events have been achieved or delivered because of activities. </a:t>
            </a:r>
          </a:p>
          <a:p>
            <a:pPr marL="0" indent="0">
              <a:buNone/>
            </a:pPr>
            <a:r>
              <a:rPr lang="en-GB" dirty="0" smtClean="0"/>
              <a:t>For example: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 smtClean="0"/>
              <a:t>Number of new relationships forged with allies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 smtClean="0"/>
              <a:t>Number of people mobilised to campaign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 smtClean="0"/>
              <a:t>Number of campaigning actions taken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P</a:t>
            </a:r>
            <a:r>
              <a:rPr lang="en-GB" sz="2800" dirty="0" smtClean="0"/>
              <a:t>ublic references to research reports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M</a:t>
            </a:r>
            <a:r>
              <a:rPr lang="en-GB" sz="2800" dirty="0" smtClean="0"/>
              <a:t>edia articles or opinion pieces published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226878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7963"/>
            <a:ext cx="8229600" cy="1143000"/>
          </a:xfrm>
        </p:spPr>
        <p:txBody>
          <a:bodyPr/>
          <a:lstStyle/>
          <a:p>
            <a:r>
              <a:rPr lang="en-GB" b="1" dirty="0" smtClean="0"/>
              <a:t>Section F1: Outcome indicators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7477"/>
            <a:ext cx="8229600" cy="394970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These measure short-term and medium-term changes that have been achieved because of outputs. For example: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I</a:t>
            </a:r>
            <a:r>
              <a:rPr lang="en-GB" sz="2800" dirty="0" smtClean="0"/>
              <a:t>ssue being debated in public realm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 smtClean="0"/>
              <a:t>MPs considering issue in policymaking forums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C</a:t>
            </a:r>
            <a:r>
              <a:rPr lang="en-GB" sz="2800" dirty="0" smtClean="0"/>
              <a:t>ivil society advocacy capacity strengthened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R</a:t>
            </a:r>
            <a:r>
              <a:rPr lang="en-GB" sz="2800" dirty="0" smtClean="0"/>
              <a:t>elationships with government officials established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D</a:t>
            </a:r>
            <a:r>
              <a:rPr lang="en-GB" sz="2800" dirty="0" smtClean="0"/>
              <a:t>raft legislation on issue out for consultation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C</a:t>
            </a:r>
            <a:r>
              <a:rPr lang="en-GB" sz="2800" dirty="0" smtClean="0"/>
              <a:t>reation of a new law on issue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144734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Section F1: Impact indicators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76"/>
            <a:ext cx="8229600" cy="394970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These indicate what contribution has been made towards long-term change as a result of the outcomes. For example: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I</a:t>
            </a:r>
            <a:r>
              <a:rPr lang="en-GB" sz="2800" dirty="0" smtClean="0"/>
              <a:t>mplementation of a government law or policy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A</a:t>
            </a:r>
            <a:r>
              <a:rPr lang="en-GB" sz="2800" dirty="0" smtClean="0"/>
              <a:t>ccess to health care for all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P</a:t>
            </a:r>
            <a:r>
              <a:rPr lang="en-GB" sz="2800" dirty="0" smtClean="0"/>
              <a:t>rovision of water and sanitation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C</a:t>
            </a:r>
            <a:r>
              <a:rPr lang="en-GB" sz="2800" dirty="0" smtClean="0"/>
              <a:t>itizens empowered to engage with government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A</a:t>
            </a:r>
            <a:r>
              <a:rPr lang="en-GB" sz="2800" dirty="0" smtClean="0"/>
              <a:t> significant reduction in gender-based violence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854514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5128</TotalTime>
  <Words>457</Words>
  <Application>Microsoft Office PowerPoint</Application>
  <PresentationFormat>On-screen Show (4:3)</PresentationFormat>
  <Paragraphs>93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Section F1 Advocacy Cycle Stage 3 Planning: Putting it all together</vt:lpstr>
      <vt:lpstr>Section F1: Why planning matters</vt:lpstr>
      <vt:lpstr>Section F1: Developing a  Theory of Change</vt:lpstr>
      <vt:lpstr>Section F1: Setting advocacy indicators</vt:lpstr>
      <vt:lpstr>Section F1: Activity indicators</vt:lpstr>
      <vt:lpstr>Section F1: Output indicators</vt:lpstr>
      <vt:lpstr>Section F1: Outcome indicators</vt:lpstr>
      <vt:lpstr>Section F1: Impact indicators</vt:lpstr>
      <vt:lpstr>Section F1: Creating advocacy messages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57</cp:revision>
  <dcterms:created xsi:type="dcterms:W3CDTF">2014-08-21T11:13:47Z</dcterms:created>
  <dcterms:modified xsi:type="dcterms:W3CDTF">2021-01-26T11:24:29Z</dcterms:modified>
</cp:coreProperties>
</file>