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73" r:id="rId3"/>
    <p:sldId id="262" r:id="rId4"/>
    <p:sldId id="274" r:id="rId5"/>
    <p:sldId id="276" r:id="rId6"/>
    <p:sldId id="275" r:id="rId7"/>
    <p:sldId id="27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1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D94974-2878-44FA-AC90-85E02A2EC774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</dgm:pt>
    <dgm:pt modelId="{9B07A9BC-B594-49C5-B651-FBFC4FC7A835}">
      <dgm:prSet phldrT="[Text]" custT="1"/>
      <dgm:spPr/>
      <dgm:t>
        <a:bodyPr/>
        <a:lstStyle/>
        <a:p>
          <a:r>
            <a:rPr lang="en-GB" sz="2000" b="1" dirty="0" smtClean="0"/>
            <a:t> 3 characteristics: be clear, </a:t>
          </a:r>
          <a:br>
            <a:rPr lang="en-GB" sz="2000" b="1" dirty="0" smtClean="0"/>
          </a:br>
          <a:r>
            <a:rPr lang="en-GB" sz="2000" b="1" dirty="0" smtClean="0"/>
            <a:t>concise, </a:t>
          </a:r>
          <a:br>
            <a:rPr lang="en-GB" sz="2000" b="1" dirty="0" smtClean="0"/>
          </a:br>
          <a:r>
            <a:rPr lang="en-GB" sz="2000" b="1" dirty="0" smtClean="0"/>
            <a:t>colourful</a:t>
          </a:r>
          <a:endParaRPr lang="en-GB" sz="2000" b="1" dirty="0"/>
        </a:p>
      </dgm:t>
    </dgm:pt>
    <dgm:pt modelId="{1F1A2CC8-FD63-4321-8049-8CA06CC737A0}" type="parTrans" cxnId="{74B96278-0924-400B-848E-DB66B1586EBA}">
      <dgm:prSet/>
      <dgm:spPr/>
      <dgm:t>
        <a:bodyPr/>
        <a:lstStyle/>
        <a:p>
          <a:endParaRPr lang="en-GB"/>
        </a:p>
      </dgm:t>
    </dgm:pt>
    <dgm:pt modelId="{90E46DA8-075C-416D-9190-EE67926CBE8C}" type="sibTrans" cxnId="{74B96278-0924-400B-848E-DB66B1586EBA}">
      <dgm:prSet/>
      <dgm:spPr/>
      <dgm:t>
        <a:bodyPr/>
        <a:lstStyle/>
        <a:p>
          <a:endParaRPr lang="en-GB"/>
        </a:p>
      </dgm:t>
    </dgm:pt>
    <dgm:pt modelId="{B1797B92-CD7B-4016-8775-FF19B1582B86}">
      <dgm:prSet phldrT="[Text]"/>
      <dgm:spPr/>
      <dgm:t>
        <a:bodyPr/>
        <a:lstStyle/>
        <a:p>
          <a:r>
            <a:rPr lang="en-GB" b="1" dirty="0" smtClean="0"/>
            <a:t>3 letters: ABC Acknowledge</a:t>
          </a:r>
          <a:br>
            <a:rPr lang="en-GB" b="1" dirty="0" smtClean="0"/>
          </a:br>
          <a:r>
            <a:rPr lang="en-GB" b="1" dirty="0" smtClean="0"/>
            <a:t>Bridge Communicate</a:t>
          </a:r>
          <a:endParaRPr lang="en-GB" b="1" dirty="0"/>
        </a:p>
      </dgm:t>
    </dgm:pt>
    <dgm:pt modelId="{8B056D5B-2646-4AE2-8673-982AD2A7C866}" type="parTrans" cxnId="{D82D7EDA-A770-4BB7-8836-36929BEEF824}">
      <dgm:prSet/>
      <dgm:spPr/>
      <dgm:t>
        <a:bodyPr/>
        <a:lstStyle/>
        <a:p>
          <a:endParaRPr lang="en-GB"/>
        </a:p>
      </dgm:t>
    </dgm:pt>
    <dgm:pt modelId="{4DDDC549-BD1F-429D-A8B1-9347B28717DA}" type="sibTrans" cxnId="{D82D7EDA-A770-4BB7-8836-36929BEEF824}">
      <dgm:prSet/>
      <dgm:spPr/>
      <dgm:t>
        <a:bodyPr/>
        <a:lstStyle/>
        <a:p>
          <a:endParaRPr lang="en-GB"/>
        </a:p>
      </dgm:t>
    </dgm:pt>
    <dgm:pt modelId="{4EA9514E-4F1A-4A76-88C9-AC4536C5F1B9}">
      <dgm:prSet phldrT="[Text]" custT="1"/>
      <dgm:spPr/>
      <dgm:t>
        <a:bodyPr/>
        <a:lstStyle/>
        <a:p>
          <a:r>
            <a:rPr lang="en-GB" sz="2000" b="1" dirty="0" smtClean="0"/>
            <a:t>Have 3 points – and no more</a:t>
          </a:r>
          <a:endParaRPr lang="en-GB" sz="2000" b="1" dirty="0"/>
        </a:p>
      </dgm:t>
    </dgm:pt>
    <dgm:pt modelId="{3ABC301D-88DA-4CB7-BAA8-0AC095A62894}" type="parTrans" cxnId="{BC261629-66EB-434F-BFCF-3D31F733CA2D}">
      <dgm:prSet/>
      <dgm:spPr/>
      <dgm:t>
        <a:bodyPr/>
        <a:lstStyle/>
        <a:p>
          <a:endParaRPr lang="en-GB"/>
        </a:p>
      </dgm:t>
    </dgm:pt>
    <dgm:pt modelId="{14D6BA32-BCCA-46EE-B0C7-C7CDE9C03153}" type="sibTrans" cxnId="{BC261629-66EB-434F-BFCF-3D31F733CA2D}">
      <dgm:prSet/>
      <dgm:spPr/>
      <dgm:t>
        <a:bodyPr/>
        <a:lstStyle/>
        <a:p>
          <a:endParaRPr lang="en-GB"/>
        </a:p>
      </dgm:t>
    </dgm:pt>
    <dgm:pt modelId="{A934E929-569A-4DDB-B0DD-E90546780EB9}" type="pres">
      <dgm:prSet presAssocID="{35D94974-2878-44FA-AC90-85E02A2EC774}" presName="Name0" presStyleCnt="0">
        <dgm:presLayoutVars>
          <dgm:dir/>
          <dgm:resizeHandles val="exact"/>
        </dgm:presLayoutVars>
      </dgm:prSet>
      <dgm:spPr/>
    </dgm:pt>
    <dgm:pt modelId="{2E6FCB77-BA61-46B6-ACA1-896EDA08892F}" type="pres">
      <dgm:prSet presAssocID="{9B07A9BC-B594-49C5-B651-FBFC4FC7A835}" presName="node" presStyleLbl="node1" presStyleIdx="0" presStyleCnt="3" custScaleX="109477" custScaleY="15504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BEA62B-9FF4-4D3E-91E7-5196607B3B6F}" type="pres">
      <dgm:prSet presAssocID="{90E46DA8-075C-416D-9190-EE67926CBE8C}" presName="sibTrans" presStyleLbl="sibTrans2D1" presStyleIdx="0" presStyleCnt="3"/>
      <dgm:spPr/>
      <dgm:t>
        <a:bodyPr/>
        <a:lstStyle/>
        <a:p>
          <a:endParaRPr lang="en-GB"/>
        </a:p>
      </dgm:t>
    </dgm:pt>
    <dgm:pt modelId="{5EC9B296-C0FF-4FCF-A604-DBD7FC94AC6D}" type="pres">
      <dgm:prSet presAssocID="{90E46DA8-075C-416D-9190-EE67926CBE8C}" presName="connectorText" presStyleLbl="sibTrans2D1" presStyleIdx="0" presStyleCnt="3"/>
      <dgm:spPr/>
      <dgm:t>
        <a:bodyPr/>
        <a:lstStyle/>
        <a:p>
          <a:endParaRPr lang="en-GB"/>
        </a:p>
      </dgm:t>
    </dgm:pt>
    <dgm:pt modelId="{E4EC6375-63C9-4EE1-BFA9-156D9ACC9E66}" type="pres">
      <dgm:prSet presAssocID="{B1797B92-CD7B-4016-8775-FF19B1582B86}" presName="node" presStyleLbl="node1" presStyleIdx="1" presStyleCnt="3" custScaleX="110141" custScaleY="150287" custRadScaleRad="91679" custRadScaleInc="-1807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B57F18-0F14-4868-ADF9-F674FAEF5B23}" type="pres">
      <dgm:prSet presAssocID="{4DDDC549-BD1F-429D-A8B1-9347B28717DA}" presName="sibTrans" presStyleLbl="sibTrans2D1" presStyleIdx="1" presStyleCnt="3"/>
      <dgm:spPr/>
      <dgm:t>
        <a:bodyPr/>
        <a:lstStyle/>
        <a:p>
          <a:endParaRPr lang="en-GB"/>
        </a:p>
      </dgm:t>
    </dgm:pt>
    <dgm:pt modelId="{1C20F69E-40F5-4C8B-B32E-5C566E07FEAC}" type="pres">
      <dgm:prSet presAssocID="{4DDDC549-BD1F-429D-A8B1-9347B28717DA}" presName="connectorText" presStyleLbl="sibTrans2D1" presStyleIdx="1" presStyleCnt="3"/>
      <dgm:spPr/>
      <dgm:t>
        <a:bodyPr/>
        <a:lstStyle/>
        <a:p>
          <a:endParaRPr lang="en-GB"/>
        </a:p>
      </dgm:t>
    </dgm:pt>
    <dgm:pt modelId="{6A1DD6BD-33FE-4379-BD06-BBEAB4255DA1}" type="pres">
      <dgm:prSet presAssocID="{4EA9514E-4F1A-4A76-88C9-AC4536C5F1B9}" presName="node" presStyleLbl="node1" presStyleIdx="2" presStyleCnt="3" custScaleX="111592" custScaleY="154933" custRadScaleRad="92330" custRadScaleInc="1618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914A78-820A-4649-949A-3720C4B9E950}" type="pres">
      <dgm:prSet presAssocID="{14D6BA32-BCCA-46EE-B0C7-C7CDE9C03153}" presName="sibTrans" presStyleLbl="sibTrans2D1" presStyleIdx="2" presStyleCnt="3"/>
      <dgm:spPr/>
      <dgm:t>
        <a:bodyPr/>
        <a:lstStyle/>
        <a:p>
          <a:endParaRPr lang="en-GB"/>
        </a:p>
      </dgm:t>
    </dgm:pt>
    <dgm:pt modelId="{6649F060-0903-4A76-A8AB-9C15D16D8F1E}" type="pres">
      <dgm:prSet presAssocID="{14D6BA32-BCCA-46EE-B0C7-C7CDE9C03153}" presName="connectorText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CAE575F7-1E63-4F15-A890-A4BA20BB1A40}" type="presOf" srcId="{14D6BA32-BCCA-46EE-B0C7-C7CDE9C03153}" destId="{86914A78-820A-4649-949A-3720C4B9E950}" srcOrd="0" destOrd="0" presId="urn:microsoft.com/office/officeart/2005/8/layout/cycle7"/>
    <dgm:cxn modelId="{5F01EDF2-3B86-40A1-A2E2-AA15B61AB44B}" type="presOf" srcId="{4DDDC549-BD1F-429D-A8B1-9347B28717DA}" destId="{1C20F69E-40F5-4C8B-B32E-5C566E07FEAC}" srcOrd="1" destOrd="0" presId="urn:microsoft.com/office/officeart/2005/8/layout/cycle7"/>
    <dgm:cxn modelId="{23103D2A-E59F-4535-AAE9-D442E86A3C1B}" type="presOf" srcId="{90E46DA8-075C-416D-9190-EE67926CBE8C}" destId="{D9BEA62B-9FF4-4D3E-91E7-5196607B3B6F}" srcOrd="0" destOrd="0" presId="urn:microsoft.com/office/officeart/2005/8/layout/cycle7"/>
    <dgm:cxn modelId="{725CA618-1330-4B85-B251-25B251352F53}" type="presOf" srcId="{90E46DA8-075C-416D-9190-EE67926CBE8C}" destId="{5EC9B296-C0FF-4FCF-A604-DBD7FC94AC6D}" srcOrd="1" destOrd="0" presId="urn:microsoft.com/office/officeart/2005/8/layout/cycle7"/>
    <dgm:cxn modelId="{828C5A17-FBB8-4C40-B712-600DE6370A6D}" type="presOf" srcId="{4DDDC549-BD1F-429D-A8B1-9347B28717DA}" destId="{F3B57F18-0F14-4868-ADF9-F674FAEF5B23}" srcOrd="0" destOrd="0" presId="urn:microsoft.com/office/officeart/2005/8/layout/cycle7"/>
    <dgm:cxn modelId="{D82D7EDA-A770-4BB7-8836-36929BEEF824}" srcId="{35D94974-2878-44FA-AC90-85E02A2EC774}" destId="{B1797B92-CD7B-4016-8775-FF19B1582B86}" srcOrd="1" destOrd="0" parTransId="{8B056D5B-2646-4AE2-8673-982AD2A7C866}" sibTransId="{4DDDC549-BD1F-429D-A8B1-9347B28717DA}"/>
    <dgm:cxn modelId="{AB47EE18-FC78-430D-B901-B0880C269A89}" type="presOf" srcId="{B1797B92-CD7B-4016-8775-FF19B1582B86}" destId="{E4EC6375-63C9-4EE1-BFA9-156D9ACC9E66}" srcOrd="0" destOrd="0" presId="urn:microsoft.com/office/officeart/2005/8/layout/cycle7"/>
    <dgm:cxn modelId="{BC261629-66EB-434F-BFCF-3D31F733CA2D}" srcId="{35D94974-2878-44FA-AC90-85E02A2EC774}" destId="{4EA9514E-4F1A-4A76-88C9-AC4536C5F1B9}" srcOrd="2" destOrd="0" parTransId="{3ABC301D-88DA-4CB7-BAA8-0AC095A62894}" sibTransId="{14D6BA32-BCCA-46EE-B0C7-C7CDE9C03153}"/>
    <dgm:cxn modelId="{82457C04-6357-4F88-9665-82EECA1E37A0}" type="presOf" srcId="{4EA9514E-4F1A-4A76-88C9-AC4536C5F1B9}" destId="{6A1DD6BD-33FE-4379-BD06-BBEAB4255DA1}" srcOrd="0" destOrd="0" presId="urn:microsoft.com/office/officeart/2005/8/layout/cycle7"/>
    <dgm:cxn modelId="{0BEB931B-2642-47B5-8152-E81D277637BE}" type="presOf" srcId="{35D94974-2878-44FA-AC90-85E02A2EC774}" destId="{A934E929-569A-4DDB-B0DD-E90546780EB9}" srcOrd="0" destOrd="0" presId="urn:microsoft.com/office/officeart/2005/8/layout/cycle7"/>
    <dgm:cxn modelId="{466001D3-0F29-4157-AB97-6314B994FECE}" type="presOf" srcId="{14D6BA32-BCCA-46EE-B0C7-C7CDE9C03153}" destId="{6649F060-0903-4A76-A8AB-9C15D16D8F1E}" srcOrd="1" destOrd="0" presId="urn:microsoft.com/office/officeart/2005/8/layout/cycle7"/>
    <dgm:cxn modelId="{5F26BDA1-6160-4DB4-BEC5-D7E4A143875E}" type="presOf" srcId="{9B07A9BC-B594-49C5-B651-FBFC4FC7A835}" destId="{2E6FCB77-BA61-46B6-ACA1-896EDA08892F}" srcOrd="0" destOrd="0" presId="urn:microsoft.com/office/officeart/2005/8/layout/cycle7"/>
    <dgm:cxn modelId="{74B96278-0924-400B-848E-DB66B1586EBA}" srcId="{35D94974-2878-44FA-AC90-85E02A2EC774}" destId="{9B07A9BC-B594-49C5-B651-FBFC4FC7A835}" srcOrd="0" destOrd="0" parTransId="{1F1A2CC8-FD63-4321-8049-8CA06CC737A0}" sibTransId="{90E46DA8-075C-416D-9190-EE67926CBE8C}"/>
    <dgm:cxn modelId="{0403C38B-9C56-4951-8460-A5CD19BDB8F8}" type="presParOf" srcId="{A934E929-569A-4DDB-B0DD-E90546780EB9}" destId="{2E6FCB77-BA61-46B6-ACA1-896EDA08892F}" srcOrd="0" destOrd="0" presId="urn:microsoft.com/office/officeart/2005/8/layout/cycle7"/>
    <dgm:cxn modelId="{111650FD-5048-43E2-8C6F-1EF43B5AFB04}" type="presParOf" srcId="{A934E929-569A-4DDB-B0DD-E90546780EB9}" destId="{D9BEA62B-9FF4-4D3E-91E7-5196607B3B6F}" srcOrd="1" destOrd="0" presId="urn:microsoft.com/office/officeart/2005/8/layout/cycle7"/>
    <dgm:cxn modelId="{A6B2D7F8-F3B6-4E45-AD17-D4B041B3CF9A}" type="presParOf" srcId="{D9BEA62B-9FF4-4D3E-91E7-5196607B3B6F}" destId="{5EC9B296-C0FF-4FCF-A604-DBD7FC94AC6D}" srcOrd="0" destOrd="0" presId="urn:microsoft.com/office/officeart/2005/8/layout/cycle7"/>
    <dgm:cxn modelId="{52F573D3-9251-4EDE-9C83-42DCD290807D}" type="presParOf" srcId="{A934E929-569A-4DDB-B0DD-E90546780EB9}" destId="{E4EC6375-63C9-4EE1-BFA9-156D9ACC9E66}" srcOrd="2" destOrd="0" presId="urn:microsoft.com/office/officeart/2005/8/layout/cycle7"/>
    <dgm:cxn modelId="{FA49D027-93CE-4CE2-BCF3-81F2E566AE8A}" type="presParOf" srcId="{A934E929-569A-4DDB-B0DD-E90546780EB9}" destId="{F3B57F18-0F14-4868-ADF9-F674FAEF5B23}" srcOrd="3" destOrd="0" presId="urn:microsoft.com/office/officeart/2005/8/layout/cycle7"/>
    <dgm:cxn modelId="{94678F7D-A087-4238-BE8F-3C5CBC033D2B}" type="presParOf" srcId="{F3B57F18-0F14-4868-ADF9-F674FAEF5B23}" destId="{1C20F69E-40F5-4C8B-B32E-5C566E07FEAC}" srcOrd="0" destOrd="0" presId="urn:microsoft.com/office/officeart/2005/8/layout/cycle7"/>
    <dgm:cxn modelId="{28388386-C53F-4AD0-8B15-6C6412525626}" type="presParOf" srcId="{A934E929-569A-4DDB-B0DD-E90546780EB9}" destId="{6A1DD6BD-33FE-4379-BD06-BBEAB4255DA1}" srcOrd="4" destOrd="0" presId="urn:microsoft.com/office/officeart/2005/8/layout/cycle7"/>
    <dgm:cxn modelId="{80ECD75F-4CC8-4309-A478-6B9C79603895}" type="presParOf" srcId="{A934E929-569A-4DDB-B0DD-E90546780EB9}" destId="{86914A78-820A-4649-949A-3720C4B9E950}" srcOrd="5" destOrd="0" presId="urn:microsoft.com/office/officeart/2005/8/layout/cycle7"/>
    <dgm:cxn modelId="{24251AA5-EF9D-4739-B12C-C40457CF43A3}" type="presParOf" srcId="{86914A78-820A-4649-949A-3720C4B9E950}" destId="{6649F060-0903-4A76-A8AB-9C15D16D8F1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G3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4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Taking action:</a:t>
            </a:r>
            <a:br>
              <a:rPr lang="en-US" sz="4600" b="1" dirty="0" smtClean="0"/>
            </a:br>
            <a:r>
              <a:rPr lang="en-US" sz="4600" b="1" dirty="0" smtClean="0"/>
              <a:t>Using media 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1" y="436564"/>
            <a:ext cx="8743950" cy="1143000"/>
          </a:xfrm>
        </p:spPr>
        <p:txBody>
          <a:bodyPr/>
          <a:lstStyle/>
          <a:p>
            <a:r>
              <a:rPr lang="en-US" sz="4000" b="1" dirty="0"/>
              <a:t>Section </a:t>
            </a:r>
            <a:r>
              <a:rPr lang="en-US" sz="4000" b="1" dirty="0" smtClean="0"/>
              <a:t>G3: What is the media?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90651"/>
            <a:ext cx="8239126" cy="394970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 dirty="0" smtClean="0"/>
              <a:t>The media includes:</a:t>
            </a:r>
            <a:br>
              <a:rPr lang="en-GB" dirty="0" smtClean="0"/>
            </a:br>
            <a:r>
              <a:rPr lang="en-GB" b="1" dirty="0" smtClean="0"/>
              <a:t>Traditional media </a:t>
            </a:r>
            <a:r>
              <a:rPr lang="en-GB" dirty="0" err="1" smtClean="0"/>
              <a:t>eg</a:t>
            </a:r>
            <a:r>
              <a:rPr lang="en-GB" dirty="0" smtClean="0"/>
              <a:t> radio, TV and newspapers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b="1" dirty="0" smtClean="0"/>
              <a:t>Electronic and online media </a:t>
            </a:r>
            <a:r>
              <a:rPr lang="en-GB" dirty="0" err="1" smtClean="0"/>
              <a:t>eg</a:t>
            </a:r>
            <a:r>
              <a:rPr lang="en-GB" dirty="0" smtClean="0"/>
              <a:t> email, internet, social networking sites and blogs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dirty="0" smtClean="0"/>
              <a:t>The media is a powerful force that can build awareness, shape public opinion</a:t>
            </a:r>
            <a:r>
              <a:rPr lang="en-GB" dirty="0"/>
              <a:t> </a:t>
            </a:r>
            <a:r>
              <a:rPr lang="en-GB" dirty="0" smtClean="0"/>
              <a:t>and influence decision-makers.</a:t>
            </a:r>
            <a:br>
              <a:rPr lang="en-GB" dirty="0" smtClean="0"/>
            </a:br>
            <a:endParaRPr lang="en-GB" dirty="0"/>
          </a:p>
          <a:p>
            <a:pPr marL="0" indent="0">
              <a:spcAft>
                <a:spcPts val="12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G3: Media opportunities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76351"/>
            <a:ext cx="8382000" cy="3949700"/>
          </a:xfrm>
        </p:spPr>
        <p:txBody>
          <a:bodyPr/>
          <a:lstStyle/>
          <a:p>
            <a:r>
              <a:rPr lang="en-GB" b="1" dirty="0" smtClean="0"/>
              <a:t>Written</a:t>
            </a:r>
            <a:r>
              <a:rPr lang="en-GB" dirty="0" smtClean="0"/>
              <a:t> – press releases, letters to the editor, feature-length articles, blogs, background information for journalists</a:t>
            </a:r>
          </a:p>
          <a:p>
            <a:r>
              <a:rPr lang="en-GB" b="1" dirty="0" smtClean="0"/>
              <a:t>Spoken and visual</a:t>
            </a:r>
            <a:r>
              <a:rPr lang="en-GB" dirty="0" smtClean="0"/>
              <a:t> – radio interview, TV interview, phoning in to a talk show, storylines in radio or TV programmes, film footage</a:t>
            </a:r>
          </a:p>
          <a:p>
            <a:r>
              <a:rPr lang="en-GB" b="1" dirty="0" smtClean="0"/>
              <a:t>Relational</a:t>
            </a:r>
            <a:r>
              <a:rPr lang="en-GB" dirty="0" smtClean="0"/>
              <a:t> – putting on a lunch for journalists, inviting journalists on visits to communities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G3: Media messages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1"/>
            <a:ext cx="8229600" cy="3949700"/>
          </a:xfrm>
        </p:spPr>
        <p:txBody>
          <a:bodyPr/>
          <a:lstStyle/>
          <a:p>
            <a:r>
              <a:rPr lang="en-GB" b="1" dirty="0" smtClean="0"/>
              <a:t>What</a:t>
            </a:r>
            <a:r>
              <a:rPr lang="en-GB" dirty="0" smtClean="0"/>
              <a:t> is happening / has happened?</a:t>
            </a:r>
          </a:p>
          <a:p>
            <a:r>
              <a:rPr lang="en-GB" b="1" dirty="0" smtClean="0"/>
              <a:t>Who</a:t>
            </a:r>
            <a:r>
              <a:rPr lang="en-GB" dirty="0" smtClean="0"/>
              <a:t>, </a:t>
            </a:r>
            <a:r>
              <a:rPr lang="en-GB" b="1" dirty="0" smtClean="0"/>
              <a:t>where</a:t>
            </a:r>
            <a:r>
              <a:rPr lang="en-GB" dirty="0" smtClean="0"/>
              <a:t> and </a:t>
            </a:r>
            <a:r>
              <a:rPr lang="en-GB" b="1" dirty="0" smtClean="0"/>
              <a:t>when</a:t>
            </a:r>
            <a:r>
              <a:rPr lang="en-GB" dirty="0" smtClean="0"/>
              <a:t>?</a:t>
            </a:r>
          </a:p>
          <a:p>
            <a:r>
              <a:rPr lang="en-GB" b="1" dirty="0" smtClean="0"/>
              <a:t>Why</a:t>
            </a:r>
            <a:r>
              <a:rPr lang="en-GB" dirty="0" smtClean="0"/>
              <a:t> is it happening / has it happened?</a:t>
            </a:r>
          </a:p>
          <a:p>
            <a:r>
              <a:rPr lang="en-GB" b="1" dirty="0" smtClean="0"/>
              <a:t>How</a:t>
            </a:r>
            <a:r>
              <a:rPr lang="en-GB" dirty="0" smtClean="0"/>
              <a:t> is it affecting people and why is it important? </a:t>
            </a:r>
          </a:p>
          <a:p>
            <a:r>
              <a:rPr lang="en-GB" b="1" dirty="0" smtClean="0"/>
              <a:t>What</a:t>
            </a:r>
            <a:r>
              <a:rPr lang="en-GB" dirty="0" smtClean="0"/>
              <a:t> needs to happen now?</a:t>
            </a:r>
          </a:p>
        </p:txBody>
      </p:sp>
    </p:spTree>
    <p:extLst>
      <p:ext uri="{BB962C8B-B14F-4D97-AF65-F5344CB8AC3E}">
        <p14:creationId xmlns:p14="http://schemas.microsoft.com/office/powerpoint/2010/main" val="384239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G3: Media messages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067481"/>
              </p:ext>
            </p:extLst>
          </p:nvPr>
        </p:nvGraphicFramePr>
        <p:xfrm>
          <a:off x="457200" y="1600200"/>
          <a:ext cx="8391525" cy="39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2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G3: Good practice in media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1"/>
            <a:ext cx="8229600" cy="3949700"/>
          </a:xfrm>
        </p:spPr>
        <p:txBody>
          <a:bodyPr/>
          <a:lstStyle/>
          <a:p>
            <a:r>
              <a:rPr lang="en-GB" dirty="0" smtClean="0"/>
              <a:t>Understand the aim of getting media coverage</a:t>
            </a:r>
          </a:p>
          <a:p>
            <a:r>
              <a:rPr lang="en-GB" dirty="0" smtClean="0"/>
              <a:t>Use clear media messages</a:t>
            </a:r>
          </a:p>
          <a:p>
            <a:r>
              <a:rPr lang="en-GB" dirty="0" smtClean="0"/>
              <a:t>Target key media and key people</a:t>
            </a:r>
          </a:p>
          <a:p>
            <a:r>
              <a:rPr lang="en-GB" dirty="0" smtClean="0"/>
              <a:t>Trying to view the issue from the perspective of a journalist</a:t>
            </a:r>
          </a:p>
          <a:p>
            <a:r>
              <a:rPr lang="en-GB" dirty="0" smtClean="0"/>
              <a:t>Remember that no news is unbiased</a:t>
            </a:r>
          </a:p>
          <a:p>
            <a:r>
              <a:rPr lang="en-GB" dirty="0" smtClean="0"/>
              <a:t>Use ‘hooks’ to hang stories on</a:t>
            </a:r>
          </a:p>
        </p:txBody>
      </p:sp>
    </p:spTree>
    <p:extLst>
      <p:ext uri="{BB962C8B-B14F-4D97-AF65-F5344CB8AC3E}">
        <p14:creationId xmlns:p14="http://schemas.microsoft.com/office/powerpoint/2010/main" val="41124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5223</TotalTime>
  <Words>201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Section G3 Advocacy Cycle Stage 4 Taking action: Using media </vt:lpstr>
      <vt:lpstr>Section G3: What is the media?</vt:lpstr>
      <vt:lpstr>Section G3: Media opportunities</vt:lpstr>
      <vt:lpstr>Section G3: Media messages</vt:lpstr>
      <vt:lpstr>Section G3: Media messages</vt:lpstr>
      <vt:lpstr>Section G3: Good practice in media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66</cp:revision>
  <dcterms:created xsi:type="dcterms:W3CDTF">2014-08-21T11:13:47Z</dcterms:created>
  <dcterms:modified xsi:type="dcterms:W3CDTF">2021-01-26T11:30:18Z</dcterms:modified>
</cp:coreProperties>
</file>