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73" r:id="rId3"/>
    <p:sldId id="262" r:id="rId4"/>
    <p:sldId id="265" r:id="rId5"/>
    <p:sldId id="270" r:id="rId6"/>
    <p:sldId id="272" r:id="rId7"/>
    <p:sldId id="27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1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5" autoAdjust="0"/>
    <p:restoredTop sz="98046" autoAdjust="0"/>
  </p:normalViewPr>
  <p:slideViewPr>
    <p:cSldViewPr snapToGrid="0" snapToObjects="1">
      <p:cViewPr>
        <p:scale>
          <a:sx n="66" d="100"/>
          <a:sy n="66" d="100"/>
        </p:scale>
        <p:origin x="1300" y="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79562"/>
            <a:ext cx="8229600" cy="2830513"/>
          </a:xfrm>
        </p:spPr>
        <p:txBody>
          <a:bodyPr/>
          <a:lstStyle/>
          <a:p>
            <a:r>
              <a:rPr lang="en-US" sz="5000" b="1" dirty="0" smtClean="0"/>
              <a:t>Section E1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2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Research and analysis:</a:t>
            </a:r>
            <a:br>
              <a:rPr lang="en-US" sz="4600" b="1" dirty="0" smtClean="0"/>
            </a:br>
            <a:r>
              <a:rPr lang="en-US" sz="4600" b="1" dirty="0" smtClean="0"/>
              <a:t>Overview</a:t>
            </a:r>
            <a:endParaRPr lang="en-US" sz="4600" b="1" dirty="0"/>
          </a:p>
        </p:txBody>
      </p:sp>
    </p:spTree>
    <p:extLst>
      <p:ext uri="{BB962C8B-B14F-4D97-AF65-F5344CB8AC3E}">
        <p14:creationId xmlns:p14="http://schemas.microsoft.com/office/powerpoint/2010/main" val="25030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/>
          <a:lstStyle/>
          <a:p>
            <a:r>
              <a:rPr lang="en-US" sz="4200" b="1" dirty="0"/>
              <a:t>Section </a:t>
            </a:r>
            <a:r>
              <a:rPr lang="en-US" sz="4200" b="1" dirty="0" smtClean="0"/>
              <a:t>E1: Why do we need to do research and analysis?</a:t>
            </a:r>
            <a:endParaRPr lang="en-GB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1"/>
            <a:ext cx="8448805" cy="3949700"/>
          </a:xfrm>
        </p:spPr>
        <p:txBody>
          <a:bodyPr/>
          <a:lstStyle/>
          <a:p>
            <a:r>
              <a:rPr lang="en-GB" dirty="0" smtClean="0"/>
              <a:t>Provide evidence in support</a:t>
            </a:r>
          </a:p>
          <a:p>
            <a:r>
              <a:rPr lang="en-GB" dirty="0" smtClean="0"/>
              <a:t>Give understanding of causes and effects, context, stakeholders, problems and solutions</a:t>
            </a:r>
          </a:p>
          <a:p>
            <a:r>
              <a:rPr lang="en-GB" dirty="0" smtClean="0"/>
              <a:t>Build on past learning</a:t>
            </a:r>
          </a:p>
          <a:p>
            <a:r>
              <a:rPr lang="en-GB" dirty="0" smtClean="0"/>
              <a:t>Provide justification for course of action</a:t>
            </a:r>
          </a:p>
          <a:p>
            <a:r>
              <a:rPr lang="en-GB" dirty="0" smtClean="0"/>
              <a:t>Ensure responses are appropriate and effective</a:t>
            </a:r>
          </a:p>
          <a:p>
            <a:r>
              <a:rPr lang="en-GB" dirty="0" smtClean="0"/>
              <a:t>Build collaboration and avoid duplication</a:t>
            </a:r>
          </a:p>
        </p:txBody>
      </p:sp>
    </p:spTree>
    <p:extLst>
      <p:ext uri="{BB962C8B-B14F-4D97-AF65-F5344CB8AC3E}">
        <p14:creationId xmlns:p14="http://schemas.microsoft.com/office/powerpoint/2010/main" val="5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Section </a:t>
            </a:r>
            <a:r>
              <a:rPr lang="en-US" b="1" dirty="0" smtClean="0"/>
              <a:t>E1: How is research done?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1169988"/>
            <a:ext cx="8229600" cy="3949700"/>
          </a:xfrm>
        </p:spPr>
        <p:txBody>
          <a:bodyPr/>
          <a:lstStyle/>
          <a:p>
            <a:pPr marL="0" indent="0">
              <a:buNone/>
            </a:pPr>
            <a:r>
              <a:rPr lang="en-GB" b="1" i="1" dirty="0" smtClean="0"/>
              <a:t>Primary research</a:t>
            </a:r>
            <a:r>
              <a:rPr lang="en-GB" dirty="0" smtClean="0"/>
              <a:t>: </a:t>
            </a:r>
          </a:p>
          <a:p>
            <a:pPr marL="0" indent="0">
              <a:buNone/>
            </a:pPr>
            <a:r>
              <a:rPr lang="en-GB" dirty="0" smtClean="0"/>
              <a:t>First-hand information obtained directly from those involved or affected – interviews, focus groups, surveys </a:t>
            </a:r>
            <a:r>
              <a:rPr lang="en-GB" dirty="0" err="1" smtClean="0"/>
              <a:t>etc</a:t>
            </a:r>
            <a:endParaRPr lang="en-GB" dirty="0" smtClean="0"/>
          </a:p>
          <a:p>
            <a:pPr marL="0" indent="0">
              <a:buNone/>
            </a:pPr>
            <a:r>
              <a:rPr lang="en-GB" b="1" i="1" dirty="0" smtClean="0"/>
              <a:t>Secondary (desk-based) research</a:t>
            </a:r>
            <a:r>
              <a:rPr lang="en-GB" dirty="0" smtClean="0"/>
              <a:t>:</a:t>
            </a:r>
          </a:p>
          <a:p>
            <a:pPr marL="0" indent="0">
              <a:buNone/>
            </a:pPr>
            <a:r>
              <a:rPr lang="en-GB" dirty="0" smtClean="0"/>
              <a:t>Second-hand information that has already been recorded – websites, books, reports, statistics </a:t>
            </a:r>
            <a:r>
              <a:rPr lang="en-GB" dirty="0" err="1" smtClean="0"/>
              <a:t>etc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68025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Section </a:t>
            </a:r>
            <a:r>
              <a:rPr lang="en-US" b="1" dirty="0" smtClean="0"/>
              <a:t>E1: How is analysis done?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1169988"/>
            <a:ext cx="8229600" cy="39497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Ask questions about the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Be aware of bias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Identify patterns, themes, gaps </a:t>
            </a:r>
            <a:r>
              <a:rPr lang="en-GB" dirty="0" err="1" smtClean="0"/>
              <a:t>etc</a:t>
            </a: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Understand what the data shows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Collate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Draw conclusions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Make recommendations</a:t>
            </a:r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6812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200" b="1" dirty="0" smtClean="0"/>
              <a:t>Section E1: We need to </a:t>
            </a:r>
            <a:br>
              <a:rPr lang="en-GB" sz="4200" b="1" dirty="0" smtClean="0"/>
            </a:br>
            <a:r>
              <a:rPr lang="en-GB" sz="4200" b="1" dirty="0" smtClean="0"/>
              <a:t>research and analyse…</a:t>
            </a:r>
            <a:endParaRPr lang="en-GB" sz="4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3312825"/>
              </p:ext>
            </p:extLst>
          </p:nvPr>
        </p:nvGraphicFramePr>
        <p:xfrm>
          <a:off x="457200" y="2047875"/>
          <a:ext cx="8229600" cy="23164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Context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Government policies</a:t>
                      </a:r>
                      <a:endParaRPr lang="en-GB" sz="3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Causes</a:t>
                      </a:r>
                      <a:endParaRPr lang="en-GB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Targets</a:t>
                      </a:r>
                      <a:endParaRPr lang="en-GB" sz="3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Effects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Stakeholders</a:t>
                      </a:r>
                      <a:endParaRPr lang="en-GB" sz="3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Potential</a:t>
                      </a:r>
                      <a:r>
                        <a:rPr lang="en-GB" sz="3200" b="0" baseline="0" dirty="0" smtClean="0"/>
                        <a:t> solutions</a:t>
                      </a:r>
                      <a:endParaRPr lang="en-GB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0" dirty="0" smtClean="0"/>
                        <a:t>Resources</a:t>
                      </a:r>
                      <a:endParaRPr lang="en-GB" sz="3200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708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200" b="1" dirty="0" smtClean="0"/>
              <a:t>Section E1: Government </a:t>
            </a:r>
            <a:br>
              <a:rPr lang="en-GB" sz="4200" b="1" dirty="0" smtClean="0"/>
            </a:br>
            <a:r>
              <a:rPr lang="en-GB" sz="4200" b="1" dirty="0" smtClean="0"/>
              <a:t>policies and practices…</a:t>
            </a:r>
            <a:endParaRPr lang="en-GB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99993"/>
            <a:ext cx="8574067" cy="3949700"/>
          </a:xfrm>
        </p:spPr>
        <p:txBody>
          <a:bodyPr/>
          <a:lstStyle/>
          <a:p>
            <a:r>
              <a:rPr lang="en-GB" dirty="0" smtClean="0"/>
              <a:t>Provide basic services</a:t>
            </a:r>
          </a:p>
          <a:p>
            <a:r>
              <a:rPr lang="en-GB" dirty="0" smtClean="0"/>
              <a:t>Establish tax and financial commitments</a:t>
            </a:r>
          </a:p>
          <a:p>
            <a:r>
              <a:rPr lang="en-GB" dirty="0" smtClean="0"/>
              <a:t>Set out relief and development priorities</a:t>
            </a:r>
          </a:p>
          <a:p>
            <a:r>
              <a:rPr lang="en-GB" dirty="0" smtClean="0"/>
              <a:t>Oversee the regulation of medicines</a:t>
            </a:r>
          </a:p>
          <a:p>
            <a:r>
              <a:rPr lang="en-GB" dirty="0" smtClean="0"/>
              <a:t>Protect the environment</a:t>
            </a:r>
          </a:p>
          <a:p>
            <a:r>
              <a:rPr lang="en-GB" dirty="0" smtClean="0"/>
              <a:t>Promote human rights</a:t>
            </a:r>
          </a:p>
          <a:p>
            <a:r>
              <a:rPr lang="en-GB" dirty="0" smtClean="0"/>
              <a:t>Regulate access to credit and control of inflation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5962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197</Words>
  <Application>Microsoft Office PowerPoint</Application>
  <PresentationFormat>On-screen Show (4:3)</PresentationFormat>
  <Paragraphs>41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Section E1 Advocacy Cycle Stage 2 Research and analysis: Overview</vt:lpstr>
      <vt:lpstr>Section E1: Why do we need to do research and analysis?</vt:lpstr>
      <vt:lpstr>Section E1: How is research done?</vt:lpstr>
      <vt:lpstr>Section E1: How is analysis done?</vt:lpstr>
      <vt:lpstr>Section E1: We need to  research and analyse…</vt:lpstr>
      <vt:lpstr>Section E1: Government  policies and practices…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39</cp:revision>
  <dcterms:created xsi:type="dcterms:W3CDTF">2014-08-21T11:13:47Z</dcterms:created>
  <dcterms:modified xsi:type="dcterms:W3CDTF">2021-01-26T11:23:54Z</dcterms:modified>
</cp:coreProperties>
</file>