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9" r:id="rId3"/>
    <p:sldId id="260" r:id="rId4"/>
    <p:sldId id="263" r:id="rId5"/>
    <p:sldId id="261" r:id="rId6"/>
    <p:sldId id="262" r:id="rId7"/>
    <p:sldId id="268" r:id="rId8"/>
    <p:sldId id="264" r:id="rId9"/>
    <p:sldId id="267" r:id="rId10"/>
    <p:sldId id="266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en Boyd" initials="SB" lastIdx="18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5D99"/>
    <a:srgbClr val="0489E4"/>
    <a:srgbClr val="295E9B"/>
    <a:srgbClr val="507ABA"/>
    <a:srgbClr val="85FFFE"/>
    <a:srgbClr val="8B0000"/>
    <a:srgbClr val="FF2404"/>
    <a:srgbClr val="08C083"/>
    <a:srgbClr val="6AB3E9"/>
    <a:srgbClr val="1A6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5" autoAdjust="0"/>
    <p:restoredTop sz="93073" autoAdjust="0"/>
  </p:normalViewPr>
  <p:slideViewPr>
    <p:cSldViewPr snapToGrid="0" snapToObjects="1">
      <p:cViewPr>
        <p:scale>
          <a:sx n="78" d="100"/>
          <a:sy n="78" d="100"/>
        </p:scale>
        <p:origin x="96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www.tearfund.org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204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434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873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5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www.tearfund.org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28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Section B3: Which Bible characters were advocates and why?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1"/>
            <a:ext cx="8229600" cy="3949700"/>
          </a:xfrm>
        </p:spPr>
        <p:txBody>
          <a:bodyPr/>
          <a:lstStyle/>
          <a:p>
            <a:r>
              <a:rPr lang="en-US" sz="2800" dirty="0" smtClean="0"/>
              <a:t>Nehemiah</a:t>
            </a:r>
          </a:p>
          <a:p>
            <a:r>
              <a:rPr lang="en-US" sz="2800" dirty="0" smtClean="0"/>
              <a:t>Moses and Aaron</a:t>
            </a:r>
          </a:p>
          <a:p>
            <a:r>
              <a:rPr lang="en-US" sz="2800" dirty="0" smtClean="0"/>
              <a:t>Esther and Mordecai</a:t>
            </a:r>
          </a:p>
          <a:p>
            <a:r>
              <a:rPr lang="en-US" sz="2800" dirty="0" smtClean="0"/>
              <a:t>Abraham</a:t>
            </a:r>
          </a:p>
          <a:p>
            <a:r>
              <a:rPr lang="en-US" sz="2800" dirty="0" smtClean="0"/>
              <a:t>Samuel</a:t>
            </a:r>
          </a:p>
          <a:p>
            <a:r>
              <a:rPr lang="en-US" sz="2800" dirty="0" smtClean="0"/>
              <a:t>Joseph</a:t>
            </a:r>
          </a:p>
          <a:p>
            <a:r>
              <a:rPr lang="en-US" sz="2800" dirty="0" smtClean="0"/>
              <a:t>Paul </a:t>
            </a:r>
          </a:p>
          <a:p>
            <a:pPr marL="0" indent="0">
              <a:buNone/>
            </a:pPr>
            <a:r>
              <a:rPr lang="en-US" sz="2800" dirty="0" smtClean="0"/>
              <a:t>           etc…</a:t>
            </a:r>
          </a:p>
        </p:txBody>
      </p:sp>
    </p:spTree>
    <p:extLst>
      <p:ext uri="{BB962C8B-B14F-4D97-AF65-F5344CB8AC3E}">
        <p14:creationId xmlns:p14="http://schemas.microsoft.com/office/powerpoint/2010/main" val="4138998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Section B3: What can we learn from Jesus about being an advocate?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He modelled servant leadership</a:t>
            </a:r>
          </a:p>
          <a:p>
            <a:r>
              <a:rPr lang="en-US" sz="2800" dirty="0" smtClean="0"/>
              <a:t>He gave dignity and value to those who were despised and marginalised </a:t>
            </a:r>
          </a:p>
          <a:p>
            <a:r>
              <a:rPr lang="en-US" sz="2800" dirty="0" smtClean="0"/>
              <a:t>He challenged corruption, hypocrisy and injustice</a:t>
            </a:r>
          </a:p>
          <a:p>
            <a:r>
              <a:rPr lang="en-US" sz="2800" dirty="0" smtClean="0"/>
              <a:t>He encouraged others to fulfil their responsibility</a:t>
            </a:r>
          </a:p>
          <a:p>
            <a:r>
              <a:rPr lang="en-US" sz="2800" dirty="0" smtClean="0"/>
              <a:t>He obeyed the law of the land</a:t>
            </a:r>
          </a:p>
          <a:p>
            <a:r>
              <a:rPr lang="en-US" sz="2800" dirty="0" smtClean="0"/>
              <a:t>He taught love for enemies</a:t>
            </a:r>
          </a:p>
        </p:txBody>
      </p:sp>
    </p:spTree>
    <p:extLst>
      <p:ext uri="{BB962C8B-B14F-4D97-AF65-F5344CB8AC3E}">
        <p14:creationId xmlns:p14="http://schemas.microsoft.com/office/powerpoint/2010/main" val="413899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/>
        </p:nvSpPr>
        <p:spPr>
          <a:xfrm>
            <a:off x="457200" y="1581943"/>
            <a:ext cx="8229600" cy="2830513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/>
              <a:t>Section B3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i="1" dirty="0" smtClean="0"/>
              <a:t>The WHY of advocacy</a:t>
            </a:r>
          </a:p>
          <a:p>
            <a:r>
              <a:rPr lang="en-US" sz="4600" b="1" dirty="0" smtClean="0"/>
              <a:t>The biblical basis for advocacy</a:t>
            </a:r>
            <a:endParaRPr lang="en-US" sz="4200" b="1" dirty="0"/>
          </a:p>
        </p:txBody>
      </p:sp>
    </p:spTree>
    <p:extLst>
      <p:ext uri="{BB962C8B-B14F-4D97-AF65-F5344CB8AC3E}">
        <p14:creationId xmlns:p14="http://schemas.microsoft.com/office/powerpoint/2010/main" val="116597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Section B3: Why should Christians be involved in advocacy?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1801"/>
            <a:ext cx="8229600" cy="3949700"/>
          </a:xfrm>
        </p:spPr>
        <p:txBody>
          <a:bodyPr/>
          <a:lstStyle/>
          <a:p>
            <a:r>
              <a:rPr lang="en-US" dirty="0" smtClean="0"/>
              <a:t>Using strategic influence</a:t>
            </a:r>
          </a:p>
          <a:p>
            <a:r>
              <a:rPr lang="en-US" dirty="0" smtClean="0"/>
              <a:t>Speaking out against injustice &amp; idolatry </a:t>
            </a:r>
          </a:p>
          <a:p>
            <a:r>
              <a:rPr lang="en-US" dirty="0" smtClean="0"/>
              <a:t>Modelling an alternative society</a:t>
            </a:r>
          </a:p>
          <a:p>
            <a:r>
              <a:rPr lang="en-US" dirty="0" smtClean="0"/>
              <a:t>Praying for God to intervene</a:t>
            </a:r>
          </a:p>
          <a:p>
            <a:r>
              <a:rPr lang="en-US" dirty="0" smtClean="0"/>
              <a:t>Bringing peace &amp; reconciliation</a:t>
            </a:r>
          </a:p>
          <a:p>
            <a:r>
              <a:rPr lang="en-US" dirty="0" smtClean="0"/>
              <a:t>Seeking social &amp; economic justice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Section B3: What is the role of the church in advocacy?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7201"/>
            <a:ext cx="8229600" cy="3949700"/>
          </a:xfrm>
        </p:spPr>
        <p:txBody>
          <a:bodyPr/>
          <a:lstStyle/>
          <a:p>
            <a:r>
              <a:rPr lang="en-US" dirty="0" smtClean="0"/>
              <a:t>Local influence</a:t>
            </a:r>
          </a:p>
          <a:p>
            <a:r>
              <a:rPr lang="en-US" dirty="0" smtClean="0"/>
              <a:t>Empowering citizens</a:t>
            </a:r>
          </a:p>
          <a:p>
            <a:r>
              <a:rPr lang="en-US" dirty="0" smtClean="0"/>
              <a:t>Gathering information locally</a:t>
            </a:r>
          </a:p>
          <a:p>
            <a:r>
              <a:rPr lang="en-US" dirty="0" smtClean="0"/>
              <a:t>Sharing information at a local level</a:t>
            </a:r>
          </a:p>
          <a:p>
            <a:r>
              <a:rPr lang="en-US" dirty="0" smtClean="0"/>
              <a:t>Acting as a mediator and peacemaker</a:t>
            </a:r>
          </a:p>
          <a:p>
            <a:r>
              <a:rPr lang="en-US" dirty="0" smtClean="0"/>
              <a:t>Prayer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521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Section B3: What are the potential problems for the church in advocacy?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Church leaders can be politically compromised</a:t>
            </a:r>
          </a:p>
          <a:p>
            <a:r>
              <a:rPr lang="en-US" sz="2800" dirty="0" smtClean="0"/>
              <a:t>Churches can abuse their power</a:t>
            </a:r>
          </a:p>
          <a:p>
            <a:r>
              <a:rPr lang="en-US" sz="2800" dirty="0" smtClean="0"/>
              <a:t>Churches do not always have a legitimate mandate to speak</a:t>
            </a:r>
          </a:p>
          <a:p>
            <a:r>
              <a:rPr lang="en-US" sz="2800" dirty="0" smtClean="0"/>
              <a:t>Churches can lack specialist knowledge</a:t>
            </a:r>
          </a:p>
          <a:p>
            <a:r>
              <a:rPr lang="en-US" sz="2800" dirty="0" smtClean="0"/>
              <a:t>Churches can fail to teach &amp; implement learning on social justice</a:t>
            </a:r>
          </a:p>
          <a:p>
            <a:r>
              <a:rPr lang="en-US" sz="2800" dirty="0" smtClean="0"/>
              <a:t>Churches can be vulnerable to state persecution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81552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Section B3: How is advocacy part of </a:t>
            </a:r>
            <a:r>
              <a:rPr lang="en-US" sz="4000" b="1" dirty="0"/>
              <a:t>i</a:t>
            </a:r>
            <a:r>
              <a:rPr lang="en-US" sz="4000" b="1" dirty="0" smtClean="0"/>
              <a:t>ntegral mission?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Integral mission is about restoring relationships through reconciliation – with God, self, the environment, people close to us and people we do not know</a:t>
            </a:r>
          </a:p>
          <a:p>
            <a:r>
              <a:rPr lang="en-US" sz="2800" dirty="0" smtClean="0"/>
              <a:t>The process of restoring relationships happens through the interaction of three groups in society – governments, businesses and civil society, with the church playing a unique role within civil society </a:t>
            </a:r>
          </a:p>
        </p:txBody>
      </p:sp>
    </p:spTree>
    <p:extLst>
      <p:ext uri="{BB962C8B-B14F-4D97-AF65-F5344CB8AC3E}">
        <p14:creationId xmlns:p14="http://schemas.microsoft.com/office/powerpoint/2010/main" val="2165201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Section B3: What are biblical motivations for advocacy?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Compassion</a:t>
            </a:r>
          </a:p>
          <a:p>
            <a:r>
              <a:rPr lang="en-US" sz="2800" dirty="0" smtClean="0"/>
              <a:t>Equality of all people before God</a:t>
            </a:r>
          </a:p>
          <a:p>
            <a:r>
              <a:rPr lang="en-US" sz="2800" dirty="0" smtClean="0"/>
              <a:t>Social and economic justice</a:t>
            </a:r>
          </a:p>
          <a:p>
            <a:r>
              <a:rPr lang="en-US" sz="2800" dirty="0" smtClean="0"/>
              <a:t>Reconciliation and peace within communities</a:t>
            </a:r>
          </a:p>
          <a:p>
            <a:r>
              <a:rPr lang="en-US" sz="2800" dirty="0" smtClean="0"/>
              <a:t>Love and active responsibility to others</a:t>
            </a:r>
          </a:p>
          <a:p>
            <a:r>
              <a:rPr lang="en-US" sz="2800" dirty="0" smtClean="0"/>
              <a:t>Wise stewardship of resources</a:t>
            </a:r>
          </a:p>
          <a:p>
            <a:pPr marL="0" indent="0">
              <a:buNone/>
            </a:pPr>
            <a:r>
              <a:rPr lang="en-US" sz="2800" dirty="0" smtClean="0"/>
              <a:t>      etc… </a:t>
            </a:r>
          </a:p>
        </p:txBody>
      </p:sp>
    </p:spTree>
    <p:extLst>
      <p:ext uri="{BB962C8B-B14F-4D97-AF65-F5344CB8AC3E}">
        <p14:creationId xmlns:p14="http://schemas.microsoft.com/office/powerpoint/2010/main" val="161293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Section B3: The fullness of salvation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4451"/>
            <a:ext cx="8229600" cy="3949700"/>
          </a:xfrm>
        </p:spPr>
        <p:txBody>
          <a:bodyPr/>
          <a:lstStyle/>
          <a:p>
            <a:r>
              <a:rPr lang="en-US" sz="2800" b="1" dirty="0" smtClean="0"/>
              <a:t>Salvation</a:t>
            </a:r>
            <a:r>
              <a:rPr lang="en-US" sz="2800" dirty="0" smtClean="0"/>
              <a:t> is about ‘putting things right’ and reversing the effects of sin, bringing healing at all levels – individual, societal and political</a:t>
            </a:r>
          </a:p>
          <a:p>
            <a:r>
              <a:rPr lang="en-US" sz="2800" dirty="0" smtClean="0"/>
              <a:t>The </a:t>
            </a:r>
            <a:r>
              <a:rPr lang="en-US" sz="2800" b="1" dirty="0" smtClean="0"/>
              <a:t>fullness of salvation</a:t>
            </a:r>
            <a:r>
              <a:rPr lang="en-US" sz="2800" dirty="0" smtClean="0"/>
              <a:t> is the </a:t>
            </a:r>
            <a:r>
              <a:rPr lang="en-US" sz="2800" b="1" dirty="0" smtClean="0"/>
              <a:t>good news </a:t>
            </a:r>
            <a:r>
              <a:rPr lang="en-US" sz="2800" dirty="0" smtClean="0"/>
              <a:t>of the kingdom of God coming, wherever God reigns – in people’s hearts, relationships, systems and structures</a:t>
            </a:r>
          </a:p>
          <a:p>
            <a:r>
              <a:rPr lang="en-US" sz="2800" dirty="0" smtClean="0"/>
              <a:t>The </a:t>
            </a:r>
            <a:r>
              <a:rPr lang="en-US" sz="2800" b="1" dirty="0" smtClean="0"/>
              <a:t>good news </a:t>
            </a:r>
            <a:r>
              <a:rPr lang="en-US" sz="2800" dirty="0" smtClean="0"/>
              <a:t>includes reconciliation with God, freedom from oppression, blessing from God and hope for the poor</a:t>
            </a:r>
          </a:p>
        </p:txBody>
      </p:sp>
    </p:spTree>
    <p:extLst>
      <p:ext uri="{BB962C8B-B14F-4D97-AF65-F5344CB8AC3E}">
        <p14:creationId xmlns:p14="http://schemas.microsoft.com/office/powerpoint/2010/main" val="15119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274638"/>
            <a:ext cx="8410575" cy="1143000"/>
          </a:xfrm>
        </p:spPr>
        <p:txBody>
          <a:bodyPr/>
          <a:lstStyle/>
          <a:p>
            <a:r>
              <a:rPr lang="en-US" sz="4000" b="1" dirty="0" smtClean="0"/>
              <a:t>Section B3: God’s justice and compassion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4176"/>
            <a:ext cx="8229600" cy="3949700"/>
          </a:xfrm>
        </p:spPr>
        <p:txBody>
          <a:bodyPr/>
          <a:lstStyle/>
          <a:p>
            <a:r>
              <a:rPr lang="en-US" sz="2800" dirty="0" smtClean="0"/>
              <a:t>All human beings are made in God’s image, have equal value and should have equal respect</a:t>
            </a:r>
          </a:p>
          <a:p>
            <a:r>
              <a:rPr lang="en-US" sz="2800" dirty="0" smtClean="0"/>
              <a:t>God loves all people and has a special concern for the poor, </a:t>
            </a:r>
            <a:r>
              <a:rPr lang="en-US" sz="2800" dirty="0" err="1" smtClean="0"/>
              <a:t>marginalised</a:t>
            </a:r>
            <a:r>
              <a:rPr lang="en-US" sz="2800" dirty="0" smtClean="0"/>
              <a:t> and oppressed</a:t>
            </a:r>
          </a:p>
          <a:p>
            <a:r>
              <a:rPr lang="en-US" sz="2800" b="1" dirty="0" smtClean="0"/>
              <a:t>Old Testament </a:t>
            </a:r>
            <a:r>
              <a:rPr lang="en-US" sz="2800" dirty="0" smtClean="0"/>
              <a:t>God liberates his people from oppression in Egypt…</a:t>
            </a:r>
          </a:p>
          <a:p>
            <a:r>
              <a:rPr lang="en-US" sz="2800" b="1" dirty="0" smtClean="0"/>
              <a:t>New Testament </a:t>
            </a:r>
            <a:r>
              <a:rPr lang="en-US" sz="2800" dirty="0" smtClean="0"/>
              <a:t>Jesus teaches us to love God and love our neighbour, </a:t>
            </a:r>
            <a:r>
              <a:rPr lang="en-US" sz="2800" dirty="0" err="1" smtClean="0"/>
              <a:t>eg</a:t>
            </a:r>
            <a:r>
              <a:rPr lang="en-US" sz="2800" dirty="0" smtClean="0"/>
              <a:t> the Good Samaritan…</a:t>
            </a:r>
          </a:p>
        </p:txBody>
      </p:sp>
    </p:spTree>
    <p:extLst>
      <p:ext uri="{BB962C8B-B14F-4D97-AF65-F5344CB8AC3E}">
        <p14:creationId xmlns:p14="http://schemas.microsoft.com/office/powerpoint/2010/main" val="40525732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</TotalTime>
  <Words>476</Words>
  <Application>Microsoft Office PowerPoint</Application>
  <PresentationFormat>On-screen Show (4:3)</PresentationFormat>
  <Paragraphs>62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PowerPoint Presentation</vt:lpstr>
      <vt:lpstr>PowerPoint Presentation</vt:lpstr>
      <vt:lpstr>Section B3: Why should Christians be involved in advocacy?</vt:lpstr>
      <vt:lpstr>Section B3: What is the role of the church in advocacy?</vt:lpstr>
      <vt:lpstr>Section B3: What are the potential problems for the church in advocacy?</vt:lpstr>
      <vt:lpstr>Section B3: How is advocacy part of integral mission?</vt:lpstr>
      <vt:lpstr>Section B3: What are biblical motivations for advocacy?</vt:lpstr>
      <vt:lpstr>Section B3: The fullness of salvation</vt:lpstr>
      <vt:lpstr>Section B3: God’s justice and compassion</vt:lpstr>
      <vt:lpstr>Section B3: Which Bible characters were advocates and why?</vt:lpstr>
      <vt:lpstr>Section B3: What can we learn from Jesus about being an advocate?</vt:lpstr>
    </vt:vector>
  </TitlesOfParts>
  <Company>Tearfund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Macbook6</dc:creator>
  <cp:lastModifiedBy>Sarah Krajewski</cp:lastModifiedBy>
  <cp:revision>44</cp:revision>
  <dcterms:created xsi:type="dcterms:W3CDTF">2014-07-28T09:43:23Z</dcterms:created>
  <dcterms:modified xsi:type="dcterms:W3CDTF">2021-01-26T11:19:57Z</dcterms:modified>
</cp:coreProperties>
</file>