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2" r:id="rId3"/>
    <p:sldId id="260" r:id="rId4"/>
    <p:sldId id="267" r:id="rId5"/>
    <p:sldId id="271" r:id="rId6"/>
    <p:sldId id="268" r:id="rId7"/>
    <p:sldId id="266" r:id="rId8"/>
    <p:sldId id="269" r:id="rId9"/>
    <p:sldId id="270"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ren Boyd" initials="SB"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5D99"/>
    <a:srgbClr val="0489E4"/>
    <a:srgbClr val="295E9B"/>
    <a:srgbClr val="507ABA"/>
    <a:srgbClr val="85FFFE"/>
    <a:srgbClr val="8B0000"/>
    <a:srgbClr val="FF2404"/>
    <a:srgbClr val="08C083"/>
    <a:srgbClr val="6AB3E9"/>
    <a:srgbClr val="1A66B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3073" autoAdjust="0"/>
  </p:normalViewPr>
  <p:slideViewPr>
    <p:cSldViewPr snapToGrid="0" snapToObjects="1">
      <p:cViewPr>
        <p:scale>
          <a:sx n="51" d="100"/>
          <a:sy n="51" d="100"/>
        </p:scale>
        <p:origin x="1740" y="4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36"/>
            <a:ext cx="9143999" cy="6857464"/>
          </a:xfrm>
          <a:prstGeom prst="rect">
            <a:avLst/>
          </a:prstGeom>
        </p:spPr>
      </p:pic>
      <p:sp>
        <p:nvSpPr>
          <p:cNvPr id="8" name="TextBox 7"/>
          <p:cNvSpPr txBox="1"/>
          <p:nvPr userDrawn="1"/>
        </p:nvSpPr>
        <p:spPr>
          <a:xfrm>
            <a:off x="453610" y="529140"/>
            <a:ext cx="4944337" cy="1815882"/>
          </a:xfrm>
          <a:prstGeom prst="rect">
            <a:avLst/>
          </a:prstGeom>
          <a:noFill/>
        </p:spPr>
        <p:txBody>
          <a:bodyPr wrap="square" rtlCol="0">
            <a:spAutoFit/>
          </a:bodyPr>
          <a:lstStyle/>
          <a:p>
            <a:r>
              <a:rPr lang="en-US" sz="5800" b="1" dirty="0" smtClean="0">
                <a:solidFill>
                  <a:schemeClr val="bg1"/>
                </a:solidFill>
              </a:rPr>
              <a:t>ROOTS 1+2</a:t>
            </a:r>
          </a:p>
          <a:p>
            <a:r>
              <a:rPr lang="en-US" sz="5000" dirty="0" smtClean="0">
                <a:solidFill>
                  <a:schemeClr val="bg1"/>
                </a:solidFill>
              </a:rPr>
              <a:t>Advocacy Toolkit</a:t>
            </a:r>
            <a:endParaRPr lang="en-US" sz="5000" dirty="0">
              <a:solidFill>
                <a:schemeClr val="bg1"/>
              </a:solidFill>
            </a:endParaRPr>
          </a:p>
        </p:txBody>
      </p:sp>
      <p:sp>
        <p:nvSpPr>
          <p:cNvPr id="9" name="TextBox 8"/>
          <p:cNvSpPr txBox="1"/>
          <p:nvPr userDrawn="1"/>
        </p:nvSpPr>
        <p:spPr>
          <a:xfrm>
            <a:off x="453610" y="2449153"/>
            <a:ext cx="3704472" cy="369332"/>
          </a:xfrm>
          <a:prstGeom prst="rect">
            <a:avLst/>
          </a:prstGeom>
          <a:noFill/>
        </p:spPr>
        <p:txBody>
          <a:bodyPr wrap="square" rtlCol="0">
            <a:spAutoFit/>
          </a:bodyPr>
          <a:lstStyle/>
          <a:p>
            <a:r>
              <a:rPr lang="en-US" dirty="0" err="1" smtClean="0">
                <a:solidFill>
                  <a:schemeClr val="bg1"/>
                </a:solidFill>
              </a:rPr>
              <a:t>www.tearfund.org</a:t>
            </a:r>
            <a:r>
              <a:rPr lang="en-US" dirty="0" smtClean="0">
                <a:solidFill>
                  <a:schemeClr val="bg1"/>
                </a:solidFill>
              </a:rPr>
              <a:t>/</a:t>
            </a:r>
            <a:r>
              <a:rPr lang="en-US" dirty="0" err="1" smtClean="0">
                <a:solidFill>
                  <a:schemeClr val="bg1"/>
                </a:solidFill>
              </a:rPr>
              <a:t>advocacy_toolkit</a:t>
            </a:r>
            <a:endParaRPr lang="en-US" dirty="0">
              <a:solidFill>
                <a:schemeClr val="bg1"/>
              </a:solidFill>
            </a:endParaRPr>
          </a:p>
        </p:txBody>
      </p:sp>
    </p:spTree>
    <p:extLst>
      <p:ext uri="{BB962C8B-B14F-4D97-AF65-F5344CB8AC3E}">
        <p14:creationId xmlns:p14="http://schemas.microsoft.com/office/powerpoint/2010/main" val="2776204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PPT TEMPLATE_ROOTS-02.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3999" cy="6857464"/>
          </a:xfrm>
          <a:prstGeom prst="rect">
            <a:avLst/>
          </a:prstGeom>
        </p:spPr>
      </p:pic>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a:xfrm>
            <a:off x="457200" y="1600201"/>
            <a:ext cx="8229600" cy="3949700"/>
          </a:xfrm>
          <a:prstGeom prst="rect">
            <a:avLst/>
          </a:prstGeo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787871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descr="PPT TEMPLATE_ROOTS-02.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3999" cy="6857463"/>
          </a:xfrm>
          <a:prstGeom prst="rect">
            <a:avLst/>
          </a:prstGeom>
        </p:spPr>
      </p:pic>
      <p:sp>
        <p:nvSpPr>
          <p:cNvPr id="2" name="Title 1"/>
          <p:cNvSpPr>
            <a:spLocks noGrp="1"/>
          </p:cNvSpPr>
          <p:nvPr>
            <p:ph type="title"/>
          </p:nvPr>
        </p:nvSpPr>
        <p:spPr>
          <a:xfrm>
            <a:off x="457200" y="274638"/>
            <a:ext cx="8229600" cy="1143000"/>
          </a:xfrm>
          <a:prstGeom prst="rect">
            <a:avLst/>
          </a:prstGeom>
        </p:spPr>
        <p:txBody>
          <a:bodyPr/>
          <a:lstStyle/>
          <a:p>
            <a:r>
              <a:rPr lang="en-GB" dirty="0" smtClean="0"/>
              <a:t>Click to edit Master title style</a:t>
            </a:r>
            <a:endParaRPr lang="en-US" dirty="0"/>
          </a:p>
        </p:txBody>
      </p:sp>
      <p:sp>
        <p:nvSpPr>
          <p:cNvPr id="3" name="Content Placeholder 2"/>
          <p:cNvSpPr>
            <a:spLocks noGrp="1"/>
          </p:cNvSpPr>
          <p:nvPr>
            <p:ph idx="1"/>
          </p:nvPr>
        </p:nvSpPr>
        <p:spPr>
          <a:xfrm>
            <a:off x="457200" y="1600201"/>
            <a:ext cx="8229600" cy="3949700"/>
          </a:xfrm>
          <a:prstGeom prst="rect">
            <a:avLst/>
          </a:prstGeo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787871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3480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873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5" r:id="rId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536"/>
            <a:ext cx="9143999" cy="6857464"/>
          </a:xfrm>
          <a:prstGeom prst="rect">
            <a:avLst/>
          </a:prstGeom>
        </p:spPr>
      </p:pic>
      <p:sp>
        <p:nvSpPr>
          <p:cNvPr id="3" name="TextBox 2"/>
          <p:cNvSpPr txBox="1"/>
          <p:nvPr/>
        </p:nvSpPr>
        <p:spPr>
          <a:xfrm>
            <a:off x="453610" y="529140"/>
            <a:ext cx="4944337" cy="1815882"/>
          </a:xfrm>
          <a:prstGeom prst="rect">
            <a:avLst/>
          </a:prstGeom>
          <a:noFill/>
        </p:spPr>
        <p:txBody>
          <a:bodyPr wrap="square" rtlCol="0">
            <a:spAutoFit/>
          </a:bodyPr>
          <a:lstStyle/>
          <a:p>
            <a:r>
              <a:rPr lang="en-US" sz="5800" b="1" dirty="0" smtClean="0">
                <a:solidFill>
                  <a:schemeClr val="bg1"/>
                </a:solidFill>
              </a:rPr>
              <a:t>ROOTS 1+2</a:t>
            </a:r>
          </a:p>
          <a:p>
            <a:r>
              <a:rPr lang="en-US" sz="5000" dirty="0" smtClean="0">
                <a:solidFill>
                  <a:schemeClr val="bg1"/>
                </a:solidFill>
              </a:rPr>
              <a:t>Advocacy toolkit</a:t>
            </a:r>
            <a:endParaRPr lang="en-US" sz="5000" dirty="0">
              <a:solidFill>
                <a:schemeClr val="bg1"/>
              </a:solidFill>
            </a:endParaRPr>
          </a:p>
        </p:txBody>
      </p:sp>
      <p:sp>
        <p:nvSpPr>
          <p:cNvPr id="7" name="TextBox 6"/>
          <p:cNvSpPr txBox="1"/>
          <p:nvPr/>
        </p:nvSpPr>
        <p:spPr>
          <a:xfrm>
            <a:off x="453610" y="2449153"/>
            <a:ext cx="3704472" cy="369332"/>
          </a:xfrm>
          <a:prstGeom prst="rect">
            <a:avLst/>
          </a:prstGeom>
          <a:noFill/>
        </p:spPr>
        <p:txBody>
          <a:bodyPr wrap="square" rtlCol="0">
            <a:spAutoFit/>
          </a:bodyPr>
          <a:lstStyle/>
          <a:p>
            <a:r>
              <a:rPr lang="en-US" dirty="0" err="1" smtClean="0">
                <a:solidFill>
                  <a:schemeClr val="bg1"/>
                </a:solidFill>
              </a:rPr>
              <a:t>www.tearfund.org</a:t>
            </a:r>
            <a:r>
              <a:rPr lang="en-US" dirty="0" smtClean="0">
                <a:solidFill>
                  <a:schemeClr val="bg1"/>
                </a:solidFill>
              </a:rPr>
              <a:t>/</a:t>
            </a:r>
            <a:r>
              <a:rPr lang="en-US" dirty="0" err="1" smtClean="0">
                <a:solidFill>
                  <a:schemeClr val="bg1"/>
                </a:solidFill>
              </a:rPr>
              <a:t>advocacy_toolkit</a:t>
            </a:r>
            <a:endParaRPr lang="en-US" dirty="0">
              <a:solidFill>
                <a:schemeClr val="bg1"/>
              </a:solidFill>
            </a:endParaRPr>
          </a:p>
        </p:txBody>
      </p:sp>
    </p:spTree>
    <p:extLst>
      <p:ext uri="{BB962C8B-B14F-4D97-AF65-F5344CB8AC3E}">
        <p14:creationId xmlns:p14="http://schemas.microsoft.com/office/powerpoint/2010/main" val="510281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nvSpPr>
        <p:spPr>
          <a:xfrm>
            <a:off x="457200" y="1708943"/>
            <a:ext cx="8229600" cy="283051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000" b="1" dirty="0" smtClean="0"/>
              <a:t>Section B2</a:t>
            </a:r>
            <a:r>
              <a:rPr lang="en-US" sz="4800" b="1" dirty="0" smtClean="0"/>
              <a:t/>
            </a:r>
            <a:br>
              <a:rPr lang="en-US" sz="4800" b="1" dirty="0" smtClean="0"/>
            </a:br>
            <a:r>
              <a:rPr lang="en-US" sz="4600" b="1" i="1" smtClean="0"/>
              <a:t>The WHY </a:t>
            </a:r>
            <a:r>
              <a:rPr lang="en-US" sz="4600" b="1" i="1" dirty="0" smtClean="0"/>
              <a:t>of advocacy</a:t>
            </a:r>
          </a:p>
          <a:p>
            <a:r>
              <a:rPr lang="en-US" sz="4600" b="1" dirty="0" smtClean="0"/>
              <a:t>Power and politics</a:t>
            </a:r>
            <a:endParaRPr lang="en-US" sz="4200" b="1" dirty="0"/>
          </a:p>
        </p:txBody>
      </p:sp>
    </p:spTree>
    <p:extLst>
      <p:ext uri="{BB962C8B-B14F-4D97-AF65-F5344CB8AC3E}">
        <p14:creationId xmlns:p14="http://schemas.microsoft.com/office/powerpoint/2010/main" val="2640171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What is power?</a:t>
            </a:r>
            <a:endParaRPr lang="en-US" sz="4000" b="1" dirty="0"/>
          </a:p>
        </p:txBody>
      </p:sp>
      <p:sp>
        <p:nvSpPr>
          <p:cNvPr id="3" name="Content Placeholder 2"/>
          <p:cNvSpPr>
            <a:spLocks noGrp="1"/>
          </p:cNvSpPr>
          <p:nvPr>
            <p:ph idx="1"/>
          </p:nvPr>
        </p:nvSpPr>
        <p:spPr/>
        <p:txBody>
          <a:bodyPr/>
          <a:lstStyle/>
          <a:p>
            <a:pPr marL="0" indent="0">
              <a:buNone/>
            </a:pPr>
            <a:r>
              <a:rPr lang="en-US" dirty="0" smtClean="0"/>
              <a:t>Power is the ability to influence the behaviour of people and the circumstances they live in. It determines who makes decisions, what decisions are made, when they are made, and how they are made.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What are the different types of power?</a:t>
            </a:r>
            <a:endParaRPr lang="en-US" sz="4000" b="1" dirty="0"/>
          </a:p>
        </p:txBody>
      </p:sp>
      <p:sp>
        <p:nvSpPr>
          <p:cNvPr id="3" name="Content Placeholder 2"/>
          <p:cNvSpPr>
            <a:spLocks noGrp="1"/>
          </p:cNvSpPr>
          <p:nvPr>
            <p:ph idx="1"/>
          </p:nvPr>
        </p:nvSpPr>
        <p:spPr>
          <a:xfrm>
            <a:off x="457200" y="1506539"/>
            <a:ext cx="8229600" cy="3949700"/>
          </a:xfrm>
        </p:spPr>
        <p:txBody>
          <a:bodyPr/>
          <a:lstStyle/>
          <a:p>
            <a:r>
              <a:rPr lang="en-US" dirty="0" smtClean="0"/>
              <a:t>‘Power to’ do something</a:t>
            </a:r>
          </a:p>
          <a:p>
            <a:r>
              <a:rPr lang="en-US" dirty="0" smtClean="0"/>
              <a:t>‘Power within’ a person</a:t>
            </a:r>
          </a:p>
          <a:p>
            <a:r>
              <a:rPr lang="en-US" dirty="0" smtClean="0"/>
              <a:t>‘Power with’ others</a:t>
            </a:r>
          </a:p>
          <a:p>
            <a:r>
              <a:rPr lang="en-US" dirty="0" smtClean="0"/>
              <a:t>‘Power over’ others</a:t>
            </a:r>
          </a:p>
          <a:p>
            <a:r>
              <a:rPr lang="en-US" dirty="0" smtClean="0"/>
              <a:t>Visible power</a:t>
            </a:r>
          </a:p>
          <a:p>
            <a:r>
              <a:rPr lang="en-US" dirty="0" smtClean="0"/>
              <a:t>Hidden power</a:t>
            </a:r>
          </a:p>
          <a:p>
            <a:r>
              <a:rPr lang="en-US" dirty="0" smtClean="0"/>
              <a:t>Invisible power</a:t>
            </a:r>
          </a:p>
          <a:p>
            <a:pPr marL="0" indent="0">
              <a:buNone/>
            </a:pPr>
            <a:endParaRPr lang="en-US" dirty="0"/>
          </a:p>
        </p:txBody>
      </p:sp>
    </p:spTree>
    <p:extLst>
      <p:ext uri="{BB962C8B-B14F-4D97-AF65-F5344CB8AC3E}">
        <p14:creationId xmlns:p14="http://schemas.microsoft.com/office/powerpoint/2010/main" val="2915109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What are the different sources of power?</a:t>
            </a:r>
            <a:endParaRPr lang="en-US" sz="4000" b="1"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51753983"/>
              </p:ext>
            </p:extLst>
          </p:nvPr>
        </p:nvGraphicFramePr>
        <p:xfrm>
          <a:off x="1428750" y="1749425"/>
          <a:ext cx="6096000" cy="3627120"/>
        </p:xfrm>
        <a:graphic>
          <a:graphicData uri="http://schemas.openxmlformats.org/drawingml/2006/table">
            <a:tbl>
              <a:tblPr firstRow="1" bandRow="1">
                <a:tableStyleId>{3B4B98B0-60AC-42C2-AFA5-B58CD77FA1E5}</a:tableStyleId>
              </a:tblPr>
              <a:tblGrid>
                <a:gridCol w="3048000"/>
                <a:gridCol w="3048000"/>
              </a:tblGrid>
              <a:tr h="370840">
                <a:tc>
                  <a:txBody>
                    <a:bodyPr/>
                    <a:lstStyle/>
                    <a:p>
                      <a:r>
                        <a:rPr lang="en-GB" sz="2800" b="0" dirty="0" smtClean="0"/>
                        <a:t>Authority</a:t>
                      </a:r>
                      <a:endParaRPr lang="en-GB" sz="2800" b="0" dirty="0"/>
                    </a:p>
                  </a:txBody>
                  <a:tcPr/>
                </a:tc>
                <a:tc>
                  <a:txBody>
                    <a:bodyPr/>
                    <a:lstStyle/>
                    <a:p>
                      <a:r>
                        <a:rPr lang="en-GB" sz="2800" b="0" dirty="0" smtClean="0"/>
                        <a:t>Coercion</a:t>
                      </a:r>
                      <a:endParaRPr lang="en-GB" sz="2800" b="0" dirty="0"/>
                    </a:p>
                  </a:txBody>
                  <a:tcPr/>
                </a:tc>
              </a:tr>
              <a:tr h="370840">
                <a:tc>
                  <a:txBody>
                    <a:bodyPr/>
                    <a:lstStyle/>
                    <a:p>
                      <a:r>
                        <a:rPr lang="en-GB" sz="2800" dirty="0" smtClean="0"/>
                        <a:t>Collective</a:t>
                      </a:r>
                      <a:endParaRPr lang="en-GB" sz="2800" dirty="0"/>
                    </a:p>
                  </a:txBody>
                  <a:tcPr/>
                </a:tc>
                <a:tc>
                  <a:txBody>
                    <a:bodyPr/>
                    <a:lstStyle/>
                    <a:p>
                      <a:r>
                        <a:rPr lang="en-GB" sz="2800" dirty="0" smtClean="0"/>
                        <a:t>Culture</a:t>
                      </a:r>
                      <a:endParaRPr lang="en-GB" sz="2800" dirty="0"/>
                    </a:p>
                  </a:txBody>
                  <a:tcPr/>
                </a:tc>
              </a:tr>
              <a:tr h="370840">
                <a:tc>
                  <a:txBody>
                    <a:bodyPr/>
                    <a:lstStyle/>
                    <a:p>
                      <a:r>
                        <a:rPr lang="en-GB" sz="2800" dirty="0" smtClean="0"/>
                        <a:t>Economic</a:t>
                      </a:r>
                      <a:endParaRPr lang="en-GB" sz="2800" dirty="0"/>
                    </a:p>
                  </a:txBody>
                  <a:tcPr/>
                </a:tc>
                <a:tc>
                  <a:txBody>
                    <a:bodyPr/>
                    <a:lstStyle/>
                    <a:p>
                      <a:r>
                        <a:rPr lang="en-GB" sz="2800" dirty="0" smtClean="0"/>
                        <a:t>Ethnic</a:t>
                      </a:r>
                    </a:p>
                  </a:txBody>
                  <a:tcPr/>
                </a:tc>
              </a:tr>
              <a:tr h="370840">
                <a:tc>
                  <a:txBody>
                    <a:bodyPr/>
                    <a:lstStyle/>
                    <a:p>
                      <a:r>
                        <a:rPr lang="en-GB" sz="2800" dirty="0" smtClean="0"/>
                        <a:t>Expertise</a:t>
                      </a:r>
                      <a:endParaRPr lang="en-GB" sz="2800" dirty="0"/>
                    </a:p>
                  </a:txBody>
                  <a:tcPr/>
                </a:tc>
                <a:tc>
                  <a:txBody>
                    <a:bodyPr/>
                    <a:lstStyle/>
                    <a:p>
                      <a:r>
                        <a:rPr lang="en-GB" sz="2800" dirty="0" smtClean="0"/>
                        <a:t>God</a:t>
                      </a:r>
                      <a:endParaRPr lang="en-GB" sz="2800" dirty="0"/>
                    </a:p>
                  </a:txBody>
                  <a:tcPr/>
                </a:tc>
              </a:tr>
              <a:tr h="370840">
                <a:tc>
                  <a:txBody>
                    <a:bodyPr/>
                    <a:lstStyle/>
                    <a:p>
                      <a:r>
                        <a:rPr lang="en-GB" sz="2800" dirty="0" smtClean="0"/>
                        <a:t>Institutional</a:t>
                      </a:r>
                      <a:endParaRPr lang="en-GB" sz="2800" dirty="0"/>
                    </a:p>
                  </a:txBody>
                  <a:tcPr/>
                </a:tc>
                <a:tc>
                  <a:txBody>
                    <a:bodyPr/>
                    <a:lstStyle/>
                    <a:p>
                      <a:r>
                        <a:rPr lang="en-GB" sz="2800" dirty="0" smtClean="0"/>
                        <a:t>Moral</a:t>
                      </a:r>
                      <a:endParaRPr lang="en-GB" sz="2800" dirty="0"/>
                    </a:p>
                  </a:txBody>
                  <a:tcPr/>
                </a:tc>
              </a:tr>
              <a:tr h="370840">
                <a:tc>
                  <a:txBody>
                    <a:bodyPr/>
                    <a:lstStyle/>
                    <a:p>
                      <a:r>
                        <a:rPr lang="en-GB" sz="2800" dirty="0" smtClean="0"/>
                        <a:t>Privilege</a:t>
                      </a:r>
                      <a:endParaRPr lang="en-GB" sz="2800" dirty="0"/>
                    </a:p>
                  </a:txBody>
                  <a:tcPr/>
                </a:tc>
                <a:tc>
                  <a:txBody>
                    <a:bodyPr/>
                    <a:lstStyle/>
                    <a:p>
                      <a:r>
                        <a:rPr lang="en-GB" sz="2800" dirty="0" smtClean="0"/>
                        <a:t>Resource</a:t>
                      </a:r>
                      <a:endParaRPr lang="en-GB" sz="2800" dirty="0"/>
                    </a:p>
                  </a:txBody>
                  <a:tcPr/>
                </a:tc>
              </a:tr>
              <a:tr h="370840">
                <a:tc>
                  <a:txBody>
                    <a:bodyPr/>
                    <a:lstStyle/>
                    <a:p>
                      <a:r>
                        <a:rPr lang="en-GB" sz="2800" dirty="0" smtClean="0"/>
                        <a:t>Service</a:t>
                      </a:r>
                      <a:endParaRPr lang="en-GB" sz="2800" dirty="0"/>
                    </a:p>
                  </a:txBody>
                  <a:tcPr/>
                </a:tc>
                <a:tc>
                  <a:txBody>
                    <a:bodyPr/>
                    <a:lstStyle/>
                    <a:p>
                      <a:endParaRPr lang="en-GB" sz="2800" dirty="0"/>
                    </a:p>
                  </a:txBody>
                  <a:tcPr/>
                </a:tc>
              </a:tr>
            </a:tbl>
          </a:graphicData>
        </a:graphic>
      </p:graphicFrame>
    </p:spTree>
    <p:extLst>
      <p:ext uri="{BB962C8B-B14F-4D97-AF65-F5344CB8AC3E}">
        <p14:creationId xmlns:p14="http://schemas.microsoft.com/office/powerpoint/2010/main" val="1926840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How does advocacy interact with power?</a:t>
            </a:r>
            <a:endParaRPr lang="en-US" sz="4000" b="1" dirty="0"/>
          </a:p>
        </p:txBody>
      </p:sp>
      <p:sp>
        <p:nvSpPr>
          <p:cNvPr id="3" name="Content Placeholder 2"/>
          <p:cNvSpPr>
            <a:spLocks noGrp="1"/>
          </p:cNvSpPr>
          <p:nvPr>
            <p:ph idx="1"/>
          </p:nvPr>
        </p:nvSpPr>
        <p:spPr/>
        <p:txBody>
          <a:bodyPr/>
          <a:lstStyle/>
          <a:p>
            <a:r>
              <a:rPr lang="en-US" dirty="0" smtClean="0"/>
              <a:t>Holding decision-makers to account for their use of power</a:t>
            </a:r>
          </a:p>
          <a:p>
            <a:r>
              <a:rPr lang="en-US" dirty="0" smtClean="0"/>
              <a:t>Trying to change the way power is used</a:t>
            </a:r>
          </a:p>
          <a:p>
            <a:r>
              <a:rPr lang="en-US" dirty="0" smtClean="0"/>
              <a:t>Challenging the abuse of power</a:t>
            </a:r>
          </a:p>
          <a:p>
            <a:r>
              <a:rPr lang="en-US" dirty="0" smtClean="0"/>
              <a:t>Gaining access to power for excluded people</a:t>
            </a:r>
          </a:p>
          <a:p>
            <a:r>
              <a:rPr lang="en-US" dirty="0" smtClean="0"/>
              <a:t>Helping people to see &amp; use their own power</a:t>
            </a:r>
          </a:p>
          <a:p>
            <a:r>
              <a:rPr lang="en-US" dirty="0" smtClean="0"/>
              <a:t>Overcoming a sense of powerlessness</a:t>
            </a:r>
          </a:p>
          <a:p>
            <a:pPr marL="0" indent="0">
              <a:buNone/>
            </a:pPr>
            <a:endParaRPr lang="en-US" dirty="0"/>
          </a:p>
        </p:txBody>
      </p:sp>
    </p:spTree>
    <p:extLst>
      <p:ext uri="{BB962C8B-B14F-4D97-AF65-F5344CB8AC3E}">
        <p14:creationId xmlns:p14="http://schemas.microsoft.com/office/powerpoint/2010/main" val="2359177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How is power abused?</a:t>
            </a:r>
            <a:endParaRPr lang="en-US" sz="4000" b="1" dirty="0"/>
          </a:p>
        </p:txBody>
      </p:sp>
      <p:sp>
        <p:nvSpPr>
          <p:cNvPr id="3" name="Content Placeholder 2"/>
          <p:cNvSpPr>
            <a:spLocks noGrp="1"/>
          </p:cNvSpPr>
          <p:nvPr>
            <p:ph idx="1"/>
          </p:nvPr>
        </p:nvSpPr>
        <p:spPr/>
        <p:txBody>
          <a:bodyPr/>
          <a:lstStyle/>
          <a:p>
            <a:r>
              <a:rPr lang="en-US" dirty="0" smtClean="0"/>
              <a:t>Empty promises</a:t>
            </a:r>
          </a:p>
          <a:p>
            <a:r>
              <a:rPr lang="en-US" dirty="0" smtClean="0"/>
              <a:t>Abuse of privilege</a:t>
            </a:r>
          </a:p>
          <a:p>
            <a:r>
              <a:rPr lang="en-US" dirty="0" smtClean="0"/>
              <a:t>Use of force, violence or coercion</a:t>
            </a:r>
          </a:p>
          <a:p>
            <a:r>
              <a:rPr lang="en-US" dirty="0" smtClean="0"/>
              <a:t>False claims of legitimacy &amp; representation</a:t>
            </a:r>
          </a:p>
          <a:p>
            <a:r>
              <a:rPr lang="en-US" dirty="0" smtClean="0"/>
              <a:t>Poor research &amp; misinterpretation of data</a:t>
            </a:r>
          </a:p>
          <a:p>
            <a:r>
              <a:rPr lang="en-US" dirty="0" smtClean="0"/>
              <a:t>Bribery</a:t>
            </a:r>
            <a:endParaRPr lang="en-US" dirty="0"/>
          </a:p>
        </p:txBody>
      </p:sp>
    </p:spTree>
    <p:extLst>
      <p:ext uri="{BB962C8B-B14F-4D97-AF65-F5344CB8AC3E}">
        <p14:creationId xmlns:p14="http://schemas.microsoft.com/office/powerpoint/2010/main" val="1987615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What is government?</a:t>
            </a:r>
            <a:endParaRPr lang="en-US" sz="4000" b="1" dirty="0"/>
          </a:p>
        </p:txBody>
      </p:sp>
      <p:sp>
        <p:nvSpPr>
          <p:cNvPr id="3" name="Content Placeholder 2"/>
          <p:cNvSpPr>
            <a:spLocks noGrp="1"/>
          </p:cNvSpPr>
          <p:nvPr>
            <p:ph idx="1"/>
          </p:nvPr>
        </p:nvSpPr>
        <p:spPr/>
        <p:txBody>
          <a:bodyPr/>
          <a:lstStyle/>
          <a:p>
            <a:r>
              <a:rPr lang="en-US" b="1" dirty="0" smtClean="0"/>
              <a:t>The legislature (parliament)</a:t>
            </a:r>
            <a:r>
              <a:rPr lang="en-US" dirty="0" smtClean="0"/>
              <a:t> decides which laws need to be adopted, changed or implemented in the country or state</a:t>
            </a:r>
          </a:p>
          <a:p>
            <a:r>
              <a:rPr lang="en-US" b="1" dirty="0" smtClean="0"/>
              <a:t>The executive</a:t>
            </a:r>
            <a:r>
              <a:rPr lang="en-US" dirty="0" smtClean="0"/>
              <a:t> runs the day-to-day affairs of the country or state and implements the laws</a:t>
            </a:r>
          </a:p>
          <a:p>
            <a:r>
              <a:rPr lang="en-US" b="1" dirty="0" smtClean="0"/>
              <a:t>The judiciary</a:t>
            </a:r>
            <a:r>
              <a:rPr lang="en-US" dirty="0" smtClean="0"/>
              <a:t> interprets and enforces the laws of the country or state</a:t>
            </a:r>
            <a:endParaRPr lang="en-US" dirty="0"/>
          </a:p>
        </p:txBody>
      </p:sp>
    </p:spTree>
    <p:extLst>
      <p:ext uri="{BB962C8B-B14F-4D97-AF65-F5344CB8AC3E}">
        <p14:creationId xmlns:p14="http://schemas.microsoft.com/office/powerpoint/2010/main" val="2276898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Section B2: What is politics?</a:t>
            </a:r>
            <a:endParaRPr lang="en-US" sz="4000" b="1" dirty="0"/>
          </a:p>
        </p:txBody>
      </p:sp>
      <p:sp>
        <p:nvSpPr>
          <p:cNvPr id="3" name="Content Placeholder 2"/>
          <p:cNvSpPr>
            <a:spLocks noGrp="1"/>
          </p:cNvSpPr>
          <p:nvPr>
            <p:ph idx="1"/>
          </p:nvPr>
        </p:nvSpPr>
        <p:spPr/>
        <p:txBody>
          <a:bodyPr/>
          <a:lstStyle/>
          <a:p>
            <a:pPr marL="0" indent="0">
              <a:buNone/>
            </a:pPr>
            <a:r>
              <a:rPr lang="en-US" dirty="0" smtClean="0"/>
              <a:t>Politics is the exercise of power, and the interaction of people with power. </a:t>
            </a:r>
          </a:p>
          <a:p>
            <a:pPr marL="0" indent="0">
              <a:buNone/>
            </a:pPr>
            <a:endParaRPr lang="en-US" dirty="0"/>
          </a:p>
          <a:p>
            <a:pPr marL="0" indent="0">
              <a:buNone/>
            </a:pPr>
            <a:r>
              <a:rPr lang="en-US" dirty="0" smtClean="0"/>
              <a:t>Participation in politics often depends on the arena in which citizens can engage with their government, known as political space. Political space can be closed, invited or created.</a:t>
            </a:r>
          </a:p>
        </p:txBody>
      </p:sp>
    </p:spTree>
    <p:extLst>
      <p:ext uri="{BB962C8B-B14F-4D97-AF65-F5344CB8AC3E}">
        <p14:creationId xmlns:p14="http://schemas.microsoft.com/office/powerpoint/2010/main" val="20147812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264</TotalTime>
  <Words>311</Words>
  <Application>Microsoft Office PowerPoint</Application>
  <PresentationFormat>On-screen Show (4:3)</PresentationFormat>
  <Paragraphs>51</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Section B2: What is power?</vt:lpstr>
      <vt:lpstr>Section B2: What are the different types of power?</vt:lpstr>
      <vt:lpstr>Section B2: What are the different sources of power?</vt:lpstr>
      <vt:lpstr>Section B2: How does advocacy interact with power?</vt:lpstr>
      <vt:lpstr>Section B2: How is power abused?</vt:lpstr>
      <vt:lpstr>Section B2: What is government?</vt:lpstr>
      <vt:lpstr>Section B2: What is politics?</vt:lpstr>
    </vt:vector>
  </TitlesOfParts>
  <Company>Tearfund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Macbook6</dc:creator>
  <cp:lastModifiedBy>Sarah Krajewski</cp:lastModifiedBy>
  <cp:revision>23</cp:revision>
  <dcterms:created xsi:type="dcterms:W3CDTF">2014-07-28T09:43:23Z</dcterms:created>
  <dcterms:modified xsi:type="dcterms:W3CDTF">2021-01-26T11:20:26Z</dcterms:modified>
</cp:coreProperties>
</file>