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1" r:id="rId3"/>
    <p:sldId id="260" r:id="rId4"/>
    <p:sldId id="266" r:id="rId5"/>
    <p:sldId id="261" r:id="rId6"/>
    <p:sldId id="267" r:id="rId7"/>
    <p:sldId id="268" r:id="rId8"/>
    <p:sldId id="269" r:id="rId9"/>
    <p:sldId id="270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en Boyd" initials="SB" lastIdx="8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5D99"/>
    <a:srgbClr val="0489E4"/>
    <a:srgbClr val="295E9B"/>
    <a:srgbClr val="507ABA"/>
    <a:srgbClr val="85FFFE"/>
    <a:srgbClr val="8B0000"/>
    <a:srgbClr val="FF2404"/>
    <a:srgbClr val="08C083"/>
    <a:srgbClr val="6AB3E9"/>
    <a:srgbClr val="1A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93073" autoAdjust="0"/>
  </p:normalViewPr>
  <p:slideViewPr>
    <p:cSldViewPr snapToGrid="0" snapToObjects="1">
      <p:cViewPr>
        <p:scale>
          <a:sx n="47" d="100"/>
          <a:sy n="47" d="100"/>
        </p:scale>
        <p:origin x="2008" y="4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0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 TEMPLATE_ROOTS-0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7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34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87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6"/>
            <a:ext cx="9143999" cy="6857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610" y="529140"/>
            <a:ext cx="4944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chemeClr val="bg1"/>
                </a:solidFill>
              </a:rPr>
              <a:t>ROOTS 1+2</a:t>
            </a:r>
          </a:p>
          <a:p>
            <a:r>
              <a:rPr lang="en-US" sz="5000" dirty="0" smtClean="0">
                <a:solidFill>
                  <a:schemeClr val="bg1"/>
                </a:solidFill>
              </a:rPr>
              <a:t>Advocacy toolkit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www.tearfund.org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advocacy_toolkit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/>
        </p:nvSpPr>
        <p:spPr>
          <a:xfrm>
            <a:off x="457200" y="1442243"/>
            <a:ext cx="8229600" cy="2830513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Section A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i="1" dirty="0" smtClean="0"/>
              <a:t>The WHAT, WHERE and WHO </a:t>
            </a:r>
            <a:br>
              <a:rPr lang="en-US" sz="4600" b="1" i="1" dirty="0" smtClean="0"/>
            </a:br>
            <a:r>
              <a:rPr lang="en-US" sz="4600" b="1" i="1" dirty="0" smtClean="0"/>
              <a:t>of advocacy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600" b="1" dirty="0" smtClean="0"/>
              <a:t>Laying foundations</a:t>
            </a:r>
            <a:endParaRPr lang="en-US" sz="4200" b="1" dirty="0"/>
          </a:p>
        </p:txBody>
      </p:sp>
    </p:spTree>
    <p:extLst>
      <p:ext uri="{BB962C8B-B14F-4D97-AF65-F5344CB8AC3E}">
        <p14:creationId xmlns:p14="http://schemas.microsoft.com/office/powerpoint/2010/main" val="78621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Section A: What is advocacy?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Tearfund’s</a:t>
            </a:r>
            <a:r>
              <a:rPr lang="en-US" dirty="0" smtClean="0"/>
              <a:t> definition of advocacy:</a:t>
            </a:r>
            <a:br>
              <a:rPr lang="en-US" dirty="0" smtClean="0"/>
            </a:br>
            <a:endParaRPr lang="en-US" dirty="0" smtClean="0"/>
          </a:p>
          <a:p>
            <a:pPr marL="0" indent="0">
              <a:buNone/>
            </a:pPr>
            <a:r>
              <a:rPr lang="en-US" i="1" dirty="0" smtClean="0"/>
              <a:t>‘Influencing the decision, policies and practices of powerful decision-makers, to address underlying causes of poverty, bring justice and support good development.’</a:t>
            </a:r>
            <a:endParaRPr lang="en-US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Section A: What is advocacy?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3339"/>
            <a:ext cx="8229600" cy="39497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Some possible alternative phrases include… </a:t>
            </a:r>
            <a:endParaRPr lang="en-US" dirty="0"/>
          </a:p>
          <a:p>
            <a:r>
              <a:rPr lang="en-US" i="1" dirty="0" smtClean="0"/>
              <a:t>‘Influencing decision-makers’</a:t>
            </a:r>
          </a:p>
          <a:p>
            <a:r>
              <a:rPr lang="en-US" i="1" dirty="0" smtClean="0"/>
              <a:t>‘Defending human rights’</a:t>
            </a:r>
          </a:p>
          <a:p>
            <a:r>
              <a:rPr lang="en-US" i="1" dirty="0" smtClean="0"/>
              <a:t>‘Promoting justice’</a:t>
            </a:r>
          </a:p>
          <a:p>
            <a:r>
              <a:rPr lang="en-US" i="1" dirty="0" smtClean="0"/>
              <a:t>‘Changing government policies and practices’</a:t>
            </a:r>
          </a:p>
          <a:p>
            <a:r>
              <a:rPr lang="en-US" i="1" dirty="0" smtClean="0"/>
              <a:t>‘Constructive engagement with officials’</a:t>
            </a:r>
          </a:p>
          <a:p>
            <a:r>
              <a:rPr lang="en-US" i="1" dirty="0" smtClean="0"/>
              <a:t>‘Building strategic relationships’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987615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dirty="0" smtClean="0"/>
              <a:t>Section A: What is the purpose of advocacy?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31939"/>
            <a:ext cx="8229600" cy="3949700"/>
          </a:xfrm>
        </p:spPr>
        <p:txBody>
          <a:bodyPr/>
          <a:lstStyle/>
          <a:p>
            <a:r>
              <a:rPr lang="en-GB" dirty="0" smtClean="0"/>
              <a:t>Asking for a new policy</a:t>
            </a:r>
          </a:p>
          <a:p>
            <a:r>
              <a:rPr lang="en-GB" dirty="0" smtClean="0"/>
              <a:t>Asking for an unjust policy to be revised</a:t>
            </a:r>
          </a:p>
          <a:p>
            <a:r>
              <a:rPr lang="en-GB" dirty="0" smtClean="0"/>
              <a:t>Asking for a good policy to be enforced</a:t>
            </a:r>
          </a:p>
          <a:p>
            <a:r>
              <a:rPr lang="en-GB" dirty="0" smtClean="0"/>
              <a:t>Asking for better implementation when a policy is being unfairly implemented</a:t>
            </a:r>
          </a:p>
          <a:p>
            <a:r>
              <a:rPr lang="en-GB" dirty="0"/>
              <a:t>C</a:t>
            </a:r>
            <a:r>
              <a:rPr lang="en-GB" dirty="0" smtClean="0"/>
              <a:t>hanging attitudes or practices</a:t>
            </a:r>
          </a:p>
          <a:p>
            <a:r>
              <a:rPr lang="en-GB" dirty="0" smtClean="0"/>
              <a:t>Blocking a threatened change in policy</a:t>
            </a:r>
          </a:p>
        </p:txBody>
      </p:sp>
    </p:spTree>
    <p:extLst>
      <p:ext uri="{BB962C8B-B14F-4D97-AF65-F5344CB8AC3E}">
        <p14:creationId xmlns:p14="http://schemas.microsoft.com/office/powerpoint/2010/main" val="1183089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dirty="0" smtClean="0"/>
              <a:t>Section A: What does advocacy involve?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55739"/>
            <a:ext cx="8229600" cy="3949700"/>
          </a:xfrm>
        </p:spPr>
        <p:txBody>
          <a:bodyPr/>
          <a:lstStyle/>
          <a:p>
            <a:r>
              <a:rPr lang="en-GB" dirty="0" smtClean="0"/>
              <a:t>Influencing the powerful</a:t>
            </a:r>
          </a:p>
          <a:p>
            <a:r>
              <a:rPr lang="en-GB" dirty="0" smtClean="0"/>
              <a:t>Speaking out and communicating</a:t>
            </a:r>
          </a:p>
          <a:p>
            <a:r>
              <a:rPr lang="en-GB" dirty="0" smtClean="0"/>
              <a:t>Empowering those without power</a:t>
            </a:r>
          </a:p>
          <a:p>
            <a:r>
              <a:rPr lang="en-GB" dirty="0" smtClean="0"/>
              <a:t>Seeking justice</a:t>
            </a:r>
          </a:p>
          <a:p>
            <a:r>
              <a:rPr lang="en-GB" dirty="0" smtClean="0"/>
              <a:t>An organised process</a:t>
            </a:r>
          </a:p>
          <a:p>
            <a:r>
              <a:rPr lang="en-GB" dirty="0" smtClean="0"/>
              <a:t>Being intentional</a:t>
            </a:r>
          </a:p>
          <a:p>
            <a:r>
              <a:rPr lang="en-GB" dirty="0" smtClean="0"/>
              <a:t>A clear purpose</a:t>
            </a:r>
          </a:p>
        </p:txBody>
      </p:sp>
    </p:spTree>
    <p:extLst>
      <p:ext uri="{BB962C8B-B14F-4D97-AF65-F5344CB8AC3E}">
        <p14:creationId xmlns:p14="http://schemas.microsoft.com/office/powerpoint/2010/main" val="3445803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dirty="0" smtClean="0"/>
              <a:t>Section A: Where does advocacy take place?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International level</a:t>
            </a:r>
          </a:p>
          <a:p>
            <a:r>
              <a:rPr lang="en-GB" dirty="0" smtClean="0"/>
              <a:t>Regional level</a:t>
            </a:r>
          </a:p>
          <a:p>
            <a:r>
              <a:rPr lang="en-GB" dirty="0" smtClean="0"/>
              <a:t>National level</a:t>
            </a:r>
          </a:p>
          <a:p>
            <a:r>
              <a:rPr lang="en-GB" dirty="0" smtClean="0"/>
              <a:t>Provincial level</a:t>
            </a:r>
          </a:p>
          <a:p>
            <a:r>
              <a:rPr lang="en-GB" dirty="0" smtClean="0"/>
              <a:t>District / local authority</a:t>
            </a:r>
          </a:p>
          <a:p>
            <a:r>
              <a:rPr lang="en-GB" dirty="0" smtClean="0"/>
              <a:t>Community / village</a:t>
            </a:r>
          </a:p>
        </p:txBody>
      </p:sp>
    </p:spTree>
    <p:extLst>
      <p:ext uri="{BB962C8B-B14F-4D97-AF65-F5344CB8AC3E}">
        <p14:creationId xmlns:p14="http://schemas.microsoft.com/office/powerpoint/2010/main" val="2777629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dirty="0" smtClean="0"/>
              <a:t>Section A: Who can do advocacy?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The roles of an advocate include… </a:t>
            </a:r>
          </a:p>
          <a:p>
            <a:pPr marL="0" indent="0">
              <a:buNone/>
            </a:pPr>
            <a:endParaRPr lang="en-GB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892280"/>
              </p:ext>
            </p:extLst>
          </p:nvPr>
        </p:nvGraphicFramePr>
        <p:xfrm>
          <a:off x="1057275" y="2324100"/>
          <a:ext cx="6096000" cy="25908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b="0" dirty="0" smtClean="0"/>
                        <a:t>Representing</a:t>
                      </a:r>
                      <a:endParaRPr lang="en-GB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b="0" dirty="0" smtClean="0"/>
                        <a:t>Accompanying</a:t>
                      </a:r>
                      <a:endParaRPr lang="en-GB" sz="28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Empowering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Mediating</a:t>
                      </a:r>
                      <a:endParaRPr lang="en-GB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Modelling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Negotiating</a:t>
                      </a:r>
                      <a:endParaRPr lang="en-GB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Networking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Lobbying</a:t>
                      </a:r>
                      <a:endParaRPr lang="en-GB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Mobilising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Bargaining</a:t>
                      </a:r>
                      <a:endParaRPr lang="en-GB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1297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dirty="0" smtClean="0"/>
              <a:t>Section A: What is good practice in advocacy?</a:t>
            </a:r>
            <a:endParaRPr lang="en-GB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Accountability</a:t>
            </a:r>
          </a:p>
          <a:p>
            <a:r>
              <a:rPr lang="en-GB" dirty="0" smtClean="0"/>
              <a:t>Legitimacy</a:t>
            </a:r>
          </a:p>
          <a:p>
            <a:r>
              <a:rPr lang="en-GB" dirty="0" smtClean="0"/>
              <a:t>Participation</a:t>
            </a:r>
          </a:p>
          <a:p>
            <a:r>
              <a:rPr lang="en-GB" dirty="0" smtClean="0"/>
              <a:t>Representation</a:t>
            </a:r>
          </a:p>
        </p:txBody>
      </p:sp>
    </p:spTree>
    <p:extLst>
      <p:ext uri="{BB962C8B-B14F-4D97-AF65-F5344CB8AC3E}">
        <p14:creationId xmlns:p14="http://schemas.microsoft.com/office/powerpoint/2010/main" val="3802268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207</Words>
  <Application>Microsoft Office PowerPoint</Application>
  <PresentationFormat>On-screen Show (4:3)</PresentationFormat>
  <Paragraphs>54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Section A: What is advocacy?</vt:lpstr>
      <vt:lpstr>Section A: What is advocacy?</vt:lpstr>
      <vt:lpstr>Section A: What is the purpose of advocacy?</vt:lpstr>
      <vt:lpstr>Section A: What does advocacy involve?</vt:lpstr>
      <vt:lpstr>Section A: Where does advocacy take place?</vt:lpstr>
      <vt:lpstr>Section A: Who can do advocacy?</vt:lpstr>
      <vt:lpstr>Section A: What is good practice in advocacy?</vt:lpstr>
    </vt:vector>
  </TitlesOfParts>
  <Company>Tearfund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Macbook6</dc:creator>
  <cp:lastModifiedBy>Sarah Krajewski</cp:lastModifiedBy>
  <cp:revision>23</cp:revision>
  <dcterms:created xsi:type="dcterms:W3CDTF">2014-07-28T09:43:23Z</dcterms:created>
  <dcterms:modified xsi:type="dcterms:W3CDTF">2021-01-26T11:17:54Z</dcterms:modified>
  <cp:contentStatus/>
</cp:coreProperties>
</file>