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256" r:id="rId2"/>
    <p:sldId id="273" r:id="rId3"/>
    <p:sldId id="293" r:id="rId4"/>
    <p:sldId id="294" r:id="rId5"/>
    <p:sldId id="295" r:id="rId6"/>
    <p:sldId id="296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eren Boyd" initials="SB" lastIdx="7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5D99"/>
    <a:srgbClr val="0489E4"/>
    <a:srgbClr val="295E9B"/>
    <a:srgbClr val="507ABA"/>
    <a:srgbClr val="85FFFE"/>
    <a:srgbClr val="8B0000"/>
    <a:srgbClr val="FF2404"/>
    <a:srgbClr val="08C083"/>
    <a:srgbClr val="6AB3E9"/>
    <a:srgbClr val="1A66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5" autoAdjust="0"/>
    <p:restoredTop sz="94660"/>
  </p:normalViewPr>
  <p:slideViewPr>
    <p:cSldViewPr snapToGrid="0" snapToObjects="1">
      <p:cViewPr>
        <p:scale>
          <a:sx n="51" d="100"/>
          <a:sy n="51" d="100"/>
        </p:scale>
        <p:origin x="1740" y="4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B0CCD4-71A2-47E9-8207-8D88F63547FE}" type="datetimeFigureOut">
              <a:rPr lang="en-GB" smtClean="0"/>
              <a:t>26/01/2021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599CE0-64E9-47AA-96B5-06B2BE3A6E88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6682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36"/>
            <a:ext cx="9143999" cy="6857464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453610" y="529140"/>
            <a:ext cx="494433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800" b="1" dirty="0" smtClean="0">
                <a:solidFill>
                  <a:schemeClr val="bg1"/>
                </a:solidFill>
              </a:rPr>
              <a:t>ROOTS 1+2</a:t>
            </a:r>
          </a:p>
          <a:p>
            <a:r>
              <a:rPr lang="en-US" sz="5000" dirty="0" smtClean="0">
                <a:solidFill>
                  <a:schemeClr val="bg1"/>
                </a:solidFill>
              </a:rPr>
              <a:t>Advocacy Toolkit</a:t>
            </a:r>
            <a:endParaRPr lang="en-US" sz="50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453610" y="2449153"/>
            <a:ext cx="3704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www.tearfund.org/advocacy_toolkit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204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 TEMPLATE_ROOTS-02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3999" cy="685746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9497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871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 TEMPLATE_ROOTS-02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3999" cy="68574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9497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871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4348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9873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5" r:id="rId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36"/>
            <a:ext cx="9143999" cy="685746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3610" y="529140"/>
            <a:ext cx="494433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800" b="1" dirty="0" smtClean="0">
                <a:solidFill>
                  <a:schemeClr val="bg1"/>
                </a:solidFill>
              </a:rPr>
              <a:t>ROOTS 1+2</a:t>
            </a:r>
          </a:p>
          <a:p>
            <a:r>
              <a:rPr lang="en-US" sz="5000" dirty="0" smtClean="0">
                <a:solidFill>
                  <a:schemeClr val="bg1"/>
                </a:solidFill>
              </a:rPr>
              <a:t>Advocacy toolkit</a:t>
            </a:r>
            <a:endParaRPr lang="en-US" sz="5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3610" y="2449153"/>
            <a:ext cx="3704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www.tearfund.org/advocacy_toolkit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028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79562"/>
            <a:ext cx="8229600" cy="2830513"/>
          </a:xfrm>
        </p:spPr>
        <p:txBody>
          <a:bodyPr/>
          <a:lstStyle/>
          <a:p>
            <a:r>
              <a:rPr lang="en-US" sz="5000" b="1" dirty="0" smtClean="0"/>
              <a:t>Section G5</a:t>
            </a:r>
            <a:r>
              <a:rPr lang="en-US" sz="4800" b="1" dirty="0" smtClean="0"/>
              <a:t/>
            </a:r>
            <a:br>
              <a:rPr lang="en-US" sz="4800" b="1" dirty="0" smtClean="0"/>
            </a:br>
            <a:r>
              <a:rPr lang="en-US" sz="4600" b="1" i="1" dirty="0" smtClean="0"/>
              <a:t>Advocacy Cycle Stage 4</a:t>
            </a:r>
            <a:r>
              <a:rPr lang="en-US" sz="4800" b="1" dirty="0" smtClean="0"/>
              <a:t/>
            </a:r>
            <a:br>
              <a:rPr lang="en-US" sz="4800" b="1" dirty="0" smtClean="0"/>
            </a:br>
            <a:r>
              <a:rPr lang="en-US" sz="4600" b="1" dirty="0" smtClean="0"/>
              <a:t>Taking action:</a:t>
            </a:r>
            <a:br>
              <a:rPr lang="en-US" sz="4600" b="1" dirty="0" smtClean="0"/>
            </a:br>
            <a:r>
              <a:rPr lang="en-US" sz="4600" b="1" dirty="0" smtClean="0"/>
              <a:t>Difficult political contexts </a:t>
            </a:r>
            <a:endParaRPr lang="en-US" sz="4600" b="1" dirty="0"/>
          </a:p>
        </p:txBody>
      </p:sp>
    </p:spTree>
    <p:extLst>
      <p:ext uri="{BB962C8B-B14F-4D97-AF65-F5344CB8AC3E}">
        <p14:creationId xmlns:p14="http://schemas.microsoft.com/office/powerpoint/2010/main" val="2503030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275" y="274638"/>
            <a:ext cx="8562975" cy="973137"/>
          </a:xfrm>
        </p:spPr>
        <p:txBody>
          <a:bodyPr/>
          <a:lstStyle/>
          <a:p>
            <a:r>
              <a:rPr lang="en-GB" sz="4000" b="1" dirty="0" smtClean="0"/>
              <a:t>Section G5: What characterises a </a:t>
            </a:r>
            <a:br>
              <a:rPr lang="en-GB" sz="4000" b="1" dirty="0" smtClean="0"/>
            </a:br>
            <a:r>
              <a:rPr lang="en-GB" sz="4000" b="1" dirty="0" smtClean="0"/>
              <a:t>‘difficult political context’?</a:t>
            </a:r>
            <a:endParaRPr lang="en-GB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24025"/>
            <a:ext cx="8229600" cy="4210050"/>
          </a:xfrm>
        </p:spPr>
        <p:txBody>
          <a:bodyPr/>
          <a:lstStyle/>
          <a:p>
            <a:r>
              <a:rPr lang="en-GB" sz="2800" dirty="0" smtClean="0"/>
              <a:t>The government may be corrupt and abuse its power</a:t>
            </a:r>
          </a:p>
          <a:p>
            <a:r>
              <a:rPr lang="en-GB" sz="2800" dirty="0" smtClean="0"/>
              <a:t>Citizens may be prevented from engaging in political activity and advocacy work</a:t>
            </a:r>
          </a:p>
          <a:p>
            <a:r>
              <a:rPr lang="en-GB" sz="2800" dirty="0" smtClean="0"/>
              <a:t>Electoral opposition may be treated with hostility </a:t>
            </a:r>
          </a:p>
          <a:p>
            <a:r>
              <a:rPr lang="en-GB" sz="2800" dirty="0" smtClean="0"/>
              <a:t>There may be repeated political and civil violence</a:t>
            </a:r>
          </a:p>
          <a:p>
            <a:r>
              <a:rPr lang="en-GB" sz="2800" dirty="0" smtClean="0"/>
              <a:t>One political party may dominate and opposing political parties may be weak or non-existent </a:t>
            </a:r>
          </a:p>
        </p:txBody>
      </p:sp>
    </p:spTree>
    <p:extLst>
      <p:ext uri="{BB962C8B-B14F-4D97-AF65-F5344CB8AC3E}">
        <p14:creationId xmlns:p14="http://schemas.microsoft.com/office/powerpoint/2010/main" val="1559139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275" y="274638"/>
            <a:ext cx="8562975" cy="973137"/>
          </a:xfrm>
        </p:spPr>
        <p:txBody>
          <a:bodyPr/>
          <a:lstStyle/>
          <a:p>
            <a:r>
              <a:rPr lang="en-GB" sz="4000" b="1" dirty="0" smtClean="0"/>
              <a:t>Section G5: Why do advocacy in a </a:t>
            </a:r>
            <a:br>
              <a:rPr lang="en-GB" sz="4000" b="1" dirty="0" smtClean="0"/>
            </a:br>
            <a:r>
              <a:rPr lang="en-GB" sz="4000" b="1" dirty="0" smtClean="0"/>
              <a:t>difficult political context?</a:t>
            </a:r>
            <a:endParaRPr lang="en-GB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24025"/>
            <a:ext cx="8229600" cy="4210050"/>
          </a:xfrm>
        </p:spPr>
        <p:txBody>
          <a:bodyPr/>
          <a:lstStyle/>
          <a:p>
            <a:r>
              <a:rPr lang="en-GB" sz="2800" dirty="0" smtClean="0"/>
              <a:t>It can open up civil society space, enabling civil society to engage with the government</a:t>
            </a:r>
          </a:p>
          <a:p>
            <a:r>
              <a:rPr lang="en-GB" sz="2800" dirty="0" smtClean="0"/>
              <a:t>It can encourage changes in the accountability and transparency of government and other institutions</a:t>
            </a:r>
          </a:p>
          <a:p>
            <a:r>
              <a:rPr lang="en-GB" sz="2800" dirty="0" smtClean="0"/>
              <a:t>It can strengthen civil society and empower citizens, so that communities can engage in decision-making</a:t>
            </a:r>
          </a:p>
          <a:p>
            <a:r>
              <a:rPr lang="en-GB" sz="2800" dirty="0" smtClean="0"/>
              <a:t>It can build the capacity of governments and open them up to ideas and opportunities</a:t>
            </a:r>
          </a:p>
        </p:txBody>
      </p:sp>
    </p:spTree>
    <p:extLst>
      <p:ext uri="{BB962C8B-B14F-4D97-AF65-F5344CB8AC3E}">
        <p14:creationId xmlns:p14="http://schemas.microsoft.com/office/powerpoint/2010/main" val="2586839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275" y="274638"/>
            <a:ext cx="8562975" cy="973137"/>
          </a:xfrm>
        </p:spPr>
        <p:txBody>
          <a:bodyPr/>
          <a:lstStyle/>
          <a:p>
            <a:r>
              <a:rPr lang="en-GB" sz="4000" b="1" dirty="0" smtClean="0"/>
              <a:t>Section G5: Preparing for advocacy in a </a:t>
            </a:r>
            <a:br>
              <a:rPr lang="en-GB" sz="4000" b="1" dirty="0" smtClean="0"/>
            </a:br>
            <a:r>
              <a:rPr lang="en-GB" sz="4000" b="1" dirty="0" smtClean="0"/>
              <a:t>difficult political context</a:t>
            </a:r>
            <a:endParaRPr lang="en-GB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75" y="1462936"/>
            <a:ext cx="8391525" cy="4210050"/>
          </a:xfrm>
        </p:spPr>
        <p:txBody>
          <a:bodyPr/>
          <a:lstStyle/>
          <a:p>
            <a:r>
              <a:rPr lang="en-GB" sz="2800" dirty="0" smtClean="0"/>
              <a:t>Build intentional strategic relationships ahead of time</a:t>
            </a:r>
          </a:p>
          <a:p>
            <a:r>
              <a:rPr lang="en-GB" sz="2800" dirty="0" smtClean="0"/>
              <a:t>Seize opportunities when they arise</a:t>
            </a:r>
          </a:p>
          <a:p>
            <a:r>
              <a:rPr lang="en-GB" sz="2800" dirty="0" smtClean="0"/>
              <a:t>Link it into existing activities</a:t>
            </a:r>
          </a:p>
          <a:p>
            <a:r>
              <a:rPr lang="en-GB" sz="2800" dirty="0" smtClean="0"/>
              <a:t>Be aware of cultural norms and worldviews</a:t>
            </a:r>
          </a:p>
          <a:p>
            <a:r>
              <a:rPr lang="en-GB" sz="2800" dirty="0" smtClean="0"/>
              <a:t>Acknowledge and confront fear</a:t>
            </a:r>
          </a:p>
          <a:p>
            <a:r>
              <a:rPr lang="en-GB" sz="2800" dirty="0" smtClean="0"/>
              <a:t>Choose an advocacy issue with wisdom</a:t>
            </a:r>
          </a:p>
          <a:p>
            <a:r>
              <a:rPr lang="en-GB" sz="2800" dirty="0" smtClean="0"/>
              <a:t>Develop a clear message</a:t>
            </a:r>
          </a:p>
          <a:p>
            <a:r>
              <a:rPr lang="en-GB" sz="2800" dirty="0" smtClean="0"/>
              <a:t>Understand how government works</a:t>
            </a:r>
          </a:p>
          <a:p>
            <a:endParaRPr lang="en-GB" sz="2800" dirty="0" smtClean="0"/>
          </a:p>
        </p:txBody>
      </p:sp>
    </p:spTree>
    <p:extLst>
      <p:ext uri="{BB962C8B-B14F-4D97-AF65-F5344CB8AC3E}">
        <p14:creationId xmlns:p14="http://schemas.microsoft.com/office/powerpoint/2010/main" val="664886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275" y="274638"/>
            <a:ext cx="8562975" cy="973137"/>
          </a:xfrm>
        </p:spPr>
        <p:txBody>
          <a:bodyPr/>
          <a:lstStyle/>
          <a:p>
            <a:r>
              <a:rPr lang="en-GB" sz="4000" b="1" dirty="0" smtClean="0"/>
              <a:t>Section G5: Doing advocacy in a </a:t>
            </a:r>
            <a:br>
              <a:rPr lang="en-GB" sz="4000" b="1" dirty="0" smtClean="0"/>
            </a:br>
            <a:r>
              <a:rPr lang="en-GB" sz="4000" b="1" dirty="0" smtClean="0"/>
              <a:t>difficult political context</a:t>
            </a:r>
            <a:endParaRPr lang="en-GB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75" y="1450410"/>
            <a:ext cx="8391525" cy="4210050"/>
          </a:xfrm>
        </p:spPr>
        <p:txBody>
          <a:bodyPr/>
          <a:lstStyle/>
          <a:p>
            <a:r>
              <a:rPr lang="en-GB" sz="2800" dirty="0" smtClean="0"/>
              <a:t>Use contextually appropriate terminology</a:t>
            </a:r>
          </a:p>
          <a:p>
            <a:r>
              <a:rPr lang="en-GB" sz="2800" dirty="0" smtClean="0"/>
              <a:t>Be collaborative, not confrontational</a:t>
            </a:r>
          </a:p>
          <a:p>
            <a:r>
              <a:rPr lang="en-GB" sz="2800" dirty="0" smtClean="0"/>
              <a:t>Avoid bribery and corruption</a:t>
            </a:r>
          </a:p>
          <a:p>
            <a:r>
              <a:rPr lang="en-GB" sz="2800" dirty="0" smtClean="0"/>
              <a:t>Use indirect approaches to access advocacy targets</a:t>
            </a:r>
          </a:p>
          <a:p>
            <a:r>
              <a:rPr lang="en-GB" sz="2800" dirty="0" smtClean="0"/>
              <a:t>Be willing to model and share good practice </a:t>
            </a:r>
          </a:p>
          <a:p>
            <a:r>
              <a:rPr lang="en-GB" sz="2800" dirty="0" smtClean="0"/>
              <a:t>Create a vision for change</a:t>
            </a:r>
          </a:p>
          <a:p>
            <a:r>
              <a:rPr lang="en-GB" sz="2800" dirty="0" smtClean="0"/>
              <a:t>Use contacts outside the country</a:t>
            </a:r>
          </a:p>
          <a:p>
            <a:r>
              <a:rPr lang="en-GB" sz="2800" dirty="0" smtClean="0"/>
              <a:t>Non-violent resistance</a:t>
            </a:r>
          </a:p>
        </p:txBody>
      </p:sp>
    </p:spTree>
    <p:extLst>
      <p:ext uri="{BB962C8B-B14F-4D97-AF65-F5344CB8AC3E}">
        <p14:creationId xmlns:p14="http://schemas.microsoft.com/office/powerpoint/2010/main" val="91665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7047</TotalTime>
  <Words>229</Words>
  <Application>Microsoft Office PowerPoint</Application>
  <PresentationFormat>On-screen Show (4:3)</PresentationFormat>
  <Paragraphs>33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PowerPoint Presentation</vt:lpstr>
      <vt:lpstr>Section G5 Advocacy Cycle Stage 4 Taking action: Difficult political contexts </vt:lpstr>
      <vt:lpstr>Section G5: What characterises a  ‘difficult political context’?</vt:lpstr>
      <vt:lpstr>Section G5: Why do advocacy in a  difficult political context?</vt:lpstr>
      <vt:lpstr>Section G5: Preparing for advocacy in a  difficult political context</vt:lpstr>
      <vt:lpstr>Section G5: Doing advocacy in a  difficult political context</vt:lpstr>
    </vt:vector>
  </TitlesOfParts>
  <Company>Tearfund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Macbook6</dc:creator>
  <cp:lastModifiedBy>Sarah Krajewski</cp:lastModifiedBy>
  <cp:revision>71</cp:revision>
  <dcterms:created xsi:type="dcterms:W3CDTF">2014-08-21T11:13:47Z</dcterms:created>
  <dcterms:modified xsi:type="dcterms:W3CDTF">2021-01-26T11:29:50Z</dcterms:modified>
</cp:coreProperties>
</file>