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70" r:id="rId3"/>
    <p:sldId id="262" r:id="rId4"/>
    <p:sldId id="265" r:id="rId5"/>
    <p:sldId id="264" r:id="rId6"/>
    <p:sldId id="269" r:id="rId7"/>
    <p:sldId id="267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eren Boyd" initials="SB" lastIdx="1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5D99"/>
    <a:srgbClr val="0489E4"/>
    <a:srgbClr val="295E9B"/>
    <a:srgbClr val="507ABA"/>
    <a:srgbClr val="85FFFE"/>
    <a:srgbClr val="8B0000"/>
    <a:srgbClr val="FF2404"/>
    <a:srgbClr val="08C083"/>
    <a:srgbClr val="6AB3E9"/>
    <a:srgbClr val="1A66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20" autoAdjust="0"/>
    <p:restoredTop sz="94660"/>
  </p:normalViewPr>
  <p:slideViewPr>
    <p:cSldViewPr snapToGrid="0" snapToObjects="1">
      <p:cViewPr varScale="1">
        <p:scale>
          <a:sx n="40" d="100"/>
          <a:sy n="40" d="100"/>
        </p:scale>
        <p:origin x="1108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5-01-12T16:33:33.146" idx="6">
    <p:pos x="10" y="-222"/>
    <p:text>delete ellipsis in title altogether - or just delete gap between'issues' and ellipsis.</p:text>
    <p:extLst mod="1">
      <p:ext uri="{C676402C-5697-4E1C-873F-D02D1690AC5C}">
        <p15:threadingInfo xmlns:p15="http://schemas.microsoft.com/office/powerpoint/2012/main" timeZoneBias="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B0CCD4-71A2-47E9-8207-8D88F63547FE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599CE0-64E9-47AA-96B5-06B2BE3A6E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6682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36"/>
            <a:ext cx="9143999" cy="6857464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453610" y="529140"/>
            <a:ext cx="494433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800" b="1" dirty="0" smtClean="0">
                <a:solidFill>
                  <a:schemeClr val="bg1"/>
                </a:solidFill>
              </a:rPr>
              <a:t>ROOTS 1+2</a:t>
            </a:r>
          </a:p>
          <a:p>
            <a:r>
              <a:rPr lang="en-US" sz="5000" dirty="0" smtClean="0">
                <a:solidFill>
                  <a:schemeClr val="bg1"/>
                </a:solidFill>
              </a:rPr>
              <a:t>Advocacy Toolkit</a:t>
            </a:r>
            <a:endParaRPr lang="en-US" sz="50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453610" y="2449153"/>
            <a:ext cx="3704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www.tearfund.org</a:t>
            </a:r>
            <a:r>
              <a:rPr lang="en-US" dirty="0" smtClean="0">
                <a:solidFill>
                  <a:schemeClr val="bg1"/>
                </a:solidFill>
              </a:rPr>
              <a:t>/</a:t>
            </a:r>
            <a:r>
              <a:rPr lang="en-US" dirty="0" err="1" smtClean="0">
                <a:solidFill>
                  <a:schemeClr val="bg1"/>
                </a:solidFill>
              </a:rPr>
              <a:t>advocacy_toolkit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204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 TEMPLATE_ROOTS-02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3999" cy="685746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9497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871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 TEMPLATE_ROOTS-02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3999" cy="68574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9497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871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4348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9873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5" r:id="rId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36"/>
            <a:ext cx="9143999" cy="685746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3610" y="529140"/>
            <a:ext cx="494433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800" b="1" dirty="0" smtClean="0">
                <a:solidFill>
                  <a:schemeClr val="bg1"/>
                </a:solidFill>
              </a:rPr>
              <a:t>ROOTS 1+2</a:t>
            </a:r>
          </a:p>
          <a:p>
            <a:r>
              <a:rPr lang="en-US" sz="5000" dirty="0" smtClean="0">
                <a:solidFill>
                  <a:schemeClr val="bg1"/>
                </a:solidFill>
              </a:rPr>
              <a:t>Advocacy toolkit</a:t>
            </a:r>
            <a:endParaRPr lang="en-US" sz="5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3610" y="2449153"/>
            <a:ext cx="3704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www.tearfund.org</a:t>
            </a:r>
            <a:r>
              <a:rPr lang="en-US" dirty="0" smtClean="0">
                <a:solidFill>
                  <a:schemeClr val="bg1"/>
                </a:solidFill>
              </a:rPr>
              <a:t>/</a:t>
            </a:r>
            <a:r>
              <a:rPr lang="en-US" dirty="0" err="1" smtClean="0">
                <a:solidFill>
                  <a:schemeClr val="bg1"/>
                </a:solidFill>
              </a:rPr>
              <a:t>advocacy_toolkit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028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1579562"/>
            <a:ext cx="8229600" cy="2830513"/>
          </a:xfrm>
        </p:spPr>
        <p:txBody>
          <a:bodyPr/>
          <a:lstStyle/>
          <a:p>
            <a:r>
              <a:rPr lang="en-US" sz="5000" b="1" dirty="0" smtClean="0"/>
              <a:t>Section D</a:t>
            </a:r>
            <a:r>
              <a:rPr lang="en-US" sz="4800" b="1" dirty="0" smtClean="0"/>
              <a:t/>
            </a:r>
            <a:br>
              <a:rPr lang="en-US" sz="4800" b="1" dirty="0" smtClean="0"/>
            </a:br>
            <a:r>
              <a:rPr lang="en-US" sz="4600" b="1" i="1" dirty="0" smtClean="0"/>
              <a:t>Advocacy Cycle Stage 1</a:t>
            </a:r>
            <a:r>
              <a:rPr lang="en-US" sz="4800" b="1" dirty="0" smtClean="0"/>
              <a:t/>
            </a:r>
            <a:br>
              <a:rPr lang="en-US" sz="4800" b="1" dirty="0" smtClean="0"/>
            </a:br>
            <a:r>
              <a:rPr lang="en-US" sz="4600" b="1" smtClean="0"/>
              <a:t>Issue identification</a:t>
            </a:r>
            <a:endParaRPr lang="en-US" sz="4200" b="1" dirty="0"/>
          </a:p>
        </p:txBody>
      </p:sp>
    </p:spTree>
    <p:extLst>
      <p:ext uri="{BB962C8B-B14F-4D97-AF65-F5344CB8AC3E}">
        <p14:creationId xmlns:p14="http://schemas.microsoft.com/office/powerpoint/2010/main" val="42005544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05800" cy="1143000"/>
          </a:xfrm>
        </p:spPr>
        <p:txBody>
          <a:bodyPr/>
          <a:lstStyle/>
          <a:p>
            <a:r>
              <a:rPr lang="en-US" sz="4200" b="1" dirty="0"/>
              <a:t>Section </a:t>
            </a:r>
            <a:r>
              <a:rPr lang="en-US" sz="4200" b="1" dirty="0" smtClean="0"/>
              <a:t>D: What is an </a:t>
            </a:r>
            <a:br>
              <a:rPr lang="en-US" sz="4200" b="1" dirty="0" smtClean="0"/>
            </a:br>
            <a:r>
              <a:rPr lang="en-US" sz="4200" b="1" dirty="0" smtClean="0"/>
              <a:t>advocacy issue?</a:t>
            </a:r>
            <a:endParaRPr lang="en-GB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An advocacy issue is a problem or need which will only be changed or met if there is a change in a law or policy, or a change in the implementation or practice of a law or policy</a:t>
            </a:r>
          </a:p>
          <a:p>
            <a:r>
              <a:rPr lang="en-GB" dirty="0" smtClean="0"/>
              <a:t>An advocacy issue is one that will only be resolved if the </a:t>
            </a:r>
            <a:r>
              <a:rPr lang="en-GB" b="1" dirty="0" smtClean="0"/>
              <a:t>underlying causes </a:t>
            </a:r>
            <a:r>
              <a:rPr lang="en-GB" dirty="0" smtClean="0"/>
              <a:t>are addressed and not just the </a:t>
            </a:r>
            <a:r>
              <a:rPr lang="en-GB" b="1" dirty="0" smtClean="0"/>
              <a:t>effects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5533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Section </a:t>
            </a:r>
            <a:r>
              <a:rPr lang="en-US" b="1" dirty="0" smtClean="0"/>
              <a:t>D: Issue identification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3949700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/>
              <a:t>It is important to consider:</a:t>
            </a:r>
          </a:p>
          <a:p>
            <a:r>
              <a:rPr lang="en-GB" dirty="0" smtClean="0"/>
              <a:t>Views of communities and partners</a:t>
            </a:r>
          </a:p>
          <a:p>
            <a:r>
              <a:rPr lang="en-GB" dirty="0" smtClean="0"/>
              <a:t>Views of staff, volunteers and supporters</a:t>
            </a:r>
          </a:p>
          <a:p>
            <a:r>
              <a:rPr lang="en-GB" dirty="0" smtClean="0"/>
              <a:t>Programme experience</a:t>
            </a:r>
          </a:p>
          <a:p>
            <a:r>
              <a:rPr lang="en-GB" dirty="0" smtClean="0"/>
              <a:t>Organisational priorities</a:t>
            </a:r>
          </a:p>
          <a:p>
            <a:r>
              <a:rPr lang="en-GB" dirty="0" smtClean="0"/>
              <a:t>Strategic or time-bound opportunities </a:t>
            </a:r>
          </a:p>
          <a:p>
            <a:r>
              <a:rPr lang="en-GB" dirty="0"/>
              <a:t>P</a:t>
            </a:r>
            <a:r>
              <a:rPr lang="en-GB" dirty="0" smtClean="0"/>
              <a:t>riorities of funders and donors</a:t>
            </a:r>
          </a:p>
        </p:txBody>
      </p:sp>
    </p:spTree>
    <p:extLst>
      <p:ext uri="{BB962C8B-B14F-4D97-AF65-F5344CB8AC3E}">
        <p14:creationId xmlns:p14="http://schemas.microsoft.com/office/powerpoint/2010/main" val="1680251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200" b="1" dirty="0"/>
              <a:t>Section </a:t>
            </a:r>
            <a:r>
              <a:rPr lang="en-US" sz="4200" b="1" dirty="0" smtClean="0"/>
              <a:t>D: The most strategic advocacy issues…</a:t>
            </a:r>
            <a:endParaRPr lang="en-GB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3949700"/>
          </a:xfrm>
        </p:spPr>
        <p:txBody>
          <a:bodyPr/>
          <a:lstStyle/>
          <a:p>
            <a:r>
              <a:rPr lang="en-GB" dirty="0" smtClean="0"/>
              <a:t>Are significant to the people affected</a:t>
            </a:r>
          </a:p>
          <a:p>
            <a:r>
              <a:rPr lang="en-GB" dirty="0" smtClean="0"/>
              <a:t>Link directly with existing programmes</a:t>
            </a:r>
          </a:p>
          <a:p>
            <a:r>
              <a:rPr lang="en-GB" dirty="0" smtClean="0"/>
              <a:t>Require a change in policy or practice</a:t>
            </a:r>
          </a:p>
          <a:p>
            <a:r>
              <a:rPr lang="en-GB" dirty="0" smtClean="0"/>
              <a:t>Will block progress if left unaddressed</a:t>
            </a:r>
          </a:p>
          <a:p>
            <a:r>
              <a:rPr lang="en-GB" dirty="0" smtClean="0"/>
              <a:t>Make people feel passionate about them</a:t>
            </a:r>
          </a:p>
          <a:p>
            <a:r>
              <a:rPr lang="en-GB" dirty="0" smtClean="0"/>
              <a:t>Can be communicated to diverse audiences</a:t>
            </a:r>
          </a:p>
          <a:p>
            <a:r>
              <a:rPr lang="en-GB" dirty="0" smtClean="0"/>
              <a:t>Make full use of landmark moments</a:t>
            </a:r>
          </a:p>
          <a:p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2716117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756" y="274638"/>
            <a:ext cx="8752113" cy="1143000"/>
          </a:xfrm>
        </p:spPr>
        <p:txBody>
          <a:bodyPr/>
          <a:lstStyle/>
          <a:p>
            <a:r>
              <a:rPr lang="en-US" b="1" dirty="0"/>
              <a:t>Section </a:t>
            </a:r>
            <a:r>
              <a:rPr lang="en-US" b="1" dirty="0" smtClean="0"/>
              <a:t>D: ‘But why?’ and ‘So what?’</a:t>
            </a:r>
            <a:endParaRPr lang="en-GB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82900" y="1202638"/>
            <a:ext cx="3378200" cy="421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77810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200" b="1" dirty="0"/>
              <a:t>Section </a:t>
            </a:r>
            <a:r>
              <a:rPr lang="en-US" sz="4200" b="1" dirty="0" smtClean="0"/>
              <a:t>D: Developing a </a:t>
            </a:r>
            <a:br>
              <a:rPr lang="en-US" sz="4200" b="1" dirty="0" smtClean="0"/>
            </a:br>
            <a:r>
              <a:rPr lang="en-US" sz="4200" b="1" dirty="0" smtClean="0"/>
              <a:t>‘vision for change’</a:t>
            </a:r>
            <a:endParaRPr lang="en-GB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Focus on solutions, not problems</a:t>
            </a:r>
          </a:p>
          <a:p>
            <a:r>
              <a:rPr lang="en-GB" dirty="0" smtClean="0"/>
              <a:t>Encourage people to dream dreams</a:t>
            </a:r>
          </a:p>
          <a:p>
            <a:r>
              <a:rPr lang="en-GB" dirty="0" smtClean="0"/>
              <a:t>Envisage what the community or society or country could be like if things were to change for the better</a:t>
            </a:r>
          </a:p>
          <a:p>
            <a:r>
              <a:rPr lang="en-GB" dirty="0" smtClean="0"/>
              <a:t>Imagine what the newspaper headlines would say if you were successful in your advocacy!</a:t>
            </a:r>
          </a:p>
          <a:p>
            <a:endParaRPr lang="en-GB" dirty="0" smtClean="0"/>
          </a:p>
          <a:p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721076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Section </a:t>
            </a:r>
            <a:r>
              <a:rPr lang="en-US" b="1" dirty="0" smtClean="0"/>
              <a:t>D: Issue identification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GB" dirty="0" smtClean="0"/>
              <a:t>Is it a priority? 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Is it achievable?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Is it sellable?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Is it appropriate?</a:t>
            </a:r>
          </a:p>
        </p:txBody>
      </p:sp>
    </p:spTree>
    <p:extLst>
      <p:ext uri="{BB962C8B-B14F-4D97-AF65-F5344CB8AC3E}">
        <p14:creationId xmlns:p14="http://schemas.microsoft.com/office/powerpoint/2010/main" val="519255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805</TotalTime>
  <Words>244</Words>
  <Application>Microsoft Office PowerPoint</Application>
  <PresentationFormat>On-screen Show (4:3)</PresentationFormat>
  <Paragraphs>34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PowerPoint Presentation</vt:lpstr>
      <vt:lpstr>Section D Advocacy Cycle Stage 1 Issue identification</vt:lpstr>
      <vt:lpstr>Section D: What is an  advocacy issue?</vt:lpstr>
      <vt:lpstr>Section D: Issue identification</vt:lpstr>
      <vt:lpstr>Section D: The most strategic advocacy issues…</vt:lpstr>
      <vt:lpstr>Section D: ‘But why?’ and ‘So what?’</vt:lpstr>
      <vt:lpstr>Section D: Developing a  ‘vision for change’</vt:lpstr>
      <vt:lpstr>Section D: Issue identification</vt:lpstr>
    </vt:vector>
  </TitlesOfParts>
  <Company>Tearfund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Macbook6</dc:creator>
  <cp:lastModifiedBy>Sarah Krajewski</cp:lastModifiedBy>
  <cp:revision>38</cp:revision>
  <dcterms:created xsi:type="dcterms:W3CDTF">2014-08-21T11:13:47Z</dcterms:created>
  <dcterms:modified xsi:type="dcterms:W3CDTF">2021-01-26T11:32:19Z</dcterms:modified>
</cp:coreProperties>
</file>