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Lst>
  <p:sldSz cy="5143500" cx="9144000"/>
  <p:notesSz cx="6858000" cy="9144000"/>
  <p:embeddedFontLst>
    <p:embeddedFont>
      <p:font typeface="Source Code Pro"/>
      <p:regular r:id="rId111"/>
      <p:bold r:id="rId112"/>
      <p:italic r:id="rId113"/>
      <p:boldItalic r:id="rId114"/>
    </p:embeddedFont>
    <p:embeddedFont>
      <p:font typeface="Arial Black"/>
      <p:regular r:id="rId1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16" roundtripDataSignature="AMtx7mgeuxfgMrBQVpZRN9HbgrqlB36n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97171C1-48FA-46DC-B3BE-D1560424E134}">
  <a:tblStyle styleId="{897171C1-48FA-46DC-B3BE-D1560424E134}" styleName="Table_0">
    <a:wholeTbl>
      <a:tcTxStyle b="off" i="off">
        <a:font>
          <a:latin typeface="Arial"/>
          <a:ea typeface="Arial"/>
          <a:cs typeface="Arial"/>
        </a:font>
        <a:srgbClr val="000000"/>
      </a:tcTxStyle>
      <a:tcStyle>
        <a:tcBdr>
          <a:left>
            <a:ln cap="flat" cmpd="sng" w="9525">
              <a:solidFill>
                <a:srgbClr val="333333"/>
              </a:solidFill>
              <a:prstDash val="solid"/>
              <a:round/>
              <a:headEnd len="sm" w="sm" type="none"/>
              <a:tailEnd len="sm" w="sm" type="none"/>
            </a:ln>
          </a:left>
          <a:right>
            <a:ln cap="flat" cmpd="sng" w="9525">
              <a:solidFill>
                <a:srgbClr val="333333"/>
              </a:solidFill>
              <a:prstDash val="solid"/>
              <a:round/>
              <a:headEnd len="sm" w="sm" type="none"/>
              <a:tailEnd len="sm" w="sm" type="none"/>
            </a:ln>
          </a:right>
          <a:top>
            <a:ln cap="flat" cmpd="sng" w="9525">
              <a:solidFill>
                <a:srgbClr val="333333"/>
              </a:solidFill>
              <a:prstDash val="solid"/>
              <a:round/>
              <a:headEnd len="sm" w="sm" type="none"/>
              <a:tailEnd len="sm" w="sm" type="none"/>
            </a:ln>
          </a:top>
          <a:bottom>
            <a:ln cap="flat" cmpd="sng" w="9525">
              <a:solidFill>
                <a:srgbClr val="333333"/>
              </a:solidFill>
              <a:prstDash val="solid"/>
              <a:round/>
              <a:headEnd len="sm" w="sm" type="none"/>
              <a:tailEnd len="sm" w="sm" type="none"/>
            </a:ln>
          </a:bottom>
          <a:insideH>
            <a:ln cap="flat" cmpd="sng" w="9525">
              <a:solidFill>
                <a:srgbClr val="333333"/>
              </a:solidFill>
              <a:prstDash val="solid"/>
              <a:round/>
              <a:headEnd len="sm" w="sm" type="none"/>
              <a:tailEnd len="sm" w="sm" type="none"/>
            </a:ln>
          </a:insideH>
          <a:insideV>
            <a:ln cap="flat" cmpd="sng" w="9525">
              <a:solidFill>
                <a:srgbClr val="333333"/>
              </a:solidFill>
              <a:prstDash val="solid"/>
              <a:round/>
              <a:headEnd len="sm" w="sm" type="none"/>
              <a:tailEnd len="sm" w="sm" type="none"/>
            </a:ln>
          </a:insideV>
        </a:tcBdr>
        <a:fill>
          <a:solidFill>
            <a:srgbClr val="E2EFD9"/>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4DB39BA-1C77-4FE4-B795-2DAF235CAF17}" styleName="Table_1">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fill>
          <a:solidFill>
            <a:srgbClr val="E2EFD9"/>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6" Type="http://customschemas.google.com/relationships/presentationmetadata" Target="metadata"/><Relationship Id="rId115" Type="http://schemas.openxmlformats.org/officeDocument/2006/relationships/font" Target="fonts/ArialBlack-regular.fntdata"/><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SourceCodePro-boldItalic.fntdata"/><Relationship Id="rId18" Type="http://schemas.openxmlformats.org/officeDocument/2006/relationships/slide" Target="slides/slide12.xml"/><Relationship Id="rId113" Type="http://schemas.openxmlformats.org/officeDocument/2006/relationships/font" Target="fonts/SourceCodePro-italic.fntdata"/><Relationship Id="rId112" Type="http://schemas.openxmlformats.org/officeDocument/2006/relationships/font" Target="fonts/SourceCodePro-bold.fntdata"/><Relationship Id="rId111" Type="http://schemas.openxmlformats.org/officeDocument/2006/relationships/font" Target="fonts/SourceCodePro-regular.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en/resources/footsteps/footsteps-71-80/footsteps-76/bible-studynbspbiblical-accountability-nbsp" TargetMode="Externa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vicus.org/index.php/media-resources/resources/toolkits/611-participatory-governance-toolkit"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en/resources/case-studies/advocacy-in-nepal-training-communities-to-work-with-local-government"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4sUoJHZkH4" TargetMode="External"/><Relationship Id="rId3" Type="http://schemas.openxmlformats.org/officeDocument/2006/relationships/hyperlink" Target="https://learn.tearfund.org/en/resources/tools-and-guides/an-introduction-to-church-and-community-transformation-cct"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er.vimeo.com/video/229535462"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en/resources/footsteps/footsteps-111-120/footsteps-118/community-champions" TargetMode="Externa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en/resources/case-studies/advocacy-in-uganda-building-relationships-with-local-government" TargetMode="Externa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Pata somo kamili la Biblia hapa: </a:t>
            </a:r>
            <a:r>
              <a:rPr b="0" i="0" lang="sw" u="sng">
                <a:solidFill>
                  <a:srgbClr val="007D98"/>
                </a:solidFill>
                <a:hlinkClick r:id="rId2">
                  <a:extLst>
                    <a:ext uri="{A12FA001-AC4F-418D-AE19-62706E023703}">
                      <ahyp:hlinkClr val="tx"/>
                    </a:ext>
                  </a:extLst>
                </a:hlinkClick>
              </a:rPr>
              <a:t>https://learn.tearfund.org/en/resources/footsteps/footsteps-71-80/footsteps-76/bible-studynbspbiblical-accountability-nbsp</a:t>
            </a:r>
            <a:r>
              <a:rPr b="0" i="0" lang="sw" u="none"/>
              <a:t>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7" name="Google Shape;747;p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b="0" i="0" lang="sw" sz="1400" u="none">
                <a:solidFill>
                  <a:schemeClr val="dk1"/>
                </a:solidFill>
                <a:latin typeface="Calibri"/>
                <a:ea typeface="Calibri"/>
                <a:cs typeface="Calibri"/>
                <a:sym typeface="Calibri"/>
              </a:rPr>
              <a:t>Maelezo zaidi kwa wawezeshaji: </a:t>
            </a:r>
            <a:endParaRPr sz="1400">
              <a:solidFill>
                <a:schemeClr val="dk1"/>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100"/>
              <a:buFont typeface="Arial"/>
              <a:buNone/>
            </a:pPr>
            <a:r>
              <a:t/>
            </a:r>
            <a:endParaRPr b="1" sz="1400">
              <a:solidFill>
                <a:srgbClr val="008CAA"/>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100"/>
              <a:buFont typeface="Arial"/>
              <a:buNone/>
            </a:pPr>
            <a:r>
              <a:rPr b="1" i="0" lang="sw" sz="1400" u="none">
                <a:solidFill>
                  <a:srgbClr val="008CAA"/>
                </a:solidFill>
                <a:latin typeface="Calibri"/>
                <a:ea typeface="Calibri"/>
                <a:cs typeface="Calibri"/>
                <a:sym typeface="Calibri"/>
              </a:rPr>
              <a:t>Hatua ya 1: </a:t>
            </a:r>
            <a:r>
              <a:rPr b="1" i="0" lang="sw" sz="1400" u="none">
                <a:solidFill>
                  <a:srgbClr val="333333"/>
                </a:solidFill>
                <a:latin typeface="Calibri"/>
                <a:ea typeface="Calibri"/>
                <a:cs typeface="Calibri"/>
                <a:sym typeface="Calibri"/>
              </a:rPr>
              <a:t>Kutambua tatizo</a:t>
            </a:r>
            <a:r>
              <a:rPr b="1" lang="sw" sz="1400">
                <a:solidFill>
                  <a:srgbClr val="333333"/>
                </a:solidFill>
                <a:latin typeface="Calibri"/>
                <a:ea typeface="Calibri"/>
                <a:cs typeface="Calibri"/>
                <a:sym typeface="Calibri"/>
              </a:rPr>
              <a:t> </a:t>
            </a:r>
            <a:r>
              <a:rPr b="0" i="0" lang="sw" sz="1400" u="none">
                <a:solidFill>
                  <a:srgbClr val="333333"/>
                </a:solidFill>
                <a:latin typeface="Calibri"/>
                <a:ea typeface="Calibri"/>
                <a:cs typeface="Calibri"/>
                <a:sym typeface="Calibri"/>
              </a:rPr>
              <a:t>Hatua ya kwanza ni kutambua matatizo mahususi yanayowakumba wanajamii katika mwingiliano wao na utumishi/mamlaka ya umma kama ilivyoangaziwa na kupewa kipaumbele wakati wa uchanganuzi wa matatizo kwenye mchakato wa CCT. </a:t>
            </a:r>
            <a:endParaRPr b="1" sz="1400">
              <a:solidFill>
                <a:srgbClr val="333333"/>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100"/>
              <a:buFont typeface="Arial"/>
              <a:buNone/>
            </a:pPr>
            <a:r>
              <a:t/>
            </a:r>
            <a:endParaRPr b="1" sz="1400">
              <a:solidFill>
                <a:srgbClr val="008CAA"/>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100"/>
              <a:buFont typeface="Arial"/>
              <a:buNone/>
            </a:pPr>
            <a:r>
              <a:rPr b="1" i="0" lang="sw" sz="1400" u="none">
                <a:solidFill>
                  <a:srgbClr val="008CAA"/>
                </a:solidFill>
                <a:latin typeface="Calibri"/>
                <a:ea typeface="Calibri"/>
                <a:cs typeface="Calibri"/>
                <a:sym typeface="Calibri"/>
              </a:rPr>
              <a:t>Hatua ya 2: </a:t>
            </a:r>
            <a:r>
              <a:rPr b="1" i="0" lang="sw" sz="1400" u="none">
                <a:solidFill>
                  <a:srgbClr val="333333"/>
                </a:solidFill>
                <a:latin typeface="Calibri"/>
                <a:ea typeface="Calibri"/>
                <a:cs typeface="Calibri"/>
                <a:sym typeface="Calibri"/>
              </a:rPr>
              <a:t>Kubainisha taarifa muhimu</a:t>
            </a:r>
            <a:r>
              <a:rPr b="1" lang="sw" sz="1400">
                <a:solidFill>
                  <a:srgbClr val="333333"/>
                </a:solidFill>
                <a:latin typeface="Calibri"/>
                <a:ea typeface="Calibri"/>
                <a:cs typeface="Calibri"/>
                <a:sym typeface="Calibri"/>
              </a:rPr>
              <a:t> </a:t>
            </a:r>
            <a:r>
              <a:rPr b="0" i="0" lang="sw" sz="1400" u="none">
                <a:solidFill>
                  <a:srgbClr val="333333"/>
                </a:solidFill>
                <a:latin typeface="Calibri"/>
                <a:ea typeface="Calibri"/>
                <a:cs typeface="Calibri"/>
                <a:sym typeface="Calibri"/>
              </a:rPr>
              <a:t>Hii ni rahisi zaidi ikiwa nchi ina sheria kuhusu haki ya kupata taarifa (RTI) au desturi ya kukusanya data wazi - hii ni muhimu katika kuchangia kuunda bajeti na uwajibikaji. Sheria na taratibu ambazo maafisa wa umma sharti wazingatie, na data inayohusiana na matatizo maalum ambayo yanahitaji kushughulikiwa, sharti zizingatiwe wakati wa kukusanya taarifa. </a:t>
            </a:r>
            <a:endParaRPr sz="1400">
              <a:solidFill>
                <a:srgbClr val="333333"/>
              </a:solidFill>
              <a:latin typeface="Calibri"/>
              <a:ea typeface="Calibri"/>
              <a:cs typeface="Calibri"/>
              <a:sym typeface="Calibri"/>
            </a:endParaRPr>
          </a:p>
          <a:p>
            <a:pPr indent="-228600" lvl="0" marL="228600" rtl="0" algn="l">
              <a:lnSpc>
                <a:spcPct val="100000"/>
              </a:lnSpc>
              <a:spcBef>
                <a:spcPts val="0"/>
              </a:spcBef>
              <a:spcAft>
                <a:spcPts val="0"/>
              </a:spcAft>
              <a:buClr>
                <a:srgbClr val="008CAA"/>
              </a:buClr>
              <a:buSzPts val="1400"/>
              <a:buFont typeface="Noto Sans Symbols"/>
              <a:buChar char="●"/>
            </a:pPr>
            <a:r>
              <a:rPr b="0" i="0" lang="sw" sz="1400" u="none">
                <a:solidFill>
                  <a:srgbClr val="333333"/>
                </a:solidFill>
                <a:latin typeface="Calibri"/>
                <a:ea typeface="Calibri"/>
                <a:cs typeface="Calibri"/>
                <a:sym typeface="Calibri"/>
              </a:rPr>
              <a:t>Bajeti, mipango na sera za ufikiaji: Ukaguzi wa kijamii ni nyenzo ya kulinganisha jinsi mpango au huduma ya serikali ulivyo ikilinganishwa na jinsi inavyopaswa kufanya kazi kulingana na malengo, bajeti, stakabadhi, sera na ripoti za mradi/serikali. </a:t>
            </a:r>
            <a:endParaRPr sz="1400">
              <a:solidFill>
                <a:srgbClr val="333333"/>
              </a:solidFill>
              <a:latin typeface="Calibri"/>
              <a:ea typeface="Calibri"/>
              <a:cs typeface="Calibri"/>
              <a:sym typeface="Calibri"/>
            </a:endParaRPr>
          </a:p>
          <a:p>
            <a:pPr indent="-228600" lvl="0" marL="228600" rtl="0" algn="l">
              <a:lnSpc>
                <a:spcPct val="100000"/>
              </a:lnSpc>
              <a:spcBef>
                <a:spcPts val="0"/>
              </a:spcBef>
              <a:spcAft>
                <a:spcPts val="0"/>
              </a:spcAft>
              <a:buClr>
                <a:srgbClr val="008CAA"/>
              </a:buClr>
              <a:buSzPts val="1400"/>
              <a:buFont typeface="Noto Sans Symbols"/>
              <a:buChar char="●"/>
            </a:pPr>
            <a:r>
              <a:rPr b="0" i="0" lang="sw" sz="1400" u="none">
                <a:solidFill>
                  <a:srgbClr val="333333"/>
                </a:solidFill>
                <a:latin typeface="Calibri"/>
                <a:ea typeface="Calibri"/>
                <a:cs typeface="Calibri"/>
                <a:sym typeface="Calibri"/>
              </a:rPr>
              <a:t>Linganisha matumizi halisi ya fedha na bajeti.</a:t>
            </a:r>
            <a:endParaRPr sz="1400">
              <a:solidFill>
                <a:srgbClr val="333333"/>
              </a:solidFill>
              <a:latin typeface="Calibri"/>
              <a:ea typeface="Calibri"/>
              <a:cs typeface="Calibri"/>
              <a:sym typeface="Calibri"/>
            </a:endParaRPr>
          </a:p>
          <a:p>
            <a:pPr indent="-228600" lvl="0" marL="228600" rtl="0" algn="l">
              <a:lnSpc>
                <a:spcPct val="100000"/>
              </a:lnSpc>
              <a:spcBef>
                <a:spcPts val="0"/>
              </a:spcBef>
              <a:spcAft>
                <a:spcPts val="0"/>
              </a:spcAft>
              <a:buClr>
                <a:srgbClr val="008CAA"/>
              </a:buClr>
              <a:buSzPts val="1400"/>
              <a:buFont typeface="Noto Sans Symbols"/>
              <a:buChar char="●"/>
            </a:pPr>
            <a:r>
              <a:rPr b="0" i="0" lang="sw" sz="1400" u="none">
                <a:solidFill>
                  <a:srgbClr val="333333"/>
                </a:solidFill>
                <a:latin typeface="Calibri"/>
                <a:ea typeface="Calibri"/>
                <a:cs typeface="Calibri"/>
                <a:sym typeface="Calibri"/>
              </a:rPr>
              <a:t>Tathmini ubora na hali ya huduma/mipango ya serikali.</a:t>
            </a:r>
            <a:endParaRPr sz="1400">
              <a:solidFill>
                <a:srgbClr val="333333"/>
              </a:solidFill>
              <a:latin typeface="Calibri"/>
              <a:ea typeface="Calibri"/>
              <a:cs typeface="Calibri"/>
              <a:sym typeface="Calibri"/>
            </a:endParaRPr>
          </a:p>
          <a:p>
            <a:pPr indent="0" lvl="0" marL="0" rtl="0" algn="l">
              <a:lnSpc>
                <a:spcPct val="100000"/>
              </a:lnSpc>
              <a:spcBef>
                <a:spcPts val="700"/>
              </a:spcBef>
              <a:spcAft>
                <a:spcPts val="0"/>
              </a:spcAft>
              <a:buNone/>
            </a:pPr>
            <a:r>
              <a:rPr b="1" i="0" lang="sw" sz="1400" u="none">
                <a:solidFill>
                  <a:srgbClr val="008CAA"/>
                </a:solidFill>
                <a:latin typeface="Calibri"/>
                <a:ea typeface="Calibri"/>
                <a:cs typeface="Calibri"/>
                <a:sym typeface="Calibri"/>
              </a:rPr>
              <a:t>Hatua ya 3: </a:t>
            </a:r>
            <a:r>
              <a:rPr b="1" i="0" lang="sw" sz="1400" u="none">
                <a:solidFill>
                  <a:srgbClr val="333333"/>
                </a:solidFill>
                <a:latin typeface="Calibri"/>
                <a:ea typeface="Calibri"/>
                <a:cs typeface="Calibri"/>
                <a:sym typeface="Calibri"/>
              </a:rPr>
              <a:t>Kutafuta taarifa</a:t>
            </a:r>
            <a:endParaRPr b="1" sz="1400">
              <a:solidFill>
                <a:srgbClr val="333333"/>
              </a:solidFill>
              <a:latin typeface="Calibri"/>
              <a:ea typeface="Calibri"/>
              <a:cs typeface="Calibri"/>
              <a:sym typeface="Calibri"/>
            </a:endParaRPr>
          </a:p>
          <a:p>
            <a:pPr indent="-228600" lvl="0" marL="228600" rtl="0" algn="l">
              <a:lnSpc>
                <a:spcPct val="100000"/>
              </a:lnSpc>
              <a:spcBef>
                <a:spcPts val="0"/>
              </a:spcBef>
              <a:spcAft>
                <a:spcPts val="0"/>
              </a:spcAft>
              <a:buClr>
                <a:srgbClr val="008CAA"/>
              </a:buClr>
              <a:buSzPts val="1400"/>
              <a:buFont typeface="Noto Sans Symbols"/>
              <a:buChar char="●"/>
            </a:pPr>
            <a:r>
              <a:rPr b="0" i="0" lang="sw" sz="1400" u="none">
                <a:solidFill>
                  <a:srgbClr val="333333"/>
                </a:solidFill>
                <a:latin typeface="Calibri"/>
                <a:ea typeface="Calibri"/>
                <a:cs typeface="Calibri"/>
                <a:sym typeface="Calibri"/>
              </a:rPr>
              <a:t>Angalia ikiwa taarifa sahihi inatayarishwa, na nani, na zinapatikana wapi. </a:t>
            </a:r>
            <a:endParaRPr sz="1400">
              <a:solidFill>
                <a:srgbClr val="333333"/>
              </a:solidFill>
              <a:latin typeface="Calibri"/>
              <a:ea typeface="Calibri"/>
              <a:cs typeface="Calibri"/>
              <a:sym typeface="Calibri"/>
            </a:endParaRPr>
          </a:p>
          <a:p>
            <a:pPr indent="-228600" lvl="0" marL="228600" rtl="0" algn="l">
              <a:lnSpc>
                <a:spcPct val="100000"/>
              </a:lnSpc>
              <a:spcBef>
                <a:spcPts val="0"/>
              </a:spcBef>
              <a:spcAft>
                <a:spcPts val="0"/>
              </a:spcAft>
              <a:buClr>
                <a:srgbClr val="008CAA"/>
              </a:buClr>
              <a:buSzPts val="1400"/>
              <a:buFont typeface="Noto Sans Symbols"/>
              <a:buChar char="●"/>
            </a:pPr>
            <a:r>
              <a:rPr b="0" i="0" lang="sw" sz="1400" u="none">
                <a:solidFill>
                  <a:srgbClr val="333333"/>
                </a:solidFill>
                <a:latin typeface="Calibri"/>
                <a:ea typeface="Calibri"/>
                <a:cs typeface="Calibri"/>
                <a:sym typeface="Calibri"/>
              </a:rPr>
              <a:t>Andaa maswali ya kuongoza tathmini ya umma. Ili kukusanya taarifa sahihi, washiriki sharti waandae maswali ambayo yatawapa majibu wanayotafuta kuhusu mpango/huduma wanayokagua. Hili limebainishwa katika nyenzo ya ukaguzi wa kijamii, hapa chini. </a:t>
            </a:r>
            <a:endParaRPr sz="1400">
              <a:solidFill>
                <a:srgbClr val="333333"/>
              </a:solidFill>
              <a:latin typeface="Calibri"/>
              <a:ea typeface="Calibri"/>
              <a:cs typeface="Calibri"/>
              <a:sym typeface="Calibri"/>
            </a:endParaRPr>
          </a:p>
          <a:p>
            <a:pPr indent="-228600" lvl="0" marL="228600" rtl="0" algn="l">
              <a:lnSpc>
                <a:spcPct val="100000"/>
              </a:lnSpc>
              <a:spcBef>
                <a:spcPts val="0"/>
              </a:spcBef>
              <a:spcAft>
                <a:spcPts val="0"/>
              </a:spcAft>
              <a:buClr>
                <a:srgbClr val="008CAA"/>
              </a:buClr>
              <a:buSzPts val="1400"/>
              <a:buFont typeface="Noto Sans Symbols"/>
              <a:buChar char="●"/>
            </a:pPr>
            <a:r>
              <a:rPr b="0" i="0" lang="sw" sz="1400" u="none">
                <a:solidFill>
                  <a:srgbClr val="333333"/>
                </a:solidFill>
                <a:latin typeface="Calibri"/>
                <a:ea typeface="Calibri"/>
                <a:cs typeface="Calibri"/>
                <a:sym typeface="Calibri"/>
              </a:rPr>
              <a:t>Wafunze washiriki, wakazi na/au wanajamii kuhusu mbinu hizo. Zoezi hili hufanywa na makundi makubwa ya watu/wakazi, na ni muhimu kuwapa mafunzo. Washiriki wamefunzwa ili kuwasaidia:  </a:t>
            </a:r>
            <a:endParaRPr sz="1400">
              <a:solidFill>
                <a:srgbClr val="333333"/>
              </a:solidFill>
              <a:latin typeface="Calibri"/>
              <a:ea typeface="Calibri"/>
              <a:cs typeface="Calibri"/>
              <a:sym typeface="Calibri"/>
            </a:endParaRPr>
          </a:p>
          <a:p>
            <a:pPr indent="-358775" lvl="0" marL="540385" rtl="0" algn="l">
              <a:lnSpc>
                <a:spcPct val="100000"/>
              </a:lnSpc>
              <a:spcBef>
                <a:spcPts val="0"/>
              </a:spcBef>
              <a:spcAft>
                <a:spcPts val="0"/>
              </a:spcAft>
              <a:buClr>
                <a:srgbClr val="008CAA"/>
              </a:buClr>
              <a:buSzPts val="1400"/>
              <a:buFont typeface="Calibri"/>
              <a:buAutoNum type="alphaLcPeriod"/>
            </a:pPr>
            <a:r>
              <a:rPr b="0" i="0" lang="sw" sz="1400" u="none">
                <a:solidFill>
                  <a:srgbClr val="333333"/>
                </a:solidFill>
                <a:latin typeface="Calibri"/>
                <a:ea typeface="Calibri"/>
                <a:cs typeface="Calibri"/>
                <a:sym typeface="Calibri"/>
              </a:rPr>
              <a:t>Kuelewa sera za serikali na hati za bajeti.</a:t>
            </a:r>
            <a:endParaRPr sz="1400">
              <a:solidFill>
                <a:srgbClr val="333333"/>
              </a:solidFill>
              <a:latin typeface="Calibri"/>
              <a:ea typeface="Calibri"/>
              <a:cs typeface="Calibri"/>
              <a:sym typeface="Calibri"/>
            </a:endParaRPr>
          </a:p>
          <a:p>
            <a:pPr indent="-358775" lvl="0" marL="540385" rtl="0" algn="l">
              <a:lnSpc>
                <a:spcPct val="100000"/>
              </a:lnSpc>
              <a:spcBef>
                <a:spcPts val="0"/>
              </a:spcBef>
              <a:spcAft>
                <a:spcPts val="0"/>
              </a:spcAft>
              <a:buClr>
                <a:srgbClr val="008CAA"/>
              </a:buClr>
              <a:buSzPts val="1400"/>
              <a:buFont typeface="Calibri"/>
              <a:buAutoNum type="alphaLcPeriod"/>
            </a:pPr>
            <a:r>
              <a:rPr b="0" i="0" lang="sw" sz="1400" u="none">
                <a:solidFill>
                  <a:srgbClr val="333333"/>
                </a:solidFill>
                <a:latin typeface="Calibri"/>
                <a:ea typeface="Calibri"/>
                <a:cs typeface="Calibri"/>
                <a:sym typeface="Calibri"/>
              </a:rPr>
              <a:t>Kujifunza kukusanya na kufasiri taarifa wakati wa ukaguzi.</a:t>
            </a:r>
            <a:endParaRPr sz="1400">
              <a:solidFill>
                <a:srgbClr val="333333"/>
              </a:solidFill>
              <a:latin typeface="Calibri"/>
              <a:ea typeface="Calibri"/>
              <a:cs typeface="Calibri"/>
              <a:sym typeface="Calibri"/>
            </a:endParaRPr>
          </a:p>
          <a:p>
            <a:pPr indent="-358775" lvl="0" marL="540385" rtl="0" algn="l">
              <a:lnSpc>
                <a:spcPct val="100000"/>
              </a:lnSpc>
              <a:spcBef>
                <a:spcPts val="0"/>
              </a:spcBef>
              <a:spcAft>
                <a:spcPts val="0"/>
              </a:spcAft>
              <a:buClr>
                <a:srgbClr val="008CAA"/>
              </a:buClr>
              <a:buSzPts val="1400"/>
              <a:buFont typeface="Calibri"/>
              <a:buAutoNum type="alphaLcPeriod"/>
            </a:pPr>
            <a:r>
              <a:rPr b="0" i="0" lang="sw" sz="1400" u="none">
                <a:solidFill>
                  <a:srgbClr val="333333"/>
                </a:solidFill>
                <a:latin typeface="Calibri"/>
                <a:ea typeface="Calibri"/>
                <a:cs typeface="Calibri"/>
                <a:sym typeface="Calibri"/>
              </a:rPr>
              <a:t>Kufasiri taarifa na kuandaa maswali.</a:t>
            </a:r>
            <a:endParaRPr b="0" i="0" sz="1400" u="none">
              <a:solidFill>
                <a:srgbClr val="333333"/>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1400">
              <a:solidFill>
                <a:srgbClr val="333333"/>
              </a:solidFill>
              <a:latin typeface="Calibri"/>
              <a:ea typeface="Calibri"/>
              <a:cs typeface="Calibri"/>
              <a:sym typeface="Calibri"/>
            </a:endParaRPr>
          </a:p>
          <a:p>
            <a:pPr indent="0" lvl="0" marL="0" rtl="0" algn="just">
              <a:lnSpc>
                <a:spcPct val="100000"/>
              </a:lnSpc>
              <a:spcBef>
                <a:spcPts val="0"/>
              </a:spcBef>
              <a:spcAft>
                <a:spcPts val="0"/>
              </a:spcAft>
              <a:buSzPts val="1100"/>
              <a:buNone/>
            </a:pPr>
            <a:r>
              <a:rPr b="1" i="0" lang="sw" sz="1400" u="none">
                <a:solidFill>
                  <a:srgbClr val="008CAA"/>
                </a:solidFill>
                <a:latin typeface="Calibri"/>
                <a:ea typeface="Calibri"/>
                <a:cs typeface="Calibri"/>
                <a:sym typeface="Calibri"/>
              </a:rPr>
              <a:t>Hatua ya 4: </a:t>
            </a:r>
            <a:r>
              <a:rPr b="1" i="0" lang="sw" sz="1400" u="none">
                <a:solidFill>
                  <a:srgbClr val="333333"/>
                </a:solidFill>
                <a:latin typeface="Calibri"/>
                <a:ea typeface="Calibri"/>
                <a:cs typeface="Calibri"/>
                <a:sym typeface="Calibri"/>
              </a:rPr>
              <a:t>Kupata taarifa</a:t>
            </a:r>
            <a:r>
              <a:rPr b="1" lang="sw" sz="1400">
                <a:solidFill>
                  <a:srgbClr val="333333"/>
                </a:solidFill>
                <a:latin typeface="Calibri"/>
                <a:ea typeface="Calibri"/>
                <a:cs typeface="Calibri"/>
                <a:sym typeface="Calibri"/>
              </a:rPr>
              <a:t> </a:t>
            </a:r>
            <a:r>
              <a:rPr b="0" i="0" lang="sw" sz="1400" u="none">
                <a:solidFill>
                  <a:srgbClr val="333333"/>
                </a:solidFill>
                <a:latin typeface="Calibri"/>
                <a:ea typeface="Calibri"/>
                <a:cs typeface="Calibri"/>
                <a:sym typeface="Calibri"/>
              </a:rPr>
              <a:t>Hatua inayofuata ni kupata taarifa zinazohitajika au zilizobainishwa. Katika nchi kadhaa, maelezo kuhusu utendakazi wa mashirika ya umma ni ya usiri sana. </a:t>
            </a:r>
            <a:endParaRPr sz="1400">
              <a:solidFill>
                <a:srgbClr val="333333"/>
              </a:solidFill>
              <a:latin typeface="Calibri"/>
              <a:ea typeface="Calibri"/>
              <a:cs typeface="Calibri"/>
              <a:sym typeface="Calibri"/>
            </a:endParaRPr>
          </a:p>
          <a:p>
            <a:pPr indent="-270510" lvl="0" marL="270510" rtl="0" algn="l">
              <a:lnSpc>
                <a:spcPct val="100000"/>
              </a:lnSpc>
              <a:spcBef>
                <a:spcPts val="0"/>
              </a:spcBef>
              <a:spcAft>
                <a:spcPts val="0"/>
              </a:spcAft>
              <a:buClr>
                <a:srgbClr val="008CAA"/>
              </a:buClr>
              <a:buSzPts val="1400"/>
              <a:buFont typeface="Calibri"/>
              <a:buAutoNum type="arabicPeriod"/>
            </a:pPr>
            <a:r>
              <a:rPr b="0" i="0" lang="sw" sz="1400" u="none">
                <a:solidFill>
                  <a:srgbClr val="333333"/>
                </a:solidFill>
                <a:latin typeface="Calibri"/>
                <a:ea typeface="Calibri"/>
                <a:cs typeface="Calibri"/>
                <a:sym typeface="Calibri"/>
              </a:rPr>
              <a:t>Tambua na uchanganue nyarakahusika kwa utaratibu na uhakikishe umepata nakala zilizothibitishwa za nyaraka hizo.</a:t>
            </a:r>
            <a:endParaRPr sz="1400">
              <a:solidFill>
                <a:srgbClr val="333333"/>
              </a:solidFill>
              <a:latin typeface="Calibri"/>
              <a:ea typeface="Calibri"/>
              <a:cs typeface="Calibri"/>
              <a:sym typeface="Calibri"/>
            </a:endParaRPr>
          </a:p>
          <a:p>
            <a:pPr indent="-270510" lvl="0" marL="270510" rtl="0" algn="l">
              <a:lnSpc>
                <a:spcPct val="100000"/>
              </a:lnSpc>
              <a:spcBef>
                <a:spcPts val="0"/>
              </a:spcBef>
              <a:spcAft>
                <a:spcPts val="0"/>
              </a:spcAft>
              <a:buClr>
                <a:srgbClr val="008CAA"/>
              </a:buClr>
              <a:buSzPts val="1400"/>
              <a:buFont typeface="Calibri"/>
              <a:buAutoNum type="arabicPeriod"/>
            </a:pPr>
            <a:r>
              <a:rPr b="0" i="0" lang="sw" sz="1400" u="none">
                <a:solidFill>
                  <a:srgbClr val="333333"/>
                </a:solidFill>
                <a:latin typeface="Calibri"/>
                <a:ea typeface="Calibri"/>
                <a:cs typeface="Calibri"/>
                <a:sym typeface="Calibri"/>
              </a:rPr>
              <a:t>Kagua nyaraka ili uweze kutambua pengo kati ya kiasi kilichopangwa kwenye bajeti na kile kilichotumika. Ukaguzi utaangazia maswali yafuatayo: ‘Je, pesa zimetumika ipasavyo katika bajeti?’ ‘Je, hii ndiyo bidhaa bora zaidi tunayoweza kupata kwa kiasi hiki cha pesa?’</a:t>
            </a:r>
            <a:endParaRPr sz="1400">
              <a:solidFill>
                <a:srgbClr val="333333"/>
              </a:solidFill>
              <a:latin typeface="Calibri"/>
              <a:ea typeface="Calibri"/>
              <a:cs typeface="Calibri"/>
              <a:sym typeface="Calibri"/>
            </a:endParaRPr>
          </a:p>
          <a:p>
            <a:pPr indent="-270510" lvl="0" marL="270510" rtl="0" algn="l">
              <a:lnSpc>
                <a:spcPct val="100000"/>
              </a:lnSpc>
              <a:spcBef>
                <a:spcPts val="0"/>
              </a:spcBef>
              <a:spcAft>
                <a:spcPts val="0"/>
              </a:spcAft>
              <a:buClr>
                <a:srgbClr val="008CAA"/>
              </a:buClr>
              <a:buSzPts val="1400"/>
              <a:buFont typeface="Calibri"/>
              <a:buAutoNum type="arabicPeriod"/>
            </a:pPr>
            <a:r>
              <a:rPr b="0" i="0" lang="sw" sz="1400" u="none">
                <a:solidFill>
                  <a:srgbClr val="333333"/>
                </a:solidFill>
                <a:latin typeface="Calibri"/>
                <a:ea typeface="Calibri"/>
                <a:cs typeface="Calibri"/>
                <a:sym typeface="Calibri"/>
              </a:rPr>
              <a:t>Ukaguzi utahitaji watu wenye ujuzi wa kitaaluma na wanaofahamu masuala ya eneo lao. </a:t>
            </a:r>
            <a:endParaRPr b="0" i="0" sz="1400" u="none">
              <a:solidFill>
                <a:srgbClr val="333333"/>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1400">
              <a:solidFill>
                <a:srgbClr val="333333"/>
              </a:solidFill>
              <a:latin typeface="Calibri"/>
              <a:ea typeface="Calibri"/>
              <a:cs typeface="Calibri"/>
              <a:sym typeface="Calibri"/>
            </a:endParaRPr>
          </a:p>
          <a:p>
            <a:pPr indent="0" lvl="0" marL="0" rtl="0" algn="just">
              <a:lnSpc>
                <a:spcPct val="100000"/>
              </a:lnSpc>
              <a:spcBef>
                <a:spcPts val="0"/>
              </a:spcBef>
              <a:spcAft>
                <a:spcPts val="0"/>
              </a:spcAft>
              <a:buSzPts val="1100"/>
              <a:buNone/>
            </a:pPr>
            <a:r>
              <a:rPr b="1" i="0" lang="sw" sz="1400" u="none">
                <a:solidFill>
                  <a:srgbClr val="008CAA"/>
                </a:solidFill>
                <a:latin typeface="Calibri"/>
                <a:ea typeface="Calibri"/>
                <a:cs typeface="Calibri"/>
                <a:sym typeface="Calibri"/>
              </a:rPr>
              <a:t>Hatua ya 5: </a:t>
            </a:r>
            <a:r>
              <a:rPr b="1" i="0" lang="sw" sz="1400" u="none">
                <a:solidFill>
                  <a:srgbClr val="333333"/>
                </a:solidFill>
                <a:latin typeface="Calibri"/>
                <a:ea typeface="Calibri"/>
                <a:cs typeface="Calibri"/>
                <a:sym typeface="Calibri"/>
              </a:rPr>
              <a:t>Kupekua taarifa</a:t>
            </a:r>
            <a:endParaRPr b="1" sz="1200">
              <a:solidFill>
                <a:srgbClr val="333333"/>
              </a:solidFill>
              <a:latin typeface="Calibri"/>
              <a:ea typeface="Calibri"/>
              <a:cs typeface="Calibri"/>
              <a:sym typeface="Calibri"/>
            </a:endParaRPr>
          </a:p>
          <a:p>
            <a:pPr indent="-270510" lvl="0" marL="270510" rtl="0" algn="l">
              <a:lnSpc>
                <a:spcPct val="100000"/>
              </a:lnSpc>
              <a:spcBef>
                <a:spcPts val="0"/>
              </a:spcBef>
              <a:spcAft>
                <a:spcPts val="0"/>
              </a:spcAft>
              <a:buClr>
                <a:srgbClr val="008CAA"/>
              </a:buClr>
              <a:buSzPts val="1400"/>
              <a:buFont typeface="Calibri"/>
              <a:buAutoNum type="arabicPeriod"/>
            </a:pPr>
            <a:r>
              <a:rPr b="0" i="0" lang="sw" sz="1400" u="none">
                <a:solidFill>
                  <a:srgbClr val="333333"/>
                </a:solidFill>
                <a:latin typeface="Calibri"/>
                <a:ea typeface="Calibri"/>
                <a:cs typeface="Calibri"/>
                <a:sym typeface="Calibri"/>
              </a:rPr>
              <a:t>Kusanya na urahisishe taarifa katika muundo unaoweza kutumika kabla ya watu binafsi na wanajamii kupitia hati hizo. Baadhi ya wananchi huenda wasiwe na ujuzi wa kitaaluma wa kuelewa hati halisi.</a:t>
            </a:r>
            <a:r>
              <a:rPr lang="sw" sz="1400">
                <a:solidFill>
                  <a:srgbClr val="333333"/>
                </a:solidFill>
                <a:latin typeface="Calibri"/>
                <a:ea typeface="Calibri"/>
                <a:cs typeface="Calibri"/>
                <a:sym typeface="Calibri"/>
              </a:rPr>
              <a:t> </a:t>
            </a:r>
            <a:r>
              <a:rPr b="0" i="0" lang="sw" sz="1400" u="none">
                <a:solidFill>
                  <a:srgbClr val="333333"/>
                </a:solidFill>
                <a:latin typeface="Calibri"/>
                <a:ea typeface="Calibri"/>
                <a:cs typeface="Calibri"/>
                <a:sym typeface="Calibri"/>
              </a:rPr>
              <a:t>Katika hatua hii, taarifa changamano zinazopatikana kupitia rekodi za mradi zinastahili kufupishwa katika muundo rahisi. </a:t>
            </a:r>
            <a:endParaRPr sz="1400">
              <a:solidFill>
                <a:srgbClr val="333333"/>
              </a:solidFill>
              <a:latin typeface="Calibri"/>
              <a:ea typeface="Calibri"/>
              <a:cs typeface="Calibri"/>
              <a:sym typeface="Calibri"/>
            </a:endParaRPr>
          </a:p>
          <a:p>
            <a:pPr indent="-358775" lvl="0" marL="540385" rtl="0" algn="l">
              <a:lnSpc>
                <a:spcPct val="100000"/>
              </a:lnSpc>
              <a:spcBef>
                <a:spcPts val="0"/>
              </a:spcBef>
              <a:spcAft>
                <a:spcPts val="0"/>
              </a:spcAft>
              <a:buClr>
                <a:srgbClr val="008CAA"/>
              </a:buClr>
              <a:buSzPts val="1400"/>
              <a:buFont typeface="Noto Sans Symbols"/>
              <a:buChar char="●"/>
            </a:pPr>
            <a:r>
              <a:rPr b="0" i="0" lang="sw" sz="1400" u="none">
                <a:solidFill>
                  <a:srgbClr val="333333"/>
                </a:solidFill>
                <a:latin typeface="Calibri"/>
                <a:ea typeface="Calibri"/>
                <a:cs typeface="Calibri"/>
                <a:sym typeface="Calibri"/>
              </a:rPr>
              <a:t>Thibitisha taarifa hiyo na wanajamii kwani wao ni vyanzo muhimu vya taarifa hiyo. </a:t>
            </a:r>
            <a:endParaRPr sz="1400">
              <a:solidFill>
                <a:srgbClr val="333333"/>
              </a:solidFill>
              <a:latin typeface="Calibri"/>
              <a:ea typeface="Calibri"/>
              <a:cs typeface="Calibri"/>
              <a:sym typeface="Calibri"/>
            </a:endParaRPr>
          </a:p>
          <a:p>
            <a:pPr indent="-358775" lvl="0" marL="540385" rtl="0" algn="l">
              <a:lnSpc>
                <a:spcPct val="100000"/>
              </a:lnSpc>
              <a:spcBef>
                <a:spcPts val="0"/>
              </a:spcBef>
              <a:spcAft>
                <a:spcPts val="0"/>
              </a:spcAft>
              <a:buClr>
                <a:srgbClr val="008CAA"/>
              </a:buClr>
              <a:buSzPts val="1400"/>
              <a:buFont typeface="Noto Sans Symbols"/>
              <a:buChar char="●"/>
            </a:pPr>
            <a:r>
              <a:rPr b="0" i="0" lang="sw" sz="1400" u="none">
                <a:solidFill>
                  <a:srgbClr val="333333"/>
                </a:solidFill>
                <a:latin typeface="Calibri"/>
                <a:ea typeface="Calibri"/>
                <a:cs typeface="Calibri"/>
                <a:sym typeface="Calibri"/>
              </a:rPr>
              <a:t>Wachunguzi wa nyanjani sharti tayari wawe na ujuzi kamili kuhusu suala, matatizo husika, na udanganyifu uliopo katika visa vya ufisadi.</a:t>
            </a:r>
            <a:endParaRPr b="0" i="0" sz="1400" u="none">
              <a:solidFill>
                <a:srgbClr val="333333"/>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1400">
              <a:solidFill>
                <a:srgbClr val="333333"/>
              </a:solidFill>
              <a:latin typeface="Calibri"/>
              <a:ea typeface="Calibri"/>
              <a:cs typeface="Calibri"/>
              <a:sym typeface="Calibri"/>
            </a:endParaRPr>
          </a:p>
          <a:p>
            <a:pPr indent="0" lvl="0" marL="0" rtl="0" algn="just">
              <a:lnSpc>
                <a:spcPct val="100000"/>
              </a:lnSpc>
              <a:spcBef>
                <a:spcPts val="0"/>
              </a:spcBef>
              <a:spcAft>
                <a:spcPts val="0"/>
              </a:spcAft>
              <a:buSzPts val="1100"/>
              <a:buNone/>
            </a:pPr>
            <a:r>
              <a:rPr b="1" i="0" lang="sw" sz="1400" u="none">
                <a:solidFill>
                  <a:srgbClr val="008CAA"/>
                </a:solidFill>
                <a:latin typeface="Calibri"/>
                <a:ea typeface="Calibri"/>
                <a:cs typeface="Calibri"/>
                <a:sym typeface="Calibri"/>
              </a:rPr>
              <a:t>Hatua ya 6: </a:t>
            </a:r>
            <a:r>
              <a:rPr b="1" i="0" lang="sw" sz="1400" u="none">
                <a:solidFill>
                  <a:srgbClr val="333333"/>
                </a:solidFill>
                <a:latin typeface="Calibri"/>
                <a:ea typeface="Calibri"/>
                <a:cs typeface="Calibri"/>
                <a:sym typeface="Calibri"/>
              </a:rPr>
              <a:t>Kukagua taarifa</a:t>
            </a:r>
            <a:endParaRPr b="1" sz="1400">
              <a:solidFill>
                <a:srgbClr val="333333"/>
              </a:solidFill>
              <a:latin typeface="Calibri"/>
              <a:ea typeface="Calibri"/>
              <a:cs typeface="Calibri"/>
              <a:sym typeface="Calibri"/>
            </a:endParaRPr>
          </a:p>
          <a:p>
            <a:pPr indent="0" lvl="0" marL="0" rtl="0" algn="l">
              <a:lnSpc>
                <a:spcPct val="100000"/>
              </a:lnSpc>
              <a:spcBef>
                <a:spcPts val="0"/>
              </a:spcBef>
              <a:spcAft>
                <a:spcPts val="0"/>
              </a:spcAft>
              <a:buSzPts val="1100"/>
              <a:buNone/>
            </a:pPr>
            <a:r>
              <a:rPr b="0" i="0" lang="sw" sz="1400" u="none">
                <a:solidFill>
                  <a:srgbClr val="333333"/>
                </a:solidFill>
                <a:latin typeface="Calibri"/>
                <a:ea typeface="Calibri"/>
                <a:cs typeface="Calibri"/>
                <a:sym typeface="Calibri"/>
              </a:rPr>
              <a:t>Hatua hii inahusisha ukaguzi wa taarifa ili kushughulikia malalamishi. Baada ya kupata ushahidi kuhusiana na tukio la ufisadi, jitihada hufanywa ili kutatua tatizo na kushughulikia malalamishi ya umma. Chaguo mbili zilizopo ni:</a:t>
            </a:r>
            <a:endParaRPr sz="1400">
              <a:solidFill>
                <a:srgbClr val="333333"/>
              </a:solidFill>
              <a:latin typeface="Calibri"/>
              <a:ea typeface="Calibri"/>
              <a:cs typeface="Calibri"/>
              <a:sym typeface="Calibri"/>
            </a:endParaRPr>
          </a:p>
          <a:p>
            <a:pPr indent="-270510" lvl="0" marL="270510" rtl="0" algn="l">
              <a:lnSpc>
                <a:spcPct val="100000"/>
              </a:lnSpc>
              <a:spcBef>
                <a:spcPts val="0"/>
              </a:spcBef>
              <a:spcAft>
                <a:spcPts val="0"/>
              </a:spcAft>
              <a:buClr>
                <a:srgbClr val="008CAA"/>
              </a:buClr>
              <a:buSzPts val="1400"/>
              <a:buFont typeface="Calibri"/>
              <a:buAutoNum type="arabicPeriod"/>
            </a:pPr>
            <a:r>
              <a:rPr b="0" i="0" lang="sw" sz="1400" u="none">
                <a:solidFill>
                  <a:srgbClr val="333333"/>
                </a:solidFill>
                <a:latin typeface="Calibri"/>
                <a:ea typeface="Calibri"/>
                <a:cs typeface="Calibri"/>
                <a:sym typeface="Calibri"/>
              </a:rPr>
              <a:t>Kutumia mbinu za kitaasisi zilizopo za kushughulikia malalamishi kwa kutumia nyaraka husika. </a:t>
            </a:r>
            <a:endParaRPr sz="1400">
              <a:solidFill>
                <a:srgbClr val="333333"/>
              </a:solidFill>
              <a:latin typeface="Calibri"/>
              <a:ea typeface="Calibri"/>
              <a:cs typeface="Calibri"/>
              <a:sym typeface="Calibri"/>
            </a:endParaRPr>
          </a:p>
          <a:p>
            <a:pPr indent="-270510" lvl="0" marL="270510" rtl="0" algn="l">
              <a:lnSpc>
                <a:spcPct val="100000"/>
              </a:lnSpc>
              <a:spcBef>
                <a:spcPts val="0"/>
              </a:spcBef>
              <a:spcAft>
                <a:spcPts val="0"/>
              </a:spcAft>
              <a:buClr>
                <a:srgbClr val="008CAA"/>
              </a:buClr>
              <a:buSzPts val="1400"/>
              <a:buFont typeface="Calibri"/>
              <a:buAutoNum type="arabicPeriod"/>
            </a:pPr>
            <a:r>
              <a:rPr b="0" i="0" lang="sw" sz="1400" u="none">
                <a:solidFill>
                  <a:srgbClr val="333333"/>
                </a:solidFill>
                <a:latin typeface="Calibri"/>
                <a:ea typeface="Calibri"/>
                <a:cs typeface="Calibri"/>
                <a:sym typeface="Calibri"/>
              </a:rPr>
              <a:t>Wananchi wanaweza kushiriki katika mabaraza ya kisheria ili kuwezesha ukaguzi huo. </a:t>
            </a:r>
            <a:endParaRPr sz="1400">
              <a:solidFill>
                <a:srgbClr val="333333"/>
              </a:solidFill>
              <a:latin typeface="Calibri"/>
              <a:ea typeface="Calibri"/>
              <a:cs typeface="Calibri"/>
              <a:sym typeface="Calibri"/>
            </a:endParaRPr>
          </a:p>
          <a:p>
            <a:pPr indent="0" lvl="0" marL="0" rtl="0" algn="l">
              <a:lnSpc>
                <a:spcPct val="100000"/>
              </a:lnSpc>
              <a:spcBef>
                <a:spcPts val="0"/>
              </a:spcBef>
              <a:spcAft>
                <a:spcPts val="0"/>
              </a:spcAft>
              <a:buNone/>
            </a:pPr>
            <a:r>
              <a:t/>
            </a:r>
            <a:endParaRPr sz="1400">
              <a:solidFill>
                <a:srgbClr val="333333"/>
              </a:solidFill>
              <a:latin typeface="Calibri"/>
              <a:ea typeface="Calibri"/>
              <a:cs typeface="Calibri"/>
              <a:sym typeface="Calibri"/>
            </a:endParaRPr>
          </a:p>
          <a:p>
            <a:pPr indent="0" lvl="0" marL="0" rtl="0" algn="l">
              <a:lnSpc>
                <a:spcPct val="100000"/>
              </a:lnSpc>
              <a:spcBef>
                <a:spcPts val="0"/>
              </a:spcBef>
              <a:spcAft>
                <a:spcPts val="0"/>
              </a:spcAft>
              <a:buNone/>
            </a:pPr>
            <a:r>
              <a:rPr b="1" i="0" lang="sw" sz="1400" u="none">
                <a:solidFill>
                  <a:srgbClr val="008CAA"/>
                </a:solidFill>
                <a:latin typeface="Calibri"/>
                <a:ea typeface="Calibri"/>
                <a:cs typeface="Calibri"/>
                <a:sym typeface="Calibri"/>
              </a:rPr>
              <a:t>Hatua ya 7: </a:t>
            </a:r>
            <a:r>
              <a:rPr b="1" i="0" lang="sw" sz="1400" u="none">
                <a:solidFill>
                  <a:srgbClr val="333333"/>
                </a:solidFill>
                <a:latin typeface="Calibri"/>
                <a:ea typeface="Calibri"/>
                <a:cs typeface="Calibri"/>
                <a:sym typeface="Calibri"/>
              </a:rPr>
              <a:t>Kufanya mkutano wa hadhara</a:t>
            </a:r>
            <a:r>
              <a:rPr b="1" lang="sw" sz="1400">
                <a:solidFill>
                  <a:srgbClr val="333333"/>
                </a:solidFill>
                <a:latin typeface="Calibri"/>
                <a:ea typeface="Calibri"/>
                <a:cs typeface="Calibri"/>
                <a:sym typeface="Calibri"/>
              </a:rPr>
              <a:t> </a:t>
            </a:r>
            <a:r>
              <a:rPr b="0" i="0" lang="sw" sz="1400" u="none">
                <a:solidFill>
                  <a:srgbClr val="333333"/>
                </a:solidFill>
                <a:latin typeface="Calibri"/>
                <a:ea typeface="Calibri"/>
                <a:cs typeface="Calibri"/>
                <a:sym typeface="Calibri"/>
              </a:rPr>
              <a:t>Hii ndiyo hatua muhimu zaidi ya ukaguzi wa kijamii, kwani hapa ndipo upekuzi wa pamoja hufanyika. Ni kilele cha mchakato wa ukaguzi wa kijamii. </a:t>
            </a:r>
            <a:endParaRPr sz="1400">
              <a:solidFill>
                <a:srgbClr val="333333"/>
              </a:solidFill>
              <a:latin typeface="Calibri"/>
              <a:ea typeface="Calibri"/>
              <a:cs typeface="Calibri"/>
              <a:sym typeface="Calibri"/>
            </a:endParaRPr>
          </a:p>
          <a:p>
            <a:pPr indent="-228600" lvl="0" marL="228600" rtl="0" algn="l">
              <a:lnSpc>
                <a:spcPct val="100000"/>
              </a:lnSpc>
              <a:spcBef>
                <a:spcPts val="0"/>
              </a:spcBef>
              <a:spcAft>
                <a:spcPts val="0"/>
              </a:spcAft>
              <a:buClr>
                <a:srgbClr val="008CAA"/>
              </a:buClr>
              <a:buSzPts val="1400"/>
              <a:buFont typeface="Noto Sans Symbols"/>
              <a:buChar char="●"/>
            </a:pPr>
            <a:r>
              <a:rPr b="0" i="0" lang="sw" sz="1400" u="none">
                <a:solidFill>
                  <a:srgbClr val="333333"/>
                </a:solidFill>
                <a:latin typeface="Calibri"/>
                <a:ea typeface="Calibri"/>
                <a:cs typeface="Calibri"/>
                <a:sym typeface="Calibri"/>
              </a:rPr>
              <a:t>Mkutano wa hadhara unahitaji kuendeshwa na mwelekezi asiyeegemea upande wowote.</a:t>
            </a:r>
            <a:endParaRPr sz="1400">
              <a:solidFill>
                <a:srgbClr val="333333"/>
              </a:solidFill>
              <a:latin typeface="Calibri"/>
              <a:ea typeface="Calibri"/>
              <a:cs typeface="Calibri"/>
              <a:sym typeface="Calibri"/>
            </a:endParaRPr>
          </a:p>
          <a:p>
            <a:pPr indent="-228600" lvl="0" marL="228600" rtl="0" algn="l">
              <a:lnSpc>
                <a:spcPct val="100000"/>
              </a:lnSpc>
              <a:spcBef>
                <a:spcPts val="0"/>
              </a:spcBef>
              <a:spcAft>
                <a:spcPts val="0"/>
              </a:spcAft>
              <a:buClr>
                <a:srgbClr val="008CAA"/>
              </a:buClr>
              <a:buSzPts val="1400"/>
              <a:buFont typeface="Noto Sans Symbols"/>
              <a:buChar char="●"/>
            </a:pPr>
            <a:r>
              <a:rPr b="0" i="0" lang="sw" sz="1400" u="none">
                <a:solidFill>
                  <a:srgbClr val="333333"/>
                </a:solidFill>
                <a:latin typeface="Calibri"/>
                <a:ea typeface="Calibri"/>
                <a:cs typeface="Calibri"/>
                <a:sym typeface="Calibri"/>
              </a:rPr>
              <a:t>Lengo si kuwaaibisha watu hadharani, bali kuhimiza utoaji wa huduma bora.</a:t>
            </a:r>
            <a:endParaRPr sz="1400">
              <a:solidFill>
                <a:srgbClr val="333333"/>
              </a:solidFill>
              <a:latin typeface="Calibri"/>
              <a:ea typeface="Calibri"/>
              <a:cs typeface="Calibri"/>
              <a:sym typeface="Calibri"/>
            </a:endParaRPr>
          </a:p>
          <a:p>
            <a:pPr indent="-228600" lvl="0" marL="228600" rtl="0" algn="l">
              <a:lnSpc>
                <a:spcPct val="100000"/>
              </a:lnSpc>
              <a:spcBef>
                <a:spcPts val="0"/>
              </a:spcBef>
              <a:spcAft>
                <a:spcPts val="0"/>
              </a:spcAft>
              <a:buClr>
                <a:srgbClr val="008CAA"/>
              </a:buClr>
              <a:buSzPts val="1400"/>
              <a:buFont typeface="Noto Sans Symbols"/>
              <a:buChar char="●"/>
            </a:pPr>
            <a:r>
              <a:rPr b="0" i="0" lang="sw" sz="1400" u="none">
                <a:solidFill>
                  <a:srgbClr val="333333"/>
                </a:solidFill>
                <a:latin typeface="Calibri"/>
                <a:ea typeface="Calibri"/>
                <a:cs typeface="Calibri"/>
                <a:sym typeface="Calibri"/>
              </a:rPr>
              <a:t>Washiriki au timu ya ukagizi wa kijamii huwasilisha matokeo yao kwa mamlaka za mitaa na kwa wanajamii kwa ujumla. Mikutano hii ya hadhara huwapa wanajamii fursa ya kuzungumza kuhusu mpango/huduma inayofanyiwa ukaguzi. </a:t>
            </a:r>
            <a:endParaRPr sz="1400">
              <a:solidFill>
                <a:srgbClr val="333333"/>
              </a:solidFill>
              <a:latin typeface="Calibri"/>
              <a:ea typeface="Calibri"/>
              <a:cs typeface="Calibri"/>
              <a:sym typeface="Calibri"/>
            </a:endParaRPr>
          </a:p>
          <a:p>
            <a:pPr indent="-228600" lvl="0" marL="228600" rtl="0" algn="l">
              <a:lnSpc>
                <a:spcPct val="100000"/>
              </a:lnSpc>
              <a:spcBef>
                <a:spcPts val="0"/>
              </a:spcBef>
              <a:spcAft>
                <a:spcPts val="0"/>
              </a:spcAft>
              <a:buClr>
                <a:srgbClr val="008CAA"/>
              </a:buClr>
              <a:buSzPts val="1400"/>
              <a:buFont typeface="Noto Sans Symbols"/>
              <a:buChar char="●"/>
            </a:pPr>
            <a:r>
              <a:rPr b="0" i="0" lang="sw" sz="1400" u="none">
                <a:solidFill>
                  <a:srgbClr val="333333"/>
                </a:solidFill>
                <a:latin typeface="Calibri"/>
                <a:ea typeface="Calibri"/>
                <a:cs typeface="Calibri"/>
                <a:sym typeface="Calibri"/>
              </a:rPr>
              <a:t>Mamlaka za mitaa zina fursa ya kusikiliza maoni ya wanajamii ili kubaini </a:t>
            </a:r>
            <a:r>
              <a:rPr lang="sw" sz="1400">
                <a:solidFill>
                  <a:srgbClr val="333333"/>
                </a:solidFill>
                <a:latin typeface="Calibri"/>
                <a:ea typeface="Calibri"/>
                <a:cs typeface="Calibri"/>
                <a:sym typeface="Calibri"/>
              </a:rPr>
              <a:t> </a:t>
            </a:r>
            <a:r>
              <a:rPr b="0" i="0" lang="sw" sz="1400" u="none">
                <a:solidFill>
                  <a:srgbClr val="333333"/>
                </a:solidFill>
                <a:latin typeface="Calibri"/>
                <a:ea typeface="Calibri"/>
                <a:cs typeface="Calibri"/>
                <a:sym typeface="Calibri"/>
              </a:rPr>
              <a:t>fursa za kuboresha huduma.</a:t>
            </a:r>
            <a:endParaRPr sz="1400">
              <a:solidFill>
                <a:srgbClr val="333333"/>
              </a:solidFill>
              <a:latin typeface="Calibri"/>
              <a:ea typeface="Calibri"/>
              <a:cs typeface="Calibri"/>
              <a:sym typeface="Calibri"/>
            </a:endParaRPr>
          </a:p>
          <a:p>
            <a:pPr indent="-228600" lvl="0" marL="228600" rtl="0" algn="l">
              <a:lnSpc>
                <a:spcPct val="100000"/>
              </a:lnSpc>
              <a:spcBef>
                <a:spcPts val="0"/>
              </a:spcBef>
              <a:spcAft>
                <a:spcPts val="0"/>
              </a:spcAft>
              <a:buClr>
                <a:srgbClr val="008CAA"/>
              </a:buClr>
              <a:buSzPts val="1400"/>
              <a:buFont typeface="Noto Sans Symbols"/>
              <a:buChar char="●"/>
            </a:pPr>
            <a:r>
              <a:rPr b="0" i="0" lang="sw" sz="1400" u="none">
                <a:solidFill>
                  <a:srgbClr val="333333"/>
                </a:solidFill>
                <a:latin typeface="Calibri"/>
                <a:ea typeface="Calibri"/>
                <a:cs typeface="Calibri"/>
                <a:sym typeface="Calibri"/>
              </a:rPr>
              <a:t>Mipango ya utekelezaji huratibiwa ili kushughulikia matatizo yaliyotambuliwa.</a:t>
            </a:r>
            <a:endParaRPr sz="1400">
              <a:solidFill>
                <a:srgbClr val="333333"/>
              </a:solidFill>
              <a:latin typeface="Calibri"/>
              <a:ea typeface="Calibri"/>
              <a:cs typeface="Calibri"/>
              <a:sym typeface="Calibri"/>
            </a:endParaRPr>
          </a:p>
          <a:p>
            <a:pPr indent="0" lvl="0" marL="0" rtl="0" algn="l">
              <a:lnSpc>
                <a:spcPct val="100000"/>
              </a:lnSpc>
              <a:spcBef>
                <a:spcPts val="1400"/>
              </a:spcBef>
              <a:spcAft>
                <a:spcPts val="1100"/>
              </a:spcAft>
              <a:buSzPts val="1100"/>
              <a:buNone/>
            </a:pPr>
            <a:r>
              <a:t/>
            </a:r>
            <a:endParaRPr sz="1400">
              <a:solidFill>
                <a:srgbClr val="333333"/>
              </a:solidFill>
              <a:latin typeface="Calibri"/>
              <a:ea typeface="Calibri"/>
              <a:cs typeface="Calibri"/>
              <a:sym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4" name="Google Shape;754;p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0" name="Google Shape;760;p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6" name="Google Shape;766;p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3" name="Google Shape;773;p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Waulize washiriki</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Kidokezo kwa mwezeshaji: </a:t>
            </a:r>
            <a:r>
              <a:rPr b="1" i="0" lang="sw" u="none">
                <a:solidFill>
                  <a:schemeClr val="dk1"/>
                </a:solidFill>
              </a:rPr>
              <a:t>Zoezi</a:t>
            </a:r>
            <a:endParaRPr b="1">
              <a:solidFill>
                <a:schemeClr val="dk1"/>
              </a:solidFill>
            </a:endParaRPr>
          </a:p>
          <a:p>
            <a:pPr indent="0" lvl="0" marL="0" rtl="0" algn="l">
              <a:lnSpc>
                <a:spcPct val="100000"/>
              </a:lnSpc>
              <a:spcBef>
                <a:spcPts val="0"/>
              </a:spcBef>
              <a:spcAft>
                <a:spcPts val="0"/>
              </a:spcAft>
              <a:buSzPts val="1100"/>
              <a:buNone/>
            </a:pPr>
            <a:r>
              <a:rPr b="1" i="0" lang="sw" u="none">
                <a:solidFill>
                  <a:schemeClr val="dk1"/>
                </a:solidFill>
              </a:rPr>
              <a:t>Utahitaji: </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i="0" lang="sw" u="none">
                <a:solidFill>
                  <a:schemeClr val="dk1"/>
                </a:solidFill>
              </a:rPr>
              <a:t>Mahali wazi </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i="0" lang="sw" u="none">
                <a:solidFill>
                  <a:schemeClr val="dk1"/>
                </a:solidFill>
              </a:rPr>
              <a:t>Karatasi 3 zilizoandikwa vichwa vya hatua za mchakato wa maendeleo</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i="0" lang="sw" u="none">
                <a:solidFill>
                  <a:schemeClr val="dk1"/>
                </a:solidFill>
              </a:rPr>
              <a:t>Karatasi zilizoandikwa/zilizochapwa kila nyenzo ya uwajibikaji (kila kikundi kiwe na idadi kamili) </a:t>
            </a:r>
            <a:endParaRPr b="1">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b="1" i="0" lang="sw" u="none">
                <a:solidFill>
                  <a:schemeClr val="dk1"/>
                </a:solidFill>
              </a:rPr>
              <a:t>Kuelekeza zoezi: </a:t>
            </a:r>
            <a:r>
              <a:rPr b="0" i="0" lang="sw" u="none">
                <a:solidFill>
                  <a:schemeClr val="dk1"/>
                </a:solidFill>
              </a:rPr>
              <a:t>Chapisha/andika vichwa vya hatua za mchakato wa maendeleo kwenye karatasi tofauti. Fanya vivyo hivyo kwa nyenzo za Uwajibikaji wa Kijamii, ukiwa na idadi kamili ya nyenzo tayari kwa ajili ya kila kikundi. Kwenye mahali wazi, weka karatasi zilizoandikwa hatua za mchakato wa maendeleo kwenye sehemu tofauti tofauti za chumba/mahali hapo. Gawa washiriki katika vikundi; kila kikundi kipate idadi kamili ya nyenzo. Kisha, haraka iwezekanavyo, vikundi vinapaswa kuweka kila nyenzo kwenye hatua ya maendeleo ambayo wanaamini nyenzo hiyo inafaa kutumika.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b="0" i="0" lang="sw" u="none">
                <a:solidFill>
                  <a:schemeClr val="dk1"/>
                </a:solidFill>
              </a:rPr>
              <a:t>Vikundi vyote vikishamaliza shughuli hiyo, waombe watoe maoni kwa zamu juu ya sababu zao za kuweka nyenzo hizo walipoziweka.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sw" sz="1400" u="none">
                <a:solidFill>
                  <a:srgbClr val="333333"/>
                </a:solidFill>
                <a:latin typeface="Calibri"/>
                <a:ea typeface="Calibri"/>
                <a:cs typeface="Calibri"/>
                <a:sym typeface="Calibri"/>
              </a:rPr>
              <a:t>Angalia </a:t>
            </a:r>
            <a:r>
              <a:rPr b="0" i="0" lang="sw" sz="1400" u="sng">
                <a:solidFill>
                  <a:srgbClr val="007D98"/>
                </a:solidFill>
                <a:latin typeface="Calibri"/>
                <a:ea typeface="Calibri"/>
                <a:cs typeface="Calibri"/>
                <a:sym typeface="Calibri"/>
                <a:hlinkClick r:id="rId2">
                  <a:extLst>
                    <a:ext uri="{A12FA001-AC4F-418D-AE19-62706E023703}">
                      <ahyp:hlinkClr val="tx"/>
                    </a:ext>
                  </a:extLst>
                </a:hlinkClick>
              </a:rPr>
              <a:t>Nyenzo za CIVICUS kuhusu Kushirikisha Umma katika Uongozi</a:t>
            </a:r>
            <a:r>
              <a:rPr b="0" i="0" lang="sw" sz="1400" u="none">
                <a:solidFill>
                  <a:srgbClr val="333333"/>
                </a:solidFill>
                <a:latin typeface="Calibri"/>
                <a:ea typeface="Calibri"/>
                <a:cs typeface="Calibri"/>
                <a:sym typeface="Calibri"/>
              </a:rPr>
              <a:t> kama ungependa kusoma kwa kina.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sw" u="none"/>
              <a:t>Huenda isichangie moja kwa moja katika wanajamii kushiriki katika utekelezaji, ufuatiliaji au tathmini ya hatua. Hata kukiwepo na mifumo madhubuti ya kisheria, huenda kusiwe na mazingira yanayohimiza mchango wa wananchi. Kwa mfano, huenda kusiwe na mwingiliano kati ya wananchi na serikali, au huenda wanajamii wasiwe wanahusika au wasiwe wanajua yanayoendelea, au huenda kusiwepo na usaidizi kutoka kwa wanasiasa.</a:t>
            </a:r>
            <a:endParaRPr/>
          </a:p>
          <a:p>
            <a:pPr indent="-298450" lvl="0" marL="457200" rtl="0" algn="l">
              <a:lnSpc>
                <a:spcPct val="100000"/>
              </a:lnSpc>
              <a:spcBef>
                <a:spcPts val="0"/>
              </a:spcBef>
              <a:spcAft>
                <a:spcPts val="0"/>
              </a:spcAft>
              <a:buSzPts val="1100"/>
              <a:buChar char="●"/>
            </a:pPr>
            <a:r>
              <a:rPr b="0" i="0" lang="sw" u="none"/>
              <a:t>Mchakato unaweza kutekwa nyara na wanajamii wa tabaka la juu au watu au mashirika mengine yenye uwezo, wote wakilinda maslahi yao wenyewe kwa kutumia hila kwenye mchakato.</a:t>
            </a:r>
            <a:endParaRPr/>
          </a:p>
          <a:p>
            <a:pPr indent="-298450" lvl="0" marL="457200" rtl="0" algn="l">
              <a:lnSpc>
                <a:spcPct val="100000"/>
              </a:lnSpc>
              <a:spcBef>
                <a:spcPts val="0"/>
              </a:spcBef>
              <a:spcAft>
                <a:spcPts val="0"/>
              </a:spcAft>
              <a:buSzPts val="1100"/>
              <a:buChar char="●"/>
            </a:pPr>
            <a:r>
              <a:rPr b="0" i="0" lang="sw" u="none"/>
              <a:t>Inachukua muda na rasilimali kuwashirikisha wadau mbalimbali wenye maslahi tofauti. </a:t>
            </a:r>
            <a:endParaRPr/>
          </a:p>
          <a:p>
            <a:pPr indent="-298450" lvl="0" marL="457200" rtl="0" algn="l">
              <a:lnSpc>
                <a:spcPct val="100000"/>
              </a:lnSpc>
              <a:spcBef>
                <a:spcPts val="0"/>
              </a:spcBef>
              <a:spcAft>
                <a:spcPts val="0"/>
              </a:spcAft>
              <a:buSzPts val="1100"/>
              <a:buChar char="●"/>
            </a:pPr>
            <a:r>
              <a:rPr b="0" i="0" lang="sw" u="none"/>
              <a:t>Inaongeza matarajio. Kuomba mchango wa wadau mbalimbali katika mchakato wa kubuni sera na upangaji kunaweza kuwapa matarajio kuwa mapendekezo yao yatatekelezwa; hili haliwezekani kila wakati, na mipaka hii inahitaji kuwekwa wazi tangu mwanzo.</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Kidokezo kwa mwezeshaji: Weka vikundi kulingana na mchakato wa CCT ambao washiriki hutumia. Ikiwa wanatumia mchakato sawa, mkubaliane hatua za mchakato wa CCT kabla ya kuweka watu katika vikundi ili wabainishe jinsi wanavyoendesha mchakato wa upangaji na jinsi wanavyokubaliana kuhusu masuala ya kuzingatia kama kanisa na jamii.</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Kidokezo kwa mwezeshaji: Kamilisha zoezi kwa kuwakumbusha washiriki jinsi mchakato shirikishi wa CCT unavyokwenda</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Kidokezo kwa mwezeshaji: Kwa kutumia habari zilizokusanywa katika zoezi la mchakato wa CCT lililo kwenye slaidi ya 27/28</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0" i="0" lang="sw" u="none"/>
              <a:t>Masuala ya kuzingatia wakati wa kutekeleza hatua ya 3:</a:t>
            </a:r>
            <a:endParaRPr/>
          </a:p>
          <a:p>
            <a:pPr indent="0" lvl="0" marL="0" rtl="0" algn="l">
              <a:lnSpc>
                <a:spcPct val="100000"/>
              </a:lnSpc>
              <a:spcBef>
                <a:spcPts val="0"/>
              </a:spcBef>
              <a:spcAft>
                <a:spcPts val="0"/>
              </a:spcAft>
              <a:buSzPts val="1100"/>
              <a:buNone/>
            </a:pPr>
            <a:r>
              <a:rPr b="1" i="0" lang="sw" u="none"/>
              <a:t>a. Kufanya utafiti: </a:t>
            </a:r>
            <a:r>
              <a:rPr b="0" i="0" lang="sw" u="none"/>
              <a:t>Kujua sheria na sera zilizopo katika nchi yako kuhusiana na umma kushiriki katika mipango ya serikali.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sw" u="none"/>
              <a:t>b. Kujenga mahusiano:</a:t>
            </a:r>
            <a:r>
              <a:rPr b="0" i="0" lang="sw" u="none"/>
              <a:t> Ni muhimu sana kuwa na uhusiano mwema na maafisa wa idara husika za serikali au mamlaka ya mtaa, na pia viongozi wa jamii.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sw" u="none"/>
              <a:t>c. Kukubaliana kuhusu masuala yanayohitaji kujumuishwa katika mpango na bajeti ya serikali:</a:t>
            </a:r>
            <a:r>
              <a:rPr b="0" i="0" lang="sw" u="none"/>
              <a:t> Hii inategemea vipaumbele na rasilimali zilizobainishwa katika utambuzi wa matatizo na uwekaji vipaumbele kwenye CCT Si masuala yote yatajumuishwa katika mpango wa serikali kwani baadhi ya masuala hayo yatashughulikiwa na jamii ikitumia rasilimali zake kulingana na kanuni za CCT.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sw" u="none"/>
              <a:t>d. Kusanya taarifa unazohitaji: </a:t>
            </a:r>
            <a:r>
              <a:rPr b="0" i="0" lang="sw" u="none"/>
              <a:t>Angalia mwongozo wa mamlaka za eneo kuhusu upangaji na kuhisika kwa jamii ili kubaini ikiwa kuna mfumo wa kisheria unaounga mkono kushiriki kwa wananchi, na kuelewa michakato iliyopo ya mipango ya serikali (ikiwa ni pamoja na tarehe muhimu za mipango). Baada ya kupata nyaraka zote, zisome kwa makini. Usijali ikiwa una maswali kuhusu mambo ambayo huelewi - unaweza kuwauliza wahudumu ofisini au maafisa wa mamlaka waliotoa taarifa hiyo.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sw" u="none"/>
              <a:t>e. Kubuni mkakati:</a:t>
            </a:r>
            <a:r>
              <a:rPr b="0" i="0" lang="sw" u="none"/>
              <a:t> Kulingana na majibu kwenye nyenzo ya mipango shirikishi, makubaliano yatafikiwa kuhusu jinsi ya kushiriki katika mpango wa serikali ili kuhakikisha vipaumbele vya jamii vinashughulikiwa katika mipango na bajeti rasmi za serikali. Hii itajumuisha kukubaliana kuhusu majukumu.</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sw" sz="1150" u="none">
                <a:solidFill>
                  <a:srgbClr val="333333"/>
                </a:solidFill>
              </a:rPr>
              <a:t>Picha:</a:t>
            </a:r>
            <a:r>
              <a:rPr b="0" i="0" lang="sw" sz="1150" u="none">
                <a:solidFill>
                  <a:srgbClr val="333333"/>
                </a:solidFill>
              </a:rPr>
              <a:t> Alex Baker/Tearfund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Kidokezo kwa mwezeshaji: Majaribio ya kielelezo yanaweza kufanywa kwa kuigiza majukumu mawili (2) makuu, kikundi cha Wawezeshaji na kikundi cha Kanisa na Jamii. Kila kikundi kinafaa kuwa na kati ya watu 3 hadi 6, ikitegemea idadi ya washiriki. Wape washiriki wa kikundi cha Wawezeshaji nakala za kielelezo cha mipango shirikishi na uwape washiriki wa kundi la Kanisa na Jamii nakala za mfano.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sw" u="none"/>
              <a:t>Utahitaji: </a:t>
            </a:r>
            <a:endParaRPr b="1"/>
          </a:p>
          <a:p>
            <a:pPr indent="-298450" lvl="0" marL="457200" rtl="0" algn="l">
              <a:lnSpc>
                <a:spcPct val="100000"/>
              </a:lnSpc>
              <a:spcBef>
                <a:spcPts val="0"/>
              </a:spcBef>
              <a:spcAft>
                <a:spcPts val="0"/>
              </a:spcAft>
              <a:buSzPts val="1100"/>
              <a:buChar char="●"/>
            </a:pPr>
            <a:r>
              <a:rPr b="0" i="0" lang="sw" u="none"/>
              <a:t>Nakala zilizochapishwa za kielelezo </a:t>
            </a:r>
            <a:endParaRPr/>
          </a:p>
          <a:p>
            <a:pPr indent="-298450" lvl="0" marL="457200" rtl="0" algn="l">
              <a:lnSpc>
                <a:spcPct val="100000"/>
              </a:lnSpc>
              <a:spcBef>
                <a:spcPts val="0"/>
              </a:spcBef>
              <a:spcAft>
                <a:spcPts val="0"/>
              </a:spcAft>
              <a:buSzPts val="1100"/>
              <a:buChar char="●"/>
            </a:pPr>
            <a:r>
              <a:rPr b="0" i="0" lang="sw" u="none"/>
              <a:t>Nakala zilizochapishwa za </a:t>
            </a:r>
            <a:r>
              <a:rPr b="0" i="0" lang="sw" u="sng">
                <a:solidFill>
                  <a:srgbClr val="007D98"/>
                </a:solidFill>
                <a:hlinkClick r:id="rId2">
                  <a:extLst>
                    <a:ext uri="{A12FA001-AC4F-418D-AE19-62706E023703}">
                      <ahyp:hlinkClr val="tx"/>
                    </a:ext>
                  </a:extLst>
                </a:hlinkClick>
              </a:rPr>
              <a:t>mfano</a:t>
            </a:r>
            <a:r>
              <a:rPr b="0" i="0" lang="sw" u="none"/>
              <a:t> - zinapatikana kwa lugha 4 kuu za TF</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Kidokezo kwa mwezeshaji: Kipindi hiki cha kutafakari kitakusaidia kuona kama washiriki wanaelewa mada.  Nyenzo za ziada zimetolewa katika Mwongozo kwenye sehemu ya "Maelekezo ya Ziada". Wawezeshaji wanaweza kuzitumia kusoma maelezo ya usuli na kufanya utafiti  </a:t>
            </a:r>
            <a:endParaRPr/>
          </a:p>
          <a:p>
            <a:pPr indent="0" lvl="0" marL="0" rtl="0" algn="l">
              <a:lnSpc>
                <a:spcPct val="100000"/>
              </a:lnSpc>
              <a:spcBef>
                <a:spcPts val="0"/>
              </a:spcBef>
              <a:spcAft>
                <a:spcPts val="0"/>
              </a:spcAft>
              <a:buSzPts val="1100"/>
              <a:buNone/>
            </a:pPr>
            <a:r>
              <a:rPr b="0" i="0" lang="sw" u="none"/>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sw" u="none">
                <a:solidFill>
                  <a:schemeClr val="dk1"/>
                </a:solidFill>
              </a:rPr>
              <a:t>*Ikiwa una muunganisho mzuri wa intaneti, unaweza kupakua na kucheza video hii fupi inayofafanua CCT badala ya kutumia slaidi hii: </a:t>
            </a:r>
            <a:r>
              <a:rPr b="0" i="0" lang="sw" u="sng">
                <a:solidFill>
                  <a:srgbClr val="007D98"/>
                </a:solidFill>
                <a:hlinkClick r:id="rId2">
                  <a:extLst>
                    <a:ext uri="{A12FA001-AC4F-418D-AE19-62706E023703}">
                      <ahyp:hlinkClr val="tx"/>
                    </a:ext>
                  </a:extLst>
                </a:hlinkClick>
              </a:rPr>
              <a:t>https://www.youtube.com/watch?v=v4sUoJHZkH4</a:t>
            </a:r>
            <a:r>
              <a:rPr b="0" i="0" lang="sw" u="none">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0" i="0" lang="sw" u="none">
                <a:solidFill>
                  <a:schemeClr val="dk1"/>
                </a:solidFill>
              </a:rPr>
              <a:t>Kiungo kinachoelekea </a:t>
            </a:r>
            <a:r>
              <a:rPr b="0" i="0" lang="sw" u="sng">
                <a:solidFill>
                  <a:srgbClr val="007D98"/>
                </a:solidFill>
                <a:hlinkClick r:id="rId3">
                  <a:extLst>
                    <a:ext uri="{A12FA001-AC4F-418D-AE19-62706E023703}">
                      <ahyp:hlinkClr val="tx"/>
                    </a:ext>
                  </a:extLst>
                </a:hlinkClick>
              </a:rPr>
              <a:t>Masuala ya kimsingi kuhusu ustawi wa kanisa na jamii (CCT)</a:t>
            </a:r>
            <a:r>
              <a:rPr b="0" i="0" lang="sw" u="none">
                <a:solidFill>
                  <a:schemeClr val="dk1"/>
                </a:solidFill>
              </a:rPr>
              <a:t> - Tearfund Learn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sw" u="none">
                <a:solidFill>
                  <a:schemeClr val="dk1"/>
                </a:solidFill>
              </a:rPr>
              <a:t>Kidokezo kwa mwezeshaji: Kwa kutumia hatua za CCT mlizokubaliana na washiriki katika zoezi la awali. Ikiwa wanatumia mchakato sawa, mkubaliane hatua za mchakato wa CCT kabla ya kuweka watu katika vikundi ili wabainishe jinsi wanavyoendesha mchakato wa upangaji na jinsi wanavyokubaliana kuhusu masuala ya kuzingatia kama kanisa na jamii.</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sw" u="none"/>
              <a:t>Kidokezo kwa mwezeshaji: Unaweza kuamua kama washiriki wako wanahitaji kupata maelezo haya kwa kina. Kama ndivyo, wanaweza kutaja baadhi ya sheria hizo katika nchi yao.</a:t>
            </a:r>
            <a:endParaRPr sz="10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Mfano huu wa Sera na Mchakato wa Bajeti wa Malawi unadhirisha jinsi mipango tofauti huchangia katika utimizaji wa malengo na maono ya kitaifa. Funzo kuu: Ni sharti kuingia katika CHOMBO SAHIHI ili kufika MAHALI PALIPOKUSUDIWA-Ikiwa mipango ya kila mwaka haitekelezwi vizuri, haiwezekani kutimiza malengo ya muda mrefu yaliyobainishwa katika maendeleo ya taifa (k.m. mpango wa miaka 5, mpango wa miaka 20)</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Kidokezo: Washiriki watafanya kazi kwa vikundi kuweka tarehe ambapo hatua za mchakato wa bajeti hufanyika. Mnahitaji kukubaliana kama wanaweka tarehe za michakato ya mitaa, kieneo au kitaifa. Hii itategemea unatoa mafunzo kwa nani - kanisa na jamii, washirika wa kitaifa, n.k.</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Kidokezo kwa Mwezeshaji: Fuata maelekezo yaliyo kwenye ukurasa wa 49 na 50 wa mwongozo, pamoja na yafuatayo: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b="0" i="0" lang="sw" u="none"/>
              <a:t>Kila familia hupanga na kuandaa bajeti, baadhi yao hupanga kwa imani kwani hawajui kiasi cha pesa watakachopata. Kama mwelekezi: </a:t>
            </a:r>
            <a:endParaRPr/>
          </a:p>
          <a:p>
            <a:pPr indent="-298450" lvl="0" marL="457200" rtl="0" algn="l">
              <a:lnSpc>
                <a:spcPct val="100000"/>
              </a:lnSpc>
              <a:spcBef>
                <a:spcPts val="0"/>
              </a:spcBef>
              <a:spcAft>
                <a:spcPts val="0"/>
              </a:spcAft>
              <a:buSzPts val="1100"/>
              <a:buChar char="●"/>
            </a:pPr>
            <a:r>
              <a:rPr b="0" i="0" lang="sw" u="none"/>
              <a:t>Ukitumia jedwali lililo hapo juu, gawa washiriki katika vikundi vya ‘familia’.</a:t>
            </a:r>
            <a:endParaRPr/>
          </a:p>
          <a:p>
            <a:pPr indent="-298450" lvl="0" marL="457200" rtl="0" algn="l">
              <a:lnSpc>
                <a:spcPct val="100000"/>
              </a:lnSpc>
              <a:spcBef>
                <a:spcPts val="0"/>
              </a:spcBef>
              <a:spcAft>
                <a:spcPts val="0"/>
              </a:spcAft>
              <a:buSzPts val="1100"/>
              <a:buChar char="●"/>
            </a:pPr>
            <a:r>
              <a:rPr b="0" i="0" lang="sw" u="none"/>
              <a:t>Kila kikundi kinapaswa kuandaa bajeti ya mwezi.</a:t>
            </a:r>
            <a:endParaRPr/>
          </a:p>
          <a:p>
            <a:pPr indent="-298450" lvl="0" marL="457200" rtl="0" algn="l">
              <a:lnSpc>
                <a:spcPct val="100000"/>
              </a:lnSpc>
              <a:spcBef>
                <a:spcPts val="0"/>
              </a:spcBef>
              <a:spcAft>
                <a:spcPts val="0"/>
              </a:spcAft>
              <a:buSzPts val="1100"/>
              <a:buChar char="●"/>
            </a:pPr>
            <a:r>
              <a:rPr b="0" i="0" lang="sw" u="none"/>
              <a:t>Kisha kila familia iwasilishe bajeti yake kwa kikundi, ikielezea sababu za kufanya maamuzi yao.</a:t>
            </a:r>
            <a:endParaRPr/>
          </a:p>
          <a:p>
            <a:pPr indent="-298450" lvl="0" marL="457200" rtl="0" algn="l">
              <a:lnSpc>
                <a:spcPct val="100000"/>
              </a:lnSpc>
              <a:spcBef>
                <a:spcPts val="0"/>
              </a:spcBef>
              <a:spcAft>
                <a:spcPts val="0"/>
              </a:spcAft>
              <a:buSzPts val="1100"/>
              <a:buChar char="●"/>
            </a:pPr>
            <a:r>
              <a:rPr b="0" i="0" lang="sw" u="none"/>
              <a:t>Ongoza mazungumzo ili kuwasaidia washiriki kuwazia yaliyo kwenye bajeti.</a:t>
            </a:r>
            <a:endParaRPr/>
          </a:p>
          <a:p>
            <a:pPr indent="-298450" lvl="0" marL="457200" rtl="0" algn="l">
              <a:lnSpc>
                <a:spcPct val="100000"/>
              </a:lnSpc>
              <a:spcBef>
                <a:spcPts val="0"/>
              </a:spcBef>
              <a:spcAft>
                <a:spcPts val="0"/>
              </a:spcAft>
              <a:buSzPts val="1100"/>
              <a:buChar char="●"/>
            </a:pPr>
            <a:r>
              <a:rPr b="0" i="0" lang="sw" u="none"/>
              <a:t>Jadili tofauti za vipaumbele kati ya familia, ikiwa zipo.</a:t>
            </a:r>
            <a:endParaRPr/>
          </a:p>
          <a:p>
            <a:pPr indent="-298450" lvl="0" marL="457200" rtl="0" algn="l">
              <a:lnSpc>
                <a:spcPct val="100000"/>
              </a:lnSpc>
              <a:spcBef>
                <a:spcPts val="0"/>
              </a:spcBef>
              <a:spcAft>
                <a:spcPts val="0"/>
              </a:spcAft>
              <a:buSzPts val="1100"/>
              <a:buChar char="●"/>
            </a:pPr>
            <a:r>
              <a:rPr b="0" i="0" lang="sw" u="none"/>
              <a:t>Jadili kitakachotokea endapo pesa hazitatumika kulingana na bajeti ya familia. Kwa mfano, chukulia Bw. Koffi anatumia 700 kwa pombe. Je, hilo litaathiri vipi familia mwezi huo? Au familia ya Mwale ichangie 5,000 kwa harusi ya familia?</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sng">
                <a:solidFill>
                  <a:srgbClr val="007D98"/>
                </a:solidFill>
                <a:hlinkClick r:id="rId2">
                  <a:extLst>
                    <a:ext uri="{A12FA001-AC4F-418D-AE19-62706E023703}">
                      <ahyp:hlinkClr val="tx"/>
                    </a:ext>
                  </a:extLst>
                </a:hlinkClick>
              </a:rPr>
              <a:t>https://player.vimeo.com/video/229535462</a:t>
            </a:r>
            <a:r>
              <a:rPr b="0" i="0" lang="sw" u="none"/>
              <a:t> Utetezi wa Mchakato wa Ustawi wa Kanisa na Jamii</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sw" u="none">
                <a:solidFill>
                  <a:schemeClr val="dk1"/>
                </a:solidFill>
              </a:rPr>
              <a:t>Kidokezo kwa mwezeshaji: Weka vikundi kulingana na mchakato wa CCT ambao washiriki hutumia. Ikiwa wanatumia mchakato sawa, mkubaliane hatua za mchakato wa CCT kabla ya kuweka watu katika vikundi ili wabainishe jinsi wanavyoendesha mchakato wa upangaji na jinsi wanavyokubaliana kuhusu masuala ya kuzingatia kama kanisa na jamii.</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Vikundi vitawasilisha habari zao kisha washiriki wengine watatoa maoni</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5" name="Google Shape;505;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sw" sz="1150" u="none">
                <a:solidFill>
                  <a:srgbClr val="333333"/>
                </a:solidFill>
              </a:rPr>
              <a:t>Picha:</a:t>
            </a:r>
            <a:r>
              <a:rPr b="0" i="0" lang="sw" sz="1150" u="none">
                <a:solidFill>
                  <a:srgbClr val="333333"/>
                </a:solidFill>
              </a:rPr>
              <a:t> Alex Baker/Tearfund</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sw" u="none">
                <a:solidFill>
                  <a:schemeClr val="dk1"/>
                </a:solidFill>
              </a:rPr>
              <a:t>Kidokezo kwa mwezeshaji: Weka vikundi kulingana na mchakato wa CCT ambao washiriki hutumia. Ikiwa wanatumia mchakato sawa, mkubaliane hatua za mchakato wa CCT kabla ya kuweka watu katika vikundi ili wabainishe jinsi wanavyoendesha mchakato wa upangaji na jinsi wanavyokubaliana kuhusu masuala ya kuzingatia kama kanisa na jamii.</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Kidokezo kwa mwezeshaji: Slaidi hii inaweza kufanywa zoezi la kasi- Toa karatasi za rangi zilioandikwa vichwa kishi uombe vikundi viziweke kwa mpangilio sahihi. Timu ya kwanza kukamilisha shughuli hii ndio washindi!</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0" i="0" lang="sw" sz="1400" u="none">
                <a:solidFill>
                  <a:srgbClr val="434343"/>
                </a:solidFill>
                <a:latin typeface="Calibri"/>
                <a:ea typeface="Calibri"/>
                <a:cs typeface="Calibri"/>
                <a:sym typeface="Calibri"/>
              </a:rPr>
              <a:t>Inaweza kusomwa kwa sauti na mkufunzi au washiriki wajisomee ili wasisikilize tu bila mapumziko?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 name="Google Shape;577;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Kidokezo kwa mwezeshaji: Majaribio ya kielelezo yanaweza kufanywa kwa kuigiza majukumu mawili (2) makuu, kikundi cha Wawezeshaji na kikundi cha Kanisa na Jamii. Kila kikundi kinafaa kuwa na kati ya watu 3 hadi 6, ikitegemea idadi ya washiriki. Wape washiriki wa kikundi cha Wawezeshaji nakala za kielelezo cha kadi ya tathmini na uwape washiriki wa kundi la Kanisa na Jamii nakala za mfano.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sw" u="none"/>
              <a:t>Utahitaji: </a:t>
            </a:r>
            <a:endParaRPr b="1"/>
          </a:p>
          <a:p>
            <a:pPr indent="-298450" lvl="0" marL="457200" rtl="0" algn="l">
              <a:lnSpc>
                <a:spcPct val="100000"/>
              </a:lnSpc>
              <a:spcBef>
                <a:spcPts val="0"/>
              </a:spcBef>
              <a:spcAft>
                <a:spcPts val="0"/>
              </a:spcAft>
              <a:buSzPts val="1100"/>
              <a:buChar char="●"/>
            </a:pPr>
            <a:r>
              <a:rPr b="0" i="0" lang="sw" u="none"/>
              <a:t>Nakala zilizochapishwa za kielelezo </a:t>
            </a:r>
            <a:endParaRPr/>
          </a:p>
          <a:p>
            <a:pPr indent="-298450" lvl="0" marL="457200" rtl="0" algn="l">
              <a:lnSpc>
                <a:spcPct val="100000"/>
              </a:lnSpc>
              <a:spcBef>
                <a:spcPts val="0"/>
              </a:spcBef>
              <a:spcAft>
                <a:spcPts val="0"/>
              </a:spcAft>
              <a:buSzPts val="1100"/>
              <a:buChar char="●"/>
            </a:pPr>
            <a:r>
              <a:rPr b="0" i="0" lang="sw" u="none"/>
              <a:t>Nakala zilizochapishwa za </a:t>
            </a:r>
            <a:r>
              <a:rPr b="0" i="0" lang="sw" u="sng">
                <a:solidFill>
                  <a:srgbClr val="007D98"/>
                </a:solidFill>
                <a:hlinkClick r:id="rId2">
                  <a:extLst>
                    <a:ext uri="{A12FA001-AC4F-418D-AE19-62706E023703}">
                      <ahyp:hlinkClr val="tx"/>
                    </a:ext>
                  </a:extLst>
                </a:hlinkClick>
              </a:rPr>
              <a:t>mfano</a:t>
            </a:r>
            <a:r>
              <a:rPr b="0" i="0" lang="sw" u="none"/>
              <a:t> - zinapatikana kwa lugha 4 kuu za TF</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Kidokezo kwa mwezeshaji: Kipindi hiki cha kutafakari kitakusaidia kuona kama washiriki wanaelewa mada.  Nyenzo za ziada zimetolewa katika Mwongozo kwenye sehemu ya "Maelekezo ya Ziada". Wawezeshaji wanaweza kuzitumia kusoma maelezo ya usuli na kufanya utafiti  </a:t>
            </a:r>
            <a:endParaRPr/>
          </a:p>
          <a:p>
            <a:pPr indent="0" lvl="0" marL="0" rtl="0" algn="l">
              <a:lnSpc>
                <a:spcPct val="100000"/>
              </a:lnSpc>
              <a:spcBef>
                <a:spcPts val="0"/>
              </a:spcBef>
              <a:spcAft>
                <a:spcPts val="0"/>
              </a:spcAft>
              <a:buSzPts val="1100"/>
              <a:buNone/>
            </a:pPr>
            <a:r>
              <a:rPr b="0" i="0" lang="sw" u="none"/>
              <a:t>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6" name="Google Shape;596;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2" name="Google Shape;602;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2" name="Google Shape;622;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8" name="Google Shape;628;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 name="Google Shape;634;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sw" u="none">
                <a:solidFill>
                  <a:schemeClr val="dk1"/>
                </a:solidFill>
              </a:rPr>
              <a:t>Kidokezo kwa mwezeshaji: Weka vikundi kulingana na mchakato wa CCT ambao washiriki hutumia. Ikiwa wanatumia mchakato sawa, mkubaliane hatua za mchakato wa CCT kabla ya kuweka watu katika vikundi ili wabainishe jinsi wanavyoendesha mchakato wa upangaji na jinsi wanavyokubaliana kuhusu masuala ya kuzingatia kama kanisa na jamii.</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p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 name="Google Shape;648;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Mwongozo wa zoezi: Gawa washiriki katika vikundi; kila kikundi kipate idadi kamili ya hatua zilizo hapo juu. Agiza vikundi viweke hatua hizi kuu kwa mpangilio sahihi. Ikiwa ungependa kujumuisha mchezo/mashindano kidogo, agiza vikundi vifanye zoezi hilo haraka iwezekanavyo.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sw" u="none"/>
              <a:t>Utahitaji: </a:t>
            </a:r>
            <a:endParaRPr b="1"/>
          </a:p>
          <a:p>
            <a:pPr indent="-298450" lvl="0" marL="457200" rtl="0" algn="l">
              <a:lnSpc>
                <a:spcPct val="100000"/>
              </a:lnSpc>
              <a:spcBef>
                <a:spcPts val="0"/>
              </a:spcBef>
              <a:spcAft>
                <a:spcPts val="0"/>
              </a:spcAft>
              <a:buSzPts val="1100"/>
              <a:buChar char="-"/>
            </a:pPr>
            <a:r>
              <a:rPr b="0" i="0" lang="sw" u="none"/>
              <a:t>Karatasi zilizoandikwa/zilizochapwa hatua tofauti tofauti - kila kikundi kiwe na idadi kamili</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p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sz="1200" u="none">
                <a:solidFill>
                  <a:srgbClr val="333333"/>
                </a:solidFill>
                <a:latin typeface="Calibri"/>
                <a:ea typeface="Calibri"/>
                <a:cs typeface="Calibri"/>
                <a:sym typeface="Calibri"/>
              </a:rPr>
              <a:t>Maelezo zaidi kwa mwezeshaji:</a:t>
            </a:r>
            <a:endParaRPr sz="1200">
              <a:solidFill>
                <a:srgbClr val="333333"/>
              </a:solidFill>
              <a:latin typeface="Calibri"/>
              <a:ea typeface="Calibri"/>
              <a:cs typeface="Calibri"/>
              <a:sym typeface="Calibri"/>
            </a:endParaRPr>
          </a:p>
          <a:p>
            <a:pPr indent="-304800" lvl="0" marL="457200" rtl="0" algn="l">
              <a:lnSpc>
                <a:spcPct val="100000"/>
              </a:lnSpc>
              <a:spcBef>
                <a:spcPts val="700"/>
              </a:spcBef>
              <a:spcAft>
                <a:spcPts val="0"/>
              </a:spcAft>
              <a:buClr>
                <a:srgbClr val="333333"/>
              </a:buClr>
              <a:buSzPts val="1200"/>
              <a:buFont typeface="Calibri"/>
              <a:buAutoNum type="arabicPeriod"/>
            </a:pPr>
            <a:r>
              <a:rPr b="1" i="0" lang="sw" sz="1200" u="none">
                <a:solidFill>
                  <a:srgbClr val="333333"/>
                </a:solidFill>
                <a:latin typeface="Calibri"/>
                <a:ea typeface="Calibri"/>
                <a:cs typeface="Calibri"/>
                <a:sym typeface="Calibri"/>
              </a:rPr>
              <a:t>Unda timu ya uchunguzi wa ufuatiliaji wa matumizi ya umma (PETS): </a:t>
            </a:r>
            <a:r>
              <a:rPr b="0" i="0" lang="sw" sz="1200" u="none">
                <a:solidFill>
                  <a:srgbClr val="333333"/>
                </a:solidFill>
                <a:latin typeface="Calibri"/>
                <a:ea typeface="Calibri"/>
                <a:cs typeface="Calibri"/>
                <a:sym typeface="Calibri"/>
              </a:rPr>
              <a:t>Ikiwezekana, wanachama wanapaswa kuteuliwa na wanajamii. Idadi ya wanachama hutofautiana, lakini kawaida huwa kati ya tisa na 14. Inapaswa kujumuisha wanawake na wanaume, na watu wa umri, kabila na hadhi tofauti kwenye jamii. </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sw" sz="1200" u="none">
                <a:solidFill>
                  <a:srgbClr val="333333"/>
                </a:solidFill>
                <a:latin typeface="Calibri"/>
                <a:ea typeface="Calibri"/>
                <a:cs typeface="Calibri"/>
                <a:sym typeface="Calibri"/>
              </a:rPr>
              <a:t>Kufanya utafiti:</a:t>
            </a:r>
            <a:r>
              <a:rPr b="0" i="0" lang="sw" sz="1200" u="none">
                <a:solidFill>
                  <a:srgbClr val="333333"/>
                </a:solidFill>
                <a:latin typeface="Calibri"/>
                <a:ea typeface="Calibri"/>
                <a:cs typeface="Calibri"/>
                <a:sym typeface="Calibri"/>
              </a:rPr>
              <a:t> Fahamu sheria na sera zilizopo katika nchi yako zinazohusiana na uwazi wa matumizi ya fedha za umma. Kwa mfano, kunaweza kuwa na sheria zinazoruhusu wananchi kufikia taarifa kuhusu matumizi ya fedha za umma.</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sw" sz="1200" u="none">
                <a:solidFill>
                  <a:srgbClr val="333333"/>
                </a:solidFill>
                <a:latin typeface="Calibri"/>
                <a:ea typeface="Calibri"/>
                <a:cs typeface="Calibri"/>
                <a:sym typeface="Calibri"/>
              </a:rPr>
              <a:t>Kujenga mahusiano:</a:t>
            </a:r>
            <a:r>
              <a:rPr b="0" i="0" lang="sw" sz="1200" u="none">
                <a:solidFill>
                  <a:srgbClr val="333333"/>
                </a:solidFill>
                <a:latin typeface="Calibri"/>
                <a:ea typeface="Calibri"/>
                <a:cs typeface="Calibri"/>
                <a:sym typeface="Calibri"/>
              </a:rPr>
              <a:t> Ni muhimu sana kujenga uhusiano na watu katika idara husika ya serikali au mamlaka ya mitaa, na viongozi wa jamii.</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0" i="0" lang="sw" sz="1200" u="none">
                <a:solidFill>
                  <a:srgbClr val="333333"/>
                </a:solidFill>
                <a:latin typeface="Calibri"/>
                <a:ea typeface="Calibri"/>
                <a:cs typeface="Calibri"/>
                <a:sym typeface="Calibri"/>
              </a:rPr>
              <a:t>Kubaliana kuhusu suala/mradi wa kufuatilia kulingana na vipaumbele vilivyobainishwa kwenye mchakato wa kutambua tatizo na kuweka vipaumbele wa CCT.</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sw" sz="1200" u="none">
                <a:solidFill>
                  <a:srgbClr val="333333"/>
                </a:solidFill>
                <a:latin typeface="Calibri"/>
                <a:ea typeface="Calibri"/>
                <a:cs typeface="Calibri"/>
                <a:sym typeface="Calibri"/>
              </a:rPr>
              <a:t>Kusanya taarifa unazohitaji kuhusu matumizi ya fedha za umma. </a:t>
            </a:r>
            <a:r>
              <a:rPr b="0" i="0" lang="sw" sz="1200" u="none">
                <a:solidFill>
                  <a:srgbClr val="333333"/>
                </a:solidFill>
                <a:latin typeface="Calibri"/>
                <a:ea typeface="Calibri"/>
                <a:cs typeface="Calibri"/>
                <a:sym typeface="Calibri"/>
              </a:rPr>
              <a:t>Jaribu kupata taarifa unazohitaji kuhusu mipango, bajeti na matumizi ya fedha ya serikali za mitaa. Baada ya kupata nyaraka zote, zisome kwa makini. Usijali ikiwa una maswali kuhusu mambo ambayo huelewi – unaweza kuwauliza wahudumu ofisini au maafisa wa mamlaka waliokupa bajeti hiyo.</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sw" sz="1200" u="none">
                <a:solidFill>
                  <a:srgbClr val="333333"/>
                </a:solidFill>
                <a:latin typeface="Calibri"/>
                <a:ea typeface="Calibri"/>
                <a:cs typeface="Calibri"/>
                <a:sym typeface="Calibri"/>
              </a:rPr>
              <a:t>Kujua kinachoendelea:</a:t>
            </a:r>
            <a:r>
              <a:rPr b="0" i="0" lang="sw" sz="1200" u="none">
                <a:solidFill>
                  <a:srgbClr val="333333"/>
                </a:solidFill>
                <a:latin typeface="Calibri"/>
                <a:ea typeface="Calibri"/>
                <a:cs typeface="Calibri"/>
                <a:sym typeface="Calibri"/>
              </a:rPr>
              <a:t> Je, fedha za mradi zinatumika inavyofaa?</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sw" sz="1200" u="none">
                <a:solidFill>
                  <a:srgbClr val="333333"/>
                </a:solidFill>
                <a:latin typeface="Calibri"/>
                <a:ea typeface="Calibri"/>
                <a:cs typeface="Calibri"/>
                <a:sym typeface="Calibri"/>
              </a:rPr>
              <a:t>Chambua taarifa zote</a:t>
            </a:r>
            <a:r>
              <a:rPr b="0" i="0" lang="sw" sz="1200" u="none">
                <a:solidFill>
                  <a:srgbClr val="333333"/>
                </a:solidFill>
                <a:latin typeface="Calibri"/>
                <a:ea typeface="Calibri"/>
                <a:cs typeface="Calibri"/>
                <a:sym typeface="Calibri"/>
              </a:rPr>
              <a:t> – je, ukijumlisha fedha zote, kuna uwiano wa kiasi kilichotengwa, kiasi kilichotumika na maendeleo yaliyopatikana?</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0" i="0" lang="sw" sz="1200" u="none">
                <a:solidFill>
                  <a:srgbClr val="333333"/>
                </a:solidFill>
                <a:latin typeface="Calibri"/>
                <a:ea typeface="Calibri"/>
                <a:cs typeface="Calibri"/>
                <a:sym typeface="Calibri"/>
              </a:rPr>
              <a:t>Majibu kwa wanajamii na wale wanaohusika na bajeti na matumizi yake, kisha uamue jinsi ya kufuatilia. Kusanya taarifa zote, changanua, andika ripoti kisha ufanye mkutano na wanajamii ili kuhakikisha kila mtu ana fursa ya kusikia matokeo uliyopata, na kuhusika katika ufuatiliaji wowote utakaohitajika.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1400"/>
              </a:spcBef>
              <a:spcAft>
                <a:spcPts val="0"/>
              </a:spcAft>
              <a:buClr>
                <a:schemeClr val="dk1"/>
              </a:buClr>
              <a:buSzPts val="1100"/>
              <a:buFont typeface="Arial"/>
              <a:buNone/>
            </a:pPr>
            <a:r>
              <a:t/>
            </a:r>
            <a:endParaRPr sz="1200">
              <a:solidFill>
                <a:srgbClr val="434343"/>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9" name="Google Shape;669;p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6" name="Google Shape;676;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Kidokezo kwa mwezeshaji: Majaribio ya kielelezo yanaweza kufanywa kwa kuigiza majukumu mawili (2) makuu, kikundi cha Wawezeshaji na kikundi cha Kanisa na Jamii. Kila kikundi kinafaa kuwa na kati ya watu 3 hadi 6, ikitegemea idadi ya washiriki. Wape washiriki wa kikundi cha Wawezeshaji nakala za kielelezo cha uchunguzi wa kufuatilia matumizi ya umma na uwape washiriki wa kikundi cha Kanisa na Jamii nakala za mfano.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sw" u="none"/>
              <a:t>Utahitaji: </a:t>
            </a:r>
            <a:endParaRPr b="1"/>
          </a:p>
          <a:p>
            <a:pPr indent="-298450" lvl="0" marL="457200" rtl="0" algn="l">
              <a:lnSpc>
                <a:spcPct val="100000"/>
              </a:lnSpc>
              <a:spcBef>
                <a:spcPts val="0"/>
              </a:spcBef>
              <a:spcAft>
                <a:spcPts val="0"/>
              </a:spcAft>
              <a:buSzPts val="1100"/>
              <a:buChar char="●"/>
            </a:pPr>
            <a:r>
              <a:rPr b="0" i="0" lang="sw" u="none"/>
              <a:t>Nakala zilizochapishwa za kielelezo </a:t>
            </a:r>
            <a:endParaRPr/>
          </a:p>
          <a:p>
            <a:pPr indent="-298450" lvl="0" marL="457200" rtl="0" algn="l">
              <a:lnSpc>
                <a:spcPct val="100000"/>
              </a:lnSpc>
              <a:spcBef>
                <a:spcPts val="0"/>
              </a:spcBef>
              <a:spcAft>
                <a:spcPts val="0"/>
              </a:spcAft>
              <a:buSzPts val="1100"/>
              <a:buChar char="●"/>
            </a:pPr>
            <a:r>
              <a:rPr b="0" i="0" lang="sw" u="none"/>
              <a:t>Nakala zilizochapishwa za </a:t>
            </a:r>
            <a:r>
              <a:rPr b="0" i="0" lang="sw" u="sng">
                <a:solidFill>
                  <a:srgbClr val="007D98"/>
                </a:solidFill>
                <a:hlinkClick r:id="rId2">
                  <a:extLst>
                    <a:ext uri="{A12FA001-AC4F-418D-AE19-62706E023703}">
                      <ahyp:hlinkClr val="tx"/>
                    </a:ext>
                  </a:extLst>
                </a:hlinkClick>
              </a:rPr>
              <a:t>mfano</a:t>
            </a:r>
            <a:r>
              <a:rPr b="0" i="0" lang="sw" u="none">
                <a:solidFill>
                  <a:srgbClr val="007D98"/>
                </a:solidFill>
              </a:rPr>
              <a:t> </a:t>
            </a:r>
            <a:r>
              <a:rPr b="0" i="0" lang="sw" u="none"/>
              <a:t>- zinapatikana kwa lugha 4 kuu za TF</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4" name="Google Shape;684;p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sw" u="none"/>
              <a:t>Kidokezo kwa mwezeshaji: Kipindi hiki cha kutafakari kitakusaidia kuona kama washiriki wanaelewa mada.  Nyenzo za ziada zimetolewa katika Mwongozo kwenye sehemu ya "Maelekezo ya Ziada". Wawezeshaji wanaweza kuzitumia kusoma maelezo ya usuli na kufanya utafiti  </a:t>
            </a:r>
            <a:endParaRPr/>
          </a:p>
          <a:p>
            <a:pPr indent="0" lvl="0" marL="0" rtl="0" algn="l">
              <a:lnSpc>
                <a:spcPct val="100000"/>
              </a:lnSpc>
              <a:spcBef>
                <a:spcPts val="0"/>
              </a:spcBef>
              <a:spcAft>
                <a:spcPts val="0"/>
              </a:spcAft>
              <a:buSzPts val="1100"/>
              <a:buNone/>
            </a:pPr>
            <a:r>
              <a:rPr b="0" i="0" lang="sw" u="none"/>
              <a:t>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5" name="Google Shape;695;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1" name="Google Shape;701;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8" name="Google Shape;708;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4" name="Google Shape;714;p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1" name="Google Shape;721;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7" name="Google Shape;727;p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3" name="Google Shape;733;p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sw" u="none">
                <a:solidFill>
                  <a:schemeClr val="dk1"/>
                </a:solidFill>
              </a:rPr>
              <a:t>Kidokezo kwa mwezeshaji: Weka vikundi kulingana na mchakato wa CCT ambao washiriki hutumia. Ikiwa wanatumia mchakato sawa, mkubaliane hatua za mchakato wa CCT kabla ya kuweka watu katika vikundi ili wabainishe jinsi wanavyoendesha mchakato wa upangaji na jinsi wanavyokubaliana kuhusu masuala ya kuzingatia kama kanisa na jamii.</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0" name="Google Shape;740;p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ver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108"/>
          <p:cNvSpPr txBox="1"/>
          <p:nvPr>
            <p:ph type="ctrTitle"/>
          </p:nvPr>
        </p:nvSpPr>
        <p:spPr>
          <a:xfrm>
            <a:off x="357150" y="1571600"/>
            <a:ext cx="8429700" cy="960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434343"/>
              </a:buClr>
              <a:buSzPts val="5200"/>
              <a:buFont typeface="Calibri"/>
              <a:buNone/>
              <a:defRPr b="1" sz="5200">
                <a:solidFill>
                  <a:srgbClr val="434343"/>
                </a:solidFill>
                <a:latin typeface="Calibri"/>
                <a:ea typeface="Calibri"/>
                <a:cs typeface="Calibri"/>
                <a:sym typeface="Calibri"/>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08"/>
          <p:cNvSpPr txBox="1"/>
          <p:nvPr>
            <p:ph idx="1" type="subTitle"/>
          </p:nvPr>
        </p:nvSpPr>
        <p:spPr>
          <a:xfrm>
            <a:off x="996150" y="2532500"/>
            <a:ext cx="71517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434343"/>
              </a:buClr>
              <a:buSzPts val="3000"/>
              <a:buFont typeface="Calibri"/>
              <a:buNone/>
              <a:defRPr sz="3000">
                <a:solidFill>
                  <a:srgbClr val="434343"/>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2" name="Google Shape;12;p108"/>
          <p:cNvPicPr preferRelativeResize="0"/>
          <p:nvPr/>
        </p:nvPicPr>
        <p:blipFill rotWithShape="1">
          <a:blip r:embed="rId3">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53" name="Shape 53"/>
        <p:cNvGrpSpPr/>
        <p:nvPr/>
      </p:nvGrpSpPr>
      <p:grpSpPr>
        <a:xfrm>
          <a:off x="0" y="0"/>
          <a:ext cx="0" cy="0"/>
          <a:chOff x="0" y="0"/>
          <a:chExt cx="0" cy="0"/>
        </a:xfrm>
      </p:grpSpPr>
      <p:sp>
        <p:nvSpPr>
          <p:cNvPr id="54" name="Google Shape;54;p117"/>
          <p:cNvSpPr txBox="1"/>
          <p:nvPr>
            <p:ph type="title"/>
          </p:nvPr>
        </p:nvSpPr>
        <p:spPr>
          <a:xfrm>
            <a:off x="457200" y="342900"/>
            <a:ext cx="8229600" cy="1028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117"/>
          <p:cNvSpPr txBox="1"/>
          <p:nvPr>
            <p:ph idx="1" type="body"/>
          </p:nvPr>
        </p:nvSpPr>
        <p:spPr>
          <a:xfrm>
            <a:off x="457200" y="1485900"/>
            <a:ext cx="8229600" cy="2914800"/>
          </a:xfrm>
          <a:prstGeom prst="rect">
            <a:avLst/>
          </a:prstGeom>
          <a:noFill/>
          <a:ln>
            <a:noFill/>
          </a:ln>
        </p:spPr>
        <p:txBody>
          <a:bodyPr anchorCtr="0" anchor="t" bIns="45700" lIns="91425" spcFirstLastPara="1" rIns="91425" wrap="square" tIns="45700">
            <a:noAutofit/>
          </a:bodyPr>
          <a:lstStyle>
            <a:lvl1pPr indent="-314325" lvl="0" marL="457200" algn="l">
              <a:lnSpc>
                <a:spcPct val="115000"/>
              </a:lnSpc>
              <a:spcBef>
                <a:spcPts val="360"/>
              </a:spcBef>
              <a:spcAft>
                <a:spcPts val="0"/>
              </a:spcAft>
              <a:buSzPts val="1350"/>
              <a:buChar char="●"/>
              <a:defRPr/>
            </a:lvl1pPr>
            <a:lvl2pPr indent="-320040" lvl="1" marL="914400" algn="l">
              <a:lnSpc>
                <a:spcPct val="115000"/>
              </a:lnSpc>
              <a:spcBef>
                <a:spcPts val="360"/>
              </a:spcBef>
              <a:spcAft>
                <a:spcPts val="0"/>
              </a:spcAft>
              <a:buSzPts val="1440"/>
              <a:buChar char="○"/>
              <a:defRPr/>
            </a:lvl2pPr>
            <a:lvl3pPr indent="-302895" lvl="2" marL="1371600" algn="l">
              <a:lnSpc>
                <a:spcPct val="115000"/>
              </a:lnSpc>
              <a:spcBef>
                <a:spcPts val="360"/>
              </a:spcBef>
              <a:spcAft>
                <a:spcPts val="0"/>
              </a:spcAft>
              <a:buSzPts val="1170"/>
              <a:buChar char="■"/>
              <a:defRPr/>
            </a:lvl3pPr>
            <a:lvl4pPr indent="-308610" lvl="3" marL="1828800" algn="l">
              <a:lnSpc>
                <a:spcPct val="115000"/>
              </a:lnSpc>
              <a:spcBef>
                <a:spcPts val="360"/>
              </a:spcBef>
              <a:spcAft>
                <a:spcPts val="0"/>
              </a:spcAft>
              <a:buSzPts val="126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56" name="Google Shape;56;p117"/>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117"/>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sw"/>
              <a:t>‹#›</a:t>
            </a:fld>
            <a:endParaRPr/>
          </a:p>
        </p:txBody>
      </p:sp>
      <p:sp>
        <p:nvSpPr>
          <p:cNvPr id="58" name="Google Shape;58;p117"/>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type="twoColTx">
  <p:cSld name="TITLE_AND_TWO_COLUMNS">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109"/>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2600"/>
              <a:buFont typeface="Calibri"/>
              <a:buNone/>
              <a:defRPr b="1" sz="2600">
                <a:solidFill>
                  <a:srgbClr val="434343"/>
                </a:solidFill>
                <a:latin typeface="Calibri"/>
                <a:ea typeface="Calibri"/>
                <a:cs typeface="Calibri"/>
                <a:sym typeface="Calibri"/>
              </a:defRPr>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5" name="Google Shape;15;p109"/>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algn="l">
              <a:lnSpc>
                <a:spcPct val="115000"/>
              </a:lnSpc>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16" name="Google Shape;16;p109"/>
          <p:cNvSpPr txBox="1"/>
          <p:nvPr/>
        </p:nvSpPr>
        <p:spPr>
          <a:xfrm>
            <a:off x="8605750" y="4655300"/>
            <a:ext cx="323400" cy="273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sw" sz="1000" u="none" cap="none" strike="noStrike">
                <a:solidFill>
                  <a:schemeClr val="accent2"/>
                </a:solidFill>
                <a:latin typeface="Source Code Pro"/>
                <a:ea typeface="Source Code Pro"/>
                <a:cs typeface="Source Code Pro"/>
                <a:sym typeface="Source Code Pro"/>
              </a:rPr>
              <a:t>‹#›</a:t>
            </a:fld>
            <a:endParaRPr b="0" i="0" sz="1400" u="none" cap="none" strike="noStrike">
              <a:solidFill>
                <a:srgbClr val="000000"/>
              </a:solidFill>
              <a:latin typeface="Arial"/>
              <a:ea typeface="Arial"/>
              <a:cs typeface="Arial"/>
              <a:sym typeface="Arial"/>
            </a:endParaRPr>
          </a:p>
        </p:txBody>
      </p:sp>
      <p:pic>
        <p:nvPicPr>
          <p:cNvPr id="17" name="Google Shape;17;p109"/>
          <p:cNvPicPr preferRelativeResize="0"/>
          <p:nvPr/>
        </p:nvPicPr>
        <p:blipFill rotWithShape="1">
          <a:blip r:embed="rId3">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p:cSld name="TITLE_AND_TWO_COLUMNS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110"/>
          <p:cNvSpPr txBox="1"/>
          <p:nvPr>
            <p:ph idx="1" type="body"/>
          </p:nvPr>
        </p:nvSpPr>
        <p:spPr>
          <a:xfrm>
            <a:off x="4437075" y="509525"/>
            <a:ext cx="4397400" cy="37053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algn="l">
              <a:lnSpc>
                <a:spcPct val="115000"/>
              </a:lnSpc>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20" name="Google Shape;20;p110"/>
          <p:cNvSpPr txBox="1"/>
          <p:nvPr>
            <p:ph type="title"/>
          </p:nvPr>
        </p:nvSpPr>
        <p:spPr>
          <a:xfrm>
            <a:off x="462625" y="1362038"/>
            <a:ext cx="2966100" cy="1027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434343"/>
              </a:buClr>
              <a:buSzPts val="3000"/>
              <a:buFont typeface="Calibri"/>
              <a:buNone/>
              <a:defRPr b="1" sz="3000">
                <a:solidFill>
                  <a:srgbClr val="434343"/>
                </a:solidFill>
                <a:latin typeface="Calibri"/>
                <a:ea typeface="Calibri"/>
                <a:cs typeface="Calibri"/>
                <a:sym typeface="Calibri"/>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1" name="Google Shape;21;p110"/>
          <p:cNvSpPr txBox="1"/>
          <p:nvPr>
            <p:ph idx="2" type="subTitle"/>
          </p:nvPr>
        </p:nvSpPr>
        <p:spPr>
          <a:xfrm>
            <a:off x="546475" y="2336734"/>
            <a:ext cx="2798400" cy="84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434343"/>
              </a:buClr>
              <a:buSzPts val="1900"/>
              <a:buFont typeface="Calibri"/>
              <a:buNone/>
              <a:defRPr sz="1900">
                <a:solidFill>
                  <a:srgbClr val="434343"/>
                </a:solidFill>
                <a:latin typeface="Calibri"/>
                <a:ea typeface="Calibri"/>
                <a:cs typeface="Calibri"/>
                <a:sym typeface="Calibri"/>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pic>
        <p:nvPicPr>
          <p:cNvPr id="22" name="Google Shape;22;p110"/>
          <p:cNvPicPr preferRelativeResize="0"/>
          <p:nvPr/>
        </p:nvPicPr>
        <p:blipFill rotWithShape="1">
          <a:blip r:embed="rId3">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11"/>
          <p:cNvSpPr txBox="1"/>
          <p:nvPr>
            <p:ph type="title"/>
          </p:nvPr>
        </p:nvSpPr>
        <p:spPr>
          <a:xfrm>
            <a:off x="457200" y="342900"/>
            <a:ext cx="8229600" cy="555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25" name="Google Shape;25;p111"/>
          <p:cNvSpPr txBox="1"/>
          <p:nvPr>
            <p:ph idx="1" type="body"/>
          </p:nvPr>
        </p:nvSpPr>
        <p:spPr>
          <a:xfrm>
            <a:off x="457200" y="1006078"/>
            <a:ext cx="8229600" cy="38337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SzPts val="1800"/>
              <a:buChar char="●"/>
              <a:defRPr/>
            </a:lvl1pPr>
            <a:lvl2pPr indent="-342900" lvl="1" marL="914400" algn="l">
              <a:lnSpc>
                <a:spcPct val="115000"/>
              </a:lnSpc>
              <a:spcBef>
                <a:spcPts val="360"/>
              </a:spcBef>
              <a:spcAft>
                <a:spcPts val="0"/>
              </a:spcAft>
              <a:buSzPts val="1800"/>
              <a:buChar char="○"/>
              <a:defRPr/>
            </a:lvl2pPr>
            <a:lvl3pPr indent="-342900" lvl="2" marL="1371600" algn="l">
              <a:lnSpc>
                <a:spcPct val="115000"/>
              </a:lnSpc>
              <a:spcBef>
                <a:spcPts val="360"/>
              </a:spcBef>
              <a:spcAft>
                <a:spcPts val="0"/>
              </a:spcAft>
              <a:buSzPts val="180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26" name="Google Shape;26;p111"/>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111"/>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w"/>
              <a:t>‹#›</a:t>
            </a:fld>
            <a:endParaRPr/>
          </a:p>
        </p:txBody>
      </p:sp>
      <p:sp>
        <p:nvSpPr>
          <p:cNvPr id="28" name="Google Shape;28;p111"/>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MAIN_POINT_1">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112"/>
          <p:cNvSpPr txBox="1"/>
          <p:nvPr/>
        </p:nvSpPr>
        <p:spPr>
          <a:xfrm>
            <a:off x="2615400" y="2918475"/>
            <a:ext cx="3913200" cy="67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i="0" lang="sw" sz="2300" u="none" cap="none" strike="noStrike">
                <a:solidFill>
                  <a:srgbClr val="0B2F43"/>
                </a:solidFill>
                <a:latin typeface="Calibri"/>
                <a:ea typeface="Calibri"/>
                <a:cs typeface="Calibri"/>
                <a:sym typeface="Calibri"/>
              </a:rPr>
              <a:t>tearfund.org</a:t>
            </a:r>
            <a:endParaRPr b="1" i="0" sz="3000" u="none" cap="none" strike="noStrike">
              <a:solidFill>
                <a:srgbClr val="0B2F43"/>
              </a:solidFill>
              <a:latin typeface="Calibri"/>
              <a:ea typeface="Calibri"/>
              <a:cs typeface="Calibri"/>
              <a:sym typeface="Calibri"/>
            </a:endParaRPr>
          </a:p>
        </p:txBody>
      </p:sp>
      <p:pic>
        <p:nvPicPr>
          <p:cNvPr id="31" name="Google Shape;31;p112"/>
          <p:cNvPicPr preferRelativeResize="0"/>
          <p:nvPr/>
        </p:nvPicPr>
        <p:blipFill rotWithShape="1">
          <a:blip r:embed="rId3">
            <a:alphaModFix/>
          </a:blip>
          <a:srcRect b="0" l="0" r="0" t="0"/>
          <a:stretch/>
        </p:blipFill>
        <p:spPr>
          <a:xfrm>
            <a:off x="2901625" y="1805675"/>
            <a:ext cx="3340750" cy="1049300"/>
          </a:xfrm>
          <a:prstGeom prst="rect">
            <a:avLst/>
          </a:prstGeom>
          <a:noFill/>
          <a:ln>
            <a:noFill/>
          </a:ln>
        </p:spPr>
      </p:pic>
      <p:sp>
        <p:nvSpPr>
          <p:cNvPr id="32" name="Google Shape;32;p112"/>
          <p:cNvSpPr txBox="1"/>
          <p:nvPr/>
        </p:nvSpPr>
        <p:spPr>
          <a:xfrm>
            <a:off x="0" y="3962250"/>
            <a:ext cx="9144000" cy="75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200"/>
              </a:spcAft>
              <a:buClr>
                <a:srgbClr val="000000"/>
              </a:buClr>
              <a:buSzPts val="1000"/>
              <a:buFont typeface="Arial"/>
              <a:buNone/>
            </a:pPr>
            <a:r>
              <a:rPr b="0" i="0" lang="sw" sz="1000" u="none" cap="none" strike="noStrike">
                <a:solidFill>
                  <a:srgbClr val="0B2F43"/>
                </a:solidFill>
                <a:latin typeface="Calibri"/>
                <a:ea typeface="Calibri"/>
                <a:cs typeface="Calibri"/>
                <a:sym typeface="Calibri"/>
              </a:rPr>
              <a:t>Registered office: Tearfund, 100 Church Road, Teddington, TW11 8QE. Registered in England: 994339. A company limited by guarantee. </a:t>
            </a:r>
            <a:br>
              <a:rPr b="0" i="0" lang="sw" sz="1000" u="none" cap="none" strike="noStrike">
                <a:solidFill>
                  <a:srgbClr val="0B2F43"/>
                </a:solidFill>
                <a:latin typeface="Calibri"/>
                <a:ea typeface="Calibri"/>
                <a:cs typeface="Calibri"/>
                <a:sym typeface="Calibri"/>
              </a:rPr>
            </a:br>
            <a:r>
              <a:rPr b="0" i="0" lang="sw" sz="1000" u="none" cap="none" strike="noStrike">
                <a:solidFill>
                  <a:srgbClr val="0B2F43"/>
                </a:solidFill>
                <a:latin typeface="Calibri"/>
                <a:ea typeface="Calibri"/>
                <a:cs typeface="Calibri"/>
                <a:sym typeface="Calibri"/>
              </a:rPr>
              <a:t>Registered Charity No. 265464 (England &amp; Wales) Registered Charity No. SC037624 (Scotland)</a:t>
            </a:r>
            <a:endParaRPr b="0" i="0" sz="1000" u="none" cap="none" strike="noStrike">
              <a:solidFill>
                <a:srgbClr val="0B2F43"/>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FCD500"/>
        </a:solidFill>
      </p:bgPr>
    </p:bg>
    <p:spTree>
      <p:nvGrpSpPr>
        <p:cNvPr id="33" name="Shape 33"/>
        <p:cNvGrpSpPr/>
        <p:nvPr/>
      </p:nvGrpSpPr>
      <p:grpSpPr>
        <a:xfrm>
          <a:off x="0" y="0"/>
          <a:ext cx="0" cy="0"/>
          <a:chOff x="0" y="0"/>
          <a:chExt cx="0" cy="0"/>
        </a:xfrm>
      </p:grpSpPr>
      <p:pic>
        <p:nvPicPr>
          <p:cNvPr id="34" name="Google Shape;34;p113"/>
          <p:cNvPicPr preferRelativeResize="0"/>
          <p:nvPr/>
        </p:nvPicPr>
        <p:blipFill rotWithShape="1">
          <a:blip r:embed="rId2">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pic>
        <p:nvPicPr>
          <p:cNvPr id="36" name="Google Shape;36;p114"/>
          <p:cNvPicPr preferRelativeResize="0"/>
          <p:nvPr/>
        </p:nvPicPr>
        <p:blipFill rotWithShape="1">
          <a:blip r:embed="rId2">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11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39" name="Google Shape;39;p115"/>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Autofit/>
          </a:bodyPr>
          <a:lstStyle>
            <a:lvl1pPr indent="-228600" lvl="0" marL="457200" algn="l">
              <a:lnSpc>
                <a:spcPct val="115000"/>
              </a:lnSpc>
              <a:spcBef>
                <a:spcPts val="480"/>
              </a:spcBef>
              <a:spcAft>
                <a:spcPts val="0"/>
              </a:spcAft>
              <a:buSzPts val="2400"/>
              <a:buNone/>
              <a:defRPr b="1" sz="2400"/>
            </a:lvl1pPr>
            <a:lvl2pPr indent="-228600" lvl="1" marL="914400" algn="l">
              <a:lnSpc>
                <a:spcPct val="115000"/>
              </a:lnSpc>
              <a:spcBef>
                <a:spcPts val="400"/>
              </a:spcBef>
              <a:spcAft>
                <a:spcPts val="0"/>
              </a:spcAft>
              <a:buSzPts val="2000"/>
              <a:buNone/>
              <a:defRPr b="1" sz="2000"/>
            </a:lvl2pPr>
            <a:lvl3pPr indent="-228600" lvl="2" marL="1371600" algn="l">
              <a:lnSpc>
                <a:spcPct val="115000"/>
              </a:lnSpc>
              <a:spcBef>
                <a:spcPts val="360"/>
              </a:spcBef>
              <a:spcAft>
                <a:spcPts val="0"/>
              </a:spcAft>
              <a:buSzPts val="1800"/>
              <a:buNone/>
              <a:defRPr b="1" sz="1800"/>
            </a:lvl3pPr>
            <a:lvl4pPr indent="-228600" lvl="3" marL="1828800" algn="l">
              <a:lnSpc>
                <a:spcPct val="115000"/>
              </a:lnSpc>
              <a:spcBef>
                <a:spcPts val="320"/>
              </a:spcBef>
              <a:spcAft>
                <a:spcPts val="0"/>
              </a:spcAft>
              <a:buSzPts val="1600"/>
              <a:buNone/>
              <a:defRPr b="1" sz="1600"/>
            </a:lvl4pPr>
            <a:lvl5pPr indent="-228600" lvl="4" marL="2286000" algn="l">
              <a:lnSpc>
                <a:spcPct val="115000"/>
              </a:lnSpc>
              <a:spcBef>
                <a:spcPts val="320"/>
              </a:spcBef>
              <a:spcAft>
                <a:spcPts val="0"/>
              </a:spcAft>
              <a:buSzPts val="1600"/>
              <a:buNone/>
              <a:defRPr b="1" sz="1600"/>
            </a:lvl5pPr>
            <a:lvl6pPr indent="-228600" lvl="5" marL="2743200" algn="l">
              <a:lnSpc>
                <a:spcPct val="115000"/>
              </a:lnSpc>
              <a:spcBef>
                <a:spcPts val="320"/>
              </a:spcBef>
              <a:spcAft>
                <a:spcPts val="0"/>
              </a:spcAft>
              <a:buSzPts val="1600"/>
              <a:buNone/>
              <a:defRPr b="1" sz="1600"/>
            </a:lvl6pPr>
            <a:lvl7pPr indent="-228600" lvl="6" marL="3200400" algn="l">
              <a:lnSpc>
                <a:spcPct val="115000"/>
              </a:lnSpc>
              <a:spcBef>
                <a:spcPts val="320"/>
              </a:spcBef>
              <a:spcAft>
                <a:spcPts val="0"/>
              </a:spcAft>
              <a:buSzPts val="1600"/>
              <a:buNone/>
              <a:defRPr b="1" sz="1600"/>
            </a:lvl7pPr>
            <a:lvl8pPr indent="-228600" lvl="7" marL="3657600" algn="l">
              <a:lnSpc>
                <a:spcPct val="115000"/>
              </a:lnSpc>
              <a:spcBef>
                <a:spcPts val="320"/>
              </a:spcBef>
              <a:spcAft>
                <a:spcPts val="0"/>
              </a:spcAft>
              <a:buSzPts val="1600"/>
              <a:buNone/>
              <a:defRPr b="1" sz="1600"/>
            </a:lvl8pPr>
            <a:lvl9pPr indent="-228600" lvl="8" marL="4114800" algn="l">
              <a:lnSpc>
                <a:spcPct val="115000"/>
              </a:lnSpc>
              <a:spcBef>
                <a:spcPts val="320"/>
              </a:spcBef>
              <a:spcAft>
                <a:spcPts val="0"/>
              </a:spcAft>
              <a:buSzPts val="1600"/>
              <a:buNone/>
              <a:defRPr b="1" sz="1600"/>
            </a:lvl9pPr>
          </a:lstStyle>
          <a:p/>
        </p:txBody>
      </p:sp>
      <p:sp>
        <p:nvSpPr>
          <p:cNvPr id="40" name="Google Shape;40;p115"/>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algn="l">
              <a:lnSpc>
                <a:spcPct val="115000"/>
              </a:lnSpc>
              <a:spcBef>
                <a:spcPts val="480"/>
              </a:spcBef>
              <a:spcAft>
                <a:spcPts val="0"/>
              </a:spcAft>
              <a:buSzPts val="2400"/>
              <a:buChar char="●"/>
              <a:defRPr sz="2400"/>
            </a:lvl1pPr>
            <a:lvl2pPr indent="-355600" lvl="1" marL="914400" algn="l">
              <a:lnSpc>
                <a:spcPct val="115000"/>
              </a:lnSpc>
              <a:spcBef>
                <a:spcPts val="400"/>
              </a:spcBef>
              <a:spcAft>
                <a:spcPts val="0"/>
              </a:spcAft>
              <a:buSzPts val="2000"/>
              <a:buChar char="○"/>
              <a:defRPr sz="2000"/>
            </a:lvl2pPr>
            <a:lvl3pPr indent="-342900" lvl="2" marL="1371600" algn="l">
              <a:lnSpc>
                <a:spcPct val="115000"/>
              </a:lnSpc>
              <a:spcBef>
                <a:spcPts val="360"/>
              </a:spcBef>
              <a:spcAft>
                <a:spcPts val="0"/>
              </a:spcAft>
              <a:buSzPts val="1800"/>
              <a:buChar char="■"/>
              <a:defRPr sz="1800"/>
            </a:lvl3pPr>
            <a:lvl4pPr indent="-330200" lvl="3" marL="1828800" algn="l">
              <a:lnSpc>
                <a:spcPct val="115000"/>
              </a:lnSpc>
              <a:spcBef>
                <a:spcPts val="320"/>
              </a:spcBef>
              <a:spcAft>
                <a:spcPts val="0"/>
              </a:spcAft>
              <a:buSzPts val="1600"/>
              <a:buChar char="●"/>
              <a:defRPr sz="1600"/>
            </a:lvl4pPr>
            <a:lvl5pPr indent="-330200" lvl="4" marL="2286000" algn="l">
              <a:lnSpc>
                <a:spcPct val="115000"/>
              </a:lnSpc>
              <a:spcBef>
                <a:spcPts val="320"/>
              </a:spcBef>
              <a:spcAft>
                <a:spcPts val="0"/>
              </a:spcAft>
              <a:buSzPts val="1600"/>
              <a:buChar char="○"/>
              <a:defRPr sz="1600"/>
            </a:lvl5pPr>
            <a:lvl6pPr indent="-330200" lvl="5" marL="2743200" algn="l">
              <a:lnSpc>
                <a:spcPct val="115000"/>
              </a:lnSpc>
              <a:spcBef>
                <a:spcPts val="320"/>
              </a:spcBef>
              <a:spcAft>
                <a:spcPts val="0"/>
              </a:spcAft>
              <a:buSzPts val="1600"/>
              <a:buChar char="■"/>
              <a:defRPr sz="1600"/>
            </a:lvl6pPr>
            <a:lvl7pPr indent="-330200" lvl="6" marL="3200400" algn="l">
              <a:lnSpc>
                <a:spcPct val="115000"/>
              </a:lnSpc>
              <a:spcBef>
                <a:spcPts val="320"/>
              </a:spcBef>
              <a:spcAft>
                <a:spcPts val="0"/>
              </a:spcAft>
              <a:buSzPts val="1600"/>
              <a:buChar char="●"/>
              <a:defRPr sz="1600"/>
            </a:lvl7pPr>
            <a:lvl8pPr indent="-330200" lvl="7" marL="3657600" algn="l">
              <a:lnSpc>
                <a:spcPct val="115000"/>
              </a:lnSpc>
              <a:spcBef>
                <a:spcPts val="320"/>
              </a:spcBef>
              <a:spcAft>
                <a:spcPts val="0"/>
              </a:spcAft>
              <a:buSzPts val="1600"/>
              <a:buChar char="○"/>
              <a:defRPr sz="1600"/>
            </a:lvl8pPr>
            <a:lvl9pPr indent="-330200" lvl="8" marL="4114800" algn="l">
              <a:lnSpc>
                <a:spcPct val="115000"/>
              </a:lnSpc>
              <a:spcBef>
                <a:spcPts val="320"/>
              </a:spcBef>
              <a:spcAft>
                <a:spcPts val="0"/>
              </a:spcAft>
              <a:buSzPts val="1600"/>
              <a:buChar char="■"/>
              <a:defRPr sz="1600"/>
            </a:lvl9pPr>
          </a:lstStyle>
          <a:p/>
        </p:txBody>
      </p:sp>
      <p:sp>
        <p:nvSpPr>
          <p:cNvPr id="41" name="Google Shape;41;p115"/>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Autofit/>
          </a:bodyPr>
          <a:lstStyle>
            <a:lvl1pPr indent="-228600" lvl="0" marL="457200" algn="l">
              <a:lnSpc>
                <a:spcPct val="115000"/>
              </a:lnSpc>
              <a:spcBef>
                <a:spcPts val="480"/>
              </a:spcBef>
              <a:spcAft>
                <a:spcPts val="0"/>
              </a:spcAft>
              <a:buSzPts val="2400"/>
              <a:buNone/>
              <a:defRPr b="1" sz="2400"/>
            </a:lvl1pPr>
            <a:lvl2pPr indent="-228600" lvl="1" marL="914400" algn="l">
              <a:lnSpc>
                <a:spcPct val="115000"/>
              </a:lnSpc>
              <a:spcBef>
                <a:spcPts val="400"/>
              </a:spcBef>
              <a:spcAft>
                <a:spcPts val="0"/>
              </a:spcAft>
              <a:buSzPts val="2000"/>
              <a:buNone/>
              <a:defRPr b="1" sz="2000"/>
            </a:lvl2pPr>
            <a:lvl3pPr indent="-228600" lvl="2" marL="1371600" algn="l">
              <a:lnSpc>
                <a:spcPct val="115000"/>
              </a:lnSpc>
              <a:spcBef>
                <a:spcPts val="360"/>
              </a:spcBef>
              <a:spcAft>
                <a:spcPts val="0"/>
              </a:spcAft>
              <a:buSzPts val="1800"/>
              <a:buNone/>
              <a:defRPr b="1" sz="1800"/>
            </a:lvl3pPr>
            <a:lvl4pPr indent="-228600" lvl="3" marL="1828800" algn="l">
              <a:lnSpc>
                <a:spcPct val="115000"/>
              </a:lnSpc>
              <a:spcBef>
                <a:spcPts val="320"/>
              </a:spcBef>
              <a:spcAft>
                <a:spcPts val="0"/>
              </a:spcAft>
              <a:buSzPts val="1600"/>
              <a:buNone/>
              <a:defRPr b="1" sz="1600"/>
            </a:lvl4pPr>
            <a:lvl5pPr indent="-228600" lvl="4" marL="2286000" algn="l">
              <a:lnSpc>
                <a:spcPct val="115000"/>
              </a:lnSpc>
              <a:spcBef>
                <a:spcPts val="320"/>
              </a:spcBef>
              <a:spcAft>
                <a:spcPts val="0"/>
              </a:spcAft>
              <a:buSzPts val="1600"/>
              <a:buNone/>
              <a:defRPr b="1" sz="1600"/>
            </a:lvl5pPr>
            <a:lvl6pPr indent="-228600" lvl="5" marL="2743200" algn="l">
              <a:lnSpc>
                <a:spcPct val="115000"/>
              </a:lnSpc>
              <a:spcBef>
                <a:spcPts val="320"/>
              </a:spcBef>
              <a:spcAft>
                <a:spcPts val="0"/>
              </a:spcAft>
              <a:buSzPts val="1600"/>
              <a:buNone/>
              <a:defRPr b="1" sz="1600"/>
            </a:lvl6pPr>
            <a:lvl7pPr indent="-228600" lvl="6" marL="3200400" algn="l">
              <a:lnSpc>
                <a:spcPct val="115000"/>
              </a:lnSpc>
              <a:spcBef>
                <a:spcPts val="320"/>
              </a:spcBef>
              <a:spcAft>
                <a:spcPts val="0"/>
              </a:spcAft>
              <a:buSzPts val="1600"/>
              <a:buNone/>
              <a:defRPr b="1" sz="1600"/>
            </a:lvl7pPr>
            <a:lvl8pPr indent="-228600" lvl="7" marL="3657600" algn="l">
              <a:lnSpc>
                <a:spcPct val="115000"/>
              </a:lnSpc>
              <a:spcBef>
                <a:spcPts val="320"/>
              </a:spcBef>
              <a:spcAft>
                <a:spcPts val="0"/>
              </a:spcAft>
              <a:buSzPts val="1600"/>
              <a:buNone/>
              <a:defRPr b="1" sz="1600"/>
            </a:lvl8pPr>
            <a:lvl9pPr indent="-228600" lvl="8" marL="4114800" algn="l">
              <a:lnSpc>
                <a:spcPct val="115000"/>
              </a:lnSpc>
              <a:spcBef>
                <a:spcPts val="320"/>
              </a:spcBef>
              <a:spcAft>
                <a:spcPts val="0"/>
              </a:spcAft>
              <a:buSzPts val="1600"/>
              <a:buNone/>
              <a:defRPr b="1" sz="1600"/>
            </a:lvl9pPr>
          </a:lstStyle>
          <a:p/>
        </p:txBody>
      </p:sp>
      <p:sp>
        <p:nvSpPr>
          <p:cNvPr id="42" name="Google Shape;42;p115"/>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81000" lvl="0" marL="457200" algn="l">
              <a:lnSpc>
                <a:spcPct val="115000"/>
              </a:lnSpc>
              <a:spcBef>
                <a:spcPts val="480"/>
              </a:spcBef>
              <a:spcAft>
                <a:spcPts val="0"/>
              </a:spcAft>
              <a:buSzPts val="2400"/>
              <a:buChar char="●"/>
              <a:defRPr sz="2400"/>
            </a:lvl1pPr>
            <a:lvl2pPr indent="-355600" lvl="1" marL="914400" algn="l">
              <a:lnSpc>
                <a:spcPct val="115000"/>
              </a:lnSpc>
              <a:spcBef>
                <a:spcPts val="400"/>
              </a:spcBef>
              <a:spcAft>
                <a:spcPts val="0"/>
              </a:spcAft>
              <a:buSzPts val="2000"/>
              <a:buChar char="○"/>
              <a:defRPr sz="2000"/>
            </a:lvl2pPr>
            <a:lvl3pPr indent="-342900" lvl="2" marL="1371600" algn="l">
              <a:lnSpc>
                <a:spcPct val="115000"/>
              </a:lnSpc>
              <a:spcBef>
                <a:spcPts val="360"/>
              </a:spcBef>
              <a:spcAft>
                <a:spcPts val="0"/>
              </a:spcAft>
              <a:buSzPts val="1800"/>
              <a:buChar char="■"/>
              <a:defRPr sz="1800"/>
            </a:lvl3pPr>
            <a:lvl4pPr indent="-330200" lvl="3" marL="1828800" algn="l">
              <a:lnSpc>
                <a:spcPct val="115000"/>
              </a:lnSpc>
              <a:spcBef>
                <a:spcPts val="320"/>
              </a:spcBef>
              <a:spcAft>
                <a:spcPts val="0"/>
              </a:spcAft>
              <a:buSzPts val="1600"/>
              <a:buChar char="●"/>
              <a:defRPr sz="1600"/>
            </a:lvl4pPr>
            <a:lvl5pPr indent="-330200" lvl="4" marL="2286000" algn="l">
              <a:lnSpc>
                <a:spcPct val="115000"/>
              </a:lnSpc>
              <a:spcBef>
                <a:spcPts val="320"/>
              </a:spcBef>
              <a:spcAft>
                <a:spcPts val="0"/>
              </a:spcAft>
              <a:buSzPts val="1600"/>
              <a:buChar char="○"/>
              <a:defRPr sz="1600"/>
            </a:lvl5pPr>
            <a:lvl6pPr indent="-330200" lvl="5" marL="2743200" algn="l">
              <a:lnSpc>
                <a:spcPct val="115000"/>
              </a:lnSpc>
              <a:spcBef>
                <a:spcPts val="320"/>
              </a:spcBef>
              <a:spcAft>
                <a:spcPts val="0"/>
              </a:spcAft>
              <a:buSzPts val="1600"/>
              <a:buChar char="■"/>
              <a:defRPr sz="1600"/>
            </a:lvl6pPr>
            <a:lvl7pPr indent="-330200" lvl="6" marL="3200400" algn="l">
              <a:lnSpc>
                <a:spcPct val="115000"/>
              </a:lnSpc>
              <a:spcBef>
                <a:spcPts val="320"/>
              </a:spcBef>
              <a:spcAft>
                <a:spcPts val="0"/>
              </a:spcAft>
              <a:buSzPts val="1600"/>
              <a:buChar char="●"/>
              <a:defRPr sz="1600"/>
            </a:lvl7pPr>
            <a:lvl8pPr indent="-330200" lvl="7" marL="3657600" algn="l">
              <a:lnSpc>
                <a:spcPct val="115000"/>
              </a:lnSpc>
              <a:spcBef>
                <a:spcPts val="320"/>
              </a:spcBef>
              <a:spcAft>
                <a:spcPts val="0"/>
              </a:spcAft>
              <a:buSzPts val="1600"/>
              <a:buChar char="○"/>
              <a:defRPr sz="1600"/>
            </a:lvl8pPr>
            <a:lvl9pPr indent="-330200" lvl="8" marL="4114800" algn="l">
              <a:lnSpc>
                <a:spcPct val="115000"/>
              </a:lnSpc>
              <a:spcBef>
                <a:spcPts val="320"/>
              </a:spcBef>
              <a:spcAft>
                <a:spcPts val="0"/>
              </a:spcAft>
              <a:buSzPts val="1600"/>
              <a:buChar char="■"/>
              <a:defRPr sz="1600"/>
            </a:lvl9pPr>
          </a:lstStyle>
          <a:p/>
        </p:txBody>
      </p:sp>
      <p:sp>
        <p:nvSpPr>
          <p:cNvPr id="43" name="Google Shape;43;p115"/>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 name="Google Shape;44;p115"/>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w"/>
              <a:t>‹#›</a:t>
            </a:fld>
            <a:endParaRPr/>
          </a:p>
        </p:txBody>
      </p:sp>
      <p:sp>
        <p:nvSpPr>
          <p:cNvPr id="45" name="Google Shape;45;p115"/>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46" name="Shape 46"/>
        <p:cNvGrpSpPr/>
        <p:nvPr/>
      </p:nvGrpSpPr>
      <p:grpSpPr>
        <a:xfrm>
          <a:off x="0" y="0"/>
          <a:ext cx="0" cy="0"/>
          <a:chOff x="0" y="0"/>
          <a:chExt cx="0" cy="0"/>
        </a:xfrm>
      </p:grpSpPr>
      <p:sp>
        <p:nvSpPr>
          <p:cNvPr id="47" name="Google Shape;47;p116"/>
          <p:cNvSpPr txBox="1"/>
          <p:nvPr>
            <p:ph type="title"/>
          </p:nvPr>
        </p:nvSpPr>
        <p:spPr>
          <a:xfrm>
            <a:off x="457200" y="342900"/>
            <a:ext cx="8229600" cy="555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48" name="Google Shape;48;p116"/>
          <p:cNvSpPr txBox="1"/>
          <p:nvPr>
            <p:ph idx="1" type="body"/>
          </p:nvPr>
        </p:nvSpPr>
        <p:spPr>
          <a:xfrm>
            <a:off x="457200" y="1006078"/>
            <a:ext cx="8229600" cy="18600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SzPts val="1800"/>
              <a:buChar char="●"/>
              <a:defRPr/>
            </a:lvl1pPr>
            <a:lvl2pPr indent="-342900" lvl="1" marL="914400" algn="l">
              <a:lnSpc>
                <a:spcPct val="115000"/>
              </a:lnSpc>
              <a:spcBef>
                <a:spcPts val="360"/>
              </a:spcBef>
              <a:spcAft>
                <a:spcPts val="0"/>
              </a:spcAft>
              <a:buSzPts val="1800"/>
              <a:buChar char="○"/>
              <a:defRPr/>
            </a:lvl2pPr>
            <a:lvl3pPr indent="-342900" lvl="2" marL="1371600" algn="l">
              <a:lnSpc>
                <a:spcPct val="115000"/>
              </a:lnSpc>
              <a:spcBef>
                <a:spcPts val="360"/>
              </a:spcBef>
              <a:spcAft>
                <a:spcPts val="0"/>
              </a:spcAft>
              <a:buSzPts val="180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49" name="Google Shape;49;p116"/>
          <p:cNvSpPr txBox="1"/>
          <p:nvPr>
            <p:ph idx="2" type="body"/>
          </p:nvPr>
        </p:nvSpPr>
        <p:spPr>
          <a:xfrm>
            <a:off x="457200" y="2980135"/>
            <a:ext cx="8229600" cy="18600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SzPts val="1800"/>
              <a:buChar char="●"/>
              <a:defRPr/>
            </a:lvl1pPr>
            <a:lvl2pPr indent="-342900" lvl="1" marL="914400" algn="l">
              <a:lnSpc>
                <a:spcPct val="115000"/>
              </a:lnSpc>
              <a:spcBef>
                <a:spcPts val="360"/>
              </a:spcBef>
              <a:spcAft>
                <a:spcPts val="0"/>
              </a:spcAft>
              <a:buSzPts val="1800"/>
              <a:buChar char="○"/>
              <a:defRPr/>
            </a:lvl2pPr>
            <a:lvl3pPr indent="-342900" lvl="2" marL="1371600" algn="l">
              <a:lnSpc>
                <a:spcPct val="115000"/>
              </a:lnSpc>
              <a:spcBef>
                <a:spcPts val="360"/>
              </a:spcBef>
              <a:spcAft>
                <a:spcPts val="0"/>
              </a:spcAft>
              <a:buSzPts val="180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50" name="Google Shape;50;p116"/>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116"/>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w"/>
              <a:t>‹#›</a:t>
            </a:fld>
            <a:endParaRPr/>
          </a:p>
        </p:txBody>
      </p:sp>
      <p:sp>
        <p:nvSpPr>
          <p:cNvPr id="52" name="Google Shape;52;p116"/>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0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0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0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w"/>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28.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1" Type="http://schemas.openxmlformats.org/officeDocument/2006/relationships/hyperlink" Target="https://www.cbgaindia.org/wp-content/uploads/2016/04/Manual-on-Social-Accountability-Concepts-and-Tools.pdf" TargetMode="External"/><Relationship Id="rId10" Type="http://schemas.openxmlformats.org/officeDocument/2006/relationships/hyperlink" Target="https://www.academia.edu/34789214/MANUAL_ON_SOCIAL_ACCOUNTABILITY_for_Civil_Societya_Organizations_and_Municipalities_in_Palestine" TargetMode="External"/><Relationship Id="rId13" Type="http://schemas.openxmlformats.org/officeDocument/2006/relationships/hyperlink" Target="https://www.cbgaindia.org/wp-content/uploads/2016/04/Manual-on-Social-Accountability-Concepts-and-Tools.pdf" TargetMode="External"/><Relationship Id="rId12" Type="http://schemas.openxmlformats.org/officeDocument/2006/relationships/hyperlink" Target="https://www.cbgaindia.org/wp-content/uploads/2016/04/Manual-on-Social-Accountability-Concepts-and-Tools.pdf" TargetMode="External"/><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hyperlink" Target="https://knowledgehub.transparency.org/assets/uploads/kproducts/Social_Accountability_Topic_Guide.pdf" TargetMode="External"/><Relationship Id="rId4" Type="http://schemas.openxmlformats.org/officeDocument/2006/relationships/hyperlink" Target="https://www.civilsocietyacademy.org/post/social-audits" TargetMode="External"/><Relationship Id="rId9" Type="http://schemas.openxmlformats.org/officeDocument/2006/relationships/hyperlink" Target="https://www.academia.edu/34789214/MANUAL_ON_SOCIAL_ACCOUNTABILITY_for_Civil_Societya_Organizations_and_Municipalities_in_Palestine" TargetMode="External"/><Relationship Id="rId14" Type="http://schemas.openxmlformats.org/officeDocument/2006/relationships/image" Target="../media/image18.png"/><Relationship Id="rId5" Type="http://schemas.openxmlformats.org/officeDocument/2006/relationships/hyperlink" Target="https://pria-academy.org/pdf/m4-4-addl-Social-Audit-Toolkit.pdf" TargetMode="External"/><Relationship Id="rId6" Type="http://schemas.openxmlformats.org/officeDocument/2006/relationships/hyperlink" Target="https://pria-academy.org/pdf/m4-4-addl-Social-Audit-Toolkit.pdf" TargetMode="External"/><Relationship Id="rId7" Type="http://schemas.openxmlformats.org/officeDocument/2006/relationships/hyperlink" Target="https://pria-academy.org/pdf/m4-4-addl-Social-Audit-Toolkit.pdf" TargetMode="External"/><Relationship Id="rId8" Type="http://schemas.openxmlformats.org/officeDocument/2006/relationships/hyperlink" Target="https://www.academia.edu/34789214/MANUAL_ON_SOCIAL_ACCOUNTABILITY_for_Civil_Societya_Organizations_and_Municipalities_in_Palestine"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learn.tearfund.org/en/resources/case-studies/advocacy-in-nepal-training-communities-to-work-with-local-government" TargetMode="External"/><Relationship Id="rId4" Type="http://schemas.openxmlformats.org/officeDocument/2006/relationships/image" Target="../media/image14.png"/><Relationship Id="rId5" Type="http://schemas.openxmlformats.org/officeDocument/2006/relationships/hyperlink" Target="https://learn.tearfund.org/en/resources/case-studies/advocacy-in-nepal-training-communities-to-work-with-local-governmen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learn.tearfund.org/en/resources/case-studies/advocacy-in-nepal-community-participation-in-government-planning" TargetMode="External"/><Relationship Id="rId4" Type="http://schemas.openxmlformats.org/officeDocument/2006/relationships/hyperlink" Target="http://www.nzdl.org/cgi-bin/library.cgi?e=d-00000-00---off-0aginfo--00-0----0-10-0---0---0direct-10---4-------0-1l--11-en-50---20-about---00-0-1-00-0-0-11-1-0utfZz-8-00&amp;cl=CL2.10&amp;d=HASH01dafc3b5ca7c3c48a301404.6.1.4&amp;gt=1" TargetMode="External"/><Relationship Id="rId5" Type="http://schemas.openxmlformats.org/officeDocument/2006/relationships/hyperlink" Target="https://civicus.org/documents/toolkits/PGX_F_Participatory%20Development%20Planning.pdf" TargetMode="External"/><Relationship Id="rId6"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s://learn.tearfund.org/en/resources/case-studies/advocacy-in-zambia-budget-monitoring" TargetMode="External"/><Relationship Id="rId4" Type="http://schemas.openxmlformats.org/officeDocument/2006/relationships/hyperlink" Target="https://docs.google.com/document/d/0B8D0Ib0sF8YWaEpKbFptd0JuTWZmb3Z0VjFIMksyQUoxdjNj/edit?usp=sharing&amp;ouid=117930654132534315401&amp;resourcekey=0-U4ddUwxDEndE6DAM47THpQ&amp;rtpof=true&amp;sd=true" TargetMode="External"/><Relationship Id="rId5"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learn.tearfund.org/en/resources/case-studies/advocacy-in-bolivia-improving-water-supply" TargetMode="Externa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hyperlink" Target="https://learn.tearfund.org/en/resources/series/reveal-toolkit/reveal-toolkit-corruption-and-governance/monitoring-government-spending--good-practice-guide" TargetMode="External"/><Relationship Id="rId4" Type="http://schemas.openxmlformats.org/officeDocument/2006/relationships/hyperlink" Target="https://learn.tearfund.org/en/resources/tools-and-guides/budget-tracking-for-beginners-an-introductory-guide" TargetMode="External"/><Relationship Id="rId5" Type="http://schemas.openxmlformats.org/officeDocument/2006/relationships/hyperlink" Target="https://www.cbgaindia.org/wp-content/uploads/2016/04/Manual-on-Social-Accountability-Concepts-and-Tools.pdf" TargetMode="External"/><Relationship Id="rId6" Type="http://schemas.openxmlformats.org/officeDocument/2006/relationships/hyperlink" Target="https://actionaid.org/sites/default/files/budgets_-_revenues_and_financing_public_service_provision_-_hrba_governance_resources.pdf" TargetMode="External"/><Relationship Id="rId7" Type="http://schemas.openxmlformats.org/officeDocument/2006/relationships/hyperlink" Target="https://www.internationalbudget.org/publications/kenya-county-budget-workshop-training-materials/" TargetMode="External"/><Relationship Id="rId8"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hyperlink" Target="http://www.youtube.com/watch?v=KzKjOOkJCA0" TargetMode="External"/><Relationship Id="rId4" Type="http://schemas.openxmlformats.org/officeDocument/2006/relationships/image" Target="../media/image27.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hyperlink" Target="https://thecitizenscampaign.org/wp-content/uploads/2017/04/Participation_Guide-Citizen_Journalist.pdf" TargetMode="External"/><Relationship Id="rId4" Type="http://schemas.openxmlformats.org/officeDocument/2006/relationships/hyperlink" Target="https://assets-global.website-files.com/5cfe1ff171000a855754a32f/5d138a3f422ada190480ae33_citizen_journalists_draft4FIINAL%5B1%5D.pdf" TargetMode="External"/><Relationship Id="rId11" Type="http://schemas.openxmlformats.org/officeDocument/2006/relationships/hyperlink" Target="https://www.eskills4girls.org/female-zambian-citizen-journalists-ready-to-tell-their-stories/" TargetMode="External"/><Relationship Id="rId10" Type="http://schemas.openxmlformats.org/officeDocument/2006/relationships/hyperlink" Target="https://www.researchgate.net/publication/331059791_Citizen_Journalism_Practices_Propaganda_Pedagogy" TargetMode="External"/><Relationship Id="rId12" Type="http://schemas.openxmlformats.org/officeDocument/2006/relationships/image" Target="../media/image18.png"/><Relationship Id="rId9" Type="http://schemas.openxmlformats.org/officeDocument/2006/relationships/hyperlink" Target="https://kq.freepressunlimited.org/wp-content/uploads/2022/03/local-media-survival-guide-2022.pdf" TargetMode="External"/><Relationship Id="rId5" Type="http://schemas.openxmlformats.org/officeDocument/2006/relationships/hyperlink" Target="https://www.researchgate.net/publication/332627049_Citizen_Journalism" TargetMode="External"/><Relationship Id="rId6" Type="http://schemas.openxmlformats.org/officeDocument/2006/relationships/hyperlink" Target="https://www.mediasupport.org/wp-content/uploads/2018/03/Zim_IMS-Citizen-Journalism-1-1.pdf" TargetMode="External"/><Relationship Id="rId7" Type="http://schemas.openxmlformats.org/officeDocument/2006/relationships/hyperlink" Target="https://www.cima.ned.org/wp-content/uploads/2015/02/CIMA-Media_Literacy_Citizen_Journalists-Report.pdf" TargetMode="External"/><Relationship Id="rId8" Type="http://schemas.openxmlformats.org/officeDocument/2006/relationships/hyperlink" Target="https://www.civilsocietyacademy.org/post/advocacy-strategies-media-and-online-campaigning"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hyperlink" Target="https://learn.tearfund.org/en/resources/footsteps/footsteps-111-120/footsteps-118/community-champions" TargetMode="External"/><Relationship Id="rId4" Type="http://schemas.openxmlformats.org/officeDocument/2006/relationships/hyperlink" Target="https://youtu.be/ZlLBtGQE1Fw" TargetMode="External"/><Relationship Id="rId5" Type="http://schemas.openxmlformats.org/officeDocument/2006/relationships/image" Target="../media/image25.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hyperlink" Target="https://learn.tearfund.org/en/resources/footsteps/footsteps-111-120/footsteps-118/community-champions" TargetMode="External"/><Relationship Id="rId4" Type="http://schemas.openxmlformats.org/officeDocument/2006/relationships/image" Target="../media/image14.png"/><Relationship Id="rId5" Type="http://schemas.openxmlformats.org/officeDocument/2006/relationships/hyperlink" Target="https://learn.tearfund.org/en/resources/footsteps/footsteps-111-120/footsteps-118/community-champions"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1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hyperlink" Target="https://ieakenya.or.ke/download/participatory-budgeting-community-score-card-and-citizen-report-card-toolkit/" TargetMode="External"/><Relationship Id="rId4" Type="http://schemas.openxmlformats.org/officeDocument/2006/relationships/hyperlink" Target="https://ieakenya.or.ke/download/participatory-budgeting-community-score-card-and-citizen-report-card-toolkit/" TargetMode="External"/><Relationship Id="rId11" Type="http://schemas.openxmlformats.org/officeDocument/2006/relationships/hyperlink" Target="https://www.academia.edu/34789214/MANUAL_ON_SOCIAL_ACCOUNTABILITY_for_Civil_Societya_Organizations_and_Municipalities_in_Palestine" TargetMode="External"/><Relationship Id="rId10" Type="http://schemas.openxmlformats.org/officeDocument/2006/relationships/hyperlink" Target="https://www.academia.edu/34789214/MANUAL_ON_SOCIAL_ACCOUNTABILITY_for_Civil_Societya_Organizations_and_Municipalities_in_Palestine" TargetMode="External"/><Relationship Id="rId12" Type="http://schemas.openxmlformats.org/officeDocument/2006/relationships/image" Target="../media/image18.png"/><Relationship Id="rId9" Type="http://schemas.openxmlformats.org/officeDocument/2006/relationships/hyperlink" Target="https://www.academia.edu/34789214/MANUAL_ON_SOCIAL_ACCOUNTABILITY_for_Civil_Societya_Organizations_and_Municipalities_in_Palestine" TargetMode="External"/><Relationship Id="rId5" Type="http://schemas.openxmlformats.org/officeDocument/2006/relationships/hyperlink" Target="https://ieakenya.or.ke/download/participatory-budgeting-community-score-card-and-citizen-report-card-toolkit/" TargetMode="External"/><Relationship Id="rId6" Type="http://schemas.openxmlformats.org/officeDocument/2006/relationships/hyperlink" Target="https://www.civicus.org/documents/toolkits/PGX_H_Community%20Score%20Cards.pdf" TargetMode="External"/><Relationship Id="rId7" Type="http://schemas.openxmlformats.org/officeDocument/2006/relationships/hyperlink" Target="https://knowledgehub.transparency.org/assets/uploads/kproducts/Social_Accountability_Topic_Guide.pdf" TargetMode="External"/><Relationship Id="rId8" Type="http://schemas.openxmlformats.org/officeDocument/2006/relationships/hyperlink" Target="https://www.civilsocietyacademy.org/post/community-score-cards-a-powerful-tool"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1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1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1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1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hyperlink" Target="https://learn.tearfund.org/en/resources/case-studies/advocacy-in-uganda-building-relationships-with-local-government" TargetMode="Externa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hyperlink" Target="https://learn.tearfund.org/en/resources/case-studies/advocacy-in-uganda-building-relationships-with-local-government" TargetMode="External"/><Relationship Id="rId4" Type="http://schemas.openxmlformats.org/officeDocument/2006/relationships/image" Target="../media/image14.png"/><Relationship Id="rId5" Type="http://schemas.openxmlformats.org/officeDocument/2006/relationships/hyperlink" Target="https://learn.tearfund.org/en/resources/case-studies/advocacy-in-uganda-building-relationships-with-local-government"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1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hyperlink" Target="https://openknowledge.worldbank.org/server/api/core/bitstreams/6218df93-3d28-5d99-a661-bcea14b0d27f/content" TargetMode="External"/><Relationship Id="rId4" Type="http://schemas.openxmlformats.org/officeDocument/2006/relationships/image" Target="../media/image1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28.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1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
          <p:cNvSpPr txBox="1"/>
          <p:nvPr>
            <p:ph type="ctrTitle"/>
          </p:nvPr>
        </p:nvSpPr>
        <p:spPr>
          <a:xfrm>
            <a:off x="357150" y="1698884"/>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sw" u="none"/>
              <a:t>Mwongozo kuhusu </a:t>
            </a:r>
            <a:br>
              <a:rPr lang="sw"/>
            </a:br>
            <a:r>
              <a:rPr b="1" i="0" lang="sw" u="none"/>
              <a:t>nyenzo za uwajibikaji wa kijamii</a:t>
            </a:r>
            <a:endParaRPr/>
          </a:p>
        </p:txBody>
      </p:sp>
      <p:sp>
        <p:nvSpPr>
          <p:cNvPr id="64" name="Google Shape;64;p1"/>
          <p:cNvSpPr txBox="1"/>
          <p:nvPr>
            <p:ph idx="1" type="subTitle"/>
          </p:nvPr>
        </p:nvSpPr>
        <p:spPr>
          <a:xfrm>
            <a:off x="713650" y="2507859"/>
            <a:ext cx="7640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sw" u="none"/>
              <a:t>Jinsi ya kujumuisha utetezi katika mchakato wa CCT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0"/>
          <p:cNvSpPr txBox="1"/>
          <p:nvPr>
            <p:ph idx="1" type="body"/>
          </p:nvPr>
        </p:nvSpPr>
        <p:spPr>
          <a:xfrm>
            <a:off x="596400" y="1030750"/>
            <a:ext cx="8235900" cy="3003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i="0" lang="sw" sz="1800" u="none"/>
              <a:t>Uwajibikaji kwa Mungu</a:t>
            </a:r>
            <a:r>
              <a:rPr b="0" i="0" lang="sw" sz="1800" u="none"/>
              <a:t> </a:t>
            </a:r>
            <a:r>
              <a:rPr b="0" i="1" lang="sw" sz="1800" u="none"/>
              <a:t>Je, unadhihirisha kwamba unamtegemea Mungu kwa njia zipi, hasa katika hali ngumu?</a:t>
            </a:r>
            <a:endParaRPr i="1" sz="1800"/>
          </a:p>
          <a:p>
            <a:pPr indent="0" lvl="0" marL="457200" rtl="0" algn="l">
              <a:lnSpc>
                <a:spcPct val="100000"/>
              </a:lnSpc>
              <a:spcBef>
                <a:spcPts val="0"/>
              </a:spcBef>
              <a:spcAft>
                <a:spcPts val="0"/>
              </a:spcAft>
              <a:buSzPts val="1400"/>
              <a:buNone/>
            </a:pPr>
            <a:r>
              <a:t/>
            </a:r>
            <a:endParaRPr i="1" sz="1800"/>
          </a:p>
          <a:p>
            <a:pPr indent="-342900" lvl="0" marL="457200" rtl="0" algn="l">
              <a:lnSpc>
                <a:spcPct val="100000"/>
              </a:lnSpc>
              <a:spcBef>
                <a:spcPts val="0"/>
              </a:spcBef>
              <a:spcAft>
                <a:spcPts val="0"/>
              </a:spcAft>
              <a:buSzPts val="1800"/>
              <a:buChar char="●"/>
            </a:pPr>
            <a:r>
              <a:rPr b="1" i="0" lang="sw" sz="1800" u="none"/>
              <a:t>Uwajibikaji kwako mwenyewe:</a:t>
            </a:r>
            <a:r>
              <a:rPr b="0" i="0" lang="sw" sz="1800" u="none"/>
              <a:t> </a:t>
            </a:r>
            <a:r>
              <a:rPr b="0" i="1" lang="sw" sz="1800" u="none"/>
              <a:t>Kazi zako za kila siku zinaonyesha vipi kusudi la Mungu kwa maisha yako?</a:t>
            </a:r>
            <a:endParaRPr i="1" sz="1800"/>
          </a:p>
          <a:p>
            <a:pPr indent="0" lvl="0" marL="457200" rtl="0" algn="l">
              <a:lnSpc>
                <a:spcPct val="100000"/>
              </a:lnSpc>
              <a:spcBef>
                <a:spcPts val="0"/>
              </a:spcBef>
              <a:spcAft>
                <a:spcPts val="0"/>
              </a:spcAft>
              <a:buSzPts val="1400"/>
              <a:buNone/>
            </a:pPr>
            <a:r>
              <a:t/>
            </a:r>
            <a:endParaRPr i="1" sz="1800"/>
          </a:p>
          <a:p>
            <a:pPr indent="-342900" lvl="0" marL="457200" rtl="0" algn="l">
              <a:lnSpc>
                <a:spcPct val="100000"/>
              </a:lnSpc>
              <a:spcBef>
                <a:spcPts val="0"/>
              </a:spcBef>
              <a:spcAft>
                <a:spcPts val="0"/>
              </a:spcAft>
              <a:buSzPts val="1800"/>
              <a:buChar char="●"/>
            </a:pPr>
            <a:r>
              <a:rPr b="1" i="0" lang="sw" sz="1800" u="none"/>
              <a:t>Uwajibikaji kwa wengine: </a:t>
            </a:r>
            <a:r>
              <a:rPr b="0" i="1" lang="sw" sz="1800" u="none"/>
              <a:t>Ni juhudi zipi unaweza kuanzisha katika kanisa lako ili waumini wawe na mshikamano zaidi?</a:t>
            </a:r>
            <a:endParaRPr i="1" sz="1800"/>
          </a:p>
          <a:p>
            <a:pPr indent="0" lvl="0" marL="0" rtl="0" algn="ctr">
              <a:lnSpc>
                <a:spcPct val="100000"/>
              </a:lnSpc>
              <a:spcBef>
                <a:spcPts val="0"/>
              </a:spcBef>
              <a:spcAft>
                <a:spcPts val="0"/>
              </a:spcAft>
              <a:buSzPts val="1400"/>
              <a:buNone/>
            </a:pPr>
            <a:r>
              <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1600"/>
              </a:spcAft>
              <a:buSzPts val="1400"/>
              <a:buNone/>
            </a:pPr>
            <a:r>
              <a:t/>
            </a:r>
            <a:endParaRPr sz="1800"/>
          </a:p>
        </p:txBody>
      </p:sp>
      <p:sp>
        <p:nvSpPr>
          <p:cNvPr id="128" name="Google Shape;128;p10"/>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 Ngazi tatu za uwajibikaji</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pic>
        <p:nvPicPr>
          <p:cNvPr id="129" name="Google Shape;129;p10"/>
          <p:cNvPicPr preferRelativeResize="0"/>
          <p:nvPr/>
        </p:nvPicPr>
        <p:blipFill rotWithShape="1">
          <a:blip r:embed="rId3">
            <a:alphaModFix/>
          </a:blip>
          <a:srcRect b="0" l="0" r="0" t="0"/>
          <a:stretch/>
        </p:blipFill>
        <p:spPr>
          <a:xfrm>
            <a:off x="4045613" y="3773975"/>
            <a:ext cx="1052775" cy="1052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102"/>
          <p:cNvSpPr txBox="1"/>
          <p:nvPr>
            <p:ph type="title"/>
          </p:nvPr>
        </p:nvSpPr>
        <p:spPr>
          <a:xfrm>
            <a:off x="58250" y="0"/>
            <a:ext cx="6093900" cy="830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400" u="none"/>
              <a:t>Nyenzo ya 6: Hatua kuu za nyenzo ya ukaguzi wa kijamii</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400"/>
          </a:p>
        </p:txBody>
      </p:sp>
      <p:sp>
        <p:nvSpPr>
          <p:cNvPr id="750" name="Google Shape;750;p102"/>
          <p:cNvSpPr txBox="1"/>
          <p:nvPr>
            <p:ph idx="1" type="body"/>
          </p:nvPr>
        </p:nvSpPr>
        <p:spPr>
          <a:xfrm>
            <a:off x="284675" y="1263700"/>
            <a:ext cx="4947600" cy="301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i="0" lang="sw" sz="1900" u="none">
                <a:solidFill>
                  <a:schemeClr val="dk1"/>
                </a:solidFill>
              </a:rPr>
              <a:t>Hatua ya 1: </a:t>
            </a:r>
            <a:r>
              <a:rPr b="0" i="0" lang="sw" sz="1900" u="none">
                <a:solidFill>
                  <a:schemeClr val="dk1"/>
                </a:solidFill>
              </a:rPr>
              <a:t>Kutambua tatizo</a:t>
            </a:r>
            <a:endParaRPr sz="1900">
              <a:solidFill>
                <a:schemeClr val="dk1"/>
              </a:solidFill>
            </a:endParaRPr>
          </a:p>
          <a:p>
            <a:pPr indent="0" lvl="0" marL="0" rtl="0" algn="l">
              <a:lnSpc>
                <a:spcPct val="115000"/>
              </a:lnSpc>
              <a:spcBef>
                <a:spcPts val="700"/>
              </a:spcBef>
              <a:spcAft>
                <a:spcPts val="0"/>
              </a:spcAft>
              <a:buSzPts val="1400"/>
              <a:buNone/>
            </a:pPr>
            <a:r>
              <a:rPr b="1" i="0" lang="sw" sz="1900" u="none">
                <a:solidFill>
                  <a:schemeClr val="dk1"/>
                </a:solidFill>
              </a:rPr>
              <a:t>Hatua ya 2:</a:t>
            </a:r>
            <a:r>
              <a:rPr b="0" i="0" lang="sw" sz="1900" u="none">
                <a:solidFill>
                  <a:schemeClr val="dk1"/>
                </a:solidFill>
              </a:rPr>
              <a:t> Kubainisha taarifa muhimu</a:t>
            </a:r>
            <a:endParaRPr sz="1900">
              <a:solidFill>
                <a:schemeClr val="dk1"/>
              </a:solidFill>
            </a:endParaRPr>
          </a:p>
          <a:p>
            <a:pPr indent="0" lvl="0" marL="0" rtl="0" algn="l">
              <a:lnSpc>
                <a:spcPct val="115000"/>
              </a:lnSpc>
              <a:spcBef>
                <a:spcPts val="700"/>
              </a:spcBef>
              <a:spcAft>
                <a:spcPts val="0"/>
              </a:spcAft>
              <a:buSzPts val="1400"/>
              <a:buNone/>
            </a:pPr>
            <a:r>
              <a:rPr b="1" i="0" lang="sw" sz="1900" u="none">
                <a:solidFill>
                  <a:schemeClr val="dk1"/>
                </a:solidFill>
              </a:rPr>
              <a:t>Hatua ya 3: </a:t>
            </a:r>
            <a:r>
              <a:rPr b="0" i="0" lang="sw" sz="1900" u="none">
                <a:solidFill>
                  <a:schemeClr val="dk1"/>
                </a:solidFill>
              </a:rPr>
              <a:t>Kutafuta taarifa</a:t>
            </a:r>
            <a:endParaRPr sz="1900">
              <a:solidFill>
                <a:schemeClr val="dk1"/>
              </a:solidFill>
            </a:endParaRPr>
          </a:p>
          <a:p>
            <a:pPr indent="0" lvl="0" marL="0" rtl="0" algn="l">
              <a:lnSpc>
                <a:spcPct val="115000"/>
              </a:lnSpc>
              <a:spcBef>
                <a:spcPts val="700"/>
              </a:spcBef>
              <a:spcAft>
                <a:spcPts val="0"/>
              </a:spcAft>
              <a:buSzPts val="1400"/>
              <a:buNone/>
            </a:pPr>
            <a:r>
              <a:rPr b="1" i="0" lang="sw" sz="1900" u="none">
                <a:solidFill>
                  <a:schemeClr val="dk1"/>
                </a:solidFill>
              </a:rPr>
              <a:t>Hatua ya 4: </a:t>
            </a:r>
            <a:r>
              <a:rPr b="0" i="0" lang="sw" sz="1900" u="none">
                <a:solidFill>
                  <a:schemeClr val="dk1"/>
                </a:solidFill>
              </a:rPr>
              <a:t>Kupata taarifa</a:t>
            </a:r>
            <a:endParaRPr sz="1900">
              <a:solidFill>
                <a:schemeClr val="dk1"/>
              </a:solidFill>
            </a:endParaRPr>
          </a:p>
          <a:p>
            <a:pPr indent="0" lvl="0" marL="0" rtl="0" algn="l">
              <a:lnSpc>
                <a:spcPct val="115000"/>
              </a:lnSpc>
              <a:spcBef>
                <a:spcPts val="700"/>
              </a:spcBef>
              <a:spcAft>
                <a:spcPts val="0"/>
              </a:spcAft>
              <a:buSzPts val="1400"/>
              <a:buNone/>
            </a:pPr>
            <a:r>
              <a:rPr b="1" i="0" lang="sw" sz="1900" u="none">
                <a:solidFill>
                  <a:schemeClr val="dk1"/>
                </a:solidFill>
              </a:rPr>
              <a:t>Hatua ya 5:</a:t>
            </a:r>
            <a:r>
              <a:rPr b="0" i="0" lang="sw" sz="1900" u="none">
                <a:solidFill>
                  <a:schemeClr val="dk1"/>
                </a:solidFill>
              </a:rPr>
              <a:t> Kupekua taarifa</a:t>
            </a:r>
            <a:endParaRPr sz="1900">
              <a:solidFill>
                <a:schemeClr val="dk1"/>
              </a:solidFill>
            </a:endParaRPr>
          </a:p>
          <a:p>
            <a:pPr indent="0" lvl="0" marL="0" rtl="0" algn="l">
              <a:lnSpc>
                <a:spcPct val="115000"/>
              </a:lnSpc>
              <a:spcBef>
                <a:spcPts val="700"/>
              </a:spcBef>
              <a:spcAft>
                <a:spcPts val="0"/>
              </a:spcAft>
              <a:buSzPts val="1400"/>
              <a:buNone/>
            </a:pPr>
            <a:r>
              <a:rPr b="1" i="0" lang="sw" sz="1900" u="none">
                <a:solidFill>
                  <a:schemeClr val="dk1"/>
                </a:solidFill>
              </a:rPr>
              <a:t>Hatua ya 6:</a:t>
            </a:r>
            <a:r>
              <a:rPr b="0" i="0" lang="sw" sz="1900" u="none">
                <a:solidFill>
                  <a:schemeClr val="dk1"/>
                </a:solidFill>
              </a:rPr>
              <a:t> Kukagua taarifa</a:t>
            </a:r>
            <a:endParaRPr sz="1900">
              <a:solidFill>
                <a:schemeClr val="dk1"/>
              </a:solidFill>
            </a:endParaRPr>
          </a:p>
          <a:p>
            <a:pPr indent="0" lvl="0" marL="0" rtl="0" algn="l">
              <a:lnSpc>
                <a:spcPct val="115000"/>
              </a:lnSpc>
              <a:spcBef>
                <a:spcPts val="700"/>
              </a:spcBef>
              <a:spcAft>
                <a:spcPts val="0"/>
              </a:spcAft>
              <a:buSzPts val="1400"/>
              <a:buNone/>
            </a:pPr>
            <a:r>
              <a:rPr b="1" i="0" lang="sw" sz="1900" u="none">
                <a:solidFill>
                  <a:schemeClr val="dk1"/>
                </a:solidFill>
              </a:rPr>
              <a:t>Hatua ya 7:</a:t>
            </a:r>
            <a:r>
              <a:rPr b="0" i="0" lang="sw" sz="1900" u="none">
                <a:solidFill>
                  <a:schemeClr val="dk1"/>
                </a:solidFill>
              </a:rPr>
              <a:t> Kufanya mkutano wa hadhara</a:t>
            </a:r>
            <a:endParaRPr sz="1900">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457200" rtl="0" algn="l">
              <a:lnSpc>
                <a:spcPct val="100000"/>
              </a:lnSpc>
              <a:spcBef>
                <a:spcPts val="700"/>
              </a:spcBef>
              <a:spcAft>
                <a:spcPts val="0"/>
              </a:spcAft>
              <a:buSzPts val="1400"/>
              <a:buNone/>
            </a:pPr>
            <a:r>
              <a:t/>
            </a:r>
            <a:endParaRPr b="1">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p>
        </p:txBody>
      </p:sp>
      <p:pic>
        <p:nvPicPr>
          <p:cNvPr descr="Mchoro unaoonyesha mwanamume na mwanamke wakieleza grafu inayoonyesha mtindo wa kuenda juu. Mwanamume akiwa anatumia kijiti kuonyesha grafu huku mwanamke akiwa anaashiria kwa mkono" id="751" name="Google Shape;751;p102"/>
          <p:cNvPicPr preferRelativeResize="0"/>
          <p:nvPr/>
        </p:nvPicPr>
        <p:blipFill rotWithShape="1">
          <a:blip r:embed="rId3">
            <a:alphaModFix/>
          </a:blip>
          <a:srcRect b="0" l="0" r="0" t="0"/>
          <a:stretch/>
        </p:blipFill>
        <p:spPr>
          <a:xfrm>
            <a:off x="5065700" y="1445150"/>
            <a:ext cx="3819525" cy="237172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103"/>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Nyenzo ya 6: Mfano  </a:t>
            </a:r>
            <a:endParaRPr/>
          </a:p>
        </p:txBody>
      </p:sp>
      <p:sp>
        <p:nvSpPr>
          <p:cNvPr id="757" name="Google Shape;757;p103"/>
          <p:cNvSpPr txBox="1"/>
          <p:nvPr>
            <p:ph idx="1" type="body"/>
          </p:nvPr>
        </p:nvSpPr>
        <p:spPr>
          <a:xfrm>
            <a:off x="311700" y="908975"/>
            <a:ext cx="8486400" cy="351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sw" sz="1500" u="none"/>
              <a:t>Kituo cha nyanjani cha ukuaji na elimu ya chekechea kilikuwa kinajengwa katika kaunti inayopokea usaidizi chini ya mpango wa Agile and Harmonised Assistance for Devolved Institutions (AHADI) wa USAID. Jamii ilitaka kuhakikisha kwamba rasilimali hii muhimu inatimiza mahitaji na matarajio yao ya kuimarisha ufikiaji wa elimu bora katika mazingira salama. Baada ya upekuzi wa kina wa nyaraka za mradi, wanajamii walikubaliana kwa kauli moja kwamba kulikuwepo na tofauti kubwa kati ya mijengo na ramani za ujenzi. Raia waliwasilisha malalamishi yao kwa Mkurugenzi wa Ukuaji wa Watoto na Elimu ya Chekechea wa Kaunti, na kwa Mjumbe wa Bunge la Kaunti la eneo hilo. Viongozi wa kaunti walimwita mkandarasi afike kwenye mkutano wa hadhara ili kuelezea tofauti hiyo. Mkandarasi alikubali kusimamia gharama, alibomoa majengo yenye kasoro na kujenga upya kituo cha elimu, akizingatia muundo ulioidhinishwa na vipimo vilivyo kwenye kandarasi. Ujenzi ulikamilika kwa usimamizi wa karibu kutoka kwa Wahandisi wa Ujenzi wa Umma wa Kaunti, na Bodi ya Usimamizi ya shule.</a:t>
            </a:r>
            <a:endParaRPr sz="1500"/>
          </a:p>
          <a:p>
            <a:pPr indent="0" lvl="0" marL="0" rtl="0" algn="l">
              <a:lnSpc>
                <a:spcPct val="115000"/>
              </a:lnSpc>
              <a:spcBef>
                <a:spcPts val="1000"/>
              </a:spcBef>
              <a:spcAft>
                <a:spcPts val="0"/>
              </a:spcAft>
              <a:buSzPts val="1400"/>
              <a:buNone/>
            </a:pPr>
            <a:r>
              <a:rPr b="1" i="0" lang="sw" sz="1500" u="none"/>
              <a:t>Zoezi la kikundi: </a:t>
            </a:r>
            <a:r>
              <a:rPr b="0" i="1" lang="sw" sz="1500" u="none"/>
              <a:t>Ikiwa wanajamii wangependa kujua kama ubora wa elimu umeimarika baada ya mwaka mmoja wa kutumia Kituo cha Elimu, wanaweza kutumia nyenzo ipi/zipi za uwajibikaji wa kijamii na kwa nini?</a:t>
            </a:r>
            <a:endParaRPr i="1" sz="1500"/>
          </a:p>
          <a:p>
            <a:pPr indent="0" lvl="0" marL="0" rtl="0" algn="l">
              <a:lnSpc>
                <a:spcPct val="115000"/>
              </a:lnSpc>
              <a:spcBef>
                <a:spcPts val="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00000"/>
              </a:lnSpc>
              <a:spcBef>
                <a:spcPts val="1600"/>
              </a:spcBef>
              <a:spcAft>
                <a:spcPts val="0"/>
              </a:spcAft>
              <a:buSzPts val="1400"/>
              <a:buNone/>
            </a:pPr>
            <a:r>
              <a:t/>
            </a:r>
            <a:endParaRPr b="1" sz="1300">
              <a:solidFill>
                <a:schemeClr val="dk1"/>
              </a:solidFill>
            </a:endParaRPr>
          </a:p>
          <a:p>
            <a:pPr indent="0" lvl="0" marL="0" rtl="0" algn="l">
              <a:lnSpc>
                <a:spcPct val="100000"/>
              </a:lnSpc>
              <a:spcBef>
                <a:spcPts val="0"/>
              </a:spcBef>
              <a:spcAft>
                <a:spcPts val="0"/>
              </a:spcAft>
              <a:buSzPts val="1400"/>
              <a:buNone/>
            </a:pPr>
            <a:r>
              <a:t/>
            </a:r>
            <a:endParaRPr b="1" sz="1300"/>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10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Maelekezo ya ziada </a:t>
            </a:r>
            <a:endParaRPr/>
          </a:p>
        </p:txBody>
      </p:sp>
      <p:sp>
        <p:nvSpPr>
          <p:cNvPr id="763" name="Google Shape;763;p104"/>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sz="2000" u="none">
                <a:solidFill>
                  <a:schemeClr val="dk1"/>
                </a:solidFill>
              </a:rPr>
              <a:t>Kabla ya kuanza kutumia nyenzo ya ukaguzi wa kijamii:</a:t>
            </a:r>
            <a:endParaRPr sz="2000">
              <a:solidFill>
                <a:schemeClr val="dk1"/>
              </a:solidFill>
            </a:endParaRPr>
          </a:p>
          <a:p>
            <a:pPr indent="-355600" lvl="0" marL="457200" rtl="0" algn="l">
              <a:lnSpc>
                <a:spcPct val="115000"/>
              </a:lnSpc>
              <a:spcBef>
                <a:spcPts val="1400"/>
              </a:spcBef>
              <a:spcAft>
                <a:spcPts val="0"/>
              </a:spcAft>
              <a:buClr>
                <a:schemeClr val="dk1"/>
              </a:buClr>
              <a:buSzPts val="2000"/>
              <a:buChar char="●"/>
            </a:pPr>
            <a:r>
              <a:rPr b="0" i="0" lang="sw" sz="2000" u="none">
                <a:solidFill>
                  <a:schemeClr val="dk1"/>
                </a:solidFill>
              </a:rPr>
              <a:t>Hakikisha unaelewa vyema utaratibu wa CCT unaotumika katika jamii ambako utatumia nyenzo hii.</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b="0" i="0" lang="sw" sz="2000" u="none">
                <a:solidFill>
                  <a:schemeClr val="dk1"/>
                </a:solidFill>
              </a:rPr>
              <a:t>Kusanya taarifa mapema ukiangazia maswali yafuatayo:</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b="0" i="0" lang="sw" sz="2000" u="none">
                <a:solidFill>
                  <a:schemeClr val="dk1"/>
                </a:solidFill>
              </a:rPr>
              <a:t>Je, kuna sheria kuhusu haki ya kupata taarifa?</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b="0" i="0" lang="sw" sz="2000" u="none">
                <a:solidFill>
                  <a:schemeClr val="dk1"/>
                </a:solidFill>
              </a:rPr>
              <a:t>Je, taasisi za serikali ziko tayari kushiriki taarifa? Ikiwa sivyo, utahitaji kuchukua hatua fulani kwa sababu itakuwa vigumu kufanya ukaguzi wa kijamii bila nyaraka muhimu zinazohusu mradi unaofanyiwa ukaguzi.</a:t>
            </a:r>
            <a:endParaRPr sz="2000">
              <a:solidFill>
                <a:schemeClr val="dk1"/>
              </a:solidFill>
            </a:endParaRPr>
          </a:p>
          <a:p>
            <a:pPr indent="0" lvl="0" marL="457200" rtl="0" algn="l">
              <a:lnSpc>
                <a:spcPct val="100000"/>
              </a:lnSpc>
              <a:spcBef>
                <a:spcPts val="14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457200" rtl="0" algn="l">
              <a:lnSpc>
                <a:spcPct val="100000"/>
              </a:lnSpc>
              <a:spcBef>
                <a:spcPts val="14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0" rtl="0" algn="l">
              <a:lnSpc>
                <a:spcPct val="115000"/>
              </a:lnSpc>
              <a:spcBef>
                <a:spcPts val="14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10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Marejeleo ya ziada</a:t>
            </a:r>
            <a:endParaRPr/>
          </a:p>
        </p:txBody>
      </p:sp>
      <p:sp>
        <p:nvSpPr>
          <p:cNvPr id="769" name="Google Shape;769;p105"/>
          <p:cNvSpPr txBox="1"/>
          <p:nvPr>
            <p:ph idx="1" type="body"/>
          </p:nvPr>
        </p:nvSpPr>
        <p:spPr>
          <a:xfrm>
            <a:off x="559850" y="1279125"/>
            <a:ext cx="5121600" cy="274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a:solidFill>
                <a:srgbClr val="007D98"/>
              </a:solidFill>
            </a:endParaRPr>
          </a:p>
          <a:p>
            <a:pPr indent="-317500" lvl="0" marL="457200" rtl="0" algn="l">
              <a:lnSpc>
                <a:spcPct val="100000"/>
              </a:lnSpc>
              <a:spcBef>
                <a:spcPts val="700"/>
              </a:spcBef>
              <a:spcAft>
                <a:spcPts val="0"/>
              </a:spcAft>
              <a:buSzPts val="1400"/>
              <a:buAutoNum type="alphaUcPeriod"/>
            </a:pPr>
            <a:r>
              <a:rPr b="1" i="0" lang="sw" u="sng">
                <a:solidFill>
                  <a:schemeClr val="hlink"/>
                </a:solidFill>
                <a:hlinkClick r:id="rId3"/>
              </a:rPr>
              <a:t>Mwongozo kuhusu Uwajibikaji wa Kijamii</a:t>
            </a:r>
            <a:endParaRPr/>
          </a:p>
          <a:p>
            <a:pPr indent="-317500" lvl="0" marL="457200" rtl="0" algn="l">
              <a:lnSpc>
                <a:spcPct val="100000"/>
              </a:lnSpc>
              <a:spcBef>
                <a:spcPts val="0"/>
              </a:spcBef>
              <a:spcAft>
                <a:spcPts val="0"/>
              </a:spcAft>
              <a:buSzPts val="1400"/>
              <a:buAutoNum type="alphaUcPeriod"/>
            </a:pPr>
            <a:r>
              <a:rPr b="1" i="0" lang="sw" u="sng">
                <a:solidFill>
                  <a:schemeClr val="hlink"/>
                </a:solidFill>
                <a:hlinkClick r:id="rId4"/>
              </a:rPr>
              <a:t>Nyenzo za utetezi na uwajibikaji wa kijamii</a:t>
            </a:r>
            <a:endParaRPr/>
          </a:p>
          <a:p>
            <a:pPr indent="-317500" lvl="0" marL="457200" rtl="0" algn="l">
              <a:lnSpc>
                <a:spcPct val="100000"/>
              </a:lnSpc>
              <a:spcBef>
                <a:spcPts val="0"/>
              </a:spcBef>
              <a:spcAft>
                <a:spcPts val="0"/>
              </a:spcAft>
              <a:buSzPts val="1400"/>
              <a:buAutoNum type="alphaUcPeriod"/>
            </a:pPr>
            <a:r>
              <a:rPr b="1" i="0" lang="sw" u="sng">
                <a:solidFill>
                  <a:schemeClr val="hlink"/>
                </a:solidFill>
                <a:hlinkClick r:id="rId5"/>
              </a:rPr>
              <a:t>Social Audit: A Toolkit A Guide for Performance Improvement and </a:t>
            </a:r>
            <a:br>
              <a:rPr b="1" lang="sw" u="sng">
                <a:solidFill>
                  <a:schemeClr val="hlink"/>
                </a:solidFill>
                <a:hlinkClick r:id="rId6"/>
              </a:rPr>
            </a:br>
            <a:r>
              <a:rPr b="1" i="0" lang="sw" u="sng">
                <a:solidFill>
                  <a:schemeClr val="hlink"/>
                </a:solidFill>
                <a:hlinkClick r:id="rId7"/>
              </a:rPr>
              <a:t>Outcome Measurement</a:t>
            </a:r>
            <a:endParaRPr/>
          </a:p>
          <a:p>
            <a:pPr indent="-317500" lvl="0" marL="457200" rtl="0" algn="l">
              <a:lnSpc>
                <a:spcPct val="100000"/>
              </a:lnSpc>
              <a:spcBef>
                <a:spcPts val="0"/>
              </a:spcBef>
              <a:spcAft>
                <a:spcPts val="0"/>
              </a:spcAft>
              <a:buSzPts val="1400"/>
              <a:buAutoNum type="alphaUcPeriod"/>
            </a:pPr>
            <a:r>
              <a:rPr b="1" i="0" lang="sw" u="sng">
                <a:solidFill>
                  <a:schemeClr val="hlink"/>
                </a:solidFill>
                <a:hlinkClick r:id="rId8"/>
              </a:rPr>
              <a:t>Manual on Social Accountability for Civil Society Organizations and Municipalities </a:t>
            </a:r>
            <a:br>
              <a:rPr b="1" lang="sw" u="sng">
                <a:solidFill>
                  <a:schemeClr val="hlink"/>
                </a:solidFill>
                <a:hlinkClick r:id="rId9"/>
              </a:rPr>
            </a:br>
            <a:r>
              <a:rPr b="1" i="0" lang="sw" u="sng">
                <a:solidFill>
                  <a:schemeClr val="hlink"/>
                </a:solidFill>
                <a:hlinkClick r:id="rId10"/>
              </a:rPr>
              <a:t>in Palestine</a:t>
            </a:r>
            <a:endParaRPr/>
          </a:p>
          <a:p>
            <a:pPr indent="-317500" lvl="0" marL="457200" rtl="0" algn="l">
              <a:lnSpc>
                <a:spcPct val="100000"/>
              </a:lnSpc>
              <a:spcBef>
                <a:spcPts val="0"/>
              </a:spcBef>
              <a:spcAft>
                <a:spcPts val="0"/>
              </a:spcAft>
              <a:buSzPts val="1400"/>
              <a:buAutoNum type="alphaUcPeriod"/>
            </a:pPr>
            <a:r>
              <a:rPr b="1" i="0" lang="sw" u="sng">
                <a:solidFill>
                  <a:schemeClr val="hlink"/>
                </a:solidFill>
                <a:hlinkClick r:id="rId11"/>
              </a:rPr>
              <a:t>Mwongozo kuhusu Uwajibikaji wa Kijamii: </a:t>
            </a:r>
            <a:br>
              <a:rPr b="1" lang="sw" u="sng">
                <a:solidFill>
                  <a:schemeClr val="hlink"/>
                </a:solidFill>
                <a:hlinkClick r:id="rId12"/>
              </a:rPr>
            </a:br>
            <a:r>
              <a:rPr b="1" i="0" lang="sw" u="sng">
                <a:solidFill>
                  <a:schemeClr val="hlink"/>
                </a:solidFill>
                <a:hlinkClick r:id="rId13"/>
              </a:rPr>
              <a:t>Dhana na Nyenzo</a:t>
            </a:r>
            <a:endParaRPr b="1">
              <a:solidFill>
                <a:srgbClr val="333333"/>
              </a:solidFill>
            </a:endParaRPr>
          </a:p>
          <a:p>
            <a:pPr indent="0" lvl="0" marL="0" rtl="0" algn="l">
              <a:lnSpc>
                <a:spcPct val="100000"/>
              </a:lnSpc>
              <a:spcBef>
                <a:spcPts val="1100"/>
              </a:spcBef>
              <a:spcAft>
                <a:spcPts val="700"/>
              </a:spcAft>
              <a:buSzPts val="1400"/>
              <a:buNone/>
            </a:pPr>
            <a:r>
              <a:t/>
            </a:r>
            <a:endParaRPr b="1"/>
          </a:p>
        </p:txBody>
      </p:sp>
      <p:pic>
        <p:nvPicPr>
          <p:cNvPr id="770" name="Google Shape;770;p105"/>
          <p:cNvPicPr preferRelativeResize="0"/>
          <p:nvPr/>
        </p:nvPicPr>
        <p:blipFill rotWithShape="1">
          <a:blip r:embed="rId14">
            <a:alphaModFix/>
          </a:blip>
          <a:srcRect b="0" l="0" r="0" t="0"/>
          <a:stretch/>
        </p:blipFill>
        <p:spPr>
          <a:xfrm>
            <a:off x="5681513" y="1574088"/>
            <a:ext cx="2447925" cy="244792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1"/>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Marejeleo ya Biblia kuhusu uwajibikaji wa kijamii</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35" name="Google Shape;135;p11"/>
          <p:cNvSpPr txBox="1"/>
          <p:nvPr>
            <p:ph idx="1" type="body"/>
          </p:nvPr>
        </p:nvSpPr>
        <p:spPr>
          <a:xfrm>
            <a:off x="311700" y="2115400"/>
            <a:ext cx="4653000" cy="2439900"/>
          </a:xfrm>
          <a:prstGeom prst="rect">
            <a:avLst/>
          </a:prstGeom>
          <a:noFill/>
          <a:ln>
            <a:noFill/>
          </a:ln>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Clr>
                <a:srgbClr val="434343"/>
              </a:buClr>
              <a:buSzPts val="1700"/>
              <a:buFont typeface="Calibri"/>
              <a:buChar char="●"/>
            </a:pPr>
            <a:r>
              <a:rPr b="0" i="0" lang="sw" sz="1700" u="none"/>
              <a:t>Kukataa dhuluma na ibada ya sanamu</a:t>
            </a:r>
            <a:endParaRPr sz="1700"/>
          </a:p>
          <a:p>
            <a:pPr indent="-336550" lvl="0" marL="457200" rtl="0" algn="l">
              <a:lnSpc>
                <a:spcPct val="100000"/>
              </a:lnSpc>
              <a:spcBef>
                <a:spcPts val="0"/>
              </a:spcBef>
              <a:spcAft>
                <a:spcPts val="0"/>
              </a:spcAft>
              <a:buClr>
                <a:srgbClr val="434343"/>
              </a:buClr>
              <a:buSzPts val="1700"/>
              <a:buFont typeface="Calibri"/>
              <a:buChar char="●"/>
            </a:pPr>
            <a:r>
              <a:rPr b="0" i="0" lang="sw" sz="1700" u="none"/>
              <a:t>Kuwa kielelezo, kudhihirisha jinsi Mungu alivyokusudia jamii iwe</a:t>
            </a:r>
            <a:endParaRPr sz="1700"/>
          </a:p>
          <a:p>
            <a:pPr indent="-336550" lvl="0" marL="457200" rtl="0" algn="l">
              <a:lnSpc>
                <a:spcPct val="100000"/>
              </a:lnSpc>
              <a:spcBef>
                <a:spcPts val="0"/>
              </a:spcBef>
              <a:spcAft>
                <a:spcPts val="0"/>
              </a:spcAft>
              <a:buClr>
                <a:srgbClr val="434343"/>
              </a:buClr>
              <a:buSzPts val="1700"/>
              <a:buFont typeface="Calibri"/>
              <a:buChar char="●"/>
            </a:pPr>
            <a:r>
              <a:rPr b="0" i="0" lang="sw" sz="1700" u="none"/>
              <a:t>Kukosoa viongozi wanapokwenda kinyume na mafundisho ya Biblia</a:t>
            </a:r>
            <a:endParaRPr sz="1700"/>
          </a:p>
          <a:p>
            <a:pPr indent="-336550" lvl="0" marL="457200" rtl="0" algn="l">
              <a:lnSpc>
                <a:spcPct val="100000"/>
              </a:lnSpc>
              <a:spcBef>
                <a:spcPts val="0"/>
              </a:spcBef>
              <a:spcAft>
                <a:spcPts val="0"/>
              </a:spcAft>
              <a:buClr>
                <a:srgbClr val="434343"/>
              </a:buClr>
              <a:buSzPts val="1700"/>
              <a:buFont typeface="Calibri"/>
              <a:buChar char="●"/>
            </a:pPr>
            <a:r>
              <a:rPr b="0" i="0" lang="sw" sz="1700" u="none"/>
              <a:t>Kumwomba Mungu aingilie kati </a:t>
            </a:r>
            <a:endParaRPr sz="1700"/>
          </a:p>
          <a:p>
            <a:pPr indent="-336550" lvl="0" marL="457200" rtl="0" algn="l">
              <a:lnSpc>
                <a:spcPct val="100000"/>
              </a:lnSpc>
              <a:spcBef>
                <a:spcPts val="0"/>
              </a:spcBef>
              <a:spcAft>
                <a:spcPts val="0"/>
              </a:spcAft>
              <a:buClr>
                <a:srgbClr val="434343"/>
              </a:buClr>
              <a:buSzPts val="1700"/>
              <a:buFont typeface="Calibri"/>
              <a:buChar char="●"/>
            </a:pPr>
            <a:r>
              <a:rPr b="0" i="0" lang="sw" sz="1700" u="none"/>
              <a:t>Kuleta amani na upatanisho </a:t>
            </a:r>
            <a:endParaRPr sz="1700"/>
          </a:p>
          <a:p>
            <a:pPr indent="-336550" lvl="0" marL="457200" rtl="0" algn="l">
              <a:lnSpc>
                <a:spcPct val="100000"/>
              </a:lnSpc>
              <a:spcBef>
                <a:spcPts val="0"/>
              </a:spcBef>
              <a:spcAft>
                <a:spcPts val="0"/>
              </a:spcAft>
              <a:buClr>
                <a:srgbClr val="434343"/>
              </a:buClr>
              <a:buSzPts val="1700"/>
              <a:buFont typeface="Calibri"/>
              <a:buChar char="●"/>
            </a:pPr>
            <a:r>
              <a:rPr b="0" i="0" lang="sw" sz="1700" u="none"/>
              <a:t>Kutetea haki ya kijamii na kiuchumi</a:t>
            </a:r>
            <a:endParaRPr sz="1700"/>
          </a:p>
          <a:p>
            <a:pPr indent="0" lvl="0" marL="0" rtl="0" algn="l">
              <a:lnSpc>
                <a:spcPct val="115000"/>
              </a:lnSpc>
              <a:spcBef>
                <a:spcPts val="0"/>
              </a:spcBef>
              <a:spcAft>
                <a:spcPts val="1600"/>
              </a:spcAft>
              <a:buSzPts val="1400"/>
              <a:buNone/>
            </a:pPr>
            <a:r>
              <a:t/>
            </a:r>
            <a:endParaRPr sz="1700"/>
          </a:p>
        </p:txBody>
      </p:sp>
      <p:pic>
        <p:nvPicPr>
          <p:cNvPr id="136" name="Google Shape;136;p11"/>
          <p:cNvPicPr preferRelativeResize="0"/>
          <p:nvPr/>
        </p:nvPicPr>
        <p:blipFill rotWithShape="1">
          <a:blip r:embed="rId3">
            <a:alphaModFix/>
          </a:blip>
          <a:srcRect b="0" l="0" r="0" t="0"/>
          <a:stretch/>
        </p:blipFill>
        <p:spPr>
          <a:xfrm>
            <a:off x="5076800" y="2141113"/>
            <a:ext cx="3583575" cy="2388474"/>
          </a:xfrm>
          <a:prstGeom prst="rect">
            <a:avLst/>
          </a:prstGeom>
          <a:noFill/>
          <a:ln>
            <a:noFill/>
          </a:ln>
        </p:spPr>
      </p:pic>
      <p:sp>
        <p:nvSpPr>
          <p:cNvPr id="137" name="Google Shape;137;p11"/>
          <p:cNvSpPr txBox="1"/>
          <p:nvPr>
            <p:ph idx="1" type="body"/>
          </p:nvPr>
        </p:nvSpPr>
        <p:spPr>
          <a:xfrm>
            <a:off x="311700" y="962700"/>
            <a:ext cx="8571900" cy="118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sw" sz="1700" u="none"/>
              <a:t>Mungu amewaweka Wakristo katika sehemu nyingi tofauti za kazi na kwenye jamii, na sehemu zote hizo zinahitaji kubadilika na kuimarika ili kukabiliana na umaskini. Wakristo wanahitaji kutumia ushawishi wao madhubuti kwa kufuata mfano kwenye Biblia: </a:t>
            </a:r>
            <a:endParaRPr sz="1700"/>
          </a:p>
          <a:p>
            <a:pPr indent="0" lvl="0" marL="0" rtl="0" algn="l">
              <a:lnSpc>
                <a:spcPct val="115000"/>
              </a:lnSpc>
              <a:spcBef>
                <a:spcPts val="0"/>
              </a:spcBef>
              <a:spcAft>
                <a:spcPts val="1600"/>
              </a:spcAft>
              <a:buSzPts val="1400"/>
              <a:buNone/>
            </a:pPr>
            <a:r>
              <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2"/>
          <p:cNvSpPr txBox="1"/>
          <p:nvPr>
            <p:ph idx="1" type="body"/>
          </p:nvPr>
        </p:nvSpPr>
        <p:spPr>
          <a:xfrm>
            <a:off x="4410750" y="1127400"/>
            <a:ext cx="4397400" cy="288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sz="2700" u="none"/>
              <a:t>Tunahitaji kuzingatia nini ili kuimarisha ufaafu na ufanisi wa nyenzo hizi za uwajibikaji wa kijamii?</a:t>
            </a:r>
            <a:endParaRPr sz="2700"/>
          </a:p>
          <a:p>
            <a:pPr indent="0" lvl="0" marL="0" rtl="0" algn="ctr">
              <a:lnSpc>
                <a:spcPct val="115000"/>
              </a:lnSpc>
              <a:spcBef>
                <a:spcPts val="1600"/>
              </a:spcBef>
              <a:spcAft>
                <a:spcPts val="0"/>
              </a:spcAft>
              <a:buSzPts val="1400"/>
              <a:buNone/>
            </a:pPr>
            <a:r>
              <a:rPr b="1" i="0" lang="sw" sz="1800" u="none"/>
              <a:t>(Jadilianeni wawili kwa wawili)</a:t>
            </a:r>
            <a:endParaRPr b="1" sz="1800"/>
          </a:p>
          <a:p>
            <a:pPr indent="0" lvl="0" marL="0" rtl="0" algn="l">
              <a:lnSpc>
                <a:spcPct val="115000"/>
              </a:lnSpc>
              <a:spcBef>
                <a:spcPts val="1600"/>
              </a:spcBef>
              <a:spcAft>
                <a:spcPts val="1600"/>
              </a:spcAft>
              <a:buSzPts val="1400"/>
              <a:buNone/>
            </a:pPr>
            <a:r>
              <a:t/>
            </a:r>
            <a:endParaRPr sz="2700"/>
          </a:p>
        </p:txBody>
      </p:sp>
      <p:sp>
        <p:nvSpPr>
          <p:cNvPr id="143" name="Google Shape;143;p12"/>
          <p:cNvSpPr txBox="1"/>
          <p:nvPr>
            <p:ph type="title"/>
          </p:nvPr>
        </p:nvSpPr>
        <p:spPr>
          <a:xfrm>
            <a:off x="532050" y="1998154"/>
            <a:ext cx="2966100" cy="1147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za uwajibikaji wa kijamii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3"/>
          <p:cNvSpPr txBox="1"/>
          <p:nvPr>
            <p:ph idx="1" type="body"/>
          </p:nvPr>
        </p:nvSpPr>
        <p:spPr>
          <a:xfrm>
            <a:off x="4437075" y="509525"/>
            <a:ext cx="4397400" cy="3705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AutoNum type="arabicPeriod"/>
            </a:pPr>
            <a:r>
              <a:rPr b="0" i="0" lang="sw" u="none"/>
              <a:t>Kuwawezesha wananchi kushirikiana moja kwa moja na taasisi za serikali - kuchangia katika sera na kufuatilia utendakazi.</a:t>
            </a:r>
            <a:endParaRPr/>
          </a:p>
          <a:p>
            <a:pPr indent="-317500" lvl="0" marL="457200" rtl="0" algn="l">
              <a:lnSpc>
                <a:spcPct val="115000"/>
              </a:lnSpc>
              <a:spcBef>
                <a:spcPts val="0"/>
              </a:spcBef>
              <a:spcAft>
                <a:spcPts val="0"/>
              </a:spcAft>
              <a:buSzPts val="1400"/>
              <a:buAutoNum type="arabicPeriod"/>
            </a:pPr>
            <a:r>
              <a:rPr b="0" i="0" lang="sw" u="none"/>
              <a:t>Kuwepo na njia bora ya kukusanya, kuchambua na kusambaza taarifa.</a:t>
            </a:r>
            <a:endParaRPr/>
          </a:p>
          <a:p>
            <a:pPr indent="-317500" lvl="0" marL="457200" rtl="0" algn="l">
              <a:lnSpc>
                <a:spcPct val="115000"/>
              </a:lnSpc>
              <a:spcBef>
                <a:spcPts val="0"/>
              </a:spcBef>
              <a:spcAft>
                <a:spcPts val="0"/>
              </a:spcAft>
              <a:buSzPts val="1400"/>
              <a:buAutoNum type="arabicPeriod"/>
            </a:pPr>
            <a:r>
              <a:rPr b="0" i="0" lang="sw" u="none"/>
              <a:t>Kutoa fursa za kuhamasisha umma kuunga mkono miradi ya jamii ya maendeleo.</a:t>
            </a:r>
            <a:endParaRPr/>
          </a:p>
          <a:p>
            <a:pPr indent="-317500" lvl="0" marL="457200" rtl="0" algn="l">
              <a:lnSpc>
                <a:spcPct val="115000"/>
              </a:lnSpc>
              <a:spcBef>
                <a:spcPts val="0"/>
              </a:spcBef>
              <a:spcAft>
                <a:spcPts val="0"/>
              </a:spcAft>
              <a:buSzPts val="1400"/>
              <a:buAutoNum type="arabicPeriod"/>
            </a:pPr>
            <a:r>
              <a:rPr b="0" i="0" lang="sw" u="none"/>
              <a:t>Kurahisisha utetezi, na kufanikisha mazungumzo kuhusu mabadiliko au maboresho katika utoaji huduma.</a:t>
            </a:r>
            <a:endParaRPr/>
          </a:p>
          <a:p>
            <a:pPr indent="-317500" lvl="0" marL="457200" rtl="0" algn="l">
              <a:lnSpc>
                <a:spcPct val="115000"/>
              </a:lnSpc>
              <a:spcBef>
                <a:spcPts val="0"/>
              </a:spcBef>
              <a:spcAft>
                <a:spcPts val="0"/>
              </a:spcAft>
              <a:buSzPts val="1400"/>
              <a:buAutoNum type="arabicPeriod"/>
            </a:pPr>
            <a:r>
              <a:rPr b="0" i="0" lang="sw" u="none"/>
              <a:t>Kuwasaidia wananchi na jamii kuelewa michakato ya uwajibikaji katika ngazi tofauti za serikali.</a:t>
            </a:r>
            <a:endParaRPr/>
          </a:p>
          <a:p>
            <a:pPr indent="-317500" lvl="0" marL="457200" rtl="0" algn="l">
              <a:lnSpc>
                <a:spcPct val="115000"/>
              </a:lnSpc>
              <a:spcBef>
                <a:spcPts val="0"/>
              </a:spcBef>
              <a:spcAft>
                <a:spcPts val="0"/>
              </a:spcAft>
              <a:buSzPts val="1400"/>
              <a:buAutoNum type="arabicPeriod"/>
            </a:pPr>
            <a:r>
              <a:rPr b="0" i="0" lang="sw" u="none"/>
              <a:t>Kuhimiza mashirika ya kijamii au umma (CSO) kushiriki katika mchakato wa ‘ndani’ wa uwajibikaji wa serikali.</a:t>
            </a:r>
            <a:endParaRPr/>
          </a:p>
          <a:p>
            <a:pPr indent="0" lvl="0" marL="45720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sz="1400"/>
          </a:p>
        </p:txBody>
      </p:sp>
      <p:sp>
        <p:nvSpPr>
          <p:cNvPr id="149" name="Google Shape;149;p13"/>
          <p:cNvSpPr txBox="1"/>
          <p:nvPr>
            <p:ph type="title"/>
          </p:nvPr>
        </p:nvSpPr>
        <p:spPr>
          <a:xfrm>
            <a:off x="454925" y="1402636"/>
            <a:ext cx="2966100" cy="1919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Malengo makuu ya nyenzo za uwajibikaji wa kijamii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4"/>
          <p:cNvSpPr txBox="1"/>
          <p:nvPr>
            <p:ph idx="1" type="body"/>
          </p:nvPr>
        </p:nvSpPr>
        <p:spPr>
          <a:xfrm>
            <a:off x="4191525" y="124650"/>
            <a:ext cx="4831200" cy="409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u="none"/>
              <a:t>Ili nyenzo za uwajibikaji wa kijamii zitumike kwa ufanisi, ni muhimu: </a:t>
            </a:r>
            <a:endParaRPr/>
          </a:p>
          <a:p>
            <a:pPr indent="-317500" lvl="0" marL="457200" rtl="0" algn="l">
              <a:lnSpc>
                <a:spcPct val="115000"/>
              </a:lnSpc>
              <a:spcBef>
                <a:spcPts val="1600"/>
              </a:spcBef>
              <a:spcAft>
                <a:spcPts val="0"/>
              </a:spcAft>
              <a:buSzPts val="1400"/>
              <a:buAutoNum type="arabicPeriod"/>
            </a:pPr>
            <a:r>
              <a:rPr b="0" i="0" lang="sw" u="none"/>
              <a:t>Kuelewa vyema muktadha wa </a:t>
            </a:r>
            <a:r>
              <a:rPr b="1" i="0" lang="sw" u="none"/>
              <a:t>kijamii na kisiasa.</a:t>
            </a:r>
            <a:endParaRPr b="1"/>
          </a:p>
          <a:p>
            <a:pPr indent="-317500" lvl="0" marL="457200" rtl="0" algn="l">
              <a:lnSpc>
                <a:spcPct val="115000"/>
              </a:lnSpc>
              <a:spcBef>
                <a:spcPts val="0"/>
              </a:spcBef>
              <a:spcAft>
                <a:spcPts val="0"/>
              </a:spcAft>
              <a:buSzPts val="1400"/>
              <a:buAutoNum type="arabicPeriod"/>
            </a:pPr>
            <a:r>
              <a:rPr b="0" i="0" lang="sw" u="none"/>
              <a:t>Kutenga muda kuelewa </a:t>
            </a:r>
            <a:r>
              <a:rPr b="1" i="0" lang="sw" u="none"/>
              <a:t>mpangilio wa fedha za umma</a:t>
            </a:r>
            <a:r>
              <a:rPr b="0" i="0" lang="sw" u="none"/>
              <a:t> katika ngazi za kieneo, kikanda na kitaifa. </a:t>
            </a:r>
            <a:endParaRPr/>
          </a:p>
          <a:p>
            <a:pPr indent="-317500" lvl="0" marL="457200" rtl="0" algn="l">
              <a:lnSpc>
                <a:spcPct val="115000"/>
              </a:lnSpc>
              <a:spcBef>
                <a:spcPts val="0"/>
              </a:spcBef>
              <a:spcAft>
                <a:spcPts val="0"/>
              </a:spcAft>
              <a:buSzPts val="1400"/>
              <a:buAutoNum type="arabicPeriod"/>
            </a:pPr>
            <a:r>
              <a:rPr b="0" i="0" lang="sw" u="none"/>
              <a:t>Kufuata </a:t>
            </a:r>
            <a:r>
              <a:rPr b="1" i="0" lang="sw" u="none"/>
              <a:t>utaratibu wa CCT katika kutambua na kuyapa kipaumbele mahitaji ya jamii</a:t>
            </a:r>
            <a:r>
              <a:rPr b="0" i="0" lang="sw" u="none"/>
              <a:t> ili kuhakikisha yameshughulikiwa. </a:t>
            </a:r>
            <a:endParaRPr/>
          </a:p>
          <a:p>
            <a:pPr indent="-317500" lvl="0" marL="457200" rtl="0" algn="l">
              <a:lnSpc>
                <a:spcPct val="115000"/>
              </a:lnSpc>
              <a:spcBef>
                <a:spcPts val="0"/>
              </a:spcBef>
              <a:spcAft>
                <a:spcPts val="0"/>
              </a:spcAft>
              <a:buSzPts val="1400"/>
              <a:buAutoNum type="arabicPeriod"/>
            </a:pPr>
            <a:r>
              <a:rPr b="0" i="0" lang="sw" u="none"/>
              <a:t>Kusaidia jamii kubuni kikundi (kinachojulikana kama ‘mabingwa wa uwajibikaji wa kijamii’ katika mazingira fulani) ili kuongoza mchakato. </a:t>
            </a:r>
            <a:endParaRPr/>
          </a:p>
          <a:p>
            <a:pPr indent="-317500" lvl="0" marL="457200" rtl="0" algn="l">
              <a:lnSpc>
                <a:spcPct val="115000"/>
              </a:lnSpc>
              <a:spcBef>
                <a:spcPts val="0"/>
              </a:spcBef>
              <a:spcAft>
                <a:spcPts val="0"/>
              </a:spcAft>
              <a:buSzPts val="1400"/>
              <a:buAutoNum type="arabicPeriod"/>
            </a:pPr>
            <a:r>
              <a:rPr b="0" i="0" lang="sw" u="none"/>
              <a:t>Kuhakikisha wanajamii wengine wanaelewa mchakato na wanatoa maoni mara kwa mara ili kuhakikisha wanachangia kikamilifu. </a:t>
            </a:r>
            <a:endParaRPr/>
          </a:p>
          <a:p>
            <a:pPr indent="-317500" lvl="0" marL="457200" rtl="0" algn="l">
              <a:lnSpc>
                <a:spcPct val="115000"/>
              </a:lnSpc>
              <a:spcBef>
                <a:spcPts val="0"/>
              </a:spcBef>
              <a:spcAft>
                <a:spcPts val="0"/>
              </a:spcAft>
              <a:buSzPts val="1400"/>
              <a:buAutoNum type="arabicPeriod"/>
            </a:pPr>
            <a:r>
              <a:rPr b="0" i="0" lang="sw" u="none"/>
              <a:t>Kuhakikisha watoa huduma wanajizatiti kuanzia mwanzo.</a:t>
            </a:r>
            <a:endParaRPr/>
          </a:p>
          <a:p>
            <a:pPr indent="-317500" lvl="0" marL="457200" rtl="0" algn="l">
              <a:lnSpc>
                <a:spcPct val="115000"/>
              </a:lnSpc>
              <a:spcBef>
                <a:spcPts val="0"/>
              </a:spcBef>
              <a:spcAft>
                <a:spcPts val="0"/>
              </a:spcAft>
              <a:buSzPts val="1400"/>
              <a:buAutoNum type="arabicPeriod"/>
            </a:pPr>
            <a:r>
              <a:rPr b="0" i="0" lang="sw" u="none"/>
              <a:t>Kuweka mpango maalum wa ufuatiliaji. </a:t>
            </a:r>
            <a:endParaRPr/>
          </a:p>
          <a:p>
            <a:pPr indent="0" lvl="0" marL="45720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1600"/>
              </a:spcAft>
              <a:buSzPts val="1400"/>
              <a:buNone/>
            </a:pPr>
            <a:r>
              <a:t/>
            </a:r>
            <a:endParaRPr sz="1400"/>
          </a:p>
        </p:txBody>
      </p:sp>
      <p:sp>
        <p:nvSpPr>
          <p:cNvPr id="155" name="Google Shape;155;p14"/>
          <p:cNvSpPr txBox="1"/>
          <p:nvPr>
            <p:ph type="title"/>
          </p:nvPr>
        </p:nvSpPr>
        <p:spPr>
          <a:xfrm>
            <a:off x="532050" y="1998154"/>
            <a:ext cx="2966100" cy="1147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Masuala ya kuzingatia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15"/>
          <p:cNvPicPr preferRelativeResize="0"/>
          <p:nvPr/>
        </p:nvPicPr>
        <p:blipFill rotWithShape="1">
          <a:blip r:embed="rId3">
            <a:alphaModFix/>
          </a:blip>
          <a:srcRect b="18016" l="1899" r="2672" t="14784"/>
          <a:stretch/>
        </p:blipFill>
        <p:spPr>
          <a:xfrm>
            <a:off x="780359" y="1146877"/>
            <a:ext cx="5211300" cy="2742800"/>
          </a:xfrm>
          <a:prstGeom prst="rect">
            <a:avLst/>
          </a:prstGeom>
          <a:noFill/>
          <a:ln>
            <a:noFill/>
          </a:ln>
        </p:spPr>
      </p:pic>
      <p:sp>
        <p:nvSpPr>
          <p:cNvPr id="161" name="Google Shape;161;p1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Mchakato wa kawaida wa maendeleo wa serikali </a:t>
            </a:r>
            <a:endParaRPr/>
          </a:p>
          <a:p>
            <a:pPr indent="0" lvl="0" marL="0" rtl="0" algn="l">
              <a:lnSpc>
                <a:spcPct val="100000"/>
              </a:lnSpc>
              <a:spcBef>
                <a:spcPts val="0"/>
              </a:spcBef>
              <a:spcAft>
                <a:spcPts val="0"/>
              </a:spcAft>
              <a:buSzPts val="2600"/>
              <a:buNone/>
            </a:pPr>
            <a:r>
              <a:t/>
            </a:r>
            <a:endParaRPr/>
          </a:p>
        </p:txBody>
      </p:sp>
      <p:sp>
        <p:nvSpPr>
          <p:cNvPr id="162" name="Google Shape;162;p15"/>
          <p:cNvSpPr txBox="1"/>
          <p:nvPr/>
        </p:nvSpPr>
        <p:spPr>
          <a:xfrm>
            <a:off x="6375150" y="953475"/>
            <a:ext cx="26649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sw" sz="1400" u="none" cap="none" strike="noStrike">
                <a:solidFill>
                  <a:srgbClr val="000000"/>
                </a:solidFill>
                <a:latin typeface="Arial"/>
                <a:ea typeface="Arial"/>
                <a:cs typeface="Arial"/>
                <a:sym typeface="Arial"/>
              </a:rPr>
              <a:t>Kuna </a:t>
            </a:r>
            <a:r>
              <a:rPr b="1" i="0" lang="sw" sz="1400" u="none" cap="none" strike="noStrike">
                <a:solidFill>
                  <a:srgbClr val="000000"/>
                </a:solidFill>
                <a:latin typeface="Arial"/>
                <a:ea typeface="Arial"/>
                <a:cs typeface="Arial"/>
                <a:sym typeface="Arial"/>
              </a:rPr>
              <a:t>hatua tatu kuu zinazodhihirika</a:t>
            </a:r>
            <a:r>
              <a:rPr b="0" i="0" lang="sw" sz="1400" u="none" cap="none" strike="noStrike">
                <a:solidFill>
                  <a:srgbClr val="000000"/>
                </a:solidFill>
                <a:latin typeface="Arial"/>
                <a:ea typeface="Arial"/>
                <a:cs typeface="Arial"/>
                <a:sym typeface="Arial"/>
              </a:rPr>
              <a:t> katika mchakato wa maendeleo wa serikali yoyote.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w" sz="1400" u="none" cap="none" strike="noStrike">
                <a:solidFill>
                  <a:srgbClr val="000000"/>
                </a:solidFill>
                <a:latin typeface="Arial"/>
                <a:ea typeface="Arial"/>
                <a:cs typeface="Arial"/>
                <a:sym typeface="Arial"/>
              </a:rPr>
              <a:t>Baadhi ya serikali zinaweza kutenganisha shughuli na kuwa na hatua nyingi kuliko hizi.</a:t>
            </a:r>
            <a:endParaRPr b="0" i="0" sz="1400" u="none" cap="none" strike="noStrike">
              <a:solidFill>
                <a:srgbClr val="000000"/>
              </a:solidFill>
              <a:latin typeface="Arial"/>
              <a:ea typeface="Arial"/>
              <a:cs typeface="Arial"/>
              <a:sym typeface="Arial"/>
            </a:endParaRPr>
          </a:p>
        </p:txBody>
      </p:sp>
      <p:sp>
        <p:nvSpPr>
          <p:cNvPr id="163" name="Google Shape;163;p15"/>
          <p:cNvSpPr txBox="1"/>
          <p:nvPr/>
        </p:nvSpPr>
        <p:spPr>
          <a:xfrm>
            <a:off x="6530800" y="3149675"/>
            <a:ext cx="2451900" cy="13557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1" lang="sw" sz="1400" u="none" cap="none" strike="noStrike">
                <a:solidFill>
                  <a:schemeClr val="dk2"/>
                </a:solidFill>
                <a:latin typeface="Arial"/>
                <a:ea typeface="Arial"/>
                <a:cs typeface="Arial"/>
                <a:sym typeface="Arial"/>
              </a:rPr>
              <a:t>Mjadala mfupi wa pamoja:</a:t>
            </a:r>
            <a:endParaRPr b="1" i="1" sz="1400" u="none" cap="none" strike="noStrike">
              <a:solidFill>
                <a:schemeClr val="dk2"/>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sw" sz="1400" u="none" cap="none" strike="noStrike">
                <a:solidFill>
                  <a:schemeClr val="dk2"/>
                </a:solidFill>
                <a:latin typeface="Arial"/>
                <a:ea typeface="Arial"/>
                <a:cs typeface="Arial"/>
                <a:sym typeface="Arial"/>
              </a:rPr>
              <a:t>Ni nini kinachofanyika katika kila hatua? </a:t>
            </a:r>
            <a:endParaRPr b="0" i="0" sz="1400" u="none" cap="none" strike="noStrike">
              <a:solidFill>
                <a:schemeClr val="dk2"/>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sw" sz="1400" u="none" cap="none" strike="noStrike">
                <a:solidFill>
                  <a:schemeClr val="dk2"/>
                </a:solidFill>
                <a:latin typeface="Arial"/>
                <a:ea typeface="Arial"/>
                <a:cs typeface="Arial"/>
                <a:sym typeface="Arial"/>
              </a:rPr>
              <a:t>Je, mnaweza kutoa mifano katika hali halisi?</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6"/>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Kutumia nyenzo katika mchakato wa maendeleo wa serikali </a:t>
            </a:r>
            <a:endParaRPr/>
          </a:p>
          <a:p>
            <a:pPr indent="0" lvl="0" marL="0" rtl="0" algn="l">
              <a:lnSpc>
                <a:spcPct val="100000"/>
              </a:lnSpc>
              <a:spcBef>
                <a:spcPts val="0"/>
              </a:spcBef>
              <a:spcAft>
                <a:spcPts val="0"/>
              </a:spcAft>
              <a:buSzPts val="2600"/>
              <a:buNone/>
            </a:pPr>
            <a:r>
              <a:t/>
            </a:r>
            <a:endParaRPr/>
          </a:p>
        </p:txBody>
      </p:sp>
      <p:sp>
        <p:nvSpPr>
          <p:cNvPr id="169" name="Google Shape;169;p16"/>
          <p:cNvSpPr txBox="1"/>
          <p:nvPr/>
        </p:nvSpPr>
        <p:spPr>
          <a:xfrm>
            <a:off x="6323250" y="1748675"/>
            <a:ext cx="2620500" cy="16800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1" lang="sw" sz="1400" u="none" cap="none" strike="noStrike">
                <a:solidFill>
                  <a:schemeClr val="dk2"/>
                </a:solidFill>
                <a:latin typeface="Arial"/>
                <a:ea typeface="Arial"/>
                <a:cs typeface="Arial"/>
                <a:sym typeface="Arial"/>
              </a:rPr>
              <a:t>Zoezi la kikundi:</a:t>
            </a:r>
            <a:endParaRPr b="1" i="1" sz="1400" u="none" cap="none" strike="noStrike">
              <a:solidFill>
                <a:schemeClr val="dk2"/>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sw" sz="1400" u="none" cap="none" strike="noStrike">
                <a:solidFill>
                  <a:schemeClr val="dk2"/>
                </a:solidFill>
                <a:latin typeface="Arial"/>
                <a:ea typeface="Arial"/>
                <a:cs typeface="Arial"/>
                <a:sym typeface="Arial"/>
              </a:rPr>
              <a:t>Ni nyenzo zipi zinaweza kutumika katika kila hatua ya mchakato wa maendeleo? </a:t>
            </a:r>
            <a:endParaRPr b="0" i="0" sz="1400" u="none" cap="none" strike="noStrike">
              <a:solidFill>
                <a:schemeClr val="dk2"/>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sw" sz="1400" u="none" cap="none" strike="noStrike">
                <a:solidFill>
                  <a:schemeClr val="dk2"/>
                </a:solidFill>
                <a:latin typeface="Arial"/>
                <a:ea typeface="Arial"/>
                <a:cs typeface="Arial"/>
                <a:sym typeface="Arial"/>
              </a:rPr>
              <a:t>Tajeni sababu za majibu mliyotoa.</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70" name="Google Shape;170;p16"/>
          <p:cNvPicPr preferRelativeResize="0"/>
          <p:nvPr/>
        </p:nvPicPr>
        <p:blipFill rotWithShape="1">
          <a:blip r:embed="rId3">
            <a:alphaModFix/>
          </a:blip>
          <a:srcRect b="18016" l="1899" r="2672" t="14784"/>
          <a:stretch/>
        </p:blipFill>
        <p:spPr>
          <a:xfrm>
            <a:off x="780359" y="1146877"/>
            <a:ext cx="5211300" cy="2742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7"/>
          <p:cNvSpPr txBox="1"/>
          <p:nvPr>
            <p:ph type="title"/>
          </p:nvPr>
        </p:nvSpPr>
        <p:spPr>
          <a:xfrm>
            <a:off x="122550" y="0"/>
            <a:ext cx="5529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300" u="none"/>
              <a:t>Kutumia nyenzo katika mchakato wa maendeleo wa serikali</a:t>
            </a:r>
            <a:endParaRPr sz="2300"/>
          </a:p>
          <a:p>
            <a:pPr indent="0" lvl="0" marL="0" rtl="0" algn="l">
              <a:lnSpc>
                <a:spcPct val="100000"/>
              </a:lnSpc>
              <a:spcBef>
                <a:spcPts val="0"/>
              </a:spcBef>
              <a:spcAft>
                <a:spcPts val="0"/>
              </a:spcAft>
              <a:buSzPts val="2600"/>
              <a:buNone/>
            </a:pPr>
            <a:r>
              <a:t/>
            </a:r>
            <a:endParaRPr sz="2500"/>
          </a:p>
        </p:txBody>
      </p:sp>
      <p:graphicFrame>
        <p:nvGraphicFramePr>
          <p:cNvPr id="176" name="Google Shape;176;p17"/>
          <p:cNvGraphicFramePr/>
          <p:nvPr/>
        </p:nvGraphicFramePr>
        <p:xfrm>
          <a:off x="60050" y="854800"/>
          <a:ext cx="3000000" cy="3000000"/>
        </p:xfrm>
        <a:graphic>
          <a:graphicData uri="http://schemas.openxmlformats.org/drawingml/2006/table">
            <a:tbl>
              <a:tblPr>
                <a:noFill/>
                <a:tableStyleId>{897171C1-48FA-46DC-B3BE-D1560424E134}</a:tableStyleId>
              </a:tblPr>
              <a:tblGrid>
                <a:gridCol w="2037975"/>
                <a:gridCol w="2329875"/>
                <a:gridCol w="2329875"/>
                <a:gridCol w="2329875"/>
              </a:tblGrid>
              <a:tr h="1044600">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solidFill>
                            <a:srgbClr val="333333"/>
                          </a:solidFill>
                          <a:latin typeface="Calibri"/>
                          <a:ea typeface="Calibri"/>
                          <a:cs typeface="Calibri"/>
                          <a:sym typeface="Calibri"/>
                        </a:rPr>
                        <a:t>Hatua za mchakato wa maendeleo wa serikali</a:t>
                      </a:r>
                      <a:endParaRPr b="1" sz="1400" u="none" cap="none" strike="noStrike">
                        <a:solidFill>
                          <a:srgbClr val="333333"/>
                        </a:solidFill>
                        <a:latin typeface="Calibri"/>
                        <a:ea typeface="Calibri"/>
                        <a:cs typeface="Calibri"/>
                        <a:sym typeface="Calibri"/>
                      </a:endParaRPr>
                    </a:p>
                  </a:txBody>
                  <a:tcPr marT="45075" marB="45075" marR="45075" marL="45075">
                    <a:solidFill>
                      <a:srgbClr val="E5E5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solidFill>
                            <a:srgbClr val="FFFFFF"/>
                          </a:solidFill>
                          <a:latin typeface="Calibri"/>
                          <a:ea typeface="Calibri"/>
                          <a:cs typeface="Calibri"/>
                          <a:sym typeface="Calibri"/>
                        </a:rPr>
                        <a:t>Hatua ya kwanza:</a:t>
                      </a:r>
                      <a:endParaRPr b="1"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sw" sz="1400" u="none" cap="none" strike="noStrike">
                          <a:solidFill>
                            <a:srgbClr val="FFFFFF"/>
                          </a:solidFill>
                          <a:latin typeface="Calibri"/>
                          <a:ea typeface="Calibri"/>
                          <a:cs typeface="Calibri"/>
                          <a:sym typeface="Calibri"/>
                        </a:rPr>
                        <a:t>Kufuatilia na kuchangia </a:t>
                      </a:r>
                      <a:br>
                        <a:rPr b="1" lang="sw" sz="1400" u="none" cap="none" strike="noStrike">
                          <a:solidFill>
                            <a:srgbClr val="FFFFFF"/>
                          </a:solidFill>
                          <a:latin typeface="Calibri"/>
                          <a:ea typeface="Calibri"/>
                          <a:cs typeface="Calibri"/>
                          <a:sym typeface="Calibri"/>
                        </a:rPr>
                      </a:br>
                      <a:r>
                        <a:rPr b="1" i="0" lang="sw" sz="1400" u="none" cap="none" strike="noStrike">
                          <a:solidFill>
                            <a:srgbClr val="FFFFFF"/>
                          </a:solidFill>
                          <a:latin typeface="Calibri"/>
                          <a:ea typeface="Calibri"/>
                          <a:cs typeface="Calibri"/>
                          <a:sym typeface="Calibri"/>
                        </a:rPr>
                        <a:t>mipango ya kimkakati </a:t>
                      </a:r>
                      <a:br>
                        <a:rPr b="1" lang="sw" sz="1400" u="none" cap="none" strike="noStrike">
                          <a:solidFill>
                            <a:srgbClr val="FFFFFF"/>
                          </a:solidFill>
                          <a:latin typeface="Calibri"/>
                          <a:ea typeface="Calibri"/>
                          <a:cs typeface="Calibri"/>
                          <a:sym typeface="Calibri"/>
                        </a:rPr>
                      </a:br>
                      <a:r>
                        <a:rPr b="1" i="0" lang="sw" sz="1400" u="none" cap="none" strike="noStrike">
                          <a:solidFill>
                            <a:srgbClr val="FFFFFF"/>
                          </a:solidFill>
                          <a:latin typeface="Calibri"/>
                          <a:ea typeface="Calibri"/>
                          <a:cs typeface="Calibri"/>
                          <a:sym typeface="Calibri"/>
                        </a:rPr>
                        <a:t>na uandaaji wa bajeti</a:t>
                      </a:r>
                      <a:endParaRPr b="1" sz="1400" u="none" cap="none" strike="noStrike">
                        <a:solidFill>
                          <a:srgbClr val="333333"/>
                        </a:solidFill>
                        <a:latin typeface="Calibri"/>
                        <a:ea typeface="Calibri"/>
                        <a:cs typeface="Calibri"/>
                        <a:sym typeface="Calibri"/>
                      </a:endParaRPr>
                    </a:p>
                  </a:txBody>
                  <a:tcPr marT="45075" marB="45075" marR="45075" marL="45075">
                    <a:solidFill>
                      <a:srgbClr val="5260B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solidFill>
                            <a:srgbClr val="FFFFFF"/>
                          </a:solidFill>
                          <a:latin typeface="Calibri"/>
                          <a:ea typeface="Calibri"/>
                          <a:cs typeface="Calibri"/>
                          <a:sym typeface="Calibri"/>
                        </a:rPr>
                        <a:t>Hatua ya pili:</a:t>
                      </a:r>
                      <a:endParaRPr b="1"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sw" sz="1400" u="none" cap="none" strike="noStrike">
                          <a:solidFill>
                            <a:srgbClr val="FFFFFF"/>
                          </a:solidFill>
                          <a:latin typeface="Calibri"/>
                          <a:ea typeface="Calibri"/>
                          <a:cs typeface="Calibri"/>
                          <a:sym typeface="Calibri"/>
                        </a:rPr>
                        <a:t>Kufuatilia utekelezaji wa miradi na mipango</a:t>
                      </a:r>
                      <a:endParaRPr b="1" sz="1400" u="none" cap="none" strike="noStrike">
                        <a:solidFill>
                          <a:srgbClr val="333333"/>
                        </a:solidFill>
                        <a:latin typeface="Calibri"/>
                        <a:ea typeface="Calibri"/>
                        <a:cs typeface="Calibri"/>
                        <a:sym typeface="Calibri"/>
                      </a:endParaRPr>
                    </a:p>
                  </a:txBody>
                  <a:tcPr marT="45075" marB="45075" marR="45075" marL="45075">
                    <a:solidFill>
                      <a:srgbClr val="D13D6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solidFill>
                            <a:srgbClr val="FFFFFF"/>
                          </a:solidFill>
                          <a:latin typeface="Calibri"/>
                          <a:ea typeface="Calibri"/>
                          <a:cs typeface="Calibri"/>
                          <a:sym typeface="Calibri"/>
                        </a:rPr>
                        <a:t>Hatua ya tatu:</a:t>
                      </a:r>
                      <a:endParaRPr b="1"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sw" sz="1400" u="none" cap="none" strike="noStrike">
                          <a:solidFill>
                            <a:srgbClr val="FFFFFF"/>
                          </a:solidFill>
                          <a:latin typeface="Calibri"/>
                          <a:ea typeface="Calibri"/>
                          <a:cs typeface="Calibri"/>
                          <a:sym typeface="Calibri"/>
                        </a:rPr>
                        <a:t>Kufuatilia matokeo ya maendeleo</a:t>
                      </a:r>
                      <a:endParaRPr b="1" sz="1400" u="none" cap="none" strike="noStrike">
                        <a:solidFill>
                          <a:srgbClr val="333333"/>
                        </a:solidFill>
                        <a:latin typeface="Calibri"/>
                        <a:ea typeface="Calibri"/>
                        <a:cs typeface="Calibri"/>
                        <a:sym typeface="Calibri"/>
                      </a:endParaRPr>
                    </a:p>
                  </a:txBody>
                  <a:tcPr marT="45075" marB="45075" marR="45075" marL="45075">
                    <a:solidFill>
                      <a:srgbClr val="78398E"/>
                    </a:solidFill>
                  </a:tcPr>
                </a:tc>
              </a:tr>
              <a:tr h="1044600">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solidFill>
                            <a:srgbClr val="333333"/>
                          </a:solidFill>
                          <a:latin typeface="Calibri"/>
                          <a:ea typeface="Calibri"/>
                          <a:cs typeface="Calibri"/>
                          <a:sym typeface="Calibri"/>
                        </a:rPr>
                        <a:t>Swali muhimu </a:t>
                      </a:r>
                      <a:br>
                        <a:rPr b="1" lang="sw" sz="1400" u="none" cap="none" strike="noStrike">
                          <a:solidFill>
                            <a:srgbClr val="333333"/>
                          </a:solidFill>
                          <a:latin typeface="Calibri"/>
                          <a:ea typeface="Calibri"/>
                          <a:cs typeface="Calibri"/>
                          <a:sym typeface="Calibri"/>
                        </a:rPr>
                      </a:br>
                      <a:r>
                        <a:rPr b="1" i="0" lang="sw" sz="1400" u="none" cap="none" strike="noStrike">
                          <a:solidFill>
                            <a:srgbClr val="333333"/>
                          </a:solidFill>
                          <a:latin typeface="Calibri"/>
                          <a:ea typeface="Calibri"/>
                          <a:cs typeface="Calibri"/>
                          <a:sym typeface="Calibri"/>
                        </a:rPr>
                        <a:t>linalojibiwa</a:t>
                      </a:r>
                      <a:endParaRPr b="1" sz="1400" u="none" cap="none" strike="noStrike">
                        <a:solidFill>
                          <a:srgbClr val="333333"/>
                        </a:solidFill>
                        <a:latin typeface="Calibri"/>
                        <a:ea typeface="Calibri"/>
                        <a:cs typeface="Calibri"/>
                        <a:sym typeface="Calibri"/>
                      </a:endParaRPr>
                    </a:p>
                  </a:txBody>
                  <a:tcPr marT="45075" marB="45075" marR="45075" marL="45075">
                    <a:solidFill>
                      <a:srgbClr val="E5E5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sw" sz="1400" u="none" cap="none" strike="noStrike">
                          <a:solidFill>
                            <a:srgbClr val="333333"/>
                          </a:solidFill>
                          <a:latin typeface="Calibri"/>
                          <a:ea typeface="Calibri"/>
                          <a:cs typeface="Calibri"/>
                          <a:sym typeface="Calibri"/>
                        </a:rPr>
                        <a:t>Je, mipango iliyobuniwa </a:t>
                      </a:r>
                      <a:br>
                        <a:rPr lang="sw" sz="1400" u="none" cap="none" strike="noStrike">
                          <a:solidFill>
                            <a:srgbClr val="333333"/>
                          </a:solidFill>
                          <a:latin typeface="Calibri"/>
                          <a:ea typeface="Calibri"/>
                          <a:cs typeface="Calibri"/>
                          <a:sym typeface="Calibri"/>
                        </a:rPr>
                      </a:br>
                      <a:r>
                        <a:rPr b="0" i="0" lang="sw" sz="1400" u="none" cap="none" strike="noStrike">
                          <a:solidFill>
                            <a:srgbClr val="333333"/>
                          </a:solidFill>
                          <a:latin typeface="Calibri"/>
                          <a:ea typeface="Calibri"/>
                          <a:cs typeface="Calibri"/>
                          <a:sym typeface="Calibri"/>
                        </a:rPr>
                        <a:t>na fedha zilizotengwa zinatosha kufikia malengo yaliyowekwa?</a:t>
                      </a:r>
                      <a:endParaRPr b="1" sz="1400" u="none" cap="none" strike="noStrike">
                        <a:solidFill>
                          <a:srgbClr val="333333"/>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sw" sz="1400" u="none" cap="none" strike="noStrike">
                          <a:solidFill>
                            <a:srgbClr val="333333"/>
                          </a:solidFill>
                          <a:latin typeface="Calibri"/>
                          <a:ea typeface="Calibri"/>
                          <a:cs typeface="Calibri"/>
                          <a:sym typeface="Calibri"/>
                        </a:rPr>
                        <a:t>Je, miradi/shughuli </a:t>
                      </a:r>
                      <a:br>
                        <a:rPr lang="sw" sz="1400" u="none" cap="none" strike="noStrike">
                          <a:solidFill>
                            <a:srgbClr val="333333"/>
                          </a:solidFill>
                          <a:latin typeface="Calibri"/>
                          <a:ea typeface="Calibri"/>
                          <a:cs typeface="Calibri"/>
                          <a:sym typeface="Calibri"/>
                        </a:rPr>
                      </a:br>
                      <a:r>
                        <a:rPr b="0" i="0" lang="sw" sz="1400" u="none" cap="none" strike="noStrike">
                          <a:solidFill>
                            <a:srgbClr val="333333"/>
                          </a:solidFill>
                          <a:latin typeface="Calibri"/>
                          <a:ea typeface="Calibri"/>
                          <a:cs typeface="Calibri"/>
                          <a:sym typeface="Calibri"/>
                        </a:rPr>
                        <a:t>zinatekelezwa kulingana na ubora, mpango, na bajeti iliyowekwa?</a:t>
                      </a:r>
                      <a:endParaRPr b="1" sz="1400" u="none" cap="none" strike="noStrike">
                        <a:solidFill>
                          <a:srgbClr val="333333"/>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sw" sz="1400" u="none" cap="none" strike="noStrike">
                          <a:solidFill>
                            <a:srgbClr val="333333"/>
                          </a:solidFill>
                          <a:latin typeface="Calibri"/>
                          <a:ea typeface="Calibri"/>
                          <a:cs typeface="Calibri"/>
                          <a:sym typeface="Calibri"/>
                        </a:rPr>
                        <a:t>Je, miradi na shughuli zinazotekelezwa zitatusaidia kufikia malengo/matarajio yetu?</a:t>
                      </a:r>
                      <a:endParaRPr b="1" sz="1400" u="none" cap="none" strike="noStrike">
                        <a:solidFill>
                          <a:srgbClr val="333333"/>
                        </a:solidFill>
                        <a:latin typeface="Calibri"/>
                        <a:ea typeface="Calibri"/>
                        <a:cs typeface="Calibri"/>
                        <a:sym typeface="Calibri"/>
                      </a:endParaRPr>
                    </a:p>
                  </a:txBody>
                  <a:tcPr marT="45075" marB="45075" marR="45075" marL="45075">
                    <a:solidFill>
                      <a:schemeClr val="lt1"/>
                    </a:solidFill>
                  </a:tcPr>
                </a:tc>
              </a:tr>
              <a:tr h="572975">
                <a:tc rowSpan="5">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solidFill>
                            <a:srgbClr val="333333"/>
                          </a:solidFill>
                          <a:latin typeface="Calibri"/>
                          <a:ea typeface="Calibri"/>
                          <a:cs typeface="Calibri"/>
                          <a:sym typeface="Calibri"/>
                        </a:rPr>
                        <a:t>Nyenzo za uwajibikaji wa kijamii zinazopaswa kutumika; zinapatikana katika Mwongozo wa Nyenzo za Uwajibikaji wa Kijamii</a:t>
                      </a:r>
                      <a:endParaRPr b="1" sz="1400" u="none" cap="none" strike="noStrike">
                        <a:solidFill>
                          <a:srgbClr val="333333"/>
                        </a:solidFill>
                        <a:latin typeface="Calibri"/>
                        <a:ea typeface="Calibri"/>
                        <a:cs typeface="Calibri"/>
                        <a:sym typeface="Calibri"/>
                      </a:endParaRPr>
                    </a:p>
                  </a:txBody>
                  <a:tcPr marT="45075" marB="45075" marR="45075" marL="45075">
                    <a:solidFill>
                      <a:srgbClr val="E5E5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latin typeface="Calibri"/>
                          <a:ea typeface="Calibri"/>
                          <a:cs typeface="Calibri"/>
                          <a:sym typeface="Calibri"/>
                        </a:rPr>
                        <a:t>Mchakato wa mipango shirikishi</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latin typeface="Calibri"/>
                          <a:ea typeface="Calibri"/>
                          <a:cs typeface="Calibri"/>
                          <a:sym typeface="Calibri"/>
                        </a:rPr>
                        <a:t>Ufuatiliaji wa bajeti </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latin typeface="Calibri"/>
                          <a:ea typeface="Calibri"/>
                          <a:cs typeface="Calibri"/>
                          <a:sym typeface="Calibri"/>
                        </a:rPr>
                        <a:t>Ufuatiliaji wa bajeti </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r h="337200">
                <a:tc vMerge="1"/>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latin typeface="Calibri"/>
                          <a:ea typeface="Calibri"/>
                          <a:cs typeface="Calibri"/>
                          <a:sym typeface="Calibri"/>
                        </a:rPr>
                        <a:t>Ufuatiliaji wa bajeti </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latin typeface="Calibri"/>
                          <a:ea typeface="Calibri"/>
                          <a:cs typeface="Calibri"/>
                          <a:sym typeface="Calibri"/>
                        </a:rPr>
                        <a:t>Uandishi wa habari wa raia</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latin typeface="Calibri"/>
                          <a:ea typeface="Calibri"/>
                          <a:cs typeface="Calibri"/>
                          <a:sym typeface="Calibri"/>
                        </a:rPr>
                        <a:t>Uandishi wa habari wa raia</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r h="337200">
                <a:tc vMerge="1"/>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latin typeface="Calibri"/>
                          <a:ea typeface="Calibri"/>
                          <a:cs typeface="Calibri"/>
                          <a:sym typeface="Calibri"/>
                        </a:rPr>
                        <a:t>Uandishi wa habari wa raia</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latin typeface="Calibri"/>
                          <a:ea typeface="Calibri"/>
                          <a:cs typeface="Calibri"/>
                          <a:sym typeface="Calibri"/>
                        </a:rPr>
                        <a:t>Kadi za tathmini ya jamii</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latin typeface="Calibri"/>
                          <a:ea typeface="Calibri"/>
                          <a:cs typeface="Calibri"/>
                          <a:sym typeface="Calibri"/>
                        </a:rPr>
                        <a:t>Kadi za tathmini ya jamii</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r h="572975">
                <a:tc vMerge="1"/>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latin typeface="Calibri"/>
                          <a:ea typeface="Calibri"/>
                          <a:cs typeface="Calibri"/>
                          <a:sym typeface="Calibri"/>
                        </a:rPr>
                        <a:t>Kadi za tathmini ya jamii</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latin typeface="Calibri"/>
                          <a:ea typeface="Calibri"/>
                          <a:cs typeface="Calibri"/>
                          <a:sym typeface="Calibri"/>
                        </a:rPr>
                        <a:t>Uchunguzi wa ufuatiliaji wa matumizi ya umma</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latin typeface="Calibri"/>
                          <a:ea typeface="Calibri"/>
                          <a:cs typeface="Calibri"/>
                          <a:sym typeface="Calibri"/>
                        </a:rPr>
                        <a:t>Ukaguzi wa kijamii</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r h="341475">
                <a:tc vMerge="1"/>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latin typeface="Calibri"/>
                          <a:ea typeface="Calibri"/>
                          <a:cs typeface="Calibri"/>
                          <a:sym typeface="Calibri"/>
                        </a:rPr>
                        <a:t>Ukaguzi wa kijamii</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8"/>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Kutumia nyenzo katika mchakato wa maendeleo wa serikali </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182" name="Google Shape;182;p18"/>
          <p:cNvSpPr txBox="1"/>
          <p:nvPr>
            <p:ph idx="1" type="body"/>
          </p:nvPr>
        </p:nvSpPr>
        <p:spPr>
          <a:xfrm>
            <a:off x="311700" y="1101625"/>
            <a:ext cx="4338000" cy="349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u="none"/>
              <a:t>Nyenzo za uwajibikaji wa kijamii zina ufanisi sana pale ambapo:</a:t>
            </a:r>
            <a:endParaRPr/>
          </a:p>
          <a:p>
            <a:pPr indent="-317500" lvl="0" marL="457200" rtl="0" algn="l">
              <a:lnSpc>
                <a:spcPct val="115000"/>
              </a:lnSpc>
              <a:spcBef>
                <a:spcPts val="1600"/>
              </a:spcBef>
              <a:spcAft>
                <a:spcPts val="0"/>
              </a:spcAft>
              <a:buSzPts val="1400"/>
              <a:buChar char="●"/>
            </a:pPr>
            <a:r>
              <a:rPr b="0" i="0" lang="sw" u="none"/>
              <a:t>Zinaanzishwa na kuhusishwa na taratibu mbalimbali za utoaji huduma na</a:t>
            </a:r>
            <a:endParaRPr/>
          </a:p>
          <a:p>
            <a:pPr indent="-317500" lvl="0" marL="457200" rtl="0" algn="l">
              <a:lnSpc>
                <a:spcPct val="115000"/>
              </a:lnSpc>
              <a:spcBef>
                <a:spcPts val="0"/>
              </a:spcBef>
              <a:spcAft>
                <a:spcPts val="0"/>
              </a:spcAft>
              <a:buSzPts val="1400"/>
              <a:buChar char="●"/>
            </a:pPr>
            <a:r>
              <a:rPr b="0" i="0" lang="sw" u="none"/>
              <a:t>zinatumika katika hatua sahihi ya mchakato wa maendeleo wa serikali</a:t>
            </a:r>
            <a:endParaRPr/>
          </a:p>
          <a:p>
            <a:pPr indent="0" lvl="0" marL="0" rtl="0" algn="l">
              <a:lnSpc>
                <a:spcPct val="115000"/>
              </a:lnSpc>
              <a:spcBef>
                <a:spcPts val="1600"/>
              </a:spcBef>
              <a:spcAft>
                <a:spcPts val="0"/>
              </a:spcAft>
              <a:buSzPts val="1400"/>
              <a:buNone/>
            </a:pPr>
            <a:r>
              <a:rPr b="0" i="0" lang="sw" u="none"/>
              <a:t>Nyenzo nyingi za uwajibikaji wa kijamii huangazia hatua mbili za kwanza, kwani ndizo za kimsingi katika kufikia matokeo chanya.</a:t>
            </a:r>
            <a:endParaRPr/>
          </a:p>
          <a:p>
            <a:pPr indent="0" lvl="0" marL="0" rtl="0" algn="l">
              <a:lnSpc>
                <a:spcPct val="115000"/>
              </a:lnSpc>
              <a:spcBef>
                <a:spcPts val="1600"/>
              </a:spcBef>
              <a:spcAft>
                <a:spcPts val="1600"/>
              </a:spcAft>
              <a:buSzPts val="1400"/>
              <a:buNone/>
            </a:pPr>
            <a:r>
              <a:t/>
            </a:r>
            <a:endParaRPr/>
          </a:p>
        </p:txBody>
      </p:sp>
      <p:pic>
        <p:nvPicPr>
          <p:cNvPr id="183" name="Google Shape;183;p18"/>
          <p:cNvPicPr preferRelativeResize="0"/>
          <p:nvPr/>
        </p:nvPicPr>
        <p:blipFill rotWithShape="1">
          <a:blip r:embed="rId3">
            <a:alphaModFix/>
          </a:blip>
          <a:srcRect b="0" l="0" r="0" t="0"/>
          <a:stretch/>
        </p:blipFill>
        <p:spPr>
          <a:xfrm>
            <a:off x="4719275" y="1308625"/>
            <a:ext cx="4192051" cy="2794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9"/>
          <p:cNvSpPr txBox="1"/>
          <p:nvPr>
            <p:ph type="ctrTitle"/>
          </p:nvPr>
        </p:nvSpPr>
        <p:spPr>
          <a:xfrm>
            <a:off x="357150" y="124492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sw" sz="4500" u="none"/>
              <a:t>Nyenzo ya mchakato wa mipango shirikishi</a:t>
            </a:r>
            <a:endParaRPr sz="4500"/>
          </a:p>
        </p:txBody>
      </p:sp>
      <p:sp>
        <p:nvSpPr>
          <p:cNvPr id="189" name="Google Shape;189;p19"/>
          <p:cNvSpPr txBox="1"/>
          <p:nvPr>
            <p:ph idx="1" type="subTitle"/>
          </p:nvPr>
        </p:nvSpPr>
        <p:spPr>
          <a:xfrm>
            <a:off x="996150" y="2205825"/>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sw" u="none"/>
              <a:t>Nyenzo ya 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2"/>
          <p:cNvSpPr txBox="1"/>
          <p:nvPr>
            <p:ph type="ctrTitle"/>
          </p:nvPr>
        </p:nvSpPr>
        <p:spPr>
          <a:xfrm>
            <a:off x="357150" y="113622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sw" u="none"/>
              <a:t>Utangulizi </a:t>
            </a:r>
            <a:endParaRPr/>
          </a:p>
        </p:txBody>
      </p:sp>
      <p:sp>
        <p:nvSpPr>
          <p:cNvPr id="70" name="Google Shape;70;p2"/>
          <p:cNvSpPr txBox="1"/>
          <p:nvPr/>
        </p:nvSpPr>
        <p:spPr>
          <a:xfrm>
            <a:off x="357150" y="2000850"/>
            <a:ext cx="8275200" cy="57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sw" sz="3000" u="none" cap="none" strike="noStrike">
                <a:solidFill>
                  <a:schemeClr val="dk2"/>
                </a:solidFill>
                <a:latin typeface="Calibri"/>
                <a:ea typeface="Calibri"/>
                <a:cs typeface="Calibri"/>
                <a:sym typeface="Calibri"/>
              </a:rPr>
              <a:t>Ustawi wa kanisa na jamii (CCT) </a:t>
            </a:r>
            <a:br>
              <a:rPr b="0" i="0" lang="sw" sz="3000" u="none" cap="none" strike="noStrike">
                <a:solidFill>
                  <a:schemeClr val="dk2"/>
                </a:solidFill>
                <a:latin typeface="Calibri"/>
                <a:ea typeface="Calibri"/>
                <a:cs typeface="Calibri"/>
                <a:sym typeface="Calibri"/>
              </a:rPr>
            </a:br>
            <a:r>
              <a:rPr b="0" i="0" lang="sw" sz="3000" u="none" cap="none" strike="noStrike">
                <a:solidFill>
                  <a:schemeClr val="dk2"/>
                </a:solidFill>
                <a:latin typeface="Calibri"/>
                <a:ea typeface="Calibri"/>
                <a:cs typeface="Calibri"/>
                <a:sym typeface="Calibri"/>
              </a:rPr>
              <a:t>na utetezi wa CCT</a:t>
            </a:r>
            <a:endParaRPr b="0" i="0" sz="3000" u="none" cap="none" strike="noStrike">
              <a:solidFill>
                <a:schemeClr val="dk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0"/>
          <p:cNvSpPr txBox="1"/>
          <p:nvPr>
            <p:ph type="title"/>
          </p:nvPr>
        </p:nvSpPr>
        <p:spPr>
          <a:xfrm>
            <a:off x="241450" y="45275"/>
            <a:ext cx="58644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300" u="none"/>
              <a:t>Nyenzo ya 1: Nyenzo ya mchakato wa mipango shirikishi ni nini?</a:t>
            </a:r>
            <a:endParaRPr sz="2300"/>
          </a:p>
          <a:p>
            <a:pPr indent="0" lvl="0" marL="0" rtl="0" algn="l">
              <a:lnSpc>
                <a:spcPct val="100000"/>
              </a:lnSpc>
              <a:spcBef>
                <a:spcPts val="0"/>
              </a:spcBef>
              <a:spcAft>
                <a:spcPts val="0"/>
              </a:spcAft>
              <a:buSzPts val="2600"/>
              <a:buNone/>
            </a:pPr>
            <a:r>
              <a:t/>
            </a:r>
            <a:endParaRPr sz="2300"/>
          </a:p>
          <a:p>
            <a:pPr indent="0" lvl="0" marL="0" rtl="0" algn="l">
              <a:lnSpc>
                <a:spcPct val="100000"/>
              </a:lnSpc>
              <a:spcBef>
                <a:spcPts val="0"/>
              </a:spcBef>
              <a:spcAft>
                <a:spcPts val="0"/>
              </a:spcAft>
              <a:buSzPts val="2600"/>
              <a:buNone/>
            </a:pPr>
            <a:r>
              <a:t/>
            </a:r>
            <a:endParaRPr sz="2300"/>
          </a:p>
        </p:txBody>
      </p:sp>
      <p:sp>
        <p:nvSpPr>
          <p:cNvPr id="195" name="Google Shape;195;p20"/>
          <p:cNvSpPr txBox="1"/>
          <p:nvPr>
            <p:ph idx="1" type="body"/>
          </p:nvPr>
        </p:nvSpPr>
        <p:spPr>
          <a:xfrm>
            <a:off x="241450" y="98310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sz="1700" u="none"/>
              <a:t>Mipango shirikishi ni mchakato ambapo wanajamii huonyesha ushawishi na udhibiti wao katika mipango ya maendeleo inayowahusu. Kushiriki pakubwa katika:</a:t>
            </a:r>
            <a:endParaRPr b="0" i="0" sz="1700" u="none"/>
          </a:p>
          <a:p>
            <a:pPr indent="0" lvl="0" marL="0" rtl="0" algn="l">
              <a:lnSpc>
                <a:spcPct val="115000"/>
              </a:lnSpc>
              <a:spcBef>
                <a:spcPts val="0"/>
              </a:spcBef>
              <a:spcAft>
                <a:spcPts val="0"/>
              </a:spcAft>
              <a:buSzPts val="1400"/>
              <a:buNone/>
            </a:pPr>
            <a:r>
              <a:t/>
            </a:r>
            <a:endParaRPr sz="1700"/>
          </a:p>
          <a:p>
            <a:pPr indent="-336550" lvl="0" marL="457200" rtl="0" algn="l">
              <a:lnSpc>
                <a:spcPct val="115000"/>
              </a:lnSpc>
              <a:spcBef>
                <a:spcPts val="0"/>
              </a:spcBef>
              <a:spcAft>
                <a:spcPts val="0"/>
              </a:spcAft>
              <a:buSzPts val="1700"/>
              <a:buChar char="●"/>
            </a:pPr>
            <a:r>
              <a:rPr b="0" i="0" lang="sw" sz="1700" u="none"/>
              <a:t>kuweka vipaumbele kutenga rasilimali</a:t>
            </a:r>
            <a:endParaRPr sz="1700"/>
          </a:p>
          <a:p>
            <a:pPr indent="-336550" lvl="0" marL="457200" rtl="0" algn="l">
              <a:lnSpc>
                <a:spcPct val="115000"/>
              </a:lnSpc>
              <a:spcBef>
                <a:spcPts val="0"/>
              </a:spcBef>
              <a:spcAft>
                <a:spcPts val="0"/>
              </a:spcAft>
              <a:buSzPts val="1700"/>
              <a:buChar char="●"/>
            </a:pPr>
            <a:r>
              <a:rPr b="0" i="0" lang="sw" sz="1700" u="none"/>
              <a:t>kufuatilia utekelezaji wa mipango ya maendeleo</a:t>
            </a:r>
            <a:endParaRPr sz="1700"/>
          </a:p>
        </p:txBody>
      </p:sp>
      <p:sp>
        <p:nvSpPr>
          <p:cNvPr id="196" name="Google Shape;196;p20"/>
          <p:cNvSpPr txBox="1"/>
          <p:nvPr/>
        </p:nvSpPr>
        <p:spPr>
          <a:xfrm>
            <a:off x="6306750" y="1865725"/>
            <a:ext cx="2333700" cy="19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97" name="Google Shape;197;p20"/>
          <p:cNvPicPr preferRelativeResize="0"/>
          <p:nvPr/>
        </p:nvPicPr>
        <p:blipFill rotWithShape="1">
          <a:blip r:embed="rId3">
            <a:alphaModFix/>
          </a:blip>
          <a:srcRect b="0" l="0" r="0" t="0"/>
          <a:stretch/>
        </p:blipFill>
        <p:spPr>
          <a:xfrm>
            <a:off x="5738513" y="2327226"/>
            <a:ext cx="3093775" cy="2219775"/>
          </a:xfrm>
          <a:prstGeom prst="rect">
            <a:avLst/>
          </a:prstGeom>
          <a:noFill/>
          <a:ln>
            <a:noFill/>
          </a:ln>
        </p:spPr>
      </p:pic>
      <p:sp>
        <p:nvSpPr>
          <p:cNvPr id="198" name="Google Shape;198;p20"/>
          <p:cNvSpPr txBox="1"/>
          <p:nvPr>
            <p:ph idx="1" type="body"/>
          </p:nvPr>
        </p:nvSpPr>
        <p:spPr>
          <a:xfrm>
            <a:off x="311700" y="2770375"/>
            <a:ext cx="5493300" cy="169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sz="1700" u="none"/>
              <a:t>Neno ‘ushiriki’ linaweza kutumika kumaanisha michakato mbalimbali kama vile: </a:t>
            </a:r>
            <a:endParaRPr sz="1700"/>
          </a:p>
          <a:p>
            <a:pPr indent="-336550" lvl="0" marL="457200" rtl="0" algn="l">
              <a:lnSpc>
                <a:spcPct val="115000"/>
              </a:lnSpc>
              <a:spcBef>
                <a:spcPts val="0"/>
              </a:spcBef>
              <a:spcAft>
                <a:spcPts val="0"/>
              </a:spcAft>
              <a:buSzPts val="1700"/>
              <a:buChar char="●"/>
            </a:pPr>
            <a:r>
              <a:rPr b="0" i="0" lang="sw" sz="1700" u="none"/>
              <a:t>kubadilishana taarifa </a:t>
            </a:r>
            <a:endParaRPr sz="1700"/>
          </a:p>
          <a:p>
            <a:pPr indent="-336550" lvl="0" marL="457200" rtl="0" algn="l">
              <a:lnSpc>
                <a:spcPct val="115000"/>
              </a:lnSpc>
              <a:spcBef>
                <a:spcPts val="0"/>
              </a:spcBef>
              <a:spcAft>
                <a:spcPts val="0"/>
              </a:spcAft>
              <a:buSzPts val="1700"/>
              <a:buChar char="●"/>
            </a:pPr>
            <a:r>
              <a:rPr b="0" i="0" lang="sw" sz="1700" u="none"/>
              <a:t>ushauri </a:t>
            </a:r>
            <a:endParaRPr sz="1700"/>
          </a:p>
          <a:p>
            <a:pPr indent="-336550" lvl="0" marL="457200" rtl="0" algn="l">
              <a:lnSpc>
                <a:spcPct val="115000"/>
              </a:lnSpc>
              <a:spcBef>
                <a:spcPts val="0"/>
              </a:spcBef>
              <a:spcAft>
                <a:spcPts val="0"/>
              </a:spcAft>
              <a:buSzPts val="1700"/>
              <a:buChar char="●"/>
            </a:pPr>
            <a:r>
              <a:rPr b="0" i="0" lang="sw" sz="1700" u="none"/>
              <a:t>upangaji shirikishi (ndilo tunalolenga)</a:t>
            </a:r>
            <a:endParaRPr sz="13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1"/>
          <p:cNvSpPr txBox="1"/>
          <p:nvPr>
            <p:ph idx="1" type="body"/>
          </p:nvPr>
        </p:nvSpPr>
        <p:spPr>
          <a:xfrm>
            <a:off x="4216650" y="334025"/>
            <a:ext cx="4719600" cy="427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sz="1700" u="none"/>
              <a:t>Nyenzo hii inalenga kuunga mkono juhudi za makanisa na jamii kufanya yafuatayo:</a:t>
            </a:r>
            <a:endParaRPr sz="1700"/>
          </a:p>
          <a:p>
            <a:pPr indent="-336550" lvl="0" marL="457200" rtl="0" algn="l">
              <a:lnSpc>
                <a:spcPct val="115000"/>
              </a:lnSpc>
              <a:spcBef>
                <a:spcPts val="1600"/>
              </a:spcBef>
              <a:spcAft>
                <a:spcPts val="0"/>
              </a:spcAft>
              <a:buSzPts val="1700"/>
              <a:buChar char="●"/>
            </a:pPr>
            <a:r>
              <a:rPr b="0" i="0" lang="sw" sz="1700" u="none"/>
              <a:t>Kuhakikisha wananchi wanachangia katika mipango na miradi ya maendeleo ya serikali.</a:t>
            </a:r>
            <a:endParaRPr sz="1700"/>
          </a:p>
          <a:p>
            <a:pPr indent="-336550" lvl="0" marL="457200" rtl="0" algn="l">
              <a:lnSpc>
                <a:spcPct val="115000"/>
              </a:lnSpc>
              <a:spcBef>
                <a:spcPts val="0"/>
              </a:spcBef>
              <a:spcAft>
                <a:spcPts val="0"/>
              </a:spcAft>
              <a:buSzPts val="1700"/>
              <a:buChar char="●"/>
            </a:pPr>
            <a:r>
              <a:rPr b="0" i="0" lang="sw" sz="1700" u="none"/>
              <a:t>Kuhakikisha jamii zinashiriki kikamilifu katika kufanya maamuzi ya maendeleo yanayowahusu</a:t>
            </a:r>
            <a:endParaRPr sz="1700"/>
          </a:p>
          <a:p>
            <a:pPr indent="-336550" lvl="0" marL="457200" rtl="0" algn="l">
              <a:lnSpc>
                <a:spcPct val="115000"/>
              </a:lnSpc>
              <a:spcBef>
                <a:spcPts val="0"/>
              </a:spcBef>
              <a:spcAft>
                <a:spcPts val="0"/>
              </a:spcAft>
              <a:buSzPts val="1700"/>
              <a:buChar char="●"/>
            </a:pPr>
            <a:r>
              <a:rPr b="0" i="0" lang="sw" sz="1700" u="none"/>
              <a:t>Kuhakikisha kwamba hatua za maendeleo zinaambatana na mahitaji na mapendeleo ya jamii husika.</a:t>
            </a:r>
            <a:endParaRPr sz="1700"/>
          </a:p>
          <a:p>
            <a:pPr indent="0" lvl="0" marL="457200" rtl="0" algn="l">
              <a:lnSpc>
                <a:spcPct val="115000"/>
              </a:lnSpc>
              <a:spcBef>
                <a:spcPts val="1600"/>
              </a:spcBef>
              <a:spcAft>
                <a:spcPts val="0"/>
              </a:spcAft>
              <a:buSzPts val="1400"/>
              <a:buNone/>
            </a:pPr>
            <a:r>
              <a:t/>
            </a:r>
            <a:endParaRPr sz="1700"/>
          </a:p>
          <a:p>
            <a:pPr indent="0" lvl="0" marL="0" rtl="0" algn="l">
              <a:lnSpc>
                <a:spcPct val="115000"/>
              </a:lnSpc>
              <a:spcBef>
                <a:spcPts val="1600"/>
              </a:spcBef>
              <a:spcAft>
                <a:spcPts val="0"/>
              </a:spcAft>
              <a:buSzPts val="1400"/>
              <a:buNone/>
            </a:pPr>
            <a:r>
              <a:t/>
            </a:r>
            <a:endParaRPr sz="1700"/>
          </a:p>
          <a:p>
            <a:pPr indent="0" lvl="0" marL="0" rtl="0" algn="l">
              <a:lnSpc>
                <a:spcPct val="115000"/>
              </a:lnSpc>
              <a:spcBef>
                <a:spcPts val="1600"/>
              </a:spcBef>
              <a:spcAft>
                <a:spcPts val="1600"/>
              </a:spcAft>
              <a:buSzPts val="1400"/>
              <a:buNone/>
            </a:pPr>
            <a:r>
              <a:t/>
            </a:r>
            <a:endParaRPr sz="1700"/>
          </a:p>
        </p:txBody>
      </p:sp>
      <p:sp>
        <p:nvSpPr>
          <p:cNvPr id="204" name="Google Shape;204;p21"/>
          <p:cNvSpPr txBox="1"/>
          <p:nvPr>
            <p:ph type="title"/>
          </p:nvPr>
        </p:nvSpPr>
        <p:spPr>
          <a:xfrm>
            <a:off x="439475" y="17350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1: </a:t>
            </a:r>
            <a:r>
              <a:rPr b="0" i="0" lang="sw" u="none"/>
              <a:t>Kusudi</a:t>
            </a:r>
            <a:r>
              <a:rPr b="1" i="0" lang="sw" u="none"/>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2"/>
          <p:cNvSpPr txBox="1"/>
          <p:nvPr>
            <p:ph idx="1" type="body"/>
          </p:nvPr>
        </p:nvSpPr>
        <p:spPr>
          <a:xfrm>
            <a:off x="4386225" y="1142825"/>
            <a:ext cx="4312800" cy="136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b="1" i="0" lang="sw" sz="1800" u="none"/>
              <a:t>Zoezi la kikundi / Majadiliano ya wawili kwa wawili:</a:t>
            </a:r>
            <a:endParaRPr b="1" sz="1800"/>
          </a:p>
          <a:p>
            <a:pPr indent="0" lvl="0" marL="0" rtl="0" algn="ctr">
              <a:lnSpc>
                <a:spcPct val="115000"/>
              </a:lnSpc>
              <a:spcBef>
                <a:spcPts val="1600"/>
              </a:spcBef>
              <a:spcAft>
                <a:spcPts val="1600"/>
              </a:spcAft>
              <a:buSzPts val="1400"/>
              <a:buNone/>
            </a:pPr>
            <a:r>
              <a:rPr b="0" i="1" lang="sw" sz="1800" u="none"/>
              <a:t>Faida za kutumia nyenzo ya mchakato wa mipango shirikishi ni zipi?</a:t>
            </a:r>
            <a:endParaRPr i="1" sz="1800"/>
          </a:p>
        </p:txBody>
      </p:sp>
      <p:sp>
        <p:nvSpPr>
          <p:cNvPr id="210" name="Google Shape;210;p22"/>
          <p:cNvSpPr txBox="1"/>
          <p:nvPr>
            <p:ph type="title"/>
          </p:nvPr>
        </p:nvSpPr>
        <p:spPr>
          <a:xfrm>
            <a:off x="508350" y="142078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1: Ufaafu</a:t>
            </a:r>
            <a:endParaRPr/>
          </a:p>
        </p:txBody>
      </p:sp>
      <p:pic>
        <p:nvPicPr>
          <p:cNvPr id="211" name="Google Shape;211;p22"/>
          <p:cNvPicPr preferRelativeResize="0"/>
          <p:nvPr/>
        </p:nvPicPr>
        <p:blipFill rotWithShape="1">
          <a:blip r:embed="rId3">
            <a:alphaModFix/>
          </a:blip>
          <a:srcRect b="0" l="0" r="0" t="0"/>
          <a:stretch/>
        </p:blipFill>
        <p:spPr>
          <a:xfrm>
            <a:off x="6213887" y="3258725"/>
            <a:ext cx="875025" cy="875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3"/>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Nyenzo ya 1: Manufaa/faida</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217" name="Google Shape;217;p23"/>
          <p:cNvSpPr txBox="1"/>
          <p:nvPr>
            <p:ph idx="1" type="body"/>
          </p:nvPr>
        </p:nvSpPr>
        <p:spPr>
          <a:xfrm>
            <a:off x="311700" y="964875"/>
            <a:ext cx="8520600" cy="34995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b="1" i="0" lang="sw" sz="1500" u="none"/>
              <a:t>Inahimiza wananchi kutoa maoni.</a:t>
            </a:r>
            <a:endParaRPr sz="1500"/>
          </a:p>
          <a:p>
            <a:pPr indent="-323850" lvl="1" marL="914400" rtl="0" algn="l">
              <a:lnSpc>
                <a:spcPct val="100000"/>
              </a:lnSpc>
              <a:spcBef>
                <a:spcPts val="0"/>
              </a:spcBef>
              <a:spcAft>
                <a:spcPts val="0"/>
              </a:spcAft>
              <a:buSzPts val="1500"/>
              <a:buChar char="○"/>
            </a:pPr>
            <a:r>
              <a:rPr b="0" i="0" lang="sw" sz="1500" u="none"/>
              <a:t>Wananchi waelewa vyema </a:t>
            </a:r>
            <a:endParaRPr sz="1500"/>
          </a:p>
          <a:p>
            <a:pPr indent="-323850" lvl="1" marL="914400" rtl="0" algn="l">
              <a:lnSpc>
                <a:spcPct val="100000"/>
              </a:lnSpc>
              <a:spcBef>
                <a:spcPts val="0"/>
              </a:spcBef>
              <a:spcAft>
                <a:spcPts val="0"/>
              </a:spcAft>
              <a:buSzPts val="1500"/>
              <a:buChar char="○"/>
            </a:pPr>
            <a:r>
              <a:rPr b="0" i="0" lang="sw" sz="1500" u="none"/>
              <a:t>Wana fursa za kushiriki katika kutambua mahitaji ya maendeleo na katika kuteua sera na mipango ambayo inafaa kupewa kipaumbele na serikali za mitaa.  </a:t>
            </a:r>
            <a:endParaRPr sz="1500"/>
          </a:p>
          <a:p>
            <a:pPr indent="-323850" lvl="0" marL="457200" rtl="0" algn="l">
              <a:lnSpc>
                <a:spcPct val="115000"/>
              </a:lnSpc>
              <a:spcBef>
                <a:spcPts val="1000"/>
              </a:spcBef>
              <a:spcAft>
                <a:spcPts val="0"/>
              </a:spcAft>
              <a:buSzPts val="1500"/>
              <a:buChar char="●"/>
            </a:pPr>
            <a:r>
              <a:rPr b="1" i="0" lang="sw" sz="1500" u="none"/>
              <a:t>Inawapa raia fursa ya kutathmini uwazi, utendakazi, na uwajibikaji wa serikali zao za mitaa. </a:t>
            </a:r>
            <a:r>
              <a:rPr b="0" i="0" lang="sw" sz="1500" u="none"/>
              <a:t>Wananchi kushirikishwa katika utekelezaji wa mipango na pia katika kufuatilia na kutathmini utendakazi wa serikali zao za mitaa.</a:t>
            </a:r>
            <a:endParaRPr sz="1500"/>
          </a:p>
          <a:p>
            <a:pPr indent="-323850" lvl="0" marL="457200" rtl="0" algn="l">
              <a:lnSpc>
                <a:spcPct val="115000"/>
              </a:lnSpc>
              <a:spcBef>
                <a:spcPts val="1000"/>
              </a:spcBef>
              <a:spcAft>
                <a:spcPts val="0"/>
              </a:spcAft>
              <a:buSzPts val="1500"/>
              <a:buChar char="●"/>
            </a:pPr>
            <a:r>
              <a:rPr b="0" i="0" lang="sw" sz="1500" u="none"/>
              <a:t>Huwezesha wanajamii kuhusika katika mipango ya serikali za mitaa, na hivyo, hutoa fursa za ufikiaji wa rasilimali za jamii, kwa mfano rasilimali zilizobainishwa kwenye michakato ya uhamasishaji wa kanisa na jamii.</a:t>
            </a:r>
            <a:endParaRPr sz="1500"/>
          </a:p>
          <a:p>
            <a:pPr indent="-323850" lvl="0" marL="457200" rtl="0" algn="l">
              <a:lnSpc>
                <a:spcPct val="115000"/>
              </a:lnSpc>
              <a:spcBef>
                <a:spcPts val="1000"/>
              </a:spcBef>
              <a:spcAft>
                <a:spcPts val="0"/>
              </a:spcAft>
              <a:buSzPts val="1500"/>
              <a:buChar char="●"/>
            </a:pPr>
            <a:r>
              <a:rPr b="0" i="0" lang="sw" sz="1500" u="none"/>
              <a:t>Husaidia katika kusawazisha uhusiano wa kimamlaka miongoni mwa viongozi tofauti, wadau, na rasilimali, hivyo kuwezesha wahusika kushirikiana kwa usawa na kwa ukaribu.</a:t>
            </a:r>
            <a:endParaRPr sz="1500"/>
          </a:p>
          <a:p>
            <a:pPr indent="0" lvl="0" marL="0" rtl="0" algn="l">
              <a:lnSpc>
                <a:spcPct val="115000"/>
              </a:lnSpc>
              <a:spcBef>
                <a:spcPts val="1000"/>
              </a:spcBef>
              <a:spcAft>
                <a:spcPts val="0"/>
              </a:spcAft>
              <a:buSzPts val="1400"/>
              <a:buNone/>
            </a:pPr>
            <a:r>
              <a:t/>
            </a:r>
            <a:endParaRPr sz="1500"/>
          </a:p>
          <a:p>
            <a:pPr indent="0" lvl="0" marL="0" rtl="0" algn="l">
              <a:lnSpc>
                <a:spcPct val="115000"/>
              </a:lnSpc>
              <a:spcBef>
                <a:spcPts val="1600"/>
              </a:spcBef>
              <a:spcAft>
                <a:spcPts val="0"/>
              </a:spcAft>
              <a:buSzPts val="1400"/>
              <a:buNone/>
            </a:pPr>
            <a:r>
              <a:t/>
            </a:r>
            <a:endParaRPr sz="1500"/>
          </a:p>
          <a:p>
            <a:pPr indent="0" lvl="0" marL="0" rtl="0" algn="l">
              <a:lnSpc>
                <a:spcPct val="115000"/>
              </a:lnSpc>
              <a:spcBef>
                <a:spcPts val="1600"/>
              </a:spcBef>
              <a:spcAft>
                <a:spcPts val="1600"/>
              </a:spcAft>
              <a:buSzPts val="1400"/>
              <a:buNone/>
            </a:pPr>
            <a:r>
              <a:t/>
            </a:r>
            <a:endParaRPr sz="15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4"/>
          <p:cNvSpPr txBox="1"/>
          <p:nvPr>
            <p:ph idx="1" type="body"/>
          </p:nvPr>
        </p:nvSpPr>
        <p:spPr>
          <a:xfrm>
            <a:off x="4121400" y="1201000"/>
            <a:ext cx="4771800" cy="19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b="1" i="0" lang="sw" sz="1800" u="none">
                <a:solidFill>
                  <a:srgbClr val="000000"/>
                </a:solidFill>
              </a:rPr>
              <a:t>Zoezi la kikundi / Majadiliano ya wawili kwa wawili:</a:t>
            </a:r>
            <a:endParaRPr b="1" sz="1800">
              <a:solidFill>
                <a:srgbClr val="000000"/>
              </a:solidFill>
            </a:endParaRPr>
          </a:p>
          <a:p>
            <a:pPr indent="0" lvl="0" marL="0" rtl="0" algn="ctr">
              <a:lnSpc>
                <a:spcPct val="100000"/>
              </a:lnSpc>
              <a:spcBef>
                <a:spcPts val="0"/>
              </a:spcBef>
              <a:spcAft>
                <a:spcPts val="0"/>
              </a:spcAft>
              <a:buSzPts val="1400"/>
              <a:buNone/>
            </a:pPr>
            <a:r>
              <a:t/>
            </a:r>
            <a:endParaRPr b="1" sz="1800">
              <a:solidFill>
                <a:srgbClr val="000000"/>
              </a:solidFill>
            </a:endParaRPr>
          </a:p>
          <a:p>
            <a:pPr indent="0" lvl="0" marL="0" rtl="0" algn="ctr">
              <a:lnSpc>
                <a:spcPct val="100000"/>
              </a:lnSpc>
              <a:spcBef>
                <a:spcPts val="0"/>
              </a:spcBef>
              <a:spcAft>
                <a:spcPts val="0"/>
              </a:spcAft>
              <a:buSzPts val="1400"/>
              <a:buNone/>
            </a:pPr>
            <a:r>
              <a:rPr b="0" i="1" lang="sw" sz="1800" u="none">
                <a:solidFill>
                  <a:srgbClr val="000000"/>
                </a:solidFill>
              </a:rPr>
              <a:t>Mapungufu ya kutumia nyenzo ya mchakato wa mipango shirikishi ni yapi?</a:t>
            </a:r>
            <a:endParaRPr i="1" sz="1800">
              <a:solidFill>
                <a:srgbClr val="000000"/>
              </a:solidFill>
            </a:endParaRPr>
          </a:p>
          <a:p>
            <a:pPr indent="0" lvl="0" marL="0" rtl="0" algn="l">
              <a:lnSpc>
                <a:spcPct val="115000"/>
              </a:lnSpc>
              <a:spcBef>
                <a:spcPts val="0"/>
              </a:spcBef>
              <a:spcAft>
                <a:spcPts val="1600"/>
              </a:spcAft>
              <a:buSzPts val="1400"/>
              <a:buNone/>
            </a:pPr>
            <a:r>
              <a:t/>
            </a:r>
            <a:endParaRPr sz="1800"/>
          </a:p>
        </p:txBody>
      </p:sp>
      <p:sp>
        <p:nvSpPr>
          <p:cNvPr id="223" name="Google Shape;223;p24"/>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1: Upungufu</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Nyenzo ya 1: Baadhi ya mapungufu</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229" name="Google Shape;229;p25"/>
          <p:cNvSpPr txBox="1"/>
          <p:nvPr>
            <p:ph idx="1" type="body"/>
          </p:nvPr>
        </p:nvSpPr>
        <p:spPr>
          <a:xfrm>
            <a:off x="311700" y="880800"/>
            <a:ext cx="7726500" cy="3542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b="1" i="0" lang="sw" sz="1800" u="none"/>
              <a:t>Huenda isichangie moja kwa moja katika wanajamii kushiriki katika utekelezaji, ufuatiliaji au tathmini ya hatua. </a:t>
            </a:r>
            <a:endParaRPr sz="1800"/>
          </a:p>
          <a:p>
            <a:pPr indent="-342900" lvl="0" marL="457200" rtl="0" algn="l">
              <a:lnSpc>
                <a:spcPct val="115000"/>
              </a:lnSpc>
              <a:spcBef>
                <a:spcPts val="1600"/>
              </a:spcBef>
              <a:spcAft>
                <a:spcPts val="0"/>
              </a:spcAft>
              <a:buSzPts val="1800"/>
              <a:buChar char="●"/>
            </a:pPr>
            <a:r>
              <a:rPr b="1" i="0" lang="sw" sz="1800" u="none"/>
              <a:t>Mchakato unaweza kutekwa nyara na wanajamii wa tabaka la juu au watu au mashirika mengine yenye uwezo</a:t>
            </a:r>
            <a:r>
              <a:rPr b="0" i="0" lang="sw" sz="1800" u="none"/>
              <a:t>, wote wakilinda maslahi yao wenyewe kwa kutumia hila kwenye mchakato.</a:t>
            </a:r>
            <a:endParaRPr sz="1800"/>
          </a:p>
          <a:p>
            <a:pPr indent="-342900" lvl="0" marL="457200" rtl="0" algn="l">
              <a:lnSpc>
                <a:spcPct val="115000"/>
              </a:lnSpc>
              <a:spcBef>
                <a:spcPts val="1000"/>
              </a:spcBef>
              <a:spcAft>
                <a:spcPts val="0"/>
              </a:spcAft>
              <a:buSzPts val="1800"/>
              <a:buChar char="●"/>
            </a:pPr>
            <a:r>
              <a:rPr b="1" i="0" lang="sw" sz="1800" u="none"/>
              <a:t>Inachukua muda na rasilimali kuwashirikisha wadau mbalimbali wenye maslahi tofauti.  </a:t>
            </a:r>
            <a:endParaRPr b="1" sz="1800"/>
          </a:p>
          <a:p>
            <a:pPr indent="-342900" lvl="0" marL="457200" rtl="0" algn="l">
              <a:lnSpc>
                <a:spcPct val="115000"/>
              </a:lnSpc>
              <a:spcBef>
                <a:spcPts val="1000"/>
              </a:spcBef>
              <a:spcAft>
                <a:spcPts val="0"/>
              </a:spcAft>
              <a:buSzPts val="1800"/>
              <a:buChar char="●"/>
            </a:pPr>
            <a:r>
              <a:rPr b="1" i="0" lang="sw" sz="1800" u="none"/>
              <a:t>Inaongeza matarajio.</a:t>
            </a:r>
            <a:endParaRPr sz="1800"/>
          </a:p>
          <a:p>
            <a:pPr indent="0" lvl="0" marL="0" rtl="0" algn="l">
              <a:lnSpc>
                <a:spcPct val="115000"/>
              </a:lnSpc>
              <a:spcBef>
                <a:spcPts val="1600"/>
              </a:spcBef>
              <a:spcAft>
                <a:spcPts val="1600"/>
              </a:spcAft>
              <a:buSzPts val="1400"/>
              <a:buNone/>
            </a:pPr>
            <a:r>
              <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6"/>
          <p:cNvSpPr txBox="1"/>
          <p:nvPr>
            <p:ph type="ctrTitle"/>
          </p:nvPr>
        </p:nvSpPr>
        <p:spPr>
          <a:xfrm>
            <a:off x="288775" y="127532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sw" sz="4500" u="none"/>
              <a:t>Kutumia na kurekebisha nyenzo</a:t>
            </a:r>
            <a:endParaRPr sz="4500"/>
          </a:p>
        </p:txBody>
      </p:sp>
      <p:sp>
        <p:nvSpPr>
          <p:cNvPr id="235" name="Google Shape;235;p26"/>
          <p:cNvSpPr txBox="1"/>
          <p:nvPr>
            <p:ph idx="1" type="subTitle"/>
          </p:nvPr>
        </p:nvSpPr>
        <p:spPr>
          <a:xfrm>
            <a:off x="927775" y="2236225"/>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sw" u="none"/>
              <a:t>Nyenzo ya 1</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7"/>
          <p:cNvSpPr txBox="1"/>
          <p:nvPr>
            <p:ph type="title"/>
          </p:nvPr>
        </p:nvSpPr>
        <p:spPr>
          <a:xfrm>
            <a:off x="0" y="0"/>
            <a:ext cx="6492900" cy="86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SzPts val="2600"/>
              <a:buNone/>
            </a:pPr>
            <a:r>
              <a:rPr b="1" i="0" lang="sw" u="none"/>
              <a:t>Nyenzo ya 1: Upangaji katika mchakato wenu wa CCT </a:t>
            </a:r>
            <a:endParaRPr/>
          </a:p>
        </p:txBody>
      </p:sp>
      <p:graphicFrame>
        <p:nvGraphicFramePr>
          <p:cNvPr id="241" name="Google Shape;241;p27"/>
          <p:cNvGraphicFramePr/>
          <p:nvPr/>
        </p:nvGraphicFramePr>
        <p:xfrm>
          <a:off x="222275" y="970225"/>
          <a:ext cx="3000000" cy="3000000"/>
        </p:xfrm>
        <a:graphic>
          <a:graphicData uri="http://schemas.openxmlformats.org/drawingml/2006/table">
            <a:tbl>
              <a:tblPr>
                <a:noFill/>
                <a:tableStyleId>{34DB39BA-1C77-4FE4-B795-2DAF235CAF17}</a:tableStyleId>
              </a:tblPr>
              <a:tblGrid>
                <a:gridCol w="1771700"/>
                <a:gridCol w="1915275"/>
                <a:gridCol w="2919375"/>
                <a:gridCol w="2093100"/>
              </a:tblGrid>
              <a:tr h="565400">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solidFill>
                            <a:srgbClr val="333333"/>
                          </a:solidFill>
                          <a:latin typeface="Calibri"/>
                          <a:ea typeface="Calibri"/>
                          <a:cs typeface="Calibri"/>
                          <a:sym typeface="Calibri"/>
                        </a:rPr>
                        <a:t>Mbinu ya CCT</a:t>
                      </a:r>
                      <a:endParaRPr b="1" sz="14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solidFill>
                            <a:srgbClr val="333333"/>
                          </a:solidFill>
                          <a:latin typeface="Calibri"/>
                          <a:ea typeface="Calibri"/>
                          <a:cs typeface="Calibri"/>
                          <a:sym typeface="Calibri"/>
                        </a:rPr>
                        <a:t>Uhamasishaji wa Kanisa na Jamii</a:t>
                      </a:r>
                      <a:endParaRPr b="1" sz="14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solidFill>
                            <a:srgbClr val="333333"/>
                          </a:solidFill>
                          <a:latin typeface="Calibri"/>
                          <a:ea typeface="Calibri"/>
                          <a:cs typeface="Calibri"/>
                          <a:sym typeface="Calibri"/>
                        </a:rPr>
                        <a:t>Umoja/Parivartan/Unidos</a:t>
                      </a:r>
                      <a:endParaRPr b="1" sz="14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sw" sz="1400" u="none" cap="none" strike="noStrike">
                          <a:solidFill>
                            <a:srgbClr val="333333"/>
                          </a:solidFill>
                          <a:latin typeface="Calibri"/>
                          <a:ea typeface="Calibri"/>
                          <a:cs typeface="Calibri"/>
                          <a:sym typeface="Calibri"/>
                        </a:rPr>
                        <a:t>Sangsangai</a:t>
                      </a:r>
                      <a:endParaRPr b="1" sz="14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46650">
                <a:tc>
                  <a:txBody>
                    <a:bodyPr/>
                    <a:lstStyle/>
                    <a:p>
                      <a:pPr indent="0" lvl="0" marL="0" marR="0" rtl="0" algn="l">
                        <a:lnSpc>
                          <a:spcPct val="100000"/>
                        </a:lnSpc>
                        <a:spcBef>
                          <a:spcPts val="0"/>
                        </a:spcBef>
                        <a:spcAft>
                          <a:spcPts val="0"/>
                        </a:spcAft>
                        <a:buClr>
                          <a:srgbClr val="000000"/>
                        </a:buClr>
                        <a:buSzPts val="1400"/>
                        <a:buFont typeface="Arial"/>
                        <a:buNone/>
                      </a:pPr>
                      <a:r>
                        <a:rPr b="0" i="0" lang="sw" sz="1400" u="none" cap="none" strike="noStrike">
                          <a:solidFill>
                            <a:srgbClr val="333333"/>
                          </a:solidFill>
                          <a:latin typeface="Calibri"/>
                          <a:ea typeface="Calibri"/>
                          <a:cs typeface="Calibri"/>
                          <a:sym typeface="Calibri"/>
                        </a:rPr>
                        <a:t>Upangaji unafanywa </a:t>
                      </a:r>
                      <a:r>
                        <a:rPr b="1" i="0" lang="sw" sz="1400" u="none" cap="none" strike="noStrike">
                          <a:solidFill>
                            <a:srgbClr val="333333"/>
                          </a:solidFill>
                          <a:latin typeface="Calibri"/>
                          <a:ea typeface="Calibri"/>
                          <a:cs typeface="Calibri"/>
                          <a:sym typeface="Calibri"/>
                        </a:rPr>
                        <a:t>vipi</a:t>
                      </a:r>
                      <a:r>
                        <a:rPr b="0" i="0" lang="sw" sz="1400" u="none" cap="none" strike="noStrike">
                          <a:solidFill>
                            <a:srgbClr val="333333"/>
                          </a:solidFill>
                          <a:latin typeface="Calibri"/>
                          <a:ea typeface="Calibri"/>
                          <a:cs typeface="Calibri"/>
                          <a:sym typeface="Calibri"/>
                        </a:rPr>
                        <a:t> na </a:t>
                      </a:r>
                      <a:r>
                        <a:rPr b="1" i="0" lang="sw" sz="1400" u="none" cap="none" strike="noStrike">
                          <a:solidFill>
                            <a:srgbClr val="333333"/>
                          </a:solidFill>
                          <a:latin typeface="Calibri"/>
                          <a:ea typeface="Calibri"/>
                          <a:cs typeface="Calibri"/>
                          <a:sym typeface="Calibri"/>
                        </a:rPr>
                        <a:t>lini</a:t>
                      </a:r>
                      <a:r>
                        <a:rPr b="0" i="0" lang="sw" sz="1400" u="none" cap="none" strike="noStrike">
                          <a:solidFill>
                            <a:srgbClr val="333333"/>
                          </a:solidFill>
                          <a:latin typeface="Calibri"/>
                          <a:ea typeface="Calibri"/>
                          <a:cs typeface="Calibri"/>
                          <a:sym typeface="Calibri"/>
                        </a:rPr>
                        <a:t> katika mchakato wenu wa CCT?</a:t>
                      </a:r>
                      <a:endParaRPr sz="14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978450">
                <a:tc>
                  <a:txBody>
                    <a:bodyPr/>
                    <a:lstStyle/>
                    <a:p>
                      <a:pPr indent="0" lvl="0" marL="0" marR="0" rtl="0" algn="l">
                        <a:lnSpc>
                          <a:spcPct val="100000"/>
                        </a:lnSpc>
                        <a:spcBef>
                          <a:spcPts val="0"/>
                        </a:spcBef>
                        <a:spcAft>
                          <a:spcPts val="0"/>
                        </a:spcAft>
                        <a:buClr>
                          <a:srgbClr val="000000"/>
                        </a:buClr>
                        <a:buSzPts val="1400"/>
                        <a:buFont typeface="Arial"/>
                        <a:buNone/>
                      </a:pPr>
                      <a:r>
                        <a:rPr b="0" i="0" lang="sw" sz="1400" u="none" cap="none" strike="noStrike">
                          <a:solidFill>
                            <a:srgbClr val="333333"/>
                          </a:solidFill>
                          <a:latin typeface="Calibri"/>
                          <a:ea typeface="Calibri"/>
                          <a:cs typeface="Calibri"/>
                          <a:sym typeface="Calibri"/>
                        </a:rPr>
                        <a:t>Matatizo yaliyobainishwa yanawekewaje kipaumbele?</a:t>
                      </a:r>
                      <a:endParaRPr sz="14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217950">
                <a:tc>
                  <a:txBody>
                    <a:bodyPr/>
                    <a:lstStyle/>
                    <a:p>
                      <a:pPr indent="0" lvl="0" marL="0" marR="0" rtl="0" algn="l">
                        <a:lnSpc>
                          <a:spcPct val="100000"/>
                        </a:lnSpc>
                        <a:spcBef>
                          <a:spcPts val="0"/>
                        </a:spcBef>
                        <a:spcAft>
                          <a:spcPts val="0"/>
                        </a:spcAft>
                        <a:buClr>
                          <a:srgbClr val="000000"/>
                        </a:buClr>
                        <a:buSzPts val="1400"/>
                        <a:buFont typeface="Arial"/>
                        <a:buNone/>
                      </a:pPr>
                      <a:r>
                        <a:rPr b="0" i="0" lang="sw" sz="1400" u="none" cap="none" strike="noStrike">
                          <a:solidFill>
                            <a:schemeClr val="dk1"/>
                          </a:solidFill>
                          <a:latin typeface="Calibri"/>
                          <a:ea typeface="Calibri"/>
                          <a:cs typeface="Calibri"/>
                          <a:sym typeface="Calibri"/>
                        </a:rPr>
                        <a:t>Mchakato wa mipango shirikishi unaweza kujumuishwa wakati upi?</a:t>
                      </a:r>
                      <a:endParaRPr sz="14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8"/>
          <p:cNvSpPr txBox="1"/>
          <p:nvPr>
            <p:ph type="title"/>
          </p:nvPr>
        </p:nvSpPr>
        <p:spPr>
          <a:xfrm>
            <a:off x="47125" y="-21075"/>
            <a:ext cx="5937000" cy="79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400" u="none"/>
              <a:t>Nyenzo ya 1: Upangaji katika mchakato wenu wa CCT (muhtasari)</a:t>
            </a:r>
            <a:endParaRPr sz="2400"/>
          </a:p>
          <a:p>
            <a:pPr indent="0" lvl="0" marL="0" rtl="0" algn="l">
              <a:lnSpc>
                <a:spcPct val="100000"/>
              </a:lnSpc>
              <a:spcBef>
                <a:spcPts val="0"/>
              </a:spcBef>
              <a:spcAft>
                <a:spcPts val="0"/>
              </a:spcAft>
              <a:buSzPts val="2600"/>
              <a:buNone/>
            </a:pPr>
            <a:r>
              <a:t/>
            </a:r>
            <a:endParaRPr sz="2300"/>
          </a:p>
          <a:p>
            <a:pPr indent="0" lvl="0" marL="0" rtl="0" algn="l">
              <a:lnSpc>
                <a:spcPct val="100000"/>
              </a:lnSpc>
              <a:spcBef>
                <a:spcPts val="0"/>
              </a:spcBef>
              <a:spcAft>
                <a:spcPts val="0"/>
              </a:spcAft>
              <a:buSzPts val="2600"/>
              <a:buNone/>
            </a:pPr>
            <a:r>
              <a:rPr b="0" i="0" lang="sw" sz="2300" u="none"/>
              <a:t> </a:t>
            </a:r>
            <a:endParaRPr sz="2300"/>
          </a:p>
        </p:txBody>
      </p:sp>
      <p:graphicFrame>
        <p:nvGraphicFramePr>
          <p:cNvPr id="247" name="Google Shape;247;p28"/>
          <p:cNvGraphicFramePr/>
          <p:nvPr/>
        </p:nvGraphicFramePr>
        <p:xfrm>
          <a:off x="209875" y="1063900"/>
          <a:ext cx="3000000" cy="3000000"/>
        </p:xfrm>
        <a:graphic>
          <a:graphicData uri="http://schemas.openxmlformats.org/drawingml/2006/table">
            <a:tbl>
              <a:tblPr>
                <a:noFill/>
                <a:tableStyleId>{34DB39BA-1C77-4FE4-B795-2DAF235CAF17}</a:tableStyleId>
              </a:tblPr>
              <a:tblGrid>
                <a:gridCol w="1750350"/>
                <a:gridCol w="1892175"/>
                <a:gridCol w="2884100"/>
                <a:gridCol w="2175775"/>
              </a:tblGrid>
              <a:tr h="856325">
                <a:tc>
                  <a:txBody>
                    <a:bodyPr/>
                    <a:lstStyle/>
                    <a:p>
                      <a:pPr indent="0" lvl="0" marL="0" marR="0" rtl="0" algn="l">
                        <a:lnSpc>
                          <a:spcPct val="100000"/>
                        </a:lnSpc>
                        <a:spcBef>
                          <a:spcPts val="0"/>
                        </a:spcBef>
                        <a:spcAft>
                          <a:spcPts val="0"/>
                        </a:spcAft>
                        <a:buClr>
                          <a:srgbClr val="000000"/>
                        </a:buClr>
                        <a:buSzPts val="1800"/>
                        <a:buFont typeface="Arial"/>
                        <a:buNone/>
                      </a:pPr>
                      <a:r>
                        <a:rPr b="1" i="0" lang="sw" sz="1700" u="none" cap="none" strike="noStrike">
                          <a:solidFill>
                            <a:srgbClr val="333333"/>
                          </a:solidFill>
                          <a:latin typeface="Calibri"/>
                          <a:ea typeface="Calibri"/>
                          <a:cs typeface="Calibri"/>
                          <a:sym typeface="Calibri"/>
                        </a:rPr>
                        <a:t>Mbinu ya CCT</a:t>
                      </a:r>
                      <a:endParaRPr b="1" sz="17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700" u="none" cap="none" strike="noStrike">
                          <a:solidFill>
                            <a:srgbClr val="333333"/>
                          </a:solidFill>
                          <a:latin typeface="Calibri"/>
                          <a:ea typeface="Calibri"/>
                          <a:cs typeface="Calibri"/>
                          <a:sym typeface="Calibri"/>
                        </a:rPr>
                        <a:t>Mchakato wa ustawi wa kanisa na jamii</a:t>
                      </a:r>
                      <a:endParaRPr b="1" sz="17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700" u="none" cap="none" strike="noStrike">
                          <a:solidFill>
                            <a:srgbClr val="333333"/>
                          </a:solidFill>
                          <a:latin typeface="Calibri"/>
                          <a:ea typeface="Calibri"/>
                          <a:cs typeface="Calibri"/>
                          <a:sym typeface="Calibri"/>
                        </a:rPr>
                        <a:t>Umoja/Parivartan/Unidos</a:t>
                      </a:r>
                      <a:endParaRPr b="1" sz="17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700" u="none" cap="none" strike="noStrike">
                          <a:solidFill>
                            <a:srgbClr val="333333"/>
                          </a:solidFill>
                          <a:latin typeface="Calibri"/>
                          <a:ea typeface="Calibri"/>
                          <a:cs typeface="Calibri"/>
                          <a:sym typeface="Calibri"/>
                        </a:rPr>
                        <a:t>Sangsangai</a:t>
                      </a:r>
                      <a:endParaRPr b="1" sz="17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521925">
                <a:tc>
                  <a:txBody>
                    <a:bodyPr/>
                    <a:lstStyle/>
                    <a:p>
                      <a:pPr indent="0" lvl="0" marL="0" marR="0" rtl="0" algn="l">
                        <a:lnSpc>
                          <a:spcPct val="100000"/>
                        </a:lnSpc>
                        <a:spcBef>
                          <a:spcPts val="0"/>
                        </a:spcBef>
                        <a:spcAft>
                          <a:spcPts val="0"/>
                        </a:spcAft>
                        <a:buClr>
                          <a:srgbClr val="000000"/>
                        </a:buClr>
                        <a:buSzPts val="1800"/>
                        <a:buFont typeface="Arial"/>
                        <a:buNone/>
                      </a:pPr>
                      <a:r>
                        <a:rPr b="0" i="0" lang="sw" sz="1600" u="none" cap="none" strike="noStrike">
                          <a:solidFill>
                            <a:schemeClr val="dk1"/>
                          </a:solidFill>
                          <a:latin typeface="Calibri"/>
                          <a:ea typeface="Calibri"/>
                          <a:cs typeface="Calibri"/>
                          <a:sym typeface="Calibri"/>
                        </a:rPr>
                        <a:t>Wakati wa kujumuisha mchakato wa mipango shirikishi</a:t>
                      </a:r>
                      <a:endParaRPr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6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600" u="none" cap="none" strike="noStrike">
                          <a:solidFill>
                            <a:srgbClr val="333333"/>
                          </a:solidFill>
                          <a:latin typeface="Calibri"/>
                          <a:ea typeface="Calibri"/>
                          <a:cs typeface="Calibri"/>
                          <a:sym typeface="Calibri"/>
                        </a:rPr>
                        <a:t>Hatua ya 4:</a:t>
                      </a:r>
                      <a:r>
                        <a:rPr b="0" i="0" lang="sw" sz="1600" u="none" cap="none" strike="noStrike">
                          <a:solidFill>
                            <a:srgbClr val="333333"/>
                          </a:solidFill>
                          <a:latin typeface="Calibri"/>
                          <a:ea typeface="Calibri"/>
                          <a:cs typeface="Calibri"/>
                          <a:sym typeface="Calibri"/>
                        </a:rPr>
                        <a:t> </a:t>
                      </a:r>
                      <a:br>
                        <a:rPr lang="sw" sz="1600" u="none" cap="none" strike="noStrike">
                          <a:solidFill>
                            <a:srgbClr val="333333"/>
                          </a:solidFill>
                          <a:latin typeface="Calibri"/>
                          <a:ea typeface="Calibri"/>
                          <a:cs typeface="Calibri"/>
                          <a:sym typeface="Calibri"/>
                        </a:rPr>
                      </a:br>
                      <a:r>
                        <a:rPr b="0" i="0" lang="sw" sz="1600" u="none" cap="none" strike="noStrike">
                          <a:solidFill>
                            <a:srgbClr val="333333"/>
                          </a:solidFill>
                          <a:latin typeface="Calibri"/>
                          <a:ea typeface="Calibri"/>
                          <a:cs typeface="Calibri"/>
                          <a:sym typeface="Calibri"/>
                        </a:rPr>
                        <a:t>Uchambuzi wa taarifa</a:t>
                      </a:r>
                      <a:endParaRPr sz="1600" u="none" cap="none" strike="noStrike">
                        <a:solidFill>
                          <a:srgbClr val="333333"/>
                        </a:solidFill>
                        <a:latin typeface="Calibri"/>
                        <a:ea typeface="Calibri"/>
                        <a:cs typeface="Calibri"/>
                        <a:sym typeface="Calibri"/>
                      </a:endParaRPr>
                    </a:p>
                    <a:p>
                      <a:pPr indent="0" lvl="0" marL="0" marR="0" rtl="0" algn="l">
                        <a:lnSpc>
                          <a:spcPct val="100000"/>
                        </a:lnSpc>
                        <a:spcBef>
                          <a:spcPts val="700"/>
                        </a:spcBef>
                        <a:spcAft>
                          <a:spcPts val="0"/>
                        </a:spcAft>
                        <a:buClr>
                          <a:srgbClr val="000000"/>
                        </a:buClr>
                        <a:buSzPts val="1800"/>
                        <a:buFont typeface="Arial"/>
                        <a:buNone/>
                      </a:pPr>
                      <a:r>
                        <a:rPr b="1" i="0" lang="sw" sz="1600" u="none" cap="none" strike="noStrike">
                          <a:solidFill>
                            <a:srgbClr val="333333"/>
                          </a:solidFill>
                          <a:latin typeface="Calibri"/>
                          <a:ea typeface="Calibri"/>
                          <a:cs typeface="Calibri"/>
                          <a:sym typeface="Calibri"/>
                        </a:rPr>
                        <a:t>Hatua ya 5:</a:t>
                      </a:r>
                      <a:r>
                        <a:rPr b="0" i="0" lang="sw" sz="1600" u="none" cap="none" strike="noStrike">
                          <a:solidFill>
                            <a:srgbClr val="333333"/>
                          </a:solidFill>
                          <a:latin typeface="Calibri"/>
                          <a:ea typeface="Calibri"/>
                          <a:cs typeface="Calibri"/>
                          <a:sym typeface="Calibri"/>
                        </a:rPr>
                        <a:t> </a:t>
                      </a:r>
                      <a:br>
                        <a:rPr lang="sw" sz="1600" u="none" cap="none" strike="noStrike">
                          <a:solidFill>
                            <a:srgbClr val="333333"/>
                          </a:solidFill>
                          <a:latin typeface="Calibri"/>
                          <a:ea typeface="Calibri"/>
                          <a:cs typeface="Calibri"/>
                          <a:sym typeface="Calibri"/>
                        </a:rPr>
                      </a:br>
                      <a:r>
                        <a:rPr b="0" i="0" lang="sw" sz="1600" u="none" cap="none" strike="noStrike">
                          <a:solidFill>
                            <a:srgbClr val="333333"/>
                          </a:solidFill>
                          <a:latin typeface="Calibri"/>
                          <a:ea typeface="Calibri"/>
                          <a:cs typeface="Calibri"/>
                          <a:sym typeface="Calibri"/>
                        </a:rPr>
                        <a:t>Kufanya Uamuzi</a:t>
                      </a:r>
                      <a:endParaRPr sz="16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600" u="none" cap="none" strike="noStrike">
                          <a:solidFill>
                            <a:srgbClr val="333333"/>
                          </a:solidFill>
                          <a:latin typeface="Calibri"/>
                          <a:ea typeface="Calibri"/>
                          <a:cs typeface="Calibri"/>
                          <a:sym typeface="Calibri"/>
                        </a:rPr>
                        <a:t>Hatua ya 3:</a:t>
                      </a:r>
                      <a:r>
                        <a:rPr b="0" i="0" lang="sw" sz="1600" u="none" cap="none" strike="noStrike">
                          <a:solidFill>
                            <a:srgbClr val="333333"/>
                          </a:solidFill>
                          <a:latin typeface="Calibri"/>
                          <a:ea typeface="Calibri"/>
                          <a:cs typeface="Calibri"/>
                          <a:sym typeface="Calibri"/>
                        </a:rPr>
                        <a:t> </a:t>
                      </a:r>
                      <a:br>
                        <a:rPr lang="sw" sz="1600" u="none" cap="none" strike="noStrike">
                          <a:solidFill>
                            <a:srgbClr val="333333"/>
                          </a:solidFill>
                          <a:latin typeface="Calibri"/>
                          <a:ea typeface="Calibri"/>
                          <a:cs typeface="Calibri"/>
                          <a:sym typeface="Calibri"/>
                        </a:rPr>
                      </a:br>
                      <a:r>
                        <a:rPr b="0" i="0" lang="sw" sz="1600" u="none" cap="none" strike="noStrike">
                          <a:solidFill>
                            <a:srgbClr val="333333"/>
                          </a:solidFill>
                          <a:latin typeface="Calibri"/>
                          <a:ea typeface="Calibri"/>
                          <a:cs typeface="Calibri"/>
                          <a:sym typeface="Calibri"/>
                        </a:rPr>
                        <a:t>Kuweka malengo na kuchukua hatua (kupanga utekelezaji)</a:t>
                      </a:r>
                      <a:endParaRPr sz="1600" u="none" cap="none" strike="noStrike">
                        <a:solidFill>
                          <a:srgbClr val="333333"/>
                        </a:solidFill>
                        <a:latin typeface="Calibri"/>
                        <a:ea typeface="Calibri"/>
                        <a:cs typeface="Calibri"/>
                        <a:sym typeface="Calibri"/>
                      </a:endParaRPr>
                    </a:p>
                    <a:p>
                      <a:pPr indent="0" lvl="0" marL="0" marR="0" rtl="0" algn="l">
                        <a:lnSpc>
                          <a:spcPct val="100000"/>
                        </a:lnSpc>
                        <a:spcBef>
                          <a:spcPts val="700"/>
                        </a:spcBef>
                        <a:spcAft>
                          <a:spcPts val="0"/>
                        </a:spcAft>
                        <a:buClr>
                          <a:srgbClr val="000000"/>
                        </a:buClr>
                        <a:buSzPts val="1800"/>
                        <a:buFont typeface="Arial"/>
                        <a:buNone/>
                      </a:pPr>
                      <a:r>
                        <a:rPr b="1" i="0" lang="sw" sz="1600" u="none" cap="none" strike="noStrike">
                          <a:solidFill>
                            <a:srgbClr val="333333"/>
                          </a:solidFill>
                          <a:latin typeface="Calibri"/>
                          <a:ea typeface="Calibri"/>
                          <a:cs typeface="Calibri"/>
                          <a:sym typeface="Calibri"/>
                        </a:rPr>
                        <a:t>Hatua ya 4:</a:t>
                      </a:r>
                      <a:r>
                        <a:rPr b="0" i="0" lang="sw" sz="1600" u="none" cap="none" strike="noStrike">
                          <a:solidFill>
                            <a:srgbClr val="333333"/>
                          </a:solidFill>
                          <a:latin typeface="Calibri"/>
                          <a:ea typeface="Calibri"/>
                          <a:cs typeface="Calibri"/>
                          <a:sym typeface="Calibri"/>
                        </a:rPr>
                        <a:t> </a:t>
                      </a:r>
                      <a:br>
                        <a:rPr lang="sw" sz="1600" u="none" cap="none" strike="noStrike">
                          <a:solidFill>
                            <a:srgbClr val="333333"/>
                          </a:solidFill>
                          <a:latin typeface="Calibri"/>
                          <a:ea typeface="Calibri"/>
                          <a:cs typeface="Calibri"/>
                          <a:sym typeface="Calibri"/>
                        </a:rPr>
                      </a:br>
                      <a:r>
                        <a:rPr b="0" i="0" lang="sw" sz="1600" u="none" cap="none" strike="noStrike">
                          <a:solidFill>
                            <a:srgbClr val="333333"/>
                          </a:solidFill>
                          <a:latin typeface="Calibri"/>
                          <a:ea typeface="Calibri"/>
                          <a:cs typeface="Calibri"/>
                          <a:sym typeface="Calibri"/>
                        </a:rPr>
                        <a:t>Kutekeleza</a:t>
                      </a:r>
                      <a:endParaRPr sz="16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600" u="none" cap="none" strike="noStrike">
                          <a:solidFill>
                            <a:srgbClr val="333333"/>
                          </a:solidFill>
                          <a:latin typeface="Calibri"/>
                          <a:ea typeface="Calibri"/>
                          <a:cs typeface="Calibri"/>
                          <a:sym typeface="Calibri"/>
                        </a:rPr>
                        <a:t>Awamu ya 3:</a:t>
                      </a:r>
                      <a:r>
                        <a:rPr b="0" i="0" lang="sw" sz="1600" u="none" cap="none" strike="noStrike">
                          <a:solidFill>
                            <a:srgbClr val="333333"/>
                          </a:solidFill>
                          <a:latin typeface="Calibri"/>
                          <a:ea typeface="Calibri"/>
                          <a:cs typeface="Calibri"/>
                          <a:sym typeface="Calibri"/>
                        </a:rPr>
                        <a:t> </a:t>
                      </a:r>
                      <a:br>
                        <a:rPr lang="sw" sz="1600" u="none" cap="none" strike="noStrike">
                          <a:solidFill>
                            <a:srgbClr val="333333"/>
                          </a:solidFill>
                          <a:latin typeface="Calibri"/>
                          <a:ea typeface="Calibri"/>
                          <a:cs typeface="Calibri"/>
                          <a:sym typeface="Calibri"/>
                        </a:rPr>
                      </a:br>
                      <a:r>
                        <a:rPr b="0" i="0" lang="sw" sz="1600" u="none" cap="none" strike="noStrike">
                          <a:solidFill>
                            <a:srgbClr val="333333"/>
                          </a:solidFill>
                          <a:latin typeface="Calibri"/>
                          <a:ea typeface="Calibri"/>
                          <a:cs typeface="Calibri"/>
                          <a:sym typeface="Calibri"/>
                        </a:rPr>
                        <a:t>Jamii</a:t>
                      </a:r>
                      <a:endParaRPr sz="16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
        <p:nvSpPr>
          <p:cNvPr id="248" name="Google Shape;248;p28"/>
          <p:cNvSpPr txBox="1"/>
          <p:nvPr/>
        </p:nvSpPr>
        <p:spPr>
          <a:xfrm>
            <a:off x="209875" y="3642300"/>
            <a:ext cx="8702400" cy="84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sw" u="none" cap="none" strike="noStrike">
                <a:solidFill>
                  <a:srgbClr val="434343"/>
                </a:solidFill>
                <a:latin typeface="Calibri"/>
                <a:ea typeface="Calibri"/>
                <a:cs typeface="Calibri"/>
                <a:sym typeface="Calibri"/>
              </a:rPr>
              <a:t>Sifa moja ya michakato yote ya CCT ni kwamba inatumia mbinu shirikishi, kwa hivyo kuna fursa nzuri ya kutumia mipango shirikishi. Kwa hivyo majukumu mengi yaliyotajwa katika nyenzo ya mipango shirikishi yatakuwa yametekelezwa na kanisa na jamii ikiwa wamekamilisha hatua ya 3 na ya 4 ya mchakato wa CCT. </a:t>
            </a:r>
            <a:endParaRPr b="0" i="0" u="none" cap="none" strike="noStrike">
              <a:solidFill>
                <a:srgbClr val="434343"/>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9"/>
          <p:cNvSpPr txBox="1"/>
          <p:nvPr>
            <p:ph type="title"/>
          </p:nvPr>
        </p:nvSpPr>
        <p:spPr>
          <a:xfrm>
            <a:off x="45150" y="0"/>
            <a:ext cx="5950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400" u="none"/>
              <a:t>Kutumia nyenzo: Hatua kuu katika mchakato wa mipango shirikishi  </a:t>
            </a:r>
            <a:endParaRPr sz="2400"/>
          </a:p>
        </p:txBody>
      </p:sp>
      <p:sp>
        <p:nvSpPr>
          <p:cNvPr id="254" name="Google Shape;254;p29"/>
          <p:cNvSpPr txBox="1"/>
          <p:nvPr>
            <p:ph idx="1" type="body"/>
          </p:nvPr>
        </p:nvSpPr>
        <p:spPr>
          <a:xfrm>
            <a:off x="311700" y="890100"/>
            <a:ext cx="8520600" cy="353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sz="1800" u="none"/>
              <a:t>Katika mchakato wa kawaida wa mipango shirikishi, hatua zifuatazo hufuatwa: </a:t>
            </a:r>
            <a:endParaRPr sz="1800"/>
          </a:p>
          <a:p>
            <a:pPr indent="-342900" lvl="0" marL="457200" rtl="0" algn="l">
              <a:lnSpc>
                <a:spcPct val="115000"/>
              </a:lnSpc>
              <a:spcBef>
                <a:spcPts val="1600"/>
              </a:spcBef>
              <a:spcAft>
                <a:spcPts val="0"/>
              </a:spcAft>
              <a:buSzPts val="1800"/>
              <a:buAutoNum type="arabicPeriod"/>
            </a:pPr>
            <a:r>
              <a:rPr b="0" i="0" lang="sw" sz="1800" u="none"/>
              <a:t>Mazungumzo kuhusu fursa na changamoto (hufanywa katika hatua ya 3 na ya 4 ya michakato ya CCT) </a:t>
            </a:r>
            <a:endParaRPr sz="1800"/>
          </a:p>
          <a:p>
            <a:pPr indent="-342900" lvl="0" marL="457200" rtl="0" algn="l">
              <a:lnSpc>
                <a:spcPct val="115000"/>
              </a:lnSpc>
              <a:spcBef>
                <a:spcPts val="1000"/>
              </a:spcBef>
              <a:spcAft>
                <a:spcPts val="0"/>
              </a:spcAft>
              <a:buSzPts val="1800"/>
              <a:buAutoNum type="arabicPeriod"/>
            </a:pPr>
            <a:r>
              <a:rPr b="0" i="0" lang="sw" sz="1800" u="none"/>
              <a:t>Mikakati ya jamii (hii ni sawa na kupanga na kufanya maamuzi katika mchakato wa CCT)</a:t>
            </a:r>
            <a:endParaRPr sz="1800"/>
          </a:p>
          <a:p>
            <a:pPr indent="-342900" lvl="0" marL="457200" rtl="0" algn="l">
              <a:lnSpc>
                <a:spcPct val="115000"/>
              </a:lnSpc>
              <a:spcBef>
                <a:spcPts val="1000"/>
              </a:spcBef>
              <a:spcAft>
                <a:spcPts val="0"/>
              </a:spcAft>
              <a:buSzPts val="1800"/>
              <a:buAutoNum type="arabicPeriod"/>
            </a:pPr>
            <a:r>
              <a:rPr b="1" i="0" lang="sw" sz="1800" u="none"/>
              <a:t>Kubainisha fursa zilizopo: Hii ndiyo sehemu mpya! Kwenye orodha ya matatizo yaliyobainishwa, chagua yale ambayo yanweza kujumuishwa katika mipango na bajeti za serikali.</a:t>
            </a:r>
            <a:endParaRPr b="1" sz="1800"/>
          </a:p>
          <a:p>
            <a:pPr indent="0" lvl="0" marL="0" rtl="0" algn="l">
              <a:lnSpc>
                <a:spcPct val="100000"/>
              </a:lnSpc>
              <a:spcBef>
                <a:spcPts val="1000"/>
              </a:spcBef>
              <a:spcAft>
                <a:spcPts val="0"/>
              </a:spcAft>
              <a:buSzPts val="1400"/>
              <a:buNone/>
            </a:pPr>
            <a:r>
              <a:t/>
            </a:r>
            <a:endParaRPr sz="1800"/>
          </a:p>
          <a:p>
            <a:pPr indent="0" lvl="0" marL="0" rtl="0" algn="l">
              <a:lnSpc>
                <a:spcPct val="115000"/>
              </a:lnSpc>
              <a:spcBef>
                <a:spcPts val="1000"/>
              </a:spcBef>
              <a:spcAft>
                <a:spcPts val="0"/>
              </a:spcAft>
              <a:buSzPts val="1400"/>
              <a:buNone/>
            </a:pPr>
            <a:r>
              <a:t/>
            </a:r>
            <a:endParaRPr sz="1800"/>
          </a:p>
          <a:p>
            <a:pPr indent="0" lvl="0" marL="0" rtl="0" algn="l">
              <a:lnSpc>
                <a:spcPct val="115000"/>
              </a:lnSpc>
              <a:spcBef>
                <a:spcPts val="1600"/>
              </a:spcBef>
              <a:spcAft>
                <a:spcPts val="1600"/>
              </a:spcAft>
              <a:buSzPts val="1400"/>
              <a:buNone/>
            </a:pPr>
            <a:r>
              <a:t/>
            </a:r>
            <a:endParaRPr sz="1800"/>
          </a:p>
        </p:txBody>
      </p:sp>
      <p:pic>
        <p:nvPicPr>
          <p:cNvPr id="255" name="Google Shape;255;p29"/>
          <p:cNvPicPr preferRelativeResize="0"/>
          <p:nvPr/>
        </p:nvPicPr>
        <p:blipFill rotWithShape="1">
          <a:blip r:embed="rId3">
            <a:alphaModFix/>
          </a:blip>
          <a:srcRect b="0" l="0" r="0" t="0"/>
          <a:stretch/>
        </p:blipFill>
        <p:spPr>
          <a:xfrm>
            <a:off x="3939893" y="3935518"/>
            <a:ext cx="1143000" cy="1143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type="title"/>
          </p:nvPr>
        </p:nvSpPr>
        <p:spPr>
          <a:xfrm>
            <a:off x="197375" y="111650"/>
            <a:ext cx="8634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600" u="none"/>
              <a:t>Ustawi wa kanisa na jamii</a:t>
            </a:r>
            <a:endParaRPr sz="26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76" name="Google Shape;76;p3"/>
          <p:cNvSpPr txBox="1"/>
          <p:nvPr>
            <p:ph idx="1" type="body"/>
          </p:nvPr>
        </p:nvSpPr>
        <p:spPr>
          <a:xfrm>
            <a:off x="197375" y="1177600"/>
            <a:ext cx="4657500" cy="33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sw" sz="1800" u="none"/>
              <a:t>Tearfund inaamini kuwa makanisa ya kieneo – kote duniani – huanza safari ya kudumu wanapokubali na kujitolea kufuata theolojia ya kile tunachokiita ‘utume wa kuishi maisha kikamilifu’. </a:t>
            </a:r>
            <a:endParaRPr sz="1800"/>
          </a:p>
          <a:p>
            <a:pPr indent="0" lvl="0" marL="0" rtl="0" algn="l">
              <a:lnSpc>
                <a:spcPct val="100000"/>
              </a:lnSpc>
              <a:spcBef>
                <a:spcPts val="0"/>
              </a:spcBef>
              <a:spcAft>
                <a:spcPts val="0"/>
              </a:spcAft>
              <a:buSzPts val="1400"/>
              <a:buNone/>
            </a:pPr>
            <a:r>
              <a:t/>
            </a:r>
            <a:endParaRPr sz="1800"/>
          </a:p>
          <a:p>
            <a:pPr indent="0" lvl="0" marL="0" rtl="0" algn="l">
              <a:lnSpc>
                <a:spcPct val="100000"/>
              </a:lnSpc>
              <a:spcBef>
                <a:spcPts val="0"/>
              </a:spcBef>
              <a:spcAft>
                <a:spcPts val="0"/>
              </a:spcAft>
              <a:buSzPts val="1400"/>
              <a:buNone/>
            </a:pPr>
            <a:r>
              <a:rPr b="0" i="0" lang="sw" sz="1800" u="none"/>
              <a:t>Safari hii </a:t>
            </a:r>
            <a:r>
              <a:rPr b="1" i="0" lang="sw" sz="1800" u="none"/>
              <a:t>huwatia nguvu</a:t>
            </a:r>
            <a:r>
              <a:rPr b="0" i="0" lang="sw" sz="1800" u="none"/>
              <a:t>, </a:t>
            </a:r>
            <a:r>
              <a:rPr b="1" i="0" lang="sw" sz="1800" u="none"/>
              <a:t>hubadili mitazamo</a:t>
            </a:r>
            <a:r>
              <a:rPr b="0" i="0" lang="sw" sz="1800" u="none"/>
              <a:t> na kuleta </a:t>
            </a:r>
            <a:r>
              <a:rPr b="1" i="0" lang="sw" sz="1800" u="none"/>
              <a:t>mabadiliko kamili</a:t>
            </a:r>
            <a:r>
              <a:rPr b="0" i="0" lang="sw" sz="1800" u="none"/>
              <a:t> katika kanisa na jamii.</a:t>
            </a:r>
            <a:endParaRPr sz="1800"/>
          </a:p>
          <a:p>
            <a:pPr indent="0" lvl="0" marL="0" rtl="0" algn="l">
              <a:lnSpc>
                <a:spcPct val="100000"/>
              </a:lnSpc>
              <a:spcBef>
                <a:spcPts val="0"/>
              </a:spcBef>
              <a:spcAft>
                <a:spcPts val="0"/>
              </a:spcAft>
              <a:buSzPts val="1400"/>
              <a:buNone/>
            </a:pPr>
            <a:r>
              <a:t/>
            </a:r>
            <a:endParaRPr sz="1800"/>
          </a:p>
          <a:p>
            <a:pPr indent="0" lvl="0" marL="45720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1600"/>
              </a:spcAft>
              <a:buSzPts val="1400"/>
              <a:buNone/>
            </a:pPr>
            <a:r>
              <a:t/>
            </a:r>
            <a:endParaRPr sz="1800"/>
          </a:p>
        </p:txBody>
      </p:sp>
      <p:pic>
        <p:nvPicPr>
          <p:cNvPr id="77" name="Google Shape;77;p3"/>
          <p:cNvPicPr preferRelativeResize="0"/>
          <p:nvPr/>
        </p:nvPicPr>
        <p:blipFill rotWithShape="1">
          <a:blip r:embed="rId3">
            <a:alphaModFix/>
          </a:blip>
          <a:srcRect b="0" l="0" r="0" t="0"/>
          <a:stretch/>
        </p:blipFill>
        <p:spPr>
          <a:xfrm>
            <a:off x="5128200" y="1451587"/>
            <a:ext cx="3790326" cy="25262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0"/>
          <p:cNvSpPr txBox="1"/>
          <p:nvPr>
            <p:ph type="title"/>
          </p:nvPr>
        </p:nvSpPr>
        <p:spPr>
          <a:xfrm>
            <a:off x="256400" y="0"/>
            <a:ext cx="5827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500" u="none"/>
              <a:t>Matayarisho kwa ajili ya mkutano wa jamii </a:t>
            </a:r>
            <a:endParaRPr sz="2500"/>
          </a:p>
        </p:txBody>
      </p:sp>
      <p:sp>
        <p:nvSpPr>
          <p:cNvPr id="261" name="Google Shape;261;p30"/>
          <p:cNvSpPr txBox="1"/>
          <p:nvPr>
            <p:ph idx="1" type="body"/>
          </p:nvPr>
        </p:nvSpPr>
        <p:spPr>
          <a:xfrm>
            <a:off x="195375" y="863550"/>
            <a:ext cx="8804100" cy="34164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AutoNum type="arabicPeriod"/>
            </a:pPr>
            <a:r>
              <a:rPr b="1" i="0" lang="sw" sz="1600" u="none"/>
              <a:t>Utafiti wa msingi wa mwezeshaji wa mkutano wa jamii:</a:t>
            </a:r>
            <a:r>
              <a:rPr b="0" i="0" lang="sw" sz="1600" u="none"/>
              <a:t> kukusaidia kuelewa mambo muhimu kuhusu michakato ya mipango yao ya kitaifa na kieneo ili ujiamini zaidi kuhusu mada hii.</a:t>
            </a:r>
            <a:endParaRPr b="1" sz="1600"/>
          </a:p>
          <a:p>
            <a:pPr indent="-330200" lvl="0" marL="457200" rtl="0" algn="l">
              <a:lnSpc>
                <a:spcPct val="115000"/>
              </a:lnSpc>
              <a:spcBef>
                <a:spcPts val="0"/>
              </a:spcBef>
              <a:spcAft>
                <a:spcPts val="0"/>
              </a:spcAft>
              <a:buSzPts val="1600"/>
              <a:buAutoNum type="arabicPeriod"/>
            </a:pPr>
            <a:r>
              <a:rPr b="1" i="0" lang="sw" sz="1600" u="none"/>
              <a:t>Utafiti wa mwezeshaji/jamii:</a:t>
            </a:r>
            <a:r>
              <a:rPr b="0" i="0" lang="sw" sz="1600" u="none"/>
              <a:t> fanya utafiti miongoni mwa wanajamii ili uelewe kwa kina michakato ya kubuni mipango katika eneo lao. </a:t>
            </a:r>
            <a:endParaRPr sz="1600"/>
          </a:p>
          <a:p>
            <a:pPr indent="-330200" lvl="0" marL="457200" rtl="0" algn="l">
              <a:lnSpc>
                <a:spcPct val="115000"/>
              </a:lnSpc>
              <a:spcBef>
                <a:spcPts val="0"/>
              </a:spcBef>
              <a:spcAft>
                <a:spcPts val="0"/>
              </a:spcAft>
              <a:buSzPts val="1600"/>
              <a:buAutoNum type="arabicPeriod"/>
            </a:pPr>
            <a:r>
              <a:rPr b="1" i="0" lang="sw" sz="1600" u="none"/>
              <a:t>Maswali muhimu ya kuangaziwa:</a:t>
            </a:r>
            <a:endParaRPr b="1" sz="1600"/>
          </a:p>
          <a:p>
            <a:pPr indent="-330199" lvl="0" marL="990000" rtl="0" algn="l">
              <a:lnSpc>
                <a:spcPct val="115000"/>
              </a:lnSpc>
              <a:spcBef>
                <a:spcPts val="0"/>
              </a:spcBef>
              <a:spcAft>
                <a:spcPts val="0"/>
              </a:spcAft>
              <a:buSzPts val="1600"/>
              <a:buChar char="●"/>
            </a:pPr>
            <a:r>
              <a:rPr b="0" i="0" lang="sw" sz="1600" u="none"/>
              <a:t>Je, kuna sheria inayounga mkono mipango shirikishi?</a:t>
            </a:r>
            <a:endParaRPr sz="1600"/>
          </a:p>
          <a:p>
            <a:pPr indent="-330199" lvl="0" marL="990000" rtl="0" algn="l">
              <a:lnSpc>
                <a:spcPct val="115000"/>
              </a:lnSpc>
              <a:spcBef>
                <a:spcPts val="0"/>
              </a:spcBef>
              <a:spcAft>
                <a:spcPts val="0"/>
              </a:spcAft>
              <a:buSzPts val="1600"/>
              <a:buChar char="●"/>
            </a:pPr>
            <a:r>
              <a:rPr b="0" i="0" lang="sw" sz="1600" u="none"/>
              <a:t>Je, mwaka wa fedha unaanza na kukamilika lini?</a:t>
            </a:r>
            <a:endParaRPr sz="1600"/>
          </a:p>
          <a:p>
            <a:pPr indent="-330199" lvl="0" marL="990000" rtl="0" algn="l">
              <a:lnSpc>
                <a:spcPct val="115000"/>
              </a:lnSpc>
              <a:spcBef>
                <a:spcPts val="0"/>
              </a:spcBef>
              <a:spcAft>
                <a:spcPts val="0"/>
              </a:spcAft>
              <a:buSzPts val="1600"/>
              <a:buChar char="●"/>
            </a:pPr>
            <a:r>
              <a:rPr b="0" i="0" lang="sw" sz="1600" u="none"/>
              <a:t>Mipango ya kila mwaka hubuniwa vipi kieneo na kitaifa? </a:t>
            </a:r>
            <a:endParaRPr sz="1600"/>
          </a:p>
          <a:p>
            <a:pPr indent="-330199" lvl="0" marL="990000" rtl="0" algn="l">
              <a:lnSpc>
                <a:spcPct val="115000"/>
              </a:lnSpc>
              <a:spcBef>
                <a:spcPts val="0"/>
              </a:spcBef>
              <a:spcAft>
                <a:spcPts val="0"/>
              </a:spcAft>
              <a:buSzPts val="1600"/>
              <a:buChar char="●"/>
            </a:pPr>
            <a:r>
              <a:rPr b="0" i="0" lang="sw" sz="1600" u="none"/>
              <a:t>Je, kuna fursa zipi za kuchangia katika mipango ya kieneo na kitaifa?</a:t>
            </a:r>
            <a:endParaRPr sz="1600"/>
          </a:p>
          <a:p>
            <a:pPr indent="-330199" lvl="0" marL="990000" rtl="0" algn="l">
              <a:lnSpc>
                <a:spcPct val="115000"/>
              </a:lnSpc>
              <a:spcBef>
                <a:spcPts val="0"/>
              </a:spcBef>
              <a:spcAft>
                <a:spcPts val="0"/>
              </a:spcAft>
              <a:buSzPts val="1600"/>
              <a:buChar char="●"/>
            </a:pPr>
            <a:r>
              <a:rPr b="0" i="0" lang="sw" sz="1600" u="none"/>
              <a:t>Je, ni nani anayeongoza mchakato wa kubuni mipango? </a:t>
            </a:r>
            <a:endParaRPr sz="1600"/>
          </a:p>
          <a:p>
            <a:pPr indent="-330199" lvl="0" marL="990000" rtl="0" algn="l">
              <a:lnSpc>
                <a:spcPct val="115000"/>
              </a:lnSpc>
              <a:spcBef>
                <a:spcPts val="0"/>
              </a:spcBef>
              <a:spcAft>
                <a:spcPts val="0"/>
              </a:spcAft>
              <a:buSzPts val="1600"/>
              <a:buChar char="●"/>
            </a:pPr>
            <a:r>
              <a:rPr b="0" i="0" lang="sw" sz="1600" u="none"/>
              <a:t>Je, ni tarehe gani muhimu, k.m. tarehe ya mwanzo na ya mwisho ya vipindi vya mashauriano? </a:t>
            </a:r>
            <a:endParaRPr sz="1600"/>
          </a:p>
          <a:p>
            <a:pPr indent="0" lvl="0" marL="45720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1600"/>
              </a:spcAft>
              <a:buSzPts val="1400"/>
              <a:buNone/>
            </a:pPr>
            <a:r>
              <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1"/>
          <p:cNvSpPr txBox="1"/>
          <p:nvPr>
            <p:ph type="title"/>
          </p:nvPr>
        </p:nvSpPr>
        <p:spPr>
          <a:xfrm>
            <a:off x="251425" y="0"/>
            <a:ext cx="62484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500" u="none"/>
              <a:t>Kutumia nyenzo: Kufanyia kielelezo majaribio  </a:t>
            </a:r>
            <a:endParaRPr sz="2500"/>
          </a:p>
        </p:txBody>
      </p:sp>
      <p:sp>
        <p:nvSpPr>
          <p:cNvPr id="267" name="Google Shape;267;p31"/>
          <p:cNvSpPr txBox="1"/>
          <p:nvPr>
            <p:ph idx="1" type="body"/>
          </p:nvPr>
        </p:nvSpPr>
        <p:spPr>
          <a:xfrm>
            <a:off x="138900" y="863550"/>
            <a:ext cx="4216500" cy="360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sw" sz="1800" u="none"/>
              <a:t>Matayarisho ya kikundi cha Wawezeshaji kwa ajili ya mkutano wa jamii</a:t>
            </a:r>
            <a:endParaRPr b="1" sz="1800"/>
          </a:p>
          <a:p>
            <a:pPr indent="-330200" lvl="0" marL="457200" rtl="0" algn="l">
              <a:lnSpc>
                <a:spcPct val="100000"/>
              </a:lnSpc>
              <a:spcBef>
                <a:spcPts val="1000"/>
              </a:spcBef>
              <a:spcAft>
                <a:spcPts val="0"/>
              </a:spcAft>
              <a:buSzPts val="1600"/>
              <a:buChar char="●"/>
            </a:pPr>
            <a:r>
              <a:rPr b="0" i="0" lang="sw" sz="1600" u="none"/>
              <a:t>Someni </a:t>
            </a:r>
            <a:r>
              <a:rPr b="0" i="0" lang="sw" sz="1600" u="sng">
                <a:solidFill>
                  <a:schemeClr val="hlink"/>
                </a:solidFill>
                <a:hlinkClick r:id="rId3"/>
              </a:rPr>
              <a:t>mfano</a:t>
            </a:r>
            <a:r>
              <a:rPr b="0" i="0" lang="sw" sz="1600" u="none"/>
              <a:t> ili mwelewe muktadha wa jamii</a:t>
            </a:r>
            <a:endParaRPr sz="1600"/>
          </a:p>
          <a:p>
            <a:pPr indent="-330200" lvl="0" marL="457200" rtl="0" algn="l">
              <a:lnSpc>
                <a:spcPct val="100000"/>
              </a:lnSpc>
              <a:spcBef>
                <a:spcPts val="0"/>
              </a:spcBef>
              <a:spcAft>
                <a:spcPts val="0"/>
              </a:spcAft>
              <a:buSzPts val="1600"/>
              <a:buChar char="●"/>
            </a:pPr>
            <a:r>
              <a:rPr b="0" i="0" lang="sw" sz="1600" u="none"/>
              <a:t>Someni maelezo yote ya nyenzo ili mwelewe matakwa yake na mrahisishe maelezo yaliyomo kama itahitajika.</a:t>
            </a:r>
            <a:endParaRPr sz="1600"/>
          </a:p>
          <a:p>
            <a:pPr indent="-330200" lvl="0" marL="457200" rtl="0" algn="l">
              <a:lnSpc>
                <a:spcPct val="100000"/>
              </a:lnSpc>
              <a:spcBef>
                <a:spcPts val="0"/>
              </a:spcBef>
              <a:spcAft>
                <a:spcPts val="0"/>
              </a:spcAft>
              <a:buSzPts val="1600"/>
              <a:buChar char="●"/>
            </a:pPr>
            <a:r>
              <a:rPr b="0" i="0" lang="sw" sz="1600" u="none"/>
              <a:t>Afikianeni kuhusu jinsi mkutano wa jamii utaendeshwa</a:t>
            </a:r>
            <a:endParaRPr sz="1600"/>
          </a:p>
          <a:p>
            <a:pPr indent="-330200" lvl="0" marL="457200" rtl="0" algn="l">
              <a:lnSpc>
                <a:spcPct val="100000"/>
              </a:lnSpc>
              <a:spcBef>
                <a:spcPts val="0"/>
              </a:spcBef>
              <a:spcAft>
                <a:spcPts val="0"/>
              </a:spcAft>
              <a:buSzPts val="1600"/>
              <a:buChar char="●"/>
            </a:pPr>
            <a:r>
              <a:rPr b="0" i="0" lang="sw" sz="1600" u="none"/>
              <a:t>Wanakikundi tofauti wanapaswa kuongoza mkutano wa jamii kwa zamu</a:t>
            </a:r>
            <a:endParaRPr sz="1600"/>
          </a:p>
          <a:p>
            <a:pPr indent="0" lvl="0" marL="0" rtl="0" algn="l">
              <a:lnSpc>
                <a:spcPct val="115000"/>
              </a:lnSpc>
              <a:spcBef>
                <a:spcPts val="1000"/>
              </a:spcBef>
              <a:spcAft>
                <a:spcPts val="1600"/>
              </a:spcAft>
              <a:buSzPts val="1400"/>
              <a:buNone/>
            </a:pPr>
            <a:r>
              <a:t/>
            </a:r>
            <a:endParaRPr sz="1800"/>
          </a:p>
        </p:txBody>
      </p:sp>
      <p:pic>
        <p:nvPicPr>
          <p:cNvPr id="268" name="Google Shape;268;p31"/>
          <p:cNvPicPr preferRelativeResize="0"/>
          <p:nvPr/>
        </p:nvPicPr>
        <p:blipFill rotWithShape="1">
          <a:blip r:embed="rId4">
            <a:alphaModFix/>
          </a:blip>
          <a:srcRect b="0" l="0" r="0" t="0"/>
          <a:stretch/>
        </p:blipFill>
        <p:spPr>
          <a:xfrm>
            <a:off x="3782118" y="3723843"/>
            <a:ext cx="1143000" cy="1143025"/>
          </a:xfrm>
          <a:prstGeom prst="rect">
            <a:avLst/>
          </a:prstGeom>
          <a:noFill/>
          <a:ln>
            <a:noFill/>
          </a:ln>
        </p:spPr>
      </p:pic>
      <p:sp>
        <p:nvSpPr>
          <p:cNvPr id="269" name="Google Shape;269;p31"/>
          <p:cNvSpPr txBox="1"/>
          <p:nvPr>
            <p:ph idx="1" type="body"/>
          </p:nvPr>
        </p:nvSpPr>
        <p:spPr>
          <a:xfrm>
            <a:off x="4355400" y="863550"/>
            <a:ext cx="44769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sw" sz="1800" u="none"/>
              <a:t>Kikundi cha kanisa na jamii</a:t>
            </a:r>
            <a:endParaRPr b="1" sz="1800"/>
          </a:p>
          <a:p>
            <a:pPr indent="-330200" lvl="0" marL="457200" rtl="0" algn="l">
              <a:lnSpc>
                <a:spcPct val="100000"/>
              </a:lnSpc>
              <a:spcBef>
                <a:spcPts val="1000"/>
              </a:spcBef>
              <a:spcAft>
                <a:spcPts val="0"/>
              </a:spcAft>
              <a:buSzPts val="1600"/>
              <a:buChar char="●"/>
            </a:pPr>
            <a:r>
              <a:rPr b="0" i="0" lang="sw" sz="1600" u="none"/>
              <a:t>Someni </a:t>
            </a:r>
            <a:r>
              <a:rPr b="0" i="0" lang="sw" sz="1600" u="sng">
                <a:solidFill>
                  <a:schemeClr val="hlink"/>
                </a:solidFill>
                <a:hlinkClick r:id="rId5"/>
              </a:rPr>
              <a:t>mfano</a:t>
            </a:r>
            <a:r>
              <a:rPr b="0" i="0" lang="sw" sz="1600" u="none"/>
              <a:t> ili mwelewe muktadha wa jamii</a:t>
            </a:r>
            <a:endParaRPr sz="1600"/>
          </a:p>
          <a:p>
            <a:pPr indent="-330200" lvl="0" marL="457200" rtl="0" algn="l">
              <a:lnSpc>
                <a:spcPct val="100000"/>
              </a:lnSpc>
              <a:spcBef>
                <a:spcPts val="0"/>
              </a:spcBef>
              <a:spcAft>
                <a:spcPts val="0"/>
              </a:spcAft>
              <a:buSzPts val="1600"/>
              <a:buChar char="●"/>
            </a:pPr>
            <a:r>
              <a:rPr b="0" i="0" lang="sw" sz="1600" u="none"/>
              <a:t>Kama jamii, afikianeni kuhusu </a:t>
            </a:r>
            <a:r>
              <a:rPr b="0" i="0" lang="sw" sz="1600" u="none">
                <a:solidFill>
                  <a:schemeClr val="dk1"/>
                </a:solidFill>
              </a:rPr>
              <a:t>tarehe muhimu za mchakato wa mipango ya serikali yenu.</a:t>
            </a:r>
            <a:endParaRPr sz="1600">
              <a:solidFill>
                <a:schemeClr val="dk1"/>
              </a:solidFill>
            </a:endParaRPr>
          </a:p>
          <a:p>
            <a:pPr indent="-373380" lvl="0" marL="748665" rtl="0" algn="l">
              <a:lnSpc>
                <a:spcPct val="100000"/>
              </a:lnSpc>
              <a:spcBef>
                <a:spcPts val="0"/>
              </a:spcBef>
              <a:spcAft>
                <a:spcPts val="0"/>
              </a:spcAft>
              <a:buClr>
                <a:srgbClr val="008CAA"/>
              </a:buClr>
              <a:buSzPts val="1600"/>
              <a:buChar char="●"/>
            </a:pPr>
            <a:r>
              <a:rPr b="0" i="0" lang="sw" sz="1600" u="none">
                <a:solidFill>
                  <a:schemeClr val="dk1"/>
                </a:solidFill>
              </a:rPr>
              <a:t>Mchakato wa kubuni </a:t>
            </a:r>
            <a:br>
              <a:rPr lang="sw" sz="1600">
                <a:solidFill>
                  <a:schemeClr val="dk1"/>
                </a:solidFill>
              </a:rPr>
            </a:br>
            <a:r>
              <a:rPr b="0" i="0" lang="sw" sz="1600" u="none">
                <a:solidFill>
                  <a:schemeClr val="dk1"/>
                </a:solidFill>
              </a:rPr>
              <a:t>mipango huanza katika miezi ipi? </a:t>
            </a:r>
            <a:endParaRPr sz="1600">
              <a:solidFill>
                <a:schemeClr val="dk1"/>
              </a:solidFill>
            </a:endParaRPr>
          </a:p>
          <a:p>
            <a:pPr indent="-373380" lvl="0" marL="748665" rtl="0" algn="l">
              <a:lnSpc>
                <a:spcPct val="100000"/>
              </a:lnSpc>
              <a:spcBef>
                <a:spcPts val="1100"/>
              </a:spcBef>
              <a:spcAft>
                <a:spcPts val="0"/>
              </a:spcAft>
              <a:buClr>
                <a:srgbClr val="008CAA"/>
              </a:buClr>
              <a:buSzPts val="1600"/>
              <a:buChar char="●"/>
            </a:pPr>
            <a:r>
              <a:rPr b="0" i="0" lang="sw" sz="1600" u="none">
                <a:solidFill>
                  <a:schemeClr val="dk1"/>
                </a:solidFill>
              </a:rPr>
              <a:t>Mashauriano huanza na kuisha lini?</a:t>
            </a:r>
            <a:endParaRPr sz="1600">
              <a:solidFill>
                <a:schemeClr val="dk1"/>
              </a:solidFill>
            </a:endParaRPr>
          </a:p>
          <a:p>
            <a:pPr indent="-373380" lvl="0" marL="748665" rtl="0" algn="l">
              <a:lnSpc>
                <a:spcPct val="100000"/>
              </a:lnSpc>
              <a:spcBef>
                <a:spcPts val="1100"/>
              </a:spcBef>
              <a:spcAft>
                <a:spcPts val="0"/>
              </a:spcAft>
              <a:buClr>
                <a:srgbClr val="008CAA"/>
              </a:buClr>
              <a:buSzPts val="1600"/>
              <a:buChar char="●"/>
            </a:pPr>
            <a:r>
              <a:rPr b="0" i="0" lang="sw" sz="1600" u="none">
                <a:solidFill>
                  <a:schemeClr val="dk1"/>
                </a:solidFill>
              </a:rPr>
              <a:t>Mpango na bajeti rasmi ya serikali itakuwa tayari lini?</a:t>
            </a:r>
            <a:r>
              <a:rPr b="1" i="0" lang="sw" sz="1600" u="none">
                <a:solidFill>
                  <a:schemeClr val="dk1"/>
                </a:solidFill>
              </a:rPr>
              <a:t> </a:t>
            </a:r>
            <a:endParaRPr sz="1600"/>
          </a:p>
          <a:p>
            <a:pPr indent="0" lvl="0" marL="0" rtl="0" algn="l">
              <a:lnSpc>
                <a:spcPct val="115000"/>
              </a:lnSpc>
              <a:spcBef>
                <a:spcPts val="1100"/>
              </a:spcBef>
              <a:spcAft>
                <a:spcPts val="1600"/>
              </a:spcAft>
              <a:buSzPts val="1400"/>
              <a:buNone/>
            </a:pPr>
            <a:r>
              <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2"/>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Kutumia nyenzo: Kufanyia kielelezo majaribio  </a:t>
            </a:r>
            <a:endParaRPr/>
          </a:p>
        </p:txBody>
      </p:sp>
      <p:sp>
        <p:nvSpPr>
          <p:cNvPr id="275" name="Google Shape;275;p32"/>
          <p:cNvSpPr txBox="1"/>
          <p:nvPr>
            <p:ph idx="1" type="body"/>
          </p:nvPr>
        </p:nvSpPr>
        <p:spPr>
          <a:xfrm>
            <a:off x="187625" y="2821525"/>
            <a:ext cx="3465300" cy="182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sw" sz="1700" u="none"/>
              <a:t>Kikundi cha Wawezeshaji </a:t>
            </a:r>
            <a:endParaRPr b="1" sz="1700"/>
          </a:p>
          <a:p>
            <a:pPr indent="-336550" lvl="0" marL="457200" rtl="0" algn="l">
              <a:lnSpc>
                <a:spcPct val="100000"/>
              </a:lnSpc>
              <a:spcBef>
                <a:spcPts val="1000"/>
              </a:spcBef>
              <a:spcAft>
                <a:spcPts val="0"/>
              </a:spcAft>
              <a:buSzPts val="1700"/>
              <a:buChar char="●"/>
            </a:pPr>
            <a:r>
              <a:rPr b="0" i="0" lang="sw" sz="1700" u="none"/>
              <a:t>Jukumu lenu lilikuwaje?</a:t>
            </a:r>
            <a:endParaRPr sz="1700"/>
          </a:p>
          <a:p>
            <a:pPr indent="-336550" lvl="0" marL="457200" rtl="0" algn="l">
              <a:lnSpc>
                <a:spcPct val="100000"/>
              </a:lnSpc>
              <a:spcBef>
                <a:spcPts val="0"/>
              </a:spcBef>
              <a:spcAft>
                <a:spcPts val="0"/>
              </a:spcAft>
              <a:buSzPts val="1700"/>
              <a:buChar char="●"/>
            </a:pPr>
            <a:r>
              <a:rPr b="0" i="0" lang="sw" sz="1700" u="none"/>
              <a:t>Kuna jambo lolote lilikuwa gumu kufanya?</a:t>
            </a:r>
            <a:endParaRPr sz="1700"/>
          </a:p>
          <a:p>
            <a:pPr indent="0" lvl="0" marL="0" rtl="0" algn="l">
              <a:lnSpc>
                <a:spcPct val="115000"/>
              </a:lnSpc>
              <a:spcBef>
                <a:spcPts val="1000"/>
              </a:spcBef>
              <a:spcAft>
                <a:spcPts val="1600"/>
              </a:spcAft>
              <a:buSzPts val="1400"/>
              <a:buNone/>
            </a:pPr>
            <a:r>
              <a:t/>
            </a:r>
            <a:endParaRPr sz="1700"/>
          </a:p>
        </p:txBody>
      </p:sp>
      <p:pic>
        <p:nvPicPr>
          <p:cNvPr id="276" name="Google Shape;276;p32"/>
          <p:cNvPicPr preferRelativeResize="0"/>
          <p:nvPr/>
        </p:nvPicPr>
        <p:blipFill rotWithShape="1">
          <a:blip r:embed="rId3">
            <a:alphaModFix/>
          </a:blip>
          <a:srcRect b="0" l="0" r="0" t="0"/>
          <a:stretch/>
        </p:blipFill>
        <p:spPr>
          <a:xfrm>
            <a:off x="3807343" y="3784343"/>
            <a:ext cx="1143000" cy="1143025"/>
          </a:xfrm>
          <a:prstGeom prst="rect">
            <a:avLst/>
          </a:prstGeom>
          <a:noFill/>
          <a:ln>
            <a:noFill/>
          </a:ln>
        </p:spPr>
      </p:pic>
      <p:sp>
        <p:nvSpPr>
          <p:cNvPr id="277" name="Google Shape;277;p32"/>
          <p:cNvSpPr txBox="1"/>
          <p:nvPr>
            <p:ph idx="1" type="body"/>
          </p:nvPr>
        </p:nvSpPr>
        <p:spPr>
          <a:xfrm>
            <a:off x="5104775" y="1557650"/>
            <a:ext cx="3842100" cy="170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sw" sz="1700" u="none"/>
              <a:t>Kikundi cha kanisa na jamii</a:t>
            </a:r>
            <a:endParaRPr b="1" sz="1700"/>
          </a:p>
          <a:p>
            <a:pPr indent="-336550" lvl="0" marL="457200" rtl="0" algn="l">
              <a:lnSpc>
                <a:spcPct val="100000"/>
              </a:lnSpc>
              <a:spcBef>
                <a:spcPts val="1000"/>
              </a:spcBef>
              <a:spcAft>
                <a:spcPts val="0"/>
              </a:spcAft>
              <a:buSzPts val="1700"/>
              <a:buChar char="●"/>
            </a:pPr>
            <a:r>
              <a:rPr b="0" i="0" lang="sw" sz="1700" u="none"/>
              <a:t>Zoezi lilikuwaje?</a:t>
            </a:r>
            <a:endParaRPr sz="1700"/>
          </a:p>
          <a:p>
            <a:pPr indent="-336550" lvl="0" marL="457200" rtl="0" algn="l">
              <a:lnSpc>
                <a:spcPct val="100000"/>
              </a:lnSpc>
              <a:spcBef>
                <a:spcPts val="0"/>
              </a:spcBef>
              <a:spcAft>
                <a:spcPts val="0"/>
              </a:spcAft>
              <a:buSzPts val="1700"/>
              <a:buChar char="●"/>
            </a:pPr>
            <a:r>
              <a:rPr b="0" i="0" lang="sw" sz="1700" u="none"/>
              <a:t>Wawezeshaji wangefanya nini tofauti ili kuwasaidia kama kikundi?</a:t>
            </a:r>
            <a:endParaRPr sz="1700"/>
          </a:p>
          <a:p>
            <a:pPr indent="0" lvl="0" marL="457200" rtl="0" algn="l">
              <a:lnSpc>
                <a:spcPct val="115000"/>
              </a:lnSpc>
              <a:spcBef>
                <a:spcPts val="1000"/>
              </a:spcBef>
              <a:spcAft>
                <a:spcPts val="1600"/>
              </a:spcAft>
              <a:buSzPts val="1400"/>
              <a:buNone/>
            </a:pPr>
            <a:r>
              <a:t/>
            </a:r>
            <a:endParaRPr sz="1700"/>
          </a:p>
        </p:txBody>
      </p:sp>
      <p:sp>
        <p:nvSpPr>
          <p:cNvPr id="278" name="Google Shape;278;p32"/>
          <p:cNvSpPr txBox="1"/>
          <p:nvPr/>
        </p:nvSpPr>
        <p:spPr>
          <a:xfrm>
            <a:off x="2907500" y="882300"/>
            <a:ext cx="2926800" cy="39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sw" sz="2000" u="none" cap="none" strike="noStrike">
                <a:solidFill>
                  <a:schemeClr val="dk2"/>
                </a:solidFill>
                <a:latin typeface="Calibri"/>
                <a:ea typeface="Calibri"/>
                <a:cs typeface="Calibri"/>
                <a:sym typeface="Calibri"/>
              </a:rPr>
              <a:t>Maoni kutoka kwenye kikao</a:t>
            </a:r>
            <a:endParaRPr b="1" i="0" sz="2000" u="none" cap="none" strike="noStrike">
              <a:solidFill>
                <a:schemeClr val="dk2"/>
              </a:solidFill>
              <a:latin typeface="Calibri"/>
              <a:ea typeface="Calibri"/>
              <a:cs typeface="Calibri"/>
              <a:sym typeface="Calibri"/>
            </a:endParaRPr>
          </a:p>
        </p:txBody>
      </p:sp>
      <p:sp>
        <p:nvSpPr>
          <p:cNvPr id="279" name="Google Shape;279;p32"/>
          <p:cNvSpPr txBox="1"/>
          <p:nvPr/>
        </p:nvSpPr>
        <p:spPr>
          <a:xfrm>
            <a:off x="226650" y="1356825"/>
            <a:ext cx="3004800" cy="9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sw" sz="1700" u="none" cap="none" strike="noStrike">
                <a:solidFill>
                  <a:schemeClr val="dk2"/>
                </a:solidFill>
                <a:latin typeface="Calibri"/>
                <a:ea typeface="Calibri"/>
                <a:cs typeface="Calibri"/>
                <a:sym typeface="Calibri"/>
              </a:rPr>
              <a:t>Maoni kutoka kwa hadhira</a:t>
            </a:r>
            <a:endParaRPr b="1" i="0" sz="17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sw" sz="1700" u="none" cap="none" strike="noStrike">
                <a:solidFill>
                  <a:schemeClr val="dk2"/>
                </a:solidFill>
                <a:latin typeface="Calibri"/>
                <a:ea typeface="Calibri"/>
                <a:cs typeface="Calibri"/>
                <a:sym typeface="Calibri"/>
              </a:rPr>
              <a:t>Ulipenda nini kuhusu maigizo?</a:t>
            </a:r>
            <a:endParaRPr b="0" i="0" sz="17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sw" sz="1700" u="none" cap="none" strike="noStrike">
                <a:solidFill>
                  <a:schemeClr val="dk2"/>
                </a:solidFill>
                <a:latin typeface="Calibri"/>
                <a:ea typeface="Calibri"/>
                <a:cs typeface="Calibri"/>
                <a:sym typeface="Calibri"/>
              </a:rPr>
              <a:t>Tunaweza kuboresha vipi?</a:t>
            </a:r>
            <a:endParaRPr b="0" i="0" sz="1700" u="none" cap="none" strike="noStrike">
              <a:solidFill>
                <a:schemeClr val="dk2"/>
              </a:solidFill>
              <a:latin typeface="Calibri"/>
              <a:ea typeface="Calibri"/>
              <a:cs typeface="Calibri"/>
              <a:sym typeface="Calibri"/>
            </a:endParaRPr>
          </a:p>
        </p:txBody>
      </p:sp>
      <p:sp>
        <p:nvSpPr>
          <p:cNvPr id="280" name="Google Shape;280;p32"/>
          <p:cNvSpPr txBox="1"/>
          <p:nvPr/>
        </p:nvSpPr>
        <p:spPr>
          <a:xfrm>
            <a:off x="5104775" y="3054475"/>
            <a:ext cx="3727500" cy="15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sw" sz="1700" u="none" cap="none" strike="noStrike">
                <a:solidFill>
                  <a:schemeClr val="dk2"/>
                </a:solidFill>
                <a:latin typeface="Calibri"/>
                <a:ea typeface="Calibri"/>
                <a:cs typeface="Calibri"/>
                <a:sym typeface="Calibri"/>
              </a:rPr>
              <a:t>Kila mtu</a:t>
            </a:r>
            <a:endParaRPr b="1" i="0" sz="17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sw" sz="1700" u="none" cap="none" strike="noStrike">
                <a:solidFill>
                  <a:schemeClr val="dk2"/>
                </a:solidFill>
                <a:latin typeface="Calibri"/>
                <a:ea typeface="Calibri"/>
                <a:cs typeface="Calibri"/>
                <a:sym typeface="Calibri"/>
              </a:rPr>
              <a:t>Mnawezaje kuendesha zoezi hili ikiwa jamii yenu haijui kusoma? Toeni mawazo kutokana na uzoefu wenu.</a:t>
            </a:r>
            <a:endParaRPr b="0" i="0" sz="1700" u="none" cap="none" strike="noStrike">
              <a:solidFill>
                <a:schemeClr val="dk2"/>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3"/>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Marejeleo ya ziada</a:t>
            </a:r>
            <a:endParaRPr/>
          </a:p>
        </p:txBody>
      </p:sp>
      <p:sp>
        <p:nvSpPr>
          <p:cNvPr id="286" name="Google Shape;286;p33"/>
          <p:cNvSpPr txBox="1"/>
          <p:nvPr>
            <p:ph idx="1" type="body"/>
          </p:nvPr>
        </p:nvSpPr>
        <p:spPr>
          <a:xfrm>
            <a:off x="404225" y="1727100"/>
            <a:ext cx="5225100" cy="1650600"/>
          </a:xfrm>
          <a:prstGeom prst="rect">
            <a:avLst/>
          </a:prstGeom>
          <a:noFill/>
          <a:ln>
            <a:noFill/>
          </a:ln>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Clr>
                <a:schemeClr val="dk1"/>
              </a:buClr>
              <a:buSzPts val="1700"/>
              <a:buAutoNum type="alphaUcPeriod"/>
            </a:pPr>
            <a:r>
              <a:rPr b="1" i="0" lang="sw" sz="1700" u="sng">
                <a:solidFill>
                  <a:schemeClr val="hlink"/>
                </a:solidFill>
                <a:hlinkClick r:id="rId3"/>
              </a:rPr>
              <a:t>Utetezi nchini Nepal:  Kushirikisha umma katika kubuni mipango ya serikali</a:t>
            </a:r>
            <a:endParaRPr b="1" sz="1700">
              <a:solidFill>
                <a:schemeClr val="dk1"/>
              </a:solidFill>
            </a:endParaRPr>
          </a:p>
          <a:p>
            <a:pPr indent="-336550" lvl="0" marL="457200" rtl="0" algn="l">
              <a:lnSpc>
                <a:spcPct val="100000"/>
              </a:lnSpc>
              <a:spcBef>
                <a:spcPts val="700"/>
              </a:spcBef>
              <a:spcAft>
                <a:spcPts val="0"/>
              </a:spcAft>
              <a:buClr>
                <a:schemeClr val="dk1"/>
              </a:buClr>
              <a:buSzPts val="1700"/>
              <a:buAutoNum type="alphaUcPeriod"/>
            </a:pPr>
            <a:r>
              <a:rPr b="1" i="0" lang="sw" sz="1700" u="sng">
                <a:solidFill>
                  <a:schemeClr val="hlink"/>
                </a:solidFill>
                <a:hlinkClick r:id="rId4"/>
              </a:rPr>
              <a:t>2.1.4 Mbinu na nyenzo zilizotumika za mipango shirikishi</a:t>
            </a:r>
            <a:endParaRPr b="1" sz="1700">
              <a:solidFill>
                <a:schemeClr val="dk1"/>
              </a:solidFill>
            </a:endParaRPr>
          </a:p>
          <a:p>
            <a:pPr indent="-336550" lvl="0" marL="457200" rtl="0" algn="l">
              <a:lnSpc>
                <a:spcPct val="100000"/>
              </a:lnSpc>
              <a:spcBef>
                <a:spcPts val="700"/>
              </a:spcBef>
              <a:spcAft>
                <a:spcPts val="700"/>
              </a:spcAft>
              <a:buClr>
                <a:schemeClr val="dk1"/>
              </a:buClr>
              <a:buSzPts val="1700"/>
              <a:buAutoNum type="alphaUcPeriod"/>
            </a:pPr>
            <a:r>
              <a:rPr b="1" i="0" lang="sw" sz="1700" u="sng">
                <a:solidFill>
                  <a:schemeClr val="hlink"/>
                </a:solidFill>
                <a:hlinkClick r:id="rId5"/>
              </a:rPr>
              <a:t>Kushirikisha Umma katika Mipango ya Maendeleo</a:t>
            </a:r>
            <a:endParaRPr b="1" sz="2100"/>
          </a:p>
        </p:txBody>
      </p:sp>
      <p:pic>
        <p:nvPicPr>
          <p:cNvPr id="287" name="Google Shape;287;p33"/>
          <p:cNvPicPr preferRelativeResize="0"/>
          <p:nvPr/>
        </p:nvPicPr>
        <p:blipFill rotWithShape="1">
          <a:blip r:embed="rId6">
            <a:alphaModFix/>
          </a:blip>
          <a:srcRect b="0" l="0" r="0" t="0"/>
          <a:stretch/>
        </p:blipFill>
        <p:spPr>
          <a:xfrm>
            <a:off x="5915938" y="1409463"/>
            <a:ext cx="2447925" cy="2447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4"/>
          <p:cNvSpPr txBox="1"/>
          <p:nvPr>
            <p:ph type="ctrTitle"/>
          </p:nvPr>
        </p:nvSpPr>
        <p:spPr>
          <a:xfrm>
            <a:off x="357150" y="133607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sw" sz="4500" u="none"/>
              <a:t>Nyenzo ya ufuatiliaji wa bajeti</a:t>
            </a:r>
            <a:endParaRPr sz="4500"/>
          </a:p>
        </p:txBody>
      </p:sp>
      <p:sp>
        <p:nvSpPr>
          <p:cNvPr id="293" name="Google Shape;293;p34"/>
          <p:cNvSpPr txBox="1"/>
          <p:nvPr>
            <p:ph idx="1" type="subTitle"/>
          </p:nvPr>
        </p:nvSpPr>
        <p:spPr>
          <a:xfrm>
            <a:off x="996150" y="2296975"/>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sw" u="none"/>
              <a:t>Nyenzo ya 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Nyenzo ya 2: Nyenzo ya ufuatiliaji wa bajeti ni nini?</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299" name="Google Shape;299;p35"/>
          <p:cNvSpPr txBox="1"/>
          <p:nvPr>
            <p:ph idx="1" type="body"/>
          </p:nvPr>
        </p:nvSpPr>
        <p:spPr>
          <a:xfrm>
            <a:off x="179300" y="1006525"/>
            <a:ext cx="54444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sz="1600" u="none"/>
              <a:t>Nyenzo hii inatumika na wananchi, wanajamii, na wadau wengine husika kufuatilia matumizi ya serikali kupitia uchambuzi na ukaguzi wa bajeti unaofanywa mara kwa mara. Ufuatiliaji wa bajeti unahusisha kufanya yafuatayo:</a:t>
            </a:r>
            <a:endParaRPr sz="1600"/>
          </a:p>
          <a:p>
            <a:pPr indent="-330200" lvl="0" marL="457200" rtl="0" algn="l">
              <a:lnSpc>
                <a:spcPct val="115000"/>
              </a:lnSpc>
              <a:spcBef>
                <a:spcPts val="1600"/>
              </a:spcBef>
              <a:spcAft>
                <a:spcPts val="0"/>
              </a:spcAft>
              <a:buSzPts val="1600"/>
              <a:buChar char="●"/>
            </a:pPr>
            <a:r>
              <a:rPr b="0" i="0" lang="sw" sz="1600" u="none"/>
              <a:t>Ukaguzi: Kuangalia mgao wa fedha na kubaini ikiwa fedha hizo zimetengewa sekta zinazofaa.</a:t>
            </a:r>
            <a:r>
              <a:rPr b="1" i="0" lang="sw" sz="1600" u="none"/>
              <a:t> </a:t>
            </a:r>
            <a:endParaRPr b="1" sz="1600"/>
          </a:p>
          <a:p>
            <a:pPr indent="-330200" lvl="0" marL="457200" rtl="0" algn="l">
              <a:lnSpc>
                <a:spcPct val="115000"/>
              </a:lnSpc>
              <a:spcBef>
                <a:spcPts val="0"/>
              </a:spcBef>
              <a:spcAft>
                <a:spcPts val="0"/>
              </a:spcAft>
              <a:buSzPts val="1600"/>
              <a:buChar char="●"/>
            </a:pPr>
            <a:r>
              <a:rPr b="0" i="0" lang="sw" sz="1600" u="none"/>
              <a:t>Uchambuzi wa bajeti: Kuangalia kiasi kilichotengwa mwanzoni mwa mwaka wa fedha na kufuatilia kiasi kilichotolewa, na kiasi kilichotumika. Kujibu swali: ‘Je, hili linatuelekeza kufikia maendeleo yaliyokusudiwa?’</a:t>
            </a:r>
            <a:endParaRPr sz="1600"/>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pic>
        <p:nvPicPr>
          <p:cNvPr descr="Mchoro unaoonyesha mwanamume na mwanamke wameketi chini wakishikilia noti kubwa ya dola" id="300" name="Google Shape;300;p35"/>
          <p:cNvPicPr preferRelativeResize="0"/>
          <p:nvPr/>
        </p:nvPicPr>
        <p:blipFill rotWithShape="1">
          <a:blip r:embed="rId3">
            <a:alphaModFix/>
          </a:blip>
          <a:srcRect b="0" l="0" r="0" t="0"/>
          <a:stretch/>
        </p:blipFill>
        <p:spPr>
          <a:xfrm>
            <a:off x="5382375" y="1882750"/>
            <a:ext cx="3400425" cy="18097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6"/>
          <p:cNvSpPr txBox="1"/>
          <p:nvPr>
            <p:ph idx="1" type="body"/>
          </p:nvPr>
        </p:nvSpPr>
        <p:spPr>
          <a:xfrm>
            <a:off x="4401875" y="748400"/>
            <a:ext cx="4168200" cy="395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sz="1800" u="none"/>
              <a:t>Kufuatilia ugavi wa fedha ili kuhakikisha zimetengwa ipasavyo, zinatolewa kwa wakati na zinatumika kama ilivyopangwa (kulingana na bajeti).</a:t>
            </a:r>
            <a:endParaRPr sz="1800"/>
          </a:p>
          <a:p>
            <a:pPr indent="0" lvl="0" marL="0" rtl="0" algn="l">
              <a:lnSpc>
                <a:spcPct val="115000"/>
              </a:lnSpc>
              <a:spcBef>
                <a:spcPts val="1600"/>
              </a:spcBef>
              <a:spcAft>
                <a:spcPts val="0"/>
              </a:spcAft>
              <a:buSzPts val="1400"/>
              <a:buNone/>
            </a:pPr>
            <a:r>
              <a:rPr b="0" i="0" lang="sw" sz="1800" u="none"/>
              <a:t>Nyenzo hii inaweza kutumika katika ngazi zote za serikali palipo na uundaji bajeti au matumizi ya fedha.</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1600"/>
              </a:spcAft>
              <a:buSzPts val="1400"/>
              <a:buNone/>
            </a:pPr>
            <a:r>
              <a:t/>
            </a:r>
            <a:endParaRPr sz="1800"/>
          </a:p>
        </p:txBody>
      </p:sp>
      <p:sp>
        <p:nvSpPr>
          <p:cNvPr id="306" name="Google Shape;306;p36"/>
          <p:cNvSpPr txBox="1"/>
          <p:nvPr>
            <p:ph type="title"/>
          </p:nvPr>
        </p:nvSpPr>
        <p:spPr>
          <a:xfrm>
            <a:off x="439475" y="18392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2: </a:t>
            </a:r>
            <a:r>
              <a:rPr b="0" i="0" lang="sw" u="none"/>
              <a:t>Kusudi</a:t>
            </a:r>
            <a:r>
              <a:rPr b="1" i="0" lang="sw" u="none"/>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7"/>
          <p:cNvSpPr txBox="1"/>
          <p:nvPr>
            <p:ph idx="1" type="body"/>
          </p:nvPr>
        </p:nvSpPr>
        <p:spPr>
          <a:xfrm>
            <a:off x="4452700" y="1625625"/>
            <a:ext cx="4397400" cy="2074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b="1" i="0" lang="sw" sz="1800" u="none"/>
              <a:t>Zoezi la kikundi / Majadiliano ya wawili kwa wawili:</a:t>
            </a:r>
            <a:endParaRPr b="1" sz="1800"/>
          </a:p>
          <a:p>
            <a:pPr indent="0" lvl="0" marL="0" rtl="0" algn="ctr">
              <a:lnSpc>
                <a:spcPct val="115000"/>
              </a:lnSpc>
              <a:spcBef>
                <a:spcPts val="1600"/>
              </a:spcBef>
              <a:spcAft>
                <a:spcPts val="1600"/>
              </a:spcAft>
              <a:buSzPts val="1400"/>
              <a:buNone/>
            </a:pPr>
            <a:r>
              <a:rPr b="0" i="1" lang="sw" sz="1800" u="none"/>
              <a:t>Faida za kutumia nyenzo ya ufuatiliaji wa bajeti ni zipi?</a:t>
            </a:r>
            <a:endParaRPr i="1" sz="1800"/>
          </a:p>
        </p:txBody>
      </p:sp>
      <p:sp>
        <p:nvSpPr>
          <p:cNvPr id="312" name="Google Shape;312;p37"/>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2: Ufaafu</a:t>
            </a:r>
            <a:endParaRPr/>
          </a:p>
        </p:txBody>
      </p:sp>
      <p:pic>
        <p:nvPicPr>
          <p:cNvPr id="313" name="Google Shape;313;p37"/>
          <p:cNvPicPr preferRelativeResize="0"/>
          <p:nvPr/>
        </p:nvPicPr>
        <p:blipFill rotWithShape="1">
          <a:blip r:embed="rId3">
            <a:alphaModFix/>
          </a:blip>
          <a:srcRect b="0" l="0" r="0" t="0"/>
          <a:stretch/>
        </p:blipFill>
        <p:spPr>
          <a:xfrm>
            <a:off x="6213900" y="3585325"/>
            <a:ext cx="875025" cy="8750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8"/>
          <p:cNvSpPr txBox="1"/>
          <p:nvPr>
            <p:ph idx="1" type="body"/>
          </p:nvPr>
        </p:nvSpPr>
        <p:spPr>
          <a:xfrm>
            <a:off x="4298400" y="222425"/>
            <a:ext cx="4728000" cy="4710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1000"/>
              </a:spcBef>
              <a:spcAft>
                <a:spcPts val="0"/>
              </a:spcAft>
              <a:buSzPts val="1700"/>
              <a:buChar char="●"/>
            </a:pPr>
            <a:r>
              <a:rPr b="0" i="0" lang="sw" sz="1700" u="none"/>
              <a:t>Inasaidia katika utekelezaji kamilifu wa bajeti zilizowekwa: bajeti inaashiria ‘machaguo ya serikali katika kufikia ajenda yake ya kijamii na kiuchumi. Hivyo, ufanisi katika utekelezaji wa bajeti unadhihirisha jinsi malengo yanavyotimizwa kupitia sera zilizopo.’</a:t>
            </a:r>
            <a:endParaRPr sz="1700"/>
          </a:p>
          <a:p>
            <a:pPr indent="-336550" lvl="0" marL="457200" rtl="0" algn="l">
              <a:lnSpc>
                <a:spcPct val="115000"/>
              </a:lnSpc>
              <a:spcBef>
                <a:spcPts val="1000"/>
              </a:spcBef>
              <a:spcAft>
                <a:spcPts val="0"/>
              </a:spcAft>
              <a:buSzPts val="1700"/>
              <a:buChar char="●"/>
            </a:pPr>
            <a:r>
              <a:rPr b="0" i="0" lang="sw" sz="1700" u="none"/>
              <a:t>Utoaji huduma unaweza kuboreshwa ikiwa fedha za bajeti zinatumika ipasavyo badala ya kucheleweshwa au kuelekezwa kwingine.</a:t>
            </a:r>
            <a:endParaRPr sz="1700"/>
          </a:p>
          <a:p>
            <a:pPr indent="-336550" lvl="0" marL="457200" rtl="0" algn="l">
              <a:lnSpc>
                <a:spcPct val="115000"/>
              </a:lnSpc>
              <a:spcBef>
                <a:spcPts val="1000"/>
              </a:spcBef>
              <a:spcAft>
                <a:spcPts val="0"/>
              </a:spcAft>
              <a:buSzPts val="1700"/>
              <a:buChar char="●"/>
            </a:pPr>
            <a:r>
              <a:rPr b="0" i="0" lang="sw" sz="1700" u="none"/>
              <a:t>Inaweza kutumika kuzuia na kufichua ufisadi, uhalifu na matumizi mabaya ya rasilimali, kwa kuwa wananchi wanaweza kugundua ikiwa fedha zinatumika vibaya.</a:t>
            </a:r>
            <a:endParaRPr sz="1700"/>
          </a:p>
          <a:p>
            <a:pPr indent="0" lvl="0" marL="457200" rtl="0" algn="l">
              <a:lnSpc>
                <a:spcPct val="115000"/>
              </a:lnSpc>
              <a:spcBef>
                <a:spcPts val="1600"/>
              </a:spcBef>
              <a:spcAft>
                <a:spcPts val="0"/>
              </a:spcAft>
              <a:buSzPts val="1400"/>
              <a:buNone/>
            </a:pPr>
            <a:r>
              <a:t/>
            </a:r>
            <a:endParaRPr b="1" sz="1300"/>
          </a:p>
          <a:p>
            <a:pPr indent="0" lvl="0" marL="457200" rtl="0" algn="l">
              <a:lnSpc>
                <a:spcPct val="115000"/>
              </a:lnSpc>
              <a:spcBef>
                <a:spcPts val="1600"/>
              </a:spcBef>
              <a:spcAft>
                <a:spcPts val="0"/>
              </a:spcAft>
              <a:buSzPts val="1400"/>
              <a:buNone/>
            </a:pPr>
            <a:r>
              <a:t/>
            </a:r>
            <a:endParaRPr b="1" sz="1100"/>
          </a:p>
          <a:p>
            <a:pPr indent="0" lvl="0" marL="0" rtl="0" algn="l">
              <a:lnSpc>
                <a:spcPct val="115000"/>
              </a:lnSpc>
              <a:spcBef>
                <a:spcPts val="1600"/>
              </a:spcBef>
              <a:spcAft>
                <a:spcPts val="1600"/>
              </a:spcAft>
              <a:buSzPts val="1400"/>
              <a:buNone/>
            </a:pPr>
            <a:r>
              <a:t/>
            </a:r>
            <a:endParaRPr sz="1100"/>
          </a:p>
        </p:txBody>
      </p:sp>
      <p:sp>
        <p:nvSpPr>
          <p:cNvPr id="319" name="Google Shape;319;p38"/>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2: Ufaafu</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9"/>
          <p:cNvSpPr txBox="1"/>
          <p:nvPr>
            <p:ph idx="1" type="body"/>
          </p:nvPr>
        </p:nvSpPr>
        <p:spPr>
          <a:xfrm>
            <a:off x="4429900" y="210475"/>
            <a:ext cx="4397400" cy="45813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1000"/>
              </a:spcBef>
              <a:spcAft>
                <a:spcPts val="0"/>
              </a:spcAft>
              <a:buSzPts val="1600"/>
              <a:buChar char="●"/>
            </a:pPr>
            <a:r>
              <a:rPr b="0" i="0" lang="sw" sz="1600" u="none"/>
              <a:t>Wanaoathirika zaidi kutokana na maamuzi huenda wasiwe na fursa ya kushiriki katika mchakato huo: ugavi wa rasilimali unaweza kuegemea upande fulani kutokana na misimamo au mahitaji ya kibinafsi. Huenda pia kukawa na hila za kisiasa. Wanaoathirika zaidi huenda wasiwe na ubabe wa kisiasa au kiuchumi, na hivyo kuwatenga katika kushiriki kwenye mchakato wa uundaji wa bajeti.</a:t>
            </a:r>
            <a:endParaRPr sz="1600"/>
          </a:p>
          <a:p>
            <a:pPr indent="-330200" lvl="0" marL="457200" rtl="0" algn="l">
              <a:lnSpc>
                <a:spcPct val="115000"/>
              </a:lnSpc>
              <a:spcBef>
                <a:spcPts val="1000"/>
              </a:spcBef>
              <a:spcAft>
                <a:spcPts val="0"/>
              </a:spcAft>
              <a:buSzPts val="1600"/>
              <a:buChar char="●"/>
            </a:pPr>
            <a:r>
              <a:rPr b="1" i="0" lang="sw" sz="1600" u="none"/>
              <a:t>Hakuna uhakika ikiwa rasilimali zilizojumuishwa kwenye bajeti zitapatikana kufadhili mipango mbalimbali.</a:t>
            </a:r>
            <a:endParaRPr b="1" sz="1600"/>
          </a:p>
          <a:p>
            <a:pPr indent="-330200" lvl="0" marL="457200" rtl="0" algn="l">
              <a:lnSpc>
                <a:spcPct val="115000"/>
              </a:lnSpc>
              <a:spcBef>
                <a:spcPts val="1000"/>
              </a:spcBef>
              <a:spcAft>
                <a:spcPts val="0"/>
              </a:spcAft>
              <a:buSzPts val="1600"/>
              <a:buChar char="●"/>
            </a:pPr>
            <a:r>
              <a:rPr b="1" i="0" lang="sw" sz="1600" u="none"/>
              <a:t>Ni vigumu kutumia nyenzo hii katika mfumo wa serikali kuu.</a:t>
            </a:r>
            <a:endParaRPr b="1"/>
          </a:p>
          <a:p>
            <a:pPr indent="0" lvl="0" marL="0" rtl="0" algn="l">
              <a:lnSpc>
                <a:spcPct val="115000"/>
              </a:lnSpc>
              <a:spcBef>
                <a:spcPts val="1000"/>
              </a:spcBef>
              <a:spcAft>
                <a:spcPts val="0"/>
              </a:spcAft>
              <a:buSzPts val="1400"/>
              <a:buNone/>
            </a:pPr>
            <a:r>
              <a:t/>
            </a:r>
            <a:endParaRPr sz="1200"/>
          </a:p>
          <a:p>
            <a:pPr indent="0" lvl="0" marL="0" rtl="0" algn="l">
              <a:lnSpc>
                <a:spcPct val="115000"/>
              </a:lnSpc>
              <a:spcBef>
                <a:spcPts val="1000"/>
              </a:spcBef>
              <a:spcAft>
                <a:spcPts val="1600"/>
              </a:spcAft>
              <a:buSzPts val="1400"/>
              <a:buNone/>
            </a:pPr>
            <a:r>
              <a:t/>
            </a:r>
            <a:endParaRPr sz="1200"/>
          </a:p>
        </p:txBody>
      </p:sp>
      <p:sp>
        <p:nvSpPr>
          <p:cNvPr id="325" name="Google Shape;325;p39"/>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2: Upungufu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idx="1" type="body"/>
          </p:nvPr>
        </p:nvSpPr>
        <p:spPr>
          <a:xfrm>
            <a:off x="157475" y="1172225"/>
            <a:ext cx="8654100" cy="30213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0" i="0" lang="sw" sz="1800" u="none"/>
              <a:t>Lengo kuu la safari hii ni </a:t>
            </a:r>
            <a:r>
              <a:rPr b="1" i="0" lang="sw" sz="1800" u="none"/>
              <a:t>kurejesha mahusiano yaliyovunjika</a:t>
            </a:r>
            <a:r>
              <a:rPr b="0" i="0" lang="sw" sz="1800" u="none"/>
              <a:t>. </a:t>
            </a:r>
            <a:endParaRPr sz="1800"/>
          </a:p>
          <a:p>
            <a:pPr indent="-342900" lvl="0" marL="457200" rtl="0" algn="l">
              <a:lnSpc>
                <a:spcPct val="100000"/>
              </a:lnSpc>
              <a:spcBef>
                <a:spcPts val="1000"/>
              </a:spcBef>
              <a:spcAft>
                <a:spcPts val="0"/>
              </a:spcAft>
              <a:buSzPts val="1800"/>
              <a:buChar char="●"/>
            </a:pPr>
            <a:r>
              <a:rPr b="0" i="0" lang="sw" sz="1800" u="none"/>
              <a:t>Kanisa huazimia kubadili 'maisha kikamilifu’, na kushughulikia kwa kina mahitaji ya jamii husika.</a:t>
            </a:r>
            <a:endParaRPr sz="1800"/>
          </a:p>
          <a:p>
            <a:pPr indent="-342900" lvl="0" marL="457200" rtl="0" algn="l">
              <a:lnSpc>
                <a:spcPct val="100000"/>
              </a:lnSpc>
              <a:spcBef>
                <a:spcPts val="1000"/>
              </a:spcBef>
              <a:spcAft>
                <a:spcPts val="0"/>
              </a:spcAft>
              <a:buSzPts val="1800"/>
              <a:buChar char="●"/>
            </a:pPr>
            <a:r>
              <a:rPr b="0" i="0" lang="sw" sz="1800" u="none"/>
              <a:t>Juhudi za </a:t>
            </a:r>
            <a:r>
              <a:rPr b="1" i="0" lang="sw" sz="1800" u="none"/>
              <a:t>kukabiliana na umaskini </a:t>
            </a:r>
            <a:r>
              <a:rPr b="0" i="0" lang="sw" sz="1800" u="none"/>
              <a:t>katika jamii zinachukuliwa kwa upana na zinahusisha wanajamii wenyewe, kadri wanavyozidi kutambua vipaji na rasilimali ambazo Mungu amewapa. </a:t>
            </a:r>
            <a:endParaRPr sz="1800"/>
          </a:p>
          <a:p>
            <a:pPr indent="-342900" lvl="0" marL="457200" rtl="0" algn="l">
              <a:lnSpc>
                <a:spcPct val="100000"/>
              </a:lnSpc>
              <a:spcBef>
                <a:spcPts val="1000"/>
              </a:spcBef>
              <a:spcAft>
                <a:spcPts val="0"/>
              </a:spcAft>
              <a:buSzPts val="1800"/>
              <a:buChar char="●"/>
            </a:pPr>
            <a:r>
              <a:rPr b="0" i="0" lang="sw" sz="1800" u="none"/>
              <a:t>Hatima ya safari hiyo ni 'ustawi wa kanisa na jamii' (CCT)*.</a:t>
            </a:r>
            <a:endParaRPr sz="1800"/>
          </a:p>
          <a:p>
            <a:pPr indent="0" lvl="0" marL="0" rtl="0" algn="l">
              <a:lnSpc>
                <a:spcPct val="100000"/>
              </a:lnSpc>
              <a:spcBef>
                <a:spcPts val="1000"/>
              </a:spcBef>
              <a:spcAft>
                <a:spcPts val="0"/>
              </a:spcAft>
              <a:buSzPts val="1400"/>
              <a:buNone/>
            </a:pPr>
            <a:r>
              <a:t/>
            </a:r>
            <a:endParaRPr sz="1800"/>
          </a:p>
          <a:p>
            <a:pPr indent="0" lvl="0" marL="0" rtl="0" algn="l">
              <a:lnSpc>
                <a:spcPct val="100000"/>
              </a:lnSpc>
              <a:spcBef>
                <a:spcPts val="1000"/>
              </a:spcBef>
              <a:spcAft>
                <a:spcPts val="0"/>
              </a:spcAft>
              <a:buSzPts val="1400"/>
              <a:buNone/>
            </a:pPr>
            <a:r>
              <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1600"/>
              </a:spcAft>
              <a:buSzPts val="1400"/>
              <a:buNone/>
            </a:pPr>
            <a:r>
              <a:t/>
            </a:r>
            <a:endParaRPr sz="1800"/>
          </a:p>
        </p:txBody>
      </p:sp>
      <p:sp>
        <p:nvSpPr>
          <p:cNvPr id="83" name="Google Shape;83;p4"/>
          <p:cNvSpPr txBox="1"/>
          <p:nvPr>
            <p:ph type="title"/>
          </p:nvPr>
        </p:nvSpPr>
        <p:spPr>
          <a:xfrm>
            <a:off x="260575" y="861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600" u="none"/>
              <a:t>Ustawi wa kanisa na jamii</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0"/>
          <p:cNvSpPr txBox="1"/>
          <p:nvPr>
            <p:ph type="ctrTitle"/>
          </p:nvPr>
        </p:nvSpPr>
        <p:spPr>
          <a:xfrm>
            <a:off x="357150" y="13285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sw" sz="4500" u="none"/>
              <a:t>Kutumia na kurekebisha nyenzo</a:t>
            </a:r>
            <a:endParaRPr sz="4500"/>
          </a:p>
        </p:txBody>
      </p:sp>
      <p:sp>
        <p:nvSpPr>
          <p:cNvPr id="331" name="Google Shape;331;p40"/>
          <p:cNvSpPr txBox="1"/>
          <p:nvPr>
            <p:ph idx="1" type="subTitle"/>
          </p:nvPr>
        </p:nvSpPr>
        <p:spPr>
          <a:xfrm>
            <a:off x="996150" y="22894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sw" u="none"/>
              <a:t>Nyenzo ya 2</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1"/>
          <p:cNvSpPr txBox="1"/>
          <p:nvPr>
            <p:ph type="title"/>
          </p:nvPr>
        </p:nvSpPr>
        <p:spPr>
          <a:xfrm>
            <a:off x="231325" y="0"/>
            <a:ext cx="6228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500" u="none"/>
              <a:t>Nyenzo ya 2: Uandaaji bajeti katika mchakato wenu wa CCT </a:t>
            </a:r>
            <a:endParaRPr sz="2400"/>
          </a:p>
          <a:p>
            <a:pPr indent="0" lvl="0" marL="0" rtl="0" algn="l">
              <a:lnSpc>
                <a:spcPct val="100000"/>
              </a:lnSpc>
              <a:spcBef>
                <a:spcPts val="0"/>
              </a:spcBef>
              <a:spcAft>
                <a:spcPts val="0"/>
              </a:spcAft>
              <a:buSzPts val="2600"/>
              <a:buNone/>
            </a:pPr>
            <a:r>
              <a:rPr b="0" i="0" lang="sw" sz="2400" u="none"/>
              <a:t> </a:t>
            </a:r>
            <a:endParaRPr sz="2400"/>
          </a:p>
        </p:txBody>
      </p:sp>
      <p:graphicFrame>
        <p:nvGraphicFramePr>
          <p:cNvPr id="337" name="Google Shape;337;p41"/>
          <p:cNvGraphicFramePr/>
          <p:nvPr/>
        </p:nvGraphicFramePr>
        <p:xfrm>
          <a:off x="168375" y="966050"/>
          <a:ext cx="3000000" cy="3000000"/>
        </p:xfrm>
        <a:graphic>
          <a:graphicData uri="http://schemas.openxmlformats.org/drawingml/2006/table">
            <a:tbl>
              <a:tblPr>
                <a:noFill/>
                <a:tableStyleId>{34DB39BA-1C77-4FE4-B795-2DAF235CAF17}</a:tableStyleId>
              </a:tblPr>
              <a:tblGrid>
                <a:gridCol w="1771700"/>
                <a:gridCol w="1915275"/>
                <a:gridCol w="2919375"/>
                <a:gridCol w="209310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Mbinu ya CCT</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Mchakato wa ustawi wa kanisa na jamii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rPr b="0" i="0" lang="sw" sz="1800" u="none" cap="none" strike="noStrike">
                          <a:solidFill>
                            <a:schemeClr val="dk1"/>
                          </a:solidFill>
                          <a:latin typeface="Calibri"/>
                          <a:ea typeface="Calibri"/>
                          <a:cs typeface="Calibri"/>
                          <a:sym typeface="Calibri"/>
                        </a:rPr>
                        <a:t>Nyenzo ya ufuatiliaji wa bajeti inaweza kujumuishwa wakati upi?</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338" name="Google Shape;338;p41"/>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2"/>
          <p:cNvSpPr txBox="1"/>
          <p:nvPr>
            <p:ph type="title"/>
          </p:nvPr>
        </p:nvSpPr>
        <p:spPr>
          <a:xfrm>
            <a:off x="338700" y="0"/>
            <a:ext cx="5729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300" u="none"/>
              <a:t>Nyenzo ya 2: Uandaaji bajeti katika mchakato wenu wa CCT (muhtasari)</a:t>
            </a:r>
            <a:endParaRPr sz="2300"/>
          </a:p>
          <a:p>
            <a:pPr indent="0" lvl="0" marL="0" rtl="0" algn="l">
              <a:lnSpc>
                <a:spcPct val="100000"/>
              </a:lnSpc>
              <a:spcBef>
                <a:spcPts val="0"/>
              </a:spcBef>
              <a:spcAft>
                <a:spcPts val="0"/>
              </a:spcAft>
              <a:buSzPts val="2600"/>
              <a:buNone/>
            </a:pPr>
            <a:r>
              <a:t/>
            </a:r>
            <a:endParaRPr sz="2300"/>
          </a:p>
          <a:p>
            <a:pPr indent="0" lvl="0" marL="0" rtl="0" algn="l">
              <a:lnSpc>
                <a:spcPct val="100000"/>
              </a:lnSpc>
              <a:spcBef>
                <a:spcPts val="0"/>
              </a:spcBef>
              <a:spcAft>
                <a:spcPts val="0"/>
              </a:spcAft>
              <a:buSzPts val="2600"/>
              <a:buNone/>
            </a:pPr>
            <a:r>
              <a:rPr b="0" i="0" lang="sw" sz="2300" u="none"/>
              <a:t> </a:t>
            </a:r>
            <a:endParaRPr sz="2300"/>
          </a:p>
        </p:txBody>
      </p:sp>
      <p:sp>
        <p:nvSpPr>
          <p:cNvPr id="344" name="Google Shape;344;p42"/>
          <p:cNvSpPr txBox="1"/>
          <p:nvPr/>
        </p:nvSpPr>
        <p:spPr>
          <a:xfrm>
            <a:off x="365700" y="992850"/>
            <a:ext cx="8726100" cy="7752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Clr>
                <a:srgbClr val="434343"/>
              </a:buClr>
              <a:buSzPts val="1600"/>
              <a:buFont typeface="Calibri"/>
              <a:buChar char="●"/>
            </a:pPr>
            <a:r>
              <a:rPr b="0" i="0" lang="sw" sz="1600" u="none" cap="none" strike="noStrike">
                <a:solidFill>
                  <a:srgbClr val="434343"/>
                </a:solidFill>
                <a:latin typeface="Calibri"/>
                <a:ea typeface="Calibri"/>
                <a:cs typeface="Calibri"/>
                <a:sym typeface="Calibri"/>
              </a:rPr>
              <a:t>Nyenzo hii ni mwafaka zaidi baada ya ubainishaji wa rasilimali kufanyika</a:t>
            </a:r>
            <a:endParaRPr b="0" i="0" sz="1600" u="none" cap="none" strike="noStrike">
              <a:solidFill>
                <a:srgbClr val="434343"/>
              </a:solidFill>
              <a:latin typeface="Calibri"/>
              <a:ea typeface="Calibri"/>
              <a:cs typeface="Calibri"/>
              <a:sym typeface="Calibri"/>
            </a:endParaRPr>
          </a:p>
          <a:p>
            <a:pPr indent="-330200" lvl="0" marL="457200" marR="0" rtl="0" algn="l">
              <a:lnSpc>
                <a:spcPct val="100000"/>
              </a:lnSpc>
              <a:spcBef>
                <a:spcPts val="0"/>
              </a:spcBef>
              <a:spcAft>
                <a:spcPts val="0"/>
              </a:spcAft>
              <a:buClr>
                <a:srgbClr val="434343"/>
              </a:buClr>
              <a:buSzPts val="1600"/>
              <a:buFont typeface="Calibri"/>
              <a:buChar char="●"/>
            </a:pPr>
            <a:r>
              <a:rPr b="0" i="0" lang="sw" sz="1600" u="none" cap="none" strike="noStrike">
                <a:solidFill>
                  <a:srgbClr val="434343"/>
                </a:solidFill>
                <a:latin typeface="Calibri"/>
                <a:ea typeface="Calibri"/>
                <a:cs typeface="Calibri"/>
                <a:sym typeface="Calibri"/>
              </a:rPr>
              <a:t>Wakati wanajamii wanaelewa vyema matatizo yanayohitaji kufuatiliwa kupitia bajeti ya serikali. </a:t>
            </a:r>
            <a:endParaRPr b="0" i="0" sz="16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p:txBody>
      </p:sp>
      <p:graphicFrame>
        <p:nvGraphicFramePr>
          <p:cNvPr id="345" name="Google Shape;345;p42"/>
          <p:cNvGraphicFramePr/>
          <p:nvPr/>
        </p:nvGraphicFramePr>
        <p:xfrm>
          <a:off x="365700" y="1938650"/>
          <a:ext cx="3000000" cy="3000000"/>
        </p:xfrm>
        <a:graphic>
          <a:graphicData uri="http://schemas.openxmlformats.org/drawingml/2006/table">
            <a:tbl>
              <a:tblPr>
                <a:noFill/>
                <a:tableStyleId>{897171C1-48FA-46DC-B3BE-D1560424E134}</a:tableStyleId>
              </a:tblPr>
              <a:tblGrid>
                <a:gridCol w="1946950"/>
                <a:gridCol w="2259350"/>
                <a:gridCol w="2756750"/>
                <a:gridCol w="1456425"/>
              </a:tblGrid>
              <a:tr h="12700">
                <a:tc>
                  <a:txBody>
                    <a:bodyPr/>
                    <a:lstStyle/>
                    <a:p>
                      <a:pPr indent="0" lvl="0" marL="0" marR="0" rtl="0" algn="l">
                        <a:lnSpc>
                          <a:spcPct val="100000"/>
                        </a:lnSpc>
                        <a:spcBef>
                          <a:spcPts val="0"/>
                        </a:spcBef>
                        <a:spcAft>
                          <a:spcPts val="0"/>
                        </a:spcAft>
                        <a:buClr>
                          <a:srgbClr val="000000"/>
                        </a:buClr>
                        <a:buSzPts val="1700"/>
                        <a:buFont typeface="Arial"/>
                        <a:buNone/>
                      </a:pPr>
                      <a:r>
                        <a:rPr b="1" i="0" lang="sw" sz="1600" u="none" cap="none" strike="noStrike">
                          <a:solidFill>
                            <a:srgbClr val="333333"/>
                          </a:solidFill>
                          <a:latin typeface="Calibri"/>
                          <a:ea typeface="Calibri"/>
                          <a:cs typeface="Calibri"/>
                          <a:sym typeface="Calibri"/>
                        </a:rPr>
                        <a:t>Mbinu ya CCT</a:t>
                      </a:r>
                      <a:endParaRPr b="1" sz="16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sw" sz="1600" u="none" cap="none" strike="noStrike">
                          <a:solidFill>
                            <a:srgbClr val="333333"/>
                          </a:solidFill>
                          <a:latin typeface="Calibri"/>
                          <a:ea typeface="Calibri"/>
                          <a:cs typeface="Calibri"/>
                          <a:sym typeface="Calibri"/>
                        </a:rPr>
                        <a:t>Mchakato wa ustawi wa kanisa na jamii</a:t>
                      </a:r>
                      <a:endParaRPr b="1" sz="16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sw" sz="1600" u="none" cap="none" strike="noStrike">
                          <a:solidFill>
                            <a:srgbClr val="333333"/>
                          </a:solidFill>
                          <a:latin typeface="Calibri"/>
                          <a:ea typeface="Calibri"/>
                          <a:cs typeface="Calibri"/>
                          <a:sym typeface="Calibri"/>
                        </a:rPr>
                        <a:t>Umoja/Parivartan/Unidos</a:t>
                      </a:r>
                      <a:endParaRPr b="1" sz="16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sw" sz="1600" u="none" cap="none" strike="noStrike">
                          <a:solidFill>
                            <a:srgbClr val="333333"/>
                          </a:solidFill>
                          <a:latin typeface="Calibri"/>
                          <a:ea typeface="Calibri"/>
                          <a:cs typeface="Calibri"/>
                          <a:sym typeface="Calibri"/>
                        </a:rPr>
                        <a:t>Sangsangai</a:t>
                      </a:r>
                      <a:endParaRPr b="1" sz="16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12700">
                <a:tc>
                  <a:txBody>
                    <a:bodyPr/>
                    <a:lstStyle/>
                    <a:p>
                      <a:pPr indent="0" lvl="0" marL="0" marR="0" rtl="0" algn="l">
                        <a:lnSpc>
                          <a:spcPct val="100000"/>
                        </a:lnSpc>
                        <a:spcBef>
                          <a:spcPts val="0"/>
                        </a:spcBef>
                        <a:spcAft>
                          <a:spcPts val="0"/>
                        </a:spcAft>
                        <a:buClr>
                          <a:srgbClr val="000000"/>
                        </a:buClr>
                        <a:buSzPts val="1700"/>
                        <a:buFont typeface="Arial"/>
                        <a:buNone/>
                      </a:pPr>
                      <a:r>
                        <a:rPr b="0" i="0" lang="sw" sz="1600" u="none" cap="none" strike="noStrike">
                          <a:solidFill>
                            <a:srgbClr val="333333"/>
                          </a:solidFill>
                          <a:latin typeface="Calibri"/>
                          <a:ea typeface="Calibri"/>
                          <a:cs typeface="Calibri"/>
                          <a:sym typeface="Calibri"/>
                        </a:rPr>
                        <a:t>Wakati wa kujumuisha ufuatiliaji wa bajeti</a:t>
                      </a:r>
                      <a:endParaRPr sz="16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sw" sz="1600" u="none" cap="none" strike="noStrike">
                          <a:solidFill>
                            <a:srgbClr val="333333"/>
                          </a:solidFill>
                          <a:latin typeface="Calibri"/>
                          <a:ea typeface="Calibri"/>
                          <a:cs typeface="Calibri"/>
                          <a:sym typeface="Calibri"/>
                        </a:rPr>
                        <a:t>Hatua ya 4:</a:t>
                      </a:r>
                      <a:r>
                        <a:rPr b="0" i="0" lang="sw" sz="1600" u="none" cap="none" strike="noStrike">
                          <a:solidFill>
                            <a:srgbClr val="333333"/>
                          </a:solidFill>
                          <a:latin typeface="Calibri"/>
                          <a:ea typeface="Calibri"/>
                          <a:cs typeface="Calibri"/>
                          <a:sym typeface="Calibri"/>
                        </a:rPr>
                        <a:t> </a:t>
                      </a:r>
                      <a:br>
                        <a:rPr lang="sw" sz="1600" u="none" cap="none" strike="noStrike">
                          <a:solidFill>
                            <a:srgbClr val="333333"/>
                          </a:solidFill>
                          <a:latin typeface="Calibri"/>
                          <a:ea typeface="Calibri"/>
                          <a:cs typeface="Calibri"/>
                          <a:sym typeface="Calibri"/>
                        </a:rPr>
                      </a:br>
                      <a:r>
                        <a:rPr b="0" i="0" lang="sw" sz="1600" u="none" cap="none" strike="noStrike">
                          <a:solidFill>
                            <a:srgbClr val="333333"/>
                          </a:solidFill>
                          <a:latin typeface="Calibri"/>
                          <a:ea typeface="Calibri"/>
                          <a:cs typeface="Calibri"/>
                          <a:sym typeface="Calibri"/>
                        </a:rPr>
                        <a:t>Uchambuzi wa taarifa</a:t>
                      </a:r>
                      <a:endParaRPr sz="16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sw" sz="1600" u="none" cap="none" strike="noStrike">
                          <a:solidFill>
                            <a:srgbClr val="333333"/>
                          </a:solidFill>
                          <a:latin typeface="Calibri"/>
                          <a:ea typeface="Calibri"/>
                          <a:cs typeface="Calibri"/>
                          <a:sym typeface="Calibri"/>
                        </a:rPr>
                        <a:t>Hatua ya 3: </a:t>
                      </a:r>
                      <a:br>
                        <a:rPr b="1" lang="sw" sz="1600" u="none" cap="none" strike="noStrike">
                          <a:solidFill>
                            <a:srgbClr val="333333"/>
                          </a:solidFill>
                          <a:latin typeface="Calibri"/>
                          <a:ea typeface="Calibri"/>
                          <a:cs typeface="Calibri"/>
                          <a:sym typeface="Calibri"/>
                        </a:rPr>
                      </a:br>
                      <a:r>
                        <a:rPr b="0" i="0" lang="sw" sz="1600" u="none" cap="none" strike="noStrike">
                          <a:solidFill>
                            <a:srgbClr val="333333"/>
                          </a:solidFill>
                          <a:latin typeface="Calibri"/>
                          <a:ea typeface="Calibri"/>
                          <a:cs typeface="Calibri"/>
                          <a:sym typeface="Calibri"/>
                        </a:rPr>
                        <a:t>Kuweka malengo na kuchukua hatua (kupanga utekelezaji)</a:t>
                      </a:r>
                      <a:endParaRPr sz="16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6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sw" sz="1600" u="none" cap="none" strike="noStrike">
                          <a:solidFill>
                            <a:srgbClr val="333333"/>
                          </a:solidFill>
                          <a:latin typeface="Calibri"/>
                          <a:ea typeface="Calibri"/>
                          <a:cs typeface="Calibri"/>
                          <a:sym typeface="Calibri"/>
                        </a:rPr>
                        <a:t>Hatua ya 4: </a:t>
                      </a:r>
                      <a:br>
                        <a:rPr b="1" lang="sw" sz="1600" u="none" cap="none" strike="noStrike">
                          <a:solidFill>
                            <a:srgbClr val="333333"/>
                          </a:solidFill>
                          <a:latin typeface="Calibri"/>
                          <a:ea typeface="Calibri"/>
                          <a:cs typeface="Calibri"/>
                          <a:sym typeface="Calibri"/>
                        </a:rPr>
                      </a:br>
                      <a:r>
                        <a:rPr b="0" i="0" lang="sw" sz="1600" u="none" cap="none" strike="noStrike">
                          <a:solidFill>
                            <a:srgbClr val="333333"/>
                          </a:solidFill>
                          <a:latin typeface="Calibri"/>
                          <a:ea typeface="Calibri"/>
                          <a:cs typeface="Calibri"/>
                          <a:sym typeface="Calibri"/>
                        </a:rPr>
                        <a:t>Kutekeleza</a:t>
                      </a:r>
                      <a:endParaRPr sz="16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sw" sz="1600" u="none" cap="none" strike="noStrike">
                          <a:solidFill>
                            <a:srgbClr val="333333"/>
                          </a:solidFill>
                          <a:latin typeface="Calibri"/>
                          <a:ea typeface="Calibri"/>
                          <a:cs typeface="Calibri"/>
                          <a:sym typeface="Calibri"/>
                        </a:rPr>
                        <a:t>Awamu ya 3: </a:t>
                      </a:r>
                      <a:br>
                        <a:rPr b="1" lang="sw" sz="1600" u="none" cap="none" strike="noStrike">
                          <a:solidFill>
                            <a:srgbClr val="333333"/>
                          </a:solidFill>
                          <a:latin typeface="Calibri"/>
                          <a:ea typeface="Calibri"/>
                          <a:cs typeface="Calibri"/>
                          <a:sym typeface="Calibri"/>
                        </a:rPr>
                      </a:br>
                      <a:r>
                        <a:rPr b="0" i="0" lang="sw" sz="1600" u="none" cap="none" strike="noStrike">
                          <a:solidFill>
                            <a:srgbClr val="333333"/>
                          </a:solidFill>
                          <a:latin typeface="Calibri"/>
                          <a:ea typeface="Calibri"/>
                          <a:cs typeface="Calibri"/>
                          <a:sym typeface="Calibri"/>
                        </a:rPr>
                        <a:t>Jamii</a:t>
                      </a:r>
                      <a:endParaRPr sz="16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3"/>
          <p:cNvSpPr txBox="1"/>
          <p:nvPr>
            <p:ph idx="1" type="body"/>
          </p:nvPr>
        </p:nvSpPr>
        <p:spPr>
          <a:xfrm>
            <a:off x="4437075" y="509525"/>
            <a:ext cx="4397400" cy="370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1" i="0" lang="sw" sz="3000" u="none"/>
              <a:t>Michakato na nyenzo za ufuatiliaji wa bajeti</a:t>
            </a:r>
            <a:endParaRPr/>
          </a:p>
        </p:txBody>
      </p:sp>
      <p:sp>
        <p:nvSpPr>
          <p:cNvPr id="351" name="Google Shape;351;p43"/>
          <p:cNvSpPr txBox="1"/>
          <p:nvPr>
            <p:ph type="title"/>
          </p:nvPr>
        </p:nvSpPr>
        <p:spPr>
          <a:xfrm>
            <a:off x="498850" y="1563125"/>
            <a:ext cx="2966100" cy="1598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2: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i="0" lang="sw" u="none"/>
              <a:t>Mfumo wa kisheria wa bajeti</a:t>
            </a:r>
            <a:endParaRPr/>
          </a:p>
        </p:txBody>
      </p:sp>
      <p:sp>
        <p:nvSpPr>
          <p:cNvPr id="357" name="Google Shape;357;p44"/>
          <p:cNvSpPr txBox="1"/>
          <p:nvPr>
            <p:ph idx="1" type="body"/>
          </p:nvPr>
        </p:nvSpPr>
        <p:spPr>
          <a:xfrm>
            <a:off x="311700" y="841550"/>
            <a:ext cx="8570700" cy="348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sz="1700" u="none"/>
              <a:t>Kama vile kila familia, kila nchi ina mfumo wa kisheria unaobainisha:</a:t>
            </a:r>
            <a:endParaRPr sz="1700"/>
          </a:p>
          <a:p>
            <a:pPr indent="-336550" lvl="0" marL="457200" rtl="0" algn="l">
              <a:lnSpc>
                <a:spcPct val="115000"/>
              </a:lnSpc>
              <a:spcBef>
                <a:spcPts val="0"/>
              </a:spcBef>
              <a:spcAft>
                <a:spcPts val="0"/>
              </a:spcAft>
              <a:buSzPts val="1700"/>
              <a:buChar char="●"/>
            </a:pPr>
            <a:r>
              <a:rPr b="1" i="0" lang="sw" sz="1700" u="none"/>
              <a:t>mchakato wa kisiasa ambao bajeti inapaswa kufuata</a:t>
            </a:r>
            <a:r>
              <a:rPr b="0" i="0" lang="sw" sz="1700" u="none"/>
              <a:t> </a:t>
            </a:r>
            <a:endParaRPr sz="1700"/>
          </a:p>
          <a:p>
            <a:pPr indent="-336550" lvl="0" marL="457200" rtl="0" algn="l">
              <a:lnSpc>
                <a:spcPct val="115000"/>
              </a:lnSpc>
              <a:spcBef>
                <a:spcPts val="0"/>
              </a:spcBef>
              <a:spcAft>
                <a:spcPts val="0"/>
              </a:spcAft>
              <a:buSzPts val="1700"/>
              <a:buChar char="●"/>
            </a:pPr>
            <a:r>
              <a:rPr b="1" i="0" lang="sw" sz="1700" u="none"/>
              <a:t>watendaji wakuu</a:t>
            </a:r>
            <a:r>
              <a:rPr b="0" i="0" lang="sw" sz="1700" u="none"/>
              <a:t> na</a:t>
            </a:r>
            <a:r>
              <a:rPr b="1" i="0" lang="sw" sz="1700" u="none"/>
              <a:t>wajibu na majukumu yao</a:t>
            </a:r>
            <a:r>
              <a:rPr b="0" i="0" lang="sw" sz="1700" u="none"/>
              <a:t> </a:t>
            </a:r>
            <a:endParaRPr sz="1700"/>
          </a:p>
          <a:p>
            <a:pPr indent="-336550" lvl="0" marL="457200" rtl="0" algn="l">
              <a:lnSpc>
                <a:spcPct val="115000"/>
              </a:lnSpc>
              <a:spcBef>
                <a:spcPts val="0"/>
              </a:spcBef>
              <a:spcAft>
                <a:spcPts val="0"/>
              </a:spcAft>
              <a:buSzPts val="1700"/>
              <a:buChar char="●"/>
            </a:pPr>
            <a:r>
              <a:rPr b="1" i="0" lang="sw" sz="1700" u="none"/>
              <a:t>mpangilio na maudhui ya hati mbalimbali za bajeti</a:t>
            </a:r>
            <a:r>
              <a:rPr b="0" i="0" lang="sw" sz="1700" u="none"/>
              <a:t> </a:t>
            </a:r>
            <a:endParaRPr sz="1700"/>
          </a:p>
          <a:p>
            <a:pPr indent="0" lvl="0" marL="0" rtl="0" algn="l">
              <a:lnSpc>
                <a:spcPct val="115000"/>
              </a:lnSpc>
              <a:spcBef>
                <a:spcPts val="1600"/>
              </a:spcBef>
              <a:spcAft>
                <a:spcPts val="0"/>
              </a:spcAft>
              <a:buSzPts val="1400"/>
              <a:buNone/>
            </a:pPr>
            <a:r>
              <a:rPr b="0" i="0" lang="sw" sz="1700" u="none"/>
              <a:t>Nchi huwa na sheria na kanuni nyingi zinazosimamia uandaaji, uidhinishaji, utekelezaji na tathmini ya michakato ya bajeti. Mifano ya sheria: </a:t>
            </a:r>
            <a:endParaRPr sz="1700"/>
          </a:p>
          <a:p>
            <a:pPr indent="0" lvl="0" marL="0" rtl="0" algn="l">
              <a:lnSpc>
                <a:spcPct val="115000"/>
              </a:lnSpc>
              <a:spcBef>
                <a:spcPts val="0"/>
              </a:spcBef>
              <a:spcAft>
                <a:spcPts val="0"/>
              </a:spcAft>
              <a:buSzPts val="1400"/>
              <a:buNone/>
            </a:pPr>
            <a:r>
              <a:t/>
            </a:r>
            <a:endParaRPr sz="1700"/>
          </a:p>
          <a:p>
            <a:pPr indent="-336550" lvl="0" marL="457200" rtl="0" algn="l">
              <a:lnSpc>
                <a:spcPct val="115000"/>
              </a:lnSpc>
              <a:spcBef>
                <a:spcPts val="0"/>
              </a:spcBef>
              <a:spcAft>
                <a:spcPts val="0"/>
              </a:spcAft>
              <a:buSzPts val="1700"/>
              <a:buChar char="●"/>
            </a:pPr>
            <a:r>
              <a:rPr b="0" i="0" lang="sw" sz="1700" u="none"/>
              <a:t>Katiba </a:t>
            </a:r>
            <a:endParaRPr sz="1700"/>
          </a:p>
          <a:p>
            <a:pPr indent="-336550" lvl="0" marL="457200" rtl="0" algn="l">
              <a:lnSpc>
                <a:spcPct val="115000"/>
              </a:lnSpc>
              <a:spcBef>
                <a:spcPts val="0"/>
              </a:spcBef>
              <a:spcAft>
                <a:spcPts val="0"/>
              </a:spcAft>
              <a:buSzPts val="1700"/>
              <a:buChar char="●"/>
            </a:pPr>
            <a:r>
              <a:rPr b="0" i="0" lang="sw" sz="1700" u="none"/>
              <a:t>Sheria ya Usimamizi wa Fedha za Umma </a:t>
            </a:r>
            <a:endParaRPr sz="1700"/>
          </a:p>
          <a:p>
            <a:pPr indent="-336550" lvl="0" marL="457200" rtl="0" algn="l">
              <a:lnSpc>
                <a:spcPct val="115000"/>
              </a:lnSpc>
              <a:spcBef>
                <a:spcPts val="0"/>
              </a:spcBef>
              <a:spcAft>
                <a:spcPts val="0"/>
              </a:spcAft>
              <a:buSzPts val="1700"/>
              <a:buChar char="●"/>
            </a:pPr>
            <a:r>
              <a:rPr b="0" i="0" lang="sw" sz="1700" u="none"/>
              <a:t>Sheria ya Ukaguzi wa Umma</a:t>
            </a:r>
            <a:endParaRPr sz="1700"/>
          </a:p>
          <a:p>
            <a:pPr indent="-336550" lvl="0" marL="457200" rtl="0" algn="l">
              <a:lnSpc>
                <a:spcPct val="115000"/>
              </a:lnSpc>
              <a:spcBef>
                <a:spcPts val="0"/>
              </a:spcBef>
              <a:spcAft>
                <a:spcPts val="0"/>
              </a:spcAft>
              <a:buSzPts val="1700"/>
              <a:buChar char="●"/>
            </a:pPr>
            <a:r>
              <a:rPr b="0" i="0" lang="sw" sz="1700" u="none"/>
              <a:t>Sheria ya Ununuzi</a:t>
            </a:r>
            <a:endParaRPr sz="17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5"/>
          <p:cNvSpPr txBox="1"/>
          <p:nvPr>
            <p:ph type="title"/>
          </p:nvPr>
        </p:nvSpPr>
        <p:spPr>
          <a:xfrm>
            <a:off x="152075" y="746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Sera ya Malawi na kalenda ya bajeti </a:t>
            </a:r>
            <a:endParaRPr/>
          </a:p>
        </p:txBody>
      </p:sp>
      <p:pic>
        <p:nvPicPr>
          <p:cNvPr id="363" name="Google Shape;363;p45"/>
          <p:cNvPicPr preferRelativeResize="0"/>
          <p:nvPr/>
        </p:nvPicPr>
        <p:blipFill rotWithShape="1">
          <a:blip r:embed="rId3">
            <a:alphaModFix/>
          </a:blip>
          <a:srcRect b="0" l="0" r="0" t="0"/>
          <a:stretch/>
        </p:blipFill>
        <p:spPr>
          <a:xfrm>
            <a:off x="1823375" y="872950"/>
            <a:ext cx="6401025" cy="42173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6"/>
          <p:cNvSpPr/>
          <p:nvPr/>
        </p:nvSpPr>
        <p:spPr>
          <a:xfrm rot="5400000">
            <a:off x="6201225" y="114317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46"/>
          <p:cNvSpPr/>
          <p:nvPr/>
        </p:nvSpPr>
        <p:spPr>
          <a:xfrm rot="10800000">
            <a:off x="6384675" y="374902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46"/>
          <p:cNvSpPr/>
          <p:nvPr/>
        </p:nvSpPr>
        <p:spPr>
          <a:xfrm>
            <a:off x="2173225" y="121937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46"/>
          <p:cNvSpPr/>
          <p:nvPr/>
        </p:nvSpPr>
        <p:spPr>
          <a:xfrm>
            <a:off x="3264025" y="1149475"/>
            <a:ext cx="3103200" cy="14733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sw" sz="1300" u="none" cap="none" strike="noStrike">
                <a:solidFill>
                  <a:schemeClr val="dk1"/>
                </a:solidFill>
                <a:latin typeface="Calibri"/>
                <a:ea typeface="Calibri"/>
                <a:cs typeface="Calibri"/>
                <a:sym typeface="Calibri"/>
              </a:rPr>
              <a:t>Utayarishaji wa bajeti</a:t>
            </a:r>
            <a:endParaRPr b="1" i="0" sz="13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sw" sz="1300" u="none" cap="none" strike="noStrike">
                <a:solidFill>
                  <a:schemeClr val="dk1"/>
                </a:solidFill>
                <a:latin typeface="Calibri"/>
                <a:ea typeface="Calibri"/>
                <a:cs typeface="Calibri"/>
                <a:sym typeface="Calibri"/>
              </a:rPr>
              <a:t>Serikali kuu hutayarisha rasimu ya bajeti. Hati muhimu za bajeti ni pamoja na pendekezo la serikali kuu ya rasimu ya bajeti na ripoti zinazoafikiana na bajeti.</a:t>
            </a:r>
            <a:endParaRPr b="0" i="0" sz="13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sw" sz="1300" u="none" cap="none" strike="noStrike">
                <a:solidFill>
                  <a:schemeClr val="dk1"/>
                </a:solidFill>
                <a:latin typeface="Calibri"/>
                <a:ea typeface="Calibri"/>
                <a:cs typeface="Calibri"/>
                <a:sym typeface="Calibri"/>
              </a:rPr>
              <a:t> </a:t>
            </a:r>
            <a:endParaRPr b="0" i="0" sz="1300" u="none" cap="none" strike="noStrike">
              <a:solidFill>
                <a:schemeClr val="dk1"/>
              </a:solidFill>
              <a:latin typeface="Calibri"/>
              <a:ea typeface="Calibri"/>
              <a:cs typeface="Calibri"/>
              <a:sym typeface="Calibri"/>
            </a:endParaRPr>
          </a:p>
        </p:txBody>
      </p:sp>
      <p:sp>
        <p:nvSpPr>
          <p:cNvPr id="372" name="Google Shape;372;p46"/>
          <p:cNvSpPr/>
          <p:nvPr/>
        </p:nvSpPr>
        <p:spPr>
          <a:xfrm>
            <a:off x="56550" y="1789400"/>
            <a:ext cx="3717600" cy="17925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sw" sz="1300" u="none" cap="none" strike="noStrike">
                <a:solidFill>
                  <a:schemeClr val="dk1"/>
                </a:solidFill>
                <a:latin typeface="Calibri"/>
                <a:ea typeface="Calibri"/>
                <a:cs typeface="Calibri"/>
                <a:sym typeface="Calibri"/>
              </a:rPr>
              <a:t>Usimamizi wa bajeti</a:t>
            </a:r>
            <a:endParaRPr b="1" i="0" sz="13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sw" sz="1300" u="none" cap="none" strike="noStrike">
                <a:solidFill>
                  <a:schemeClr val="dk1"/>
                </a:solidFill>
                <a:latin typeface="Calibri"/>
                <a:ea typeface="Calibri"/>
                <a:cs typeface="Calibri"/>
                <a:sym typeface="Calibri"/>
              </a:rPr>
              <a:t>Hesabu za bajeti hukaguliwa kisha bunge hutathmini matokeo ya ukaguzi; serikali kuu hutakiwa kuchukua hatua za kurekebisha matokeo ya ukaguzi. Hati muhimu ni pamoja na ripoti za ukaguzi, ripoti za kamati za ukaguzi za bunge. </a:t>
            </a:r>
            <a:endParaRPr b="0" i="0" sz="1300" u="none" cap="none" strike="noStrike">
              <a:solidFill>
                <a:schemeClr val="dk1"/>
              </a:solidFill>
              <a:latin typeface="Calibri"/>
              <a:ea typeface="Calibri"/>
              <a:cs typeface="Calibri"/>
              <a:sym typeface="Calibri"/>
            </a:endParaRPr>
          </a:p>
        </p:txBody>
      </p:sp>
      <p:sp>
        <p:nvSpPr>
          <p:cNvPr id="373" name="Google Shape;373;p46"/>
          <p:cNvSpPr/>
          <p:nvPr/>
        </p:nvSpPr>
        <p:spPr>
          <a:xfrm rot="-5400000">
            <a:off x="2115050" y="338327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46"/>
          <p:cNvSpPr/>
          <p:nvPr/>
        </p:nvSpPr>
        <p:spPr>
          <a:xfrm>
            <a:off x="5790800" y="2190425"/>
            <a:ext cx="3201600" cy="16632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sw" sz="1300" u="none" cap="none" strike="noStrike">
                <a:solidFill>
                  <a:schemeClr val="dk1"/>
                </a:solidFill>
                <a:latin typeface="Calibri"/>
                <a:ea typeface="Calibri"/>
                <a:cs typeface="Calibri"/>
                <a:sym typeface="Calibri"/>
              </a:rPr>
              <a:t>Uidhinishaji wa bajeti</a:t>
            </a:r>
            <a:endParaRPr b="1" i="0" sz="13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sw" sz="1300" u="none" cap="none" strike="noStrike">
                <a:solidFill>
                  <a:schemeClr val="dk1"/>
                </a:solidFill>
                <a:latin typeface="Calibri"/>
                <a:ea typeface="Calibri"/>
                <a:cs typeface="Calibri"/>
                <a:sym typeface="Calibri"/>
              </a:rPr>
              <a:t>Bunge hupitia na kurekebisha bajeti, kisha huipitisha kama sheria. Hati muhimu ni pamoja na sheria ya bajeti na ripoti za kamati za bajeti za bunge. </a:t>
            </a:r>
            <a:endParaRPr b="0" i="0" sz="1300" u="none" cap="none" strike="noStrike">
              <a:solidFill>
                <a:schemeClr val="dk1"/>
              </a:solidFill>
              <a:latin typeface="Arial"/>
              <a:ea typeface="Arial"/>
              <a:cs typeface="Arial"/>
              <a:sym typeface="Arial"/>
            </a:endParaRPr>
          </a:p>
        </p:txBody>
      </p:sp>
      <p:sp>
        <p:nvSpPr>
          <p:cNvPr id="375" name="Google Shape;375;p46"/>
          <p:cNvSpPr/>
          <p:nvPr/>
        </p:nvSpPr>
        <p:spPr>
          <a:xfrm>
            <a:off x="2971100" y="3480825"/>
            <a:ext cx="3351900" cy="15651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sw" sz="1300" u="none" cap="none" strike="noStrike">
                <a:solidFill>
                  <a:schemeClr val="dk1"/>
                </a:solidFill>
                <a:latin typeface="Calibri"/>
                <a:ea typeface="Calibri"/>
                <a:cs typeface="Calibri"/>
                <a:sym typeface="Calibri"/>
              </a:rPr>
              <a:t>Utekelezaji wa bajeti </a:t>
            </a:r>
            <a:endParaRPr b="1" i="0" sz="13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sw" sz="1300" u="none" cap="none" strike="noStrike">
                <a:solidFill>
                  <a:schemeClr val="dk1"/>
                </a:solidFill>
                <a:latin typeface="Calibri"/>
                <a:ea typeface="Calibri"/>
                <a:cs typeface="Calibri"/>
                <a:sym typeface="Calibri"/>
              </a:rPr>
              <a:t>Mtendaji hukusanya mapato na kutumia fedha kulingana na mgao uliowekwa katika sheria ya bajeti. Hati muhimu za bajeti ni pamoja na ripoti za mwakani, ripoti za katikati ya mwaka na bajeti za ziada. </a:t>
            </a:r>
            <a:endParaRPr b="0" i="0" sz="1300" u="none" cap="none" strike="noStrike">
              <a:solidFill>
                <a:schemeClr val="dk1"/>
              </a:solidFill>
              <a:latin typeface="Arial"/>
              <a:ea typeface="Arial"/>
              <a:cs typeface="Arial"/>
              <a:sym typeface="Arial"/>
            </a:endParaRPr>
          </a:p>
        </p:txBody>
      </p:sp>
      <p:sp>
        <p:nvSpPr>
          <p:cNvPr id="376" name="Google Shape;376;p46"/>
          <p:cNvSpPr/>
          <p:nvPr/>
        </p:nvSpPr>
        <p:spPr>
          <a:xfrm>
            <a:off x="5752810" y="875587"/>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sw" sz="2400" u="none" cap="none" strike="noStrike">
                <a:solidFill>
                  <a:srgbClr val="000000"/>
                </a:solidFill>
                <a:latin typeface="Calibri"/>
                <a:ea typeface="Calibri"/>
                <a:cs typeface="Calibri"/>
                <a:sym typeface="Calibri"/>
              </a:rPr>
              <a:t>1</a:t>
            </a:r>
            <a:endParaRPr b="1" i="0" sz="2400" u="none" cap="none" strike="noStrike">
              <a:solidFill>
                <a:srgbClr val="000000"/>
              </a:solidFill>
              <a:latin typeface="Calibri"/>
              <a:ea typeface="Calibri"/>
              <a:cs typeface="Calibri"/>
              <a:sym typeface="Calibri"/>
            </a:endParaRPr>
          </a:p>
        </p:txBody>
      </p:sp>
      <p:sp>
        <p:nvSpPr>
          <p:cNvPr id="377" name="Google Shape;377;p46"/>
          <p:cNvSpPr/>
          <p:nvPr/>
        </p:nvSpPr>
        <p:spPr>
          <a:xfrm>
            <a:off x="8154181" y="1889085"/>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sw" sz="2400" u="none" cap="none" strike="noStrike">
                <a:solidFill>
                  <a:srgbClr val="000000"/>
                </a:solidFill>
                <a:latin typeface="Calibri"/>
                <a:ea typeface="Calibri"/>
                <a:cs typeface="Calibri"/>
                <a:sym typeface="Calibri"/>
              </a:rPr>
              <a:t>2</a:t>
            </a:r>
            <a:endParaRPr b="1" i="0" sz="2400" u="none" cap="none" strike="noStrike">
              <a:solidFill>
                <a:srgbClr val="000000"/>
              </a:solidFill>
              <a:latin typeface="Calibri"/>
              <a:ea typeface="Calibri"/>
              <a:cs typeface="Calibri"/>
              <a:sym typeface="Calibri"/>
            </a:endParaRPr>
          </a:p>
        </p:txBody>
      </p:sp>
      <p:sp>
        <p:nvSpPr>
          <p:cNvPr id="378" name="Google Shape;378;p46"/>
          <p:cNvSpPr/>
          <p:nvPr/>
        </p:nvSpPr>
        <p:spPr>
          <a:xfrm>
            <a:off x="5031016" y="3204930"/>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sw" sz="2400" u="none" cap="none" strike="noStrike">
                <a:solidFill>
                  <a:srgbClr val="000000"/>
                </a:solidFill>
                <a:latin typeface="Calibri"/>
                <a:ea typeface="Calibri"/>
                <a:cs typeface="Calibri"/>
                <a:sym typeface="Calibri"/>
              </a:rPr>
              <a:t>3</a:t>
            </a:r>
            <a:endParaRPr b="1" i="0" sz="2400" u="none" cap="none" strike="noStrike">
              <a:solidFill>
                <a:srgbClr val="000000"/>
              </a:solidFill>
              <a:latin typeface="Calibri"/>
              <a:ea typeface="Calibri"/>
              <a:cs typeface="Calibri"/>
              <a:sym typeface="Calibri"/>
            </a:endParaRPr>
          </a:p>
        </p:txBody>
      </p:sp>
      <p:sp>
        <p:nvSpPr>
          <p:cNvPr id="379" name="Google Shape;379;p46"/>
          <p:cNvSpPr/>
          <p:nvPr/>
        </p:nvSpPr>
        <p:spPr>
          <a:xfrm>
            <a:off x="1988287" y="1490358"/>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sw" sz="2400" u="none" cap="none" strike="noStrike">
                <a:solidFill>
                  <a:srgbClr val="000000"/>
                </a:solidFill>
                <a:latin typeface="Calibri"/>
                <a:ea typeface="Calibri"/>
                <a:cs typeface="Calibri"/>
                <a:sym typeface="Calibri"/>
              </a:rPr>
              <a:t>4</a:t>
            </a:r>
            <a:endParaRPr b="1" i="0" sz="2400" u="none" cap="none" strike="noStrike">
              <a:solidFill>
                <a:srgbClr val="000000"/>
              </a:solidFill>
              <a:latin typeface="Calibri"/>
              <a:ea typeface="Calibri"/>
              <a:cs typeface="Calibri"/>
              <a:sym typeface="Calibri"/>
            </a:endParaRPr>
          </a:p>
        </p:txBody>
      </p:sp>
      <p:sp>
        <p:nvSpPr>
          <p:cNvPr id="380" name="Google Shape;380;p46"/>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Mchakato wa kawaida wa bajeti</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7"/>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Nyenzo ya 2: Zoezi la ufuatiliaji wa bajeti </a:t>
            </a:r>
            <a:endParaRPr/>
          </a:p>
        </p:txBody>
      </p:sp>
      <p:sp>
        <p:nvSpPr>
          <p:cNvPr id="386" name="Google Shape;386;p47"/>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sw" sz="1800" u="none"/>
              <a:t>Zoezi la kikundi</a:t>
            </a:r>
            <a:endParaRPr b="1" sz="1800">
              <a:solidFill>
                <a:srgbClr val="000000"/>
              </a:solidFill>
            </a:endParaRPr>
          </a:p>
          <a:p>
            <a:pPr indent="0" lvl="0" marL="0" rtl="0" algn="l">
              <a:lnSpc>
                <a:spcPct val="100000"/>
              </a:lnSpc>
              <a:spcBef>
                <a:spcPts val="0"/>
              </a:spcBef>
              <a:spcAft>
                <a:spcPts val="0"/>
              </a:spcAft>
              <a:buSzPts val="1400"/>
              <a:buNone/>
            </a:pPr>
            <a:r>
              <a:t/>
            </a:r>
            <a:endParaRPr sz="1800">
              <a:solidFill>
                <a:srgbClr val="000000"/>
              </a:solidFill>
            </a:endParaRPr>
          </a:p>
          <a:p>
            <a:pPr indent="0" lvl="0" marL="0" rtl="0" algn="l">
              <a:lnSpc>
                <a:spcPct val="100000"/>
              </a:lnSpc>
              <a:spcBef>
                <a:spcPts val="0"/>
              </a:spcBef>
              <a:spcAft>
                <a:spcPts val="0"/>
              </a:spcAft>
              <a:buSzPts val="1400"/>
              <a:buNone/>
            </a:pPr>
            <a:r>
              <a:rPr b="0" i="0" lang="sw" sz="1800" u="none">
                <a:solidFill>
                  <a:srgbClr val="000000"/>
                </a:solidFill>
              </a:rPr>
              <a:t>(Kikundi nambari 1, 2 na 3)</a:t>
            </a:r>
            <a:endParaRPr sz="1800">
              <a:solidFill>
                <a:srgbClr val="000000"/>
              </a:solidFill>
            </a:endParaRPr>
          </a:p>
          <a:p>
            <a:pPr indent="0" lvl="0" marL="0" rtl="0" algn="l">
              <a:lnSpc>
                <a:spcPct val="100000"/>
              </a:lnSpc>
              <a:spcBef>
                <a:spcPts val="0"/>
              </a:spcBef>
              <a:spcAft>
                <a:spcPts val="0"/>
              </a:spcAft>
              <a:buSzPts val="1400"/>
              <a:buNone/>
            </a:pPr>
            <a:r>
              <a:t/>
            </a:r>
            <a:endParaRPr sz="1800">
              <a:solidFill>
                <a:srgbClr val="000000"/>
              </a:solidFill>
            </a:endParaRPr>
          </a:p>
          <a:p>
            <a:pPr indent="0" lvl="0" marL="0" rtl="0" algn="l">
              <a:lnSpc>
                <a:spcPct val="100000"/>
              </a:lnSpc>
              <a:spcBef>
                <a:spcPts val="0"/>
              </a:spcBef>
              <a:spcAft>
                <a:spcPts val="0"/>
              </a:spcAft>
              <a:buSzPts val="1400"/>
              <a:buNone/>
            </a:pPr>
            <a:r>
              <a:rPr b="0" i="0" lang="sw" sz="1800" u="none">
                <a:solidFill>
                  <a:srgbClr val="000000"/>
                </a:solidFill>
              </a:rPr>
              <a:t>Tajeni </a:t>
            </a:r>
            <a:r>
              <a:rPr b="1" i="0" lang="sw" sz="1800" u="none">
                <a:solidFill>
                  <a:srgbClr val="000000"/>
                </a:solidFill>
              </a:rPr>
              <a:t>miezi ya mwaka wa kifedha</a:t>
            </a:r>
            <a:r>
              <a:rPr b="0" i="0" lang="sw" sz="1800" u="none">
                <a:solidFill>
                  <a:srgbClr val="000000"/>
                </a:solidFill>
              </a:rPr>
              <a:t> ambayo michakati minne mikuu hufanyika.</a:t>
            </a:r>
            <a:endParaRPr sz="1800">
              <a:solidFill>
                <a:srgbClr val="000000"/>
              </a:solidFill>
            </a:endParaRPr>
          </a:p>
          <a:p>
            <a:pPr indent="0" lvl="0" marL="0" rtl="0" algn="l">
              <a:lnSpc>
                <a:spcPct val="100000"/>
              </a:lnSpc>
              <a:spcBef>
                <a:spcPts val="0"/>
              </a:spcBef>
              <a:spcAft>
                <a:spcPts val="0"/>
              </a:spcAft>
              <a:buSzPts val="1400"/>
              <a:buNone/>
            </a:pPr>
            <a:r>
              <a:t/>
            </a:r>
            <a:endParaRPr sz="1800">
              <a:solidFill>
                <a:srgbClr val="000000"/>
              </a:solidFill>
            </a:endParaRPr>
          </a:p>
          <a:p>
            <a:pPr indent="0" lvl="0" marL="0" rtl="0" algn="l">
              <a:lnSpc>
                <a:spcPct val="100000"/>
              </a:lnSpc>
              <a:spcBef>
                <a:spcPts val="0"/>
              </a:spcBef>
              <a:spcAft>
                <a:spcPts val="0"/>
              </a:spcAft>
              <a:buSzPts val="1400"/>
              <a:buNone/>
            </a:pPr>
            <a:r>
              <a:rPr b="0" i="0" lang="sw" sz="1800" u="none">
                <a:solidFill>
                  <a:srgbClr val="000000"/>
                </a:solidFill>
              </a:rPr>
              <a:t>(Tajeni pia ikiwa ni mchakato ‘</a:t>
            </a:r>
            <a:r>
              <a:rPr b="1" i="0" lang="sw" sz="1800" u="none">
                <a:solidFill>
                  <a:srgbClr val="000000"/>
                </a:solidFill>
              </a:rPr>
              <a:t>unaoendelea</a:t>
            </a:r>
            <a:r>
              <a:rPr b="0" i="0" lang="sw" sz="1800" u="none">
                <a:solidFill>
                  <a:srgbClr val="000000"/>
                </a:solidFill>
              </a:rPr>
              <a:t>’)</a:t>
            </a:r>
            <a:endParaRPr sz="1800">
              <a:solidFill>
                <a:srgbClr val="000000"/>
              </a:solidFill>
            </a:endParaRPr>
          </a:p>
          <a:p>
            <a:pPr indent="0" lvl="0" marL="0" rtl="0" algn="l">
              <a:lnSpc>
                <a:spcPct val="115000"/>
              </a:lnSpc>
              <a:spcBef>
                <a:spcPts val="0"/>
              </a:spcBef>
              <a:spcAft>
                <a:spcPts val="1600"/>
              </a:spcAft>
              <a:buSzPts val="1400"/>
              <a:buNone/>
            </a:pPr>
            <a:r>
              <a:t/>
            </a:r>
            <a:endParaRPr sz="1800"/>
          </a:p>
        </p:txBody>
      </p:sp>
      <p:pic>
        <p:nvPicPr>
          <p:cNvPr id="387" name="Google Shape;387;p47"/>
          <p:cNvPicPr preferRelativeResize="0"/>
          <p:nvPr/>
        </p:nvPicPr>
        <p:blipFill rotWithShape="1">
          <a:blip r:embed="rId3">
            <a:alphaModFix/>
          </a:blip>
          <a:srcRect b="0" l="0" r="0" t="0"/>
          <a:stretch/>
        </p:blipFill>
        <p:spPr>
          <a:xfrm>
            <a:off x="4090162" y="3677575"/>
            <a:ext cx="875025" cy="8750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8"/>
          <p:cNvSpPr txBox="1"/>
          <p:nvPr>
            <p:ph type="title"/>
          </p:nvPr>
        </p:nvSpPr>
        <p:spPr>
          <a:xfrm>
            <a:off x="241375" y="0"/>
            <a:ext cx="5796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500" u="none"/>
              <a:t>Kutumia nyenzo: Zoezi la bajeti ya familia  </a:t>
            </a:r>
            <a:endParaRPr sz="2500"/>
          </a:p>
        </p:txBody>
      </p:sp>
      <p:pic>
        <p:nvPicPr>
          <p:cNvPr id="393" name="Google Shape;393;p48"/>
          <p:cNvPicPr preferRelativeResize="0"/>
          <p:nvPr/>
        </p:nvPicPr>
        <p:blipFill rotWithShape="1">
          <a:blip r:embed="rId3">
            <a:alphaModFix/>
          </a:blip>
          <a:srcRect b="0" l="0" r="0" t="0"/>
          <a:stretch/>
        </p:blipFill>
        <p:spPr>
          <a:xfrm>
            <a:off x="3999321" y="4521075"/>
            <a:ext cx="572683" cy="572700"/>
          </a:xfrm>
          <a:prstGeom prst="rect">
            <a:avLst/>
          </a:prstGeom>
          <a:noFill/>
          <a:ln>
            <a:noFill/>
          </a:ln>
        </p:spPr>
      </p:pic>
      <p:graphicFrame>
        <p:nvGraphicFramePr>
          <p:cNvPr id="394" name="Google Shape;394;p48"/>
          <p:cNvGraphicFramePr/>
          <p:nvPr/>
        </p:nvGraphicFramePr>
        <p:xfrm>
          <a:off x="175363" y="929325"/>
          <a:ext cx="3000000" cy="3000000"/>
        </p:xfrm>
        <a:graphic>
          <a:graphicData uri="http://schemas.openxmlformats.org/drawingml/2006/table">
            <a:tbl>
              <a:tblPr>
                <a:noFill/>
                <a:tableStyleId>{897171C1-48FA-46DC-B3BE-D1560424E134}</a:tableStyleId>
              </a:tblPr>
              <a:tblGrid>
                <a:gridCol w="2704275"/>
                <a:gridCol w="1370950"/>
                <a:gridCol w="2660625"/>
                <a:gridCol w="2115250"/>
              </a:tblGrid>
              <a:tr h="572525">
                <a:tc>
                  <a:txBody>
                    <a:bodyPr/>
                    <a:lstStyle/>
                    <a:p>
                      <a:pPr indent="0" lvl="0" marL="0" marR="0" rtl="0" algn="l">
                        <a:lnSpc>
                          <a:spcPct val="100000"/>
                        </a:lnSpc>
                        <a:spcBef>
                          <a:spcPts val="0"/>
                        </a:spcBef>
                        <a:spcAft>
                          <a:spcPts val="0"/>
                        </a:spcAft>
                        <a:buClr>
                          <a:srgbClr val="000000"/>
                        </a:buClr>
                        <a:buSzPts val="1600"/>
                        <a:buFont typeface="Arial"/>
                        <a:buNone/>
                      </a:pPr>
                      <a:r>
                        <a:rPr b="1" i="0" lang="sw" sz="1700" u="none" cap="none" strike="noStrike">
                          <a:solidFill>
                            <a:srgbClr val="333333"/>
                          </a:solidFill>
                          <a:latin typeface="Calibri"/>
                          <a:ea typeface="Calibri"/>
                          <a:cs typeface="Calibri"/>
                          <a:sym typeface="Calibri"/>
                        </a:rPr>
                        <a:t>Jina la familia na kazi zao</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sw" sz="1700" u="none" cap="none" strike="noStrike">
                          <a:solidFill>
                            <a:srgbClr val="333333"/>
                          </a:solidFill>
                          <a:latin typeface="Calibri"/>
                          <a:ea typeface="Calibri"/>
                          <a:cs typeface="Calibri"/>
                          <a:sym typeface="Calibri"/>
                        </a:rPr>
                        <a:t>Idadi ya watoto</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sw" sz="1700" u="none" cap="none" strike="noStrike">
                          <a:solidFill>
                            <a:srgbClr val="333333"/>
                          </a:solidFill>
                          <a:latin typeface="Calibri"/>
                          <a:ea typeface="Calibri"/>
                          <a:cs typeface="Calibri"/>
                          <a:sym typeface="Calibri"/>
                        </a:rPr>
                        <a:t>Juma ya mapato</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sw" sz="1700" u="none" cap="none" strike="noStrike">
                          <a:solidFill>
                            <a:srgbClr val="333333"/>
                          </a:solidFill>
                          <a:latin typeface="Calibri"/>
                          <a:ea typeface="Calibri"/>
                          <a:cs typeface="Calibri"/>
                          <a:sym typeface="Calibri"/>
                        </a:rPr>
                        <a:t>Mali</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781400">
                <a:tc>
                  <a:txBody>
                    <a:bodyPr/>
                    <a:lstStyle/>
                    <a:p>
                      <a:pPr indent="0" lvl="0" marL="269875" marR="0" rtl="0" algn="l">
                        <a:lnSpc>
                          <a:spcPct val="100000"/>
                        </a:lnSpc>
                        <a:spcBef>
                          <a:spcPts val="0"/>
                        </a:spcBef>
                        <a:spcAft>
                          <a:spcPts val="0"/>
                        </a:spcAft>
                        <a:buClr>
                          <a:srgbClr val="000000"/>
                        </a:buClr>
                        <a:buSzPts val="1600"/>
                        <a:buFont typeface="Arial"/>
                        <a:buNone/>
                      </a:pPr>
                      <a:r>
                        <a:rPr b="1" i="0" lang="sw" sz="1300" u="none" cap="none" strike="noStrike">
                          <a:solidFill>
                            <a:srgbClr val="333333"/>
                          </a:solidFill>
                          <a:latin typeface="Calibri"/>
                          <a:ea typeface="Calibri"/>
                          <a:cs typeface="Calibri"/>
                          <a:sym typeface="Calibri"/>
                        </a:rPr>
                        <a:t>Familia ya Mwale</a:t>
                      </a:r>
                      <a:br>
                        <a:rPr b="1" lang="sw" sz="1300" u="none" cap="none" strike="noStrike">
                          <a:solidFill>
                            <a:srgbClr val="333333"/>
                          </a:solidFill>
                          <a:latin typeface="Calibri"/>
                          <a:ea typeface="Calibri"/>
                          <a:cs typeface="Calibri"/>
                          <a:sym typeface="Calibri"/>
                        </a:rPr>
                      </a:br>
                      <a:r>
                        <a:rPr b="1" i="0" lang="sw" sz="1300" u="none" cap="none" strike="noStrike">
                          <a:solidFill>
                            <a:srgbClr val="333333"/>
                          </a:solidFill>
                          <a:latin typeface="Calibri"/>
                          <a:ea typeface="Calibri"/>
                          <a:cs typeface="Calibri"/>
                          <a:sym typeface="Calibri"/>
                        </a:rPr>
                        <a:t>Daktari na mkurugenzi wa kampuni</a:t>
                      </a:r>
                      <a:endParaRPr b="1" sz="13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sw" sz="1300" u="none" cap="none" strike="noStrike">
                          <a:solidFill>
                            <a:srgbClr val="333333"/>
                          </a:solidFill>
                          <a:latin typeface="Calibri"/>
                          <a:ea typeface="Calibri"/>
                          <a:cs typeface="Calibri"/>
                          <a:sym typeface="Calibri"/>
                        </a:rPr>
                        <a:t>4</a:t>
                      </a:r>
                      <a:endParaRPr sz="13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sw" sz="1300" u="none" cap="none" strike="noStrike">
                          <a:solidFill>
                            <a:srgbClr val="333333"/>
                          </a:solidFill>
                          <a:latin typeface="Calibri"/>
                          <a:ea typeface="Calibri"/>
                          <a:cs typeface="Calibri"/>
                          <a:sym typeface="Calibri"/>
                        </a:rPr>
                        <a:t>80,000</a:t>
                      </a:r>
                      <a:endParaRPr sz="13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sw" sz="1300" u="none" cap="none" strike="noStrike">
                          <a:solidFill>
                            <a:srgbClr val="333333"/>
                          </a:solidFill>
                          <a:latin typeface="Calibri"/>
                          <a:ea typeface="Calibri"/>
                          <a:cs typeface="Calibri"/>
                          <a:sym typeface="Calibri"/>
                        </a:rPr>
                        <a:t>Magari 3</a:t>
                      </a:r>
                      <a:endParaRPr sz="13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w" sz="1300" u="none" cap="none" strike="noStrike">
                          <a:solidFill>
                            <a:srgbClr val="333333"/>
                          </a:solidFill>
                          <a:latin typeface="Calibri"/>
                          <a:ea typeface="Calibri"/>
                          <a:cs typeface="Calibri"/>
                          <a:sym typeface="Calibri"/>
                        </a:rPr>
                        <a:t>Wanamiliki nyumba yao</a:t>
                      </a:r>
                      <a:endParaRPr sz="1300" u="none" cap="none" strike="noStrike">
                        <a:solidFill>
                          <a:srgbClr val="333333"/>
                        </a:solidFill>
                        <a:latin typeface="Calibri"/>
                        <a:ea typeface="Calibri"/>
                        <a:cs typeface="Calibri"/>
                        <a:sym typeface="Calibri"/>
                      </a:endParaRPr>
                    </a:p>
                  </a:txBody>
                  <a:tcPr marT="63500" marB="63500" marR="63500" marL="63500"/>
                </a:tc>
              </a:tr>
              <a:tr h="572525">
                <a:tc>
                  <a:txBody>
                    <a:bodyPr/>
                    <a:lstStyle/>
                    <a:p>
                      <a:pPr indent="0" lvl="0" marL="269875" marR="0" rtl="0" algn="l">
                        <a:lnSpc>
                          <a:spcPct val="100000"/>
                        </a:lnSpc>
                        <a:spcBef>
                          <a:spcPts val="0"/>
                        </a:spcBef>
                        <a:spcAft>
                          <a:spcPts val="0"/>
                        </a:spcAft>
                        <a:buClr>
                          <a:srgbClr val="000000"/>
                        </a:buClr>
                        <a:buSzPts val="1600"/>
                        <a:buFont typeface="Arial"/>
                        <a:buNone/>
                      </a:pPr>
                      <a:r>
                        <a:rPr b="1" i="0" lang="sw" sz="1300" u="none" cap="none" strike="noStrike">
                          <a:solidFill>
                            <a:srgbClr val="333333"/>
                          </a:solidFill>
                          <a:latin typeface="Calibri"/>
                          <a:ea typeface="Calibri"/>
                          <a:cs typeface="Calibri"/>
                          <a:sym typeface="Calibri"/>
                        </a:rPr>
                        <a:t>Familia ya Smith </a:t>
                      </a:r>
                      <a:br>
                        <a:rPr b="1" lang="sw" sz="1300" u="none" cap="none" strike="noStrike">
                          <a:solidFill>
                            <a:srgbClr val="333333"/>
                          </a:solidFill>
                          <a:latin typeface="Calibri"/>
                          <a:ea typeface="Calibri"/>
                          <a:cs typeface="Calibri"/>
                          <a:sym typeface="Calibri"/>
                        </a:rPr>
                      </a:br>
                      <a:r>
                        <a:rPr b="1" i="0" lang="sw" sz="1300" u="none" cap="none" strike="noStrike">
                          <a:solidFill>
                            <a:srgbClr val="333333"/>
                          </a:solidFill>
                          <a:latin typeface="Calibri"/>
                          <a:ea typeface="Calibri"/>
                          <a:cs typeface="Calibri"/>
                          <a:sym typeface="Calibri"/>
                        </a:rPr>
                        <a:t>Mwalimu na mhudumu wa benki</a:t>
                      </a:r>
                      <a:endParaRPr b="1" sz="13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sw" sz="1300" u="none" cap="none" strike="noStrike">
                          <a:solidFill>
                            <a:srgbClr val="333333"/>
                          </a:solidFill>
                          <a:latin typeface="Calibri"/>
                          <a:ea typeface="Calibri"/>
                          <a:cs typeface="Calibri"/>
                          <a:sym typeface="Calibri"/>
                        </a:rPr>
                        <a:t>3</a:t>
                      </a:r>
                      <a:endParaRPr sz="13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sw" sz="1300" u="none" cap="none" strike="noStrike">
                          <a:solidFill>
                            <a:srgbClr val="333333"/>
                          </a:solidFill>
                          <a:latin typeface="Calibri"/>
                          <a:ea typeface="Calibri"/>
                          <a:cs typeface="Calibri"/>
                          <a:sym typeface="Calibri"/>
                        </a:rPr>
                        <a:t>20,000</a:t>
                      </a:r>
                      <a:endParaRPr sz="13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sw" sz="1300" u="none" cap="none" strike="noStrike">
                          <a:solidFill>
                            <a:srgbClr val="333333"/>
                          </a:solidFill>
                          <a:latin typeface="Calibri"/>
                          <a:ea typeface="Calibri"/>
                          <a:cs typeface="Calibri"/>
                          <a:sym typeface="Calibri"/>
                        </a:rPr>
                        <a:t>Gari 1</a:t>
                      </a:r>
                      <a:endParaRPr sz="13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w" sz="1300" u="none" cap="none" strike="noStrike">
                          <a:solidFill>
                            <a:srgbClr val="333333"/>
                          </a:solidFill>
                          <a:latin typeface="Calibri"/>
                          <a:ea typeface="Calibri"/>
                          <a:cs typeface="Calibri"/>
                          <a:sym typeface="Calibri"/>
                        </a:rPr>
                        <a:t>Wanaishi nyumba ya kukodi</a:t>
                      </a:r>
                      <a:endParaRPr sz="1300" u="none" cap="none" strike="noStrike">
                        <a:solidFill>
                          <a:srgbClr val="333333"/>
                        </a:solidFill>
                        <a:latin typeface="Calibri"/>
                        <a:ea typeface="Calibri"/>
                        <a:cs typeface="Calibri"/>
                        <a:sym typeface="Calibri"/>
                      </a:endParaRPr>
                    </a:p>
                  </a:txBody>
                  <a:tcPr marT="63500" marB="63500" marR="63500" marL="63500"/>
                </a:tc>
              </a:tr>
              <a:tr h="572525">
                <a:tc>
                  <a:txBody>
                    <a:bodyPr/>
                    <a:lstStyle/>
                    <a:p>
                      <a:pPr indent="0" lvl="0" marL="269875" marR="0" rtl="0" algn="l">
                        <a:lnSpc>
                          <a:spcPct val="100000"/>
                        </a:lnSpc>
                        <a:spcBef>
                          <a:spcPts val="0"/>
                        </a:spcBef>
                        <a:spcAft>
                          <a:spcPts val="0"/>
                        </a:spcAft>
                        <a:buClr>
                          <a:srgbClr val="000000"/>
                        </a:buClr>
                        <a:buSzPts val="1600"/>
                        <a:buFont typeface="Arial"/>
                        <a:buNone/>
                      </a:pPr>
                      <a:r>
                        <a:rPr b="1" i="0" lang="sw" sz="1300" u="none" cap="none" strike="noStrike">
                          <a:solidFill>
                            <a:srgbClr val="333333"/>
                          </a:solidFill>
                          <a:latin typeface="Calibri"/>
                          <a:ea typeface="Calibri"/>
                          <a:cs typeface="Calibri"/>
                          <a:sym typeface="Calibri"/>
                        </a:rPr>
                        <a:t>Familia ya Koffi </a:t>
                      </a:r>
                      <a:br>
                        <a:rPr b="1" lang="sw" sz="1300" u="none" cap="none" strike="noStrike">
                          <a:solidFill>
                            <a:srgbClr val="333333"/>
                          </a:solidFill>
                          <a:latin typeface="Calibri"/>
                          <a:ea typeface="Calibri"/>
                          <a:cs typeface="Calibri"/>
                          <a:sym typeface="Calibri"/>
                        </a:rPr>
                      </a:br>
                      <a:r>
                        <a:rPr b="1" i="0" lang="sw" sz="1300" u="none" cap="none" strike="noStrike">
                          <a:solidFill>
                            <a:srgbClr val="333333"/>
                          </a:solidFill>
                          <a:latin typeface="Calibri"/>
                          <a:ea typeface="Calibri"/>
                          <a:cs typeface="Calibri"/>
                          <a:sym typeface="Calibri"/>
                        </a:rPr>
                        <a:t>Mfanyakazi wa nyumbani na mfanyakazi wa kibarua</a:t>
                      </a:r>
                      <a:endParaRPr b="1" sz="13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sw" sz="1300" u="none" cap="none" strike="noStrike">
                          <a:solidFill>
                            <a:srgbClr val="333333"/>
                          </a:solidFill>
                          <a:latin typeface="Calibri"/>
                          <a:ea typeface="Calibri"/>
                          <a:cs typeface="Calibri"/>
                          <a:sym typeface="Calibri"/>
                        </a:rPr>
                        <a:t>4</a:t>
                      </a:r>
                      <a:endParaRPr sz="13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sw" sz="1300" u="none" cap="none" strike="noStrike">
                          <a:solidFill>
                            <a:srgbClr val="333333"/>
                          </a:solidFill>
                          <a:latin typeface="Calibri"/>
                          <a:ea typeface="Calibri"/>
                          <a:cs typeface="Calibri"/>
                          <a:sym typeface="Calibri"/>
                        </a:rPr>
                        <a:t>700 na kiasi kingine chochote kutegemea mapato ya siku hiyo.</a:t>
                      </a:r>
                      <a:endParaRPr sz="13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sw" sz="1300" u="none" cap="none" strike="noStrike">
                          <a:solidFill>
                            <a:srgbClr val="333333"/>
                          </a:solidFill>
                          <a:latin typeface="Calibri"/>
                          <a:ea typeface="Calibri"/>
                          <a:cs typeface="Calibri"/>
                          <a:sym typeface="Calibri"/>
                        </a:rPr>
                        <a:t>Baiskeli 1</a:t>
                      </a:r>
                      <a:endParaRPr sz="13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sw" sz="1300" u="none" cap="none" strike="noStrike">
                          <a:solidFill>
                            <a:srgbClr val="333333"/>
                          </a:solidFill>
                          <a:latin typeface="Calibri"/>
                          <a:ea typeface="Calibri"/>
                          <a:cs typeface="Calibri"/>
                          <a:sym typeface="Calibri"/>
                        </a:rPr>
                        <a:t>Wanaishi nyumba ya kukodi</a:t>
                      </a:r>
                      <a:endParaRPr sz="1300" u="none" cap="none" strike="noStrike">
                        <a:solidFill>
                          <a:srgbClr val="333333"/>
                        </a:solidFill>
                        <a:latin typeface="Calibri"/>
                        <a:ea typeface="Calibri"/>
                        <a:cs typeface="Calibri"/>
                        <a:sym typeface="Calibri"/>
                      </a:endParaRPr>
                    </a:p>
                  </a:txBody>
                  <a:tcPr marT="63500" marB="63500" marR="63500" marL="63500"/>
                </a:tc>
              </a:tr>
              <a:tr h="781400">
                <a:tc>
                  <a:txBody>
                    <a:bodyPr/>
                    <a:lstStyle/>
                    <a:p>
                      <a:pPr indent="0" lvl="0" marL="269875" marR="0" rtl="0" algn="l">
                        <a:lnSpc>
                          <a:spcPct val="100000"/>
                        </a:lnSpc>
                        <a:spcBef>
                          <a:spcPts val="0"/>
                        </a:spcBef>
                        <a:spcAft>
                          <a:spcPts val="0"/>
                        </a:spcAft>
                        <a:buClr>
                          <a:srgbClr val="000000"/>
                        </a:buClr>
                        <a:buSzPts val="1600"/>
                        <a:buFont typeface="Arial"/>
                        <a:buNone/>
                      </a:pPr>
                      <a:r>
                        <a:rPr b="1" i="0" lang="sw" sz="1300" u="none" cap="none" strike="noStrike">
                          <a:solidFill>
                            <a:srgbClr val="333333"/>
                          </a:solidFill>
                          <a:latin typeface="Calibri"/>
                          <a:ea typeface="Calibri"/>
                          <a:cs typeface="Calibri"/>
                          <a:sym typeface="Calibri"/>
                        </a:rPr>
                        <a:t>Bw Keita</a:t>
                      </a:r>
                      <a:br>
                        <a:rPr b="1" lang="sw" sz="1300" u="none" cap="none" strike="noStrike">
                          <a:solidFill>
                            <a:srgbClr val="333333"/>
                          </a:solidFill>
                          <a:latin typeface="Calibri"/>
                          <a:ea typeface="Calibri"/>
                          <a:cs typeface="Calibri"/>
                          <a:sym typeface="Calibri"/>
                        </a:rPr>
                      </a:br>
                      <a:r>
                        <a:rPr b="1" i="0" lang="sw" sz="1300" u="none" cap="none" strike="noStrike">
                          <a:solidFill>
                            <a:srgbClr val="333333"/>
                          </a:solidFill>
                          <a:latin typeface="Calibri"/>
                          <a:ea typeface="Calibri"/>
                          <a:cs typeface="Calibri"/>
                          <a:sym typeface="Calibri"/>
                        </a:rPr>
                        <a:t>(Hajaoa)</a:t>
                      </a:r>
                      <a:br>
                        <a:rPr b="1" lang="sw" sz="1300" u="none" cap="none" strike="noStrike">
                          <a:solidFill>
                            <a:srgbClr val="333333"/>
                          </a:solidFill>
                          <a:latin typeface="Calibri"/>
                          <a:ea typeface="Calibri"/>
                          <a:cs typeface="Calibri"/>
                          <a:sym typeface="Calibri"/>
                        </a:rPr>
                      </a:br>
                      <a:r>
                        <a:rPr b="1" i="0" lang="sw" sz="1300" u="none" cap="none" strike="noStrike">
                          <a:solidFill>
                            <a:srgbClr val="333333"/>
                          </a:solidFill>
                          <a:latin typeface="Calibri"/>
                          <a:ea typeface="Calibri"/>
                          <a:cs typeface="Calibri"/>
                          <a:sym typeface="Calibri"/>
                        </a:rPr>
                        <a:t>Makanika</a:t>
                      </a:r>
                      <a:endParaRPr b="1" sz="13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sw" sz="1300" u="none" cap="none" strike="noStrike">
                          <a:solidFill>
                            <a:srgbClr val="333333"/>
                          </a:solidFill>
                          <a:latin typeface="Calibri"/>
                          <a:ea typeface="Calibri"/>
                          <a:cs typeface="Calibri"/>
                          <a:sym typeface="Calibri"/>
                        </a:rPr>
                        <a:t>0</a:t>
                      </a:r>
                      <a:endParaRPr sz="13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sw" sz="1300" u="none" cap="none" strike="noStrike">
                          <a:solidFill>
                            <a:srgbClr val="333333"/>
                          </a:solidFill>
                          <a:latin typeface="Calibri"/>
                          <a:ea typeface="Calibri"/>
                          <a:cs typeface="Calibri"/>
                          <a:sym typeface="Calibri"/>
                        </a:rPr>
                        <a:t>5000</a:t>
                      </a:r>
                      <a:endParaRPr sz="13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sw" sz="1300" u="none" cap="none" strike="noStrike">
                          <a:solidFill>
                            <a:srgbClr val="333333"/>
                          </a:solidFill>
                          <a:latin typeface="Calibri"/>
                          <a:ea typeface="Calibri"/>
                          <a:cs typeface="Calibri"/>
                          <a:sym typeface="Calibri"/>
                        </a:rPr>
                        <a:t>Amekodi chumba kimoja</a:t>
                      </a:r>
                      <a:endParaRPr sz="1300" u="none" cap="none" strike="noStrike">
                        <a:solidFill>
                          <a:srgbClr val="333333"/>
                        </a:solidFill>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9"/>
          <p:cNvSpPr txBox="1"/>
          <p:nvPr>
            <p:ph type="title"/>
          </p:nvPr>
        </p:nvSpPr>
        <p:spPr>
          <a:xfrm>
            <a:off x="181125" y="0"/>
            <a:ext cx="5866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300" u="none"/>
              <a:t>Kutumia nyenzo: Hatua kuu katika mchakato wa ufuatiliaji wa bajeti</a:t>
            </a:r>
            <a:endParaRPr sz="2300"/>
          </a:p>
        </p:txBody>
      </p:sp>
      <p:sp>
        <p:nvSpPr>
          <p:cNvPr id="400" name="Google Shape;400;p49"/>
          <p:cNvSpPr txBox="1"/>
          <p:nvPr>
            <p:ph idx="1" type="body"/>
          </p:nvPr>
        </p:nvSpPr>
        <p:spPr>
          <a:xfrm>
            <a:off x="93900" y="934275"/>
            <a:ext cx="8960100" cy="3776400"/>
          </a:xfrm>
          <a:prstGeom prst="rect">
            <a:avLst/>
          </a:prstGeom>
          <a:noFill/>
          <a:ln>
            <a:noFill/>
          </a:ln>
        </p:spPr>
        <p:txBody>
          <a:bodyPr anchorCtr="0" anchor="t" bIns="91425" lIns="91425" spcFirstLastPara="1" rIns="91425" wrap="square" tIns="91425">
            <a:noAutofit/>
          </a:bodyPr>
          <a:lstStyle/>
          <a:p>
            <a:pPr indent="-263649" lvl="0" marL="269999" rtl="0" algn="l">
              <a:lnSpc>
                <a:spcPct val="100000"/>
              </a:lnSpc>
              <a:spcBef>
                <a:spcPts val="1000"/>
              </a:spcBef>
              <a:spcAft>
                <a:spcPts val="0"/>
              </a:spcAft>
              <a:buClr>
                <a:schemeClr val="dk1"/>
              </a:buClr>
              <a:buSzPts val="1400"/>
              <a:buAutoNum type="arabicPeriod"/>
            </a:pPr>
            <a:r>
              <a:rPr b="1" i="0" lang="sw" u="none">
                <a:solidFill>
                  <a:schemeClr val="dk1"/>
                </a:solidFill>
              </a:rPr>
              <a:t>Kuunda timu ya ufuatiliaji wa bajeti: </a:t>
            </a:r>
            <a:r>
              <a:rPr b="0" i="0" lang="sw" u="none">
                <a:solidFill>
                  <a:schemeClr val="dk1"/>
                </a:solidFill>
              </a:rPr>
              <a:t>Ikiwezekana, wanachama wanapaswa kuteuliwa na wanajamii. Idadi ya wanachama hutofautiana, lakini kawaida huwa kati ya tisa na 14. Inapaswa kujumuisha wanawake na wanaume, na watu wa umri, kabila na hadhi tofauti kwenye jamii. </a:t>
            </a:r>
            <a:endParaRPr>
              <a:solidFill>
                <a:schemeClr val="dk1"/>
              </a:solidFill>
            </a:endParaRPr>
          </a:p>
          <a:p>
            <a:pPr indent="-263649" lvl="0" marL="269999" rtl="0" algn="l">
              <a:lnSpc>
                <a:spcPct val="100000"/>
              </a:lnSpc>
              <a:spcBef>
                <a:spcPts val="1000"/>
              </a:spcBef>
              <a:spcAft>
                <a:spcPts val="0"/>
              </a:spcAft>
              <a:buClr>
                <a:schemeClr val="dk1"/>
              </a:buClr>
              <a:buSzPts val="1400"/>
              <a:buAutoNum type="arabicPeriod"/>
            </a:pPr>
            <a:r>
              <a:rPr b="1" i="0" lang="sw" u="none">
                <a:solidFill>
                  <a:schemeClr val="dk1"/>
                </a:solidFill>
              </a:rPr>
              <a:t>Kufanya utafiti: </a:t>
            </a:r>
            <a:r>
              <a:rPr b="0" i="0" lang="sw" u="none">
                <a:solidFill>
                  <a:schemeClr val="dk1"/>
                </a:solidFill>
              </a:rPr>
              <a:t>Nchi yako ina sheria na sera zipi kuhusiana na uwazi wa bajeti? Kwa mfano, huenda kuna sheria zinazowaruhusu watu kushirikishwa kwa taarifa kuhusu bajeti.</a:t>
            </a:r>
            <a:endParaRPr>
              <a:solidFill>
                <a:schemeClr val="dk1"/>
              </a:solidFill>
            </a:endParaRPr>
          </a:p>
          <a:p>
            <a:pPr indent="-263649" lvl="0" marL="269999" rtl="0" algn="l">
              <a:lnSpc>
                <a:spcPct val="100000"/>
              </a:lnSpc>
              <a:spcBef>
                <a:spcPts val="1000"/>
              </a:spcBef>
              <a:spcAft>
                <a:spcPts val="0"/>
              </a:spcAft>
              <a:buClr>
                <a:schemeClr val="dk1"/>
              </a:buClr>
              <a:buSzPts val="1400"/>
              <a:buAutoNum type="arabicPeriod"/>
            </a:pPr>
            <a:r>
              <a:rPr b="0" i="0" lang="sw" u="none">
                <a:solidFill>
                  <a:schemeClr val="dk1"/>
                </a:solidFill>
              </a:rPr>
              <a:t>Kuza uhusiano: na watu katika idara husika ya serikali kuu au ya mitaa, pamoja na viongozi wa jamii.</a:t>
            </a:r>
            <a:endParaRPr>
              <a:solidFill>
                <a:schemeClr val="dk1"/>
              </a:solidFill>
            </a:endParaRPr>
          </a:p>
          <a:p>
            <a:pPr indent="-263649" lvl="0" marL="269999" rtl="0" algn="l">
              <a:lnSpc>
                <a:spcPct val="100000"/>
              </a:lnSpc>
              <a:spcBef>
                <a:spcPts val="1000"/>
              </a:spcBef>
              <a:spcAft>
                <a:spcPts val="0"/>
              </a:spcAft>
              <a:buClr>
                <a:schemeClr val="dk1"/>
              </a:buClr>
              <a:buSzPts val="1400"/>
              <a:buAutoNum type="arabicPeriod"/>
            </a:pPr>
            <a:r>
              <a:rPr b="1" i="0" lang="sw" u="none">
                <a:solidFill>
                  <a:schemeClr val="dk1"/>
                </a:solidFill>
              </a:rPr>
              <a:t>Kukubaliana kuhusu suala linalofaa kufuatiliwa kulingana</a:t>
            </a:r>
            <a:r>
              <a:rPr b="0" i="0" lang="sw" u="none">
                <a:solidFill>
                  <a:schemeClr val="dk1"/>
                </a:solidFill>
              </a:rPr>
              <a:t> na masuala muhimu yaliyobainishwa kwenye CCT kuhusiana na kubaini matatizo na kuweka vipaumbele.</a:t>
            </a:r>
            <a:endParaRPr>
              <a:solidFill>
                <a:schemeClr val="dk1"/>
              </a:solidFill>
            </a:endParaRPr>
          </a:p>
          <a:p>
            <a:pPr indent="-317500" lvl="1" marL="1710000" rtl="0" algn="l">
              <a:lnSpc>
                <a:spcPct val="100000"/>
              </a:lnSpc>
              <a:spcBef>
                <a:spcPts val="300"/>
              </a:spcBef>
              <a:spcAft>
                <a:spcPts val="0"/>
              </a:spcAft>
              <a:buClr>
                <a:schemeClr val="dk1"/>
              </a:buClr>
              <a:buSzPts val="1400"/>
              <a:buAutoNum type="alphaLcPeriod"/>
            </a:pPr>
            <a:r>
              <a:rPr b="0" i="0" lang="sw" u="none">
                <a:solidFill>
                  <a:schemeClr val="dk1"/>
                </a:solidFill>
              </a:rPr>
              <a:t>Kusanya taarifa za bajeti unazohitaji </a:t>
            </a:r>
            <a:r>
              <a:rPr b="1" i="0" lang="sw" u="none">
                <a:solidFill>
                  <a:schemeClr val="dk1"/>
                </a:solidFill>
              </a:rPr>
              <a:t>kwa kutumia kielelezo cha ufuatiliaji wa bajeti.</a:t>
            </a:r>
            <a:endParaRPr b="1">
              <a:solidFill>
                <a:schemeClr val="dk1"/>
              </a:solidFill>
            </a:endParaRPr>
          </a:p>
          <a:p>
            <a:pPr indent="-317500" lvl="1" marL="1710000" rtl="0" algn="l">
              <a:lnSpc>
                <a:spcPct val="100000"/>
              </a:lnSpc>
              <a:spcBef>
                <a:spcPts val="300"/>
              </a:spcBef>
              <a:spcAft>
                <a:spcPts val="0"/>
              </a:spcAft>
              <a:buClr>
                <a:schemeClr val="dk1"/>
              </a:buClr>
              <a:buSzPts val="1400"/>
              <a:buAutoNum type="alphaLcPeriod"/>
            </a:pPr>
            <a:r>
              <a:rPr b="1" i="0" lang="sw" u="none">
                <a:solidFill>
                  <a:schemeClr val="dk1"/>
                </a:solidFill>
              </a:rPr>
              <a:t>Kujua kinachoendelea:</a:t>
            </a:r>
            <a:r>
              <a:rPr b="0" i="0" lang="sw" u="none">
                <a:solidFill>
                  <a:schemeClr val="dk1"/>
                </a:solidFill>
              </a:rPr>
              <a:t> Je, bajeti inatumika inavyopasavyo?</a:t>
            </a:r>
            <a:endParaRPr>
              <a:solidFill>
                <a:schemeClr val="dk1"/>
              </a:solidFill>
            </a:endParaRPr>
          </a:p>
          <a:p>
            <a:pPr indent="-317500" lvl="1" marL="1710000" rtl="0" algn="l">
              <a:lnSpc>
                <a:spcPct val="100000"/>
              </a:lnSpc>
              <a:spcBef>
                <a:spcPts val="300"/>
              </a:spcBef>
              <a:spcAft>
                <a:spcPts val="0"/>
              </a:spcAft>
              <a:buClr>
                <a:schemeClr val="dk1"/>
              </a:buClr>
              <a:buSzPts val="1400"/>
              <a:buAutoNum type="alphaLcPeriod"/>
            </a:pPr>
            <a:r>
              <a:rPr b="1" i="0" lang="sw" u="none">
                <a:solidFill>
                  <a:schemeClr val="dk1"/>
                </a:solidFill>
              </a:rPr>
              <a:t>Kagua maelezo yote:</a:t>
            </a:r>
            <a:r>
              <a:rPr b="0" i="0" lang="sw" u="none">
                <a:solidFill>
                  <a:schemeClr val="dk1"/>
                </a:solidFill>
              </a:rPr>
              <a:t> Kila kitu kiko sawa?</a:t>
            </a:r>
            <a:endParaRPr>
              <a:solidFill>
                <a:schemeClr val="dk1"/>
              </a:solidFill>
            </a:endParaRPr>
          </a:p>
          <a:p>
            <a:pPr indent="-317500" lvl="1" marL="1710000" rtl="0" algn="l">
              <a:lnSpc>
                <a:spcPct val="100000"/>
              </a:lnSpc>
              <a:spcBef>
                <a:spcPts val="300"/>
              </a:spcBef>
              <a:spcAft>
                <a:spcPts val="0"/>
              </a:spcAft>
              <a:buClr>
                <a:schemeClr val="dk1"/>
              </a:buClr>
              <a:buSzPts val="1400"/>
              <a:buAutoNum type="alphaLcPeriod"/>
            </a:pPr>
            <a:r>
              <a:rPr b="1" i="0" lang="sw" u="none">
                <a:solidFill>
                  <a:schemeClr val="dk1"/>
                </a:solidFill>
              </a:rPr>
              <a:t>Toa majibu kwa jamii yako</a:t>
            </a:r>
            <a:r>
              <a:rPr b="0" i="0" lang="sw" u="none">
                <a:solidFill>
                  <a:schemeClr val="dk1"/>
                </a:solidFill>
              </a:rPr>
              <a:t> na ubainishe jinsi ya kufuatilia. Kusanya maelezo yote kisha ufanye mkutano wa wanajamii ili kuhakikisha watu wote wana fursa ya kusikia ripoti yako na kushiriki katika ufuatiliaji wowote. </a:t>
            </a:r>
            <a:endParaRPr>
              <a:solidFill>
                <a:schemeClr val="dk1"/>
              </a:solidFill>
            </a:endParaRPr>
          </a:p>
          <a:p>
            <a:pPr indent="0" lvl="0" marL="457200" rtl="0" algn="l">
              <a:lnSpc>
                <a:spcPct val="100000"/>
              </a:lnSpc>
              <a:spcBef>
                <a:spcPts val="300"/>
              </a:spcBef>
              <a:spcAft>
                <a:spcPts val="0"/>
              </a:spcAft>
              <a:buSzPts val="1400"/>
              <a:buNone/>
            </a:pPr>
            <a:r>
              <a:t/>
            </a:r>
            <a:endParaRPr b="1" sz="1100">
              <a:solidFill>
                <a:schemeClr val="dk1"/>
              </a:solidFill>
            </a:endParaRPr>
          </a:p>
          <a:p>
            <a:pPr indent="0" lvl="0" marL="0" rtl="0" algn="l">
              <a:lnSpc>
                <a:spcPct val="100000"/>
              </a:lnSpc>
              <a:spcBef>
                <a:spcPts val="700"/>
              </a:spcBef>
              <a:spcAft>
                <a:spcPts val="0"/>
              </a:spcAft>
              <a:buSzPts val="1400"/>
              <a:buNone/>
            </a:pPr>
            <a:r>
              <a:t/>
            </a:r>
            <a:endParaRPr sz="1100">
              <a:solidFill>
                <a:schemeClr val="dk1"/>
              </a:solidFill>
            </a:endParaRPr>
          </a:p>
          <a:p>
            <a:pPr indent="0" lvl="0" marL="0" rtl="0" algn="l">
              <a:lnSpc>
                <a:spcPct val="100000"/>
              </a:lnSpc>
              <a:spcBef>
                <a:spcPts val="1400"/>
              </a:spcBef>
              <a:spcAft>
                <a:spcPts val="0"/>
              </a:spcAft>
              <a:buSzPts val="1400"/>
              <a:buNone/>
            </a:pPr>
            <a:r>
              <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txBox="1"/>
          <p:nvPr>
            <p:ph idx="1" type="body"/>
          </p:nvPr>
        </p:nvSpPr>
        <p:spPr>
          <a:xfrm>
            <a:off x="127075" y="936700"/>
            <a:ext cx="5988600" cy="3412800"/>
          </a:xfrm>
          <a:prstGeom prst="rect">
            <a:avLst/>
          </a:prstGeom>
          <a:noFill/>
          <a:ln>
            <a:noFill/>
          </a:ln>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Char char="●"/>
            </a:pPr>
            <a:r>
              <a:rPr b="0" i="0" lang="sw" sz="1800" u="none"/>
              <a:t>Tunaamini kwamba kuhusisha utetezi katika mchakato wa CCT huimarisha matokeo na bila shaka huchangia katika maono ya kubadili ‘maisha kikamilifu’. </a:t>
            </a:r>
            <a:endParaRPr sz="1800"/>
          </a:p>
          <a:p>
            <a:pPr indent="-323850" lvl="0" marL="457200" rtl="0" algn="l">
              <a:lnSpc>
                <a:spcPct val="100000"/>
              </a:lnSpc>
              <a:spcBef>
                <a:spcPts val="0"/>
              </a:spcBef>
              <a:spcAft>
                <a:spcPts val="0"/>
              </a:spcAft>
              <a:buSzPts val="1500"/>
              <a:buChar char="●"/>
            </a:pPr>
            <a:r>
              <a:rPr b="0" i="0" lang="sw" sz="1800" u="none"/>
              <a:t>Juhudi za kutetea ustawi wa kanisa na jamii zinahusisha utetezi huu katika mchakato wa CCT kupitia nyenzo za uwajibikaji wa kijamii.</a:t>
            </a:r>
            <a:endParaRPr sz="1800"/>
          </a:p>
          <a:p>
            <a:pPr indent="-323850" lvl="0" marL="457200" rtl="0" algn="l">
              <a:lnSpc>
                <a:spcPct val="100000"/>
              </a:lnSpc>
              <a:spcBef>
                <a:spcPts val="0"/>
              </a:spcBef>
              <a:spcAft>
                <a:spcPts val="0"/>
              </a:spcAft>
              <a:buSzPts val="1500"/>
              <a:buChar char="●"/>
            </a:pPr>
            <a:r>
              <a:rPr b="0" i="0" lang="sw" sz="1800" u="none"/>
              <a:t>Mbinu hii hutumia mikakati na hatua za utetezi zinazochangia uongozi bora na kuwezesha serikali mbalimbali kutoa huduma kwa uwazi na kwa njia inayofaa.</a:t>
            </a:r>
            <a:endParaRPr sz="1800"/>
          </a:p>
          <a:p>
            <a:pPr indent="0" lvl="0" marL="0" rtl="0" algn="l">
              <a:lnSpc>
                <a:spcPct val="115000"/>
              </a:lnSpc>
              <a:spcBef>
                <a:spcPts val="0"/>
              </a:spcBef>
              <a:spcAft>
                <a:spcPts val="1600"/>
              </a:spcAft>
              <a:buSzPts val="1400"/>
              <a:buNone/>
            </a:pPr>
            <a:r>
              <a:t/>
            </a:r>
            <a:endParaRPr sz="1800"/>
          </a:p>
        </p:txBody>
      </p:sp>
      <p:sp>
        <p:nvSpPr>
          <p:cNvPr id="89" name="Google Shape;89;p5"/>
          <p:cNvSpPr txBox="1"/>
          <p:nvPr>
            <p:ph type="title"/>
          </p:nvPr>
        </p:nvSpPr>
        <p:spPr>
          <a:xfrm>
            <a:off x="260575" y="861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600" u="none"/>
              <a:t>Kujumuisha utetezi katika CCT</a:t>
            </a:r>
            <a:endParaRPr sz="2600"/>
          </a:p>
        </p:txBody>
      </p:sp>
      <p:sp>
        <p:nvSpPr>
          <p:cNvPr id="90" name="Google Shape;90;p5"/>
          <p:cNvSpPr txBox="1"/>
          <p:nvPr/>
        </p:nvSpPr>
        <p:spPr>
          <a:xfrm>
            <a:off x="6157375" y="1012950"/>
            <a:ext cx="2516700" cy="282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91" name="Google Shape;91;p5"/>
          <p:cNvPicPr preferRelativeResize="0"/>
          <p:nvPr/>
        </p:nvPicPr>
        <p:blipFill rotWithShape="1">
          <a:blip r:embed="rId3">
            <a:alphaModFix/>
          </a:blip>
          <a:srcRect b="0" l="0" r="0" t="0"/>
          <a:stretch/>
        </p:blipFill>
        <p:spPr>
          <a:xfrm>
            <a:off x="7594250" y="1085325"/>
            <a:ext cx="1369300" cy="1369324"/>
          </a:xfrm>
          <a:prstGeom prst="rect">
            <a:avLst/>
          </a:prstGeom>
          <a:noFill/>
          <a:ln>
            <a:noFill/>
          </a:ln>
        </p:spPr>
      </p:pic>
      <p:pic>
        <p:nvPicPr>
          <p:cNvPr id="92" name="Google Shape;92;p5"/>
          <p:cNvPicPr preferRelativeResize="0"/>
          <p:nvPr/>
        </p:nvPicPr>
        <p:blipFill rotWithShape="1">
          <a:blip r:embed="rId4">
            <a:alphaModFix/>
          </a:blip>
          <a:srcRect b="0" l="0" r="0" t="0"/>
          <a:stretch/>
        </p:blipFill>
        <p:spPr>
          <a:xfrm>
            <a:off x="5988100" y="1085325"/>
            <a:ext cx="1369300" cy="1369300"/>
          </a:xfrm>
          <a:prstGeom prst="rect">
            <a:avLst/>
          </a:prstGeom>
          <a:noFill/>
          <a:ln>
            <a:noFill/>
          </a:ln>
        </p:spPr>
      </p:pic>
      <p:sp>
        <p:nvSpPr>
          <p:cNvPr id="93" name="Google Shape;93;p5"/>
          <p:cNvSpPr txBox="1"/>
          <p:nvPr/>
        </p:nvSpPr>
        <p:spPr>
          <a:xfrm flipH="1">
            <a:off x="7290375" y="1461125"/>
            <a:ext cx="377700" cy="47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sw" sz="2700" u="none" cap="none" strike="noStrike">
                <a:solidFill>
                  <a:schemeClr val="dk2"/>
                </a:solidFill>
                <a:latin typeface="Calibri"/>
                <a:ea typeface="Calibri"/>
                <a:cs typeface="Calibri"/>
                <a:sym typeface="Calibri"/>
              </a:rPr>
              <a:t>+</a:t>
            </a:r>
            <a:endParaRPr b="1" i="0" sz="2700" u="none" cap="none" strike="noStrike">
              <a:solidFill>
                <a:schemeClr val="dk2"/>
              </a:solidFill>
              <a:latin typeface="Calibri"/>
              <a:ea typeface="Calibri"/>
              <a:cs typeface="Calibri"/>
              <a:sym typeface="Calibri"/>
            </a:endParaRPr>
          </a:p>
        </p:txBody>
      </p:sp>
      <p:pic>
        <p:nvPicPr>
          <p:cNvPr id="94" name="Google Shape;94;p5"/>
          <p:cNvPicPr preferRelativeResize="0"/>
          <p:nvPr/>
        </p:nvPicPr>
        <p:blipFill rotWithShape="1">
          <a:blip r:embed="rId5">
            <a:alphaModFix/>
          </a:blip>
          <a:srcRect b="0" l="0" r="0" t="0"/>
          <a:stretch/>
        </p:blipFill>
        <p:spPr>
          <a:xfrm>
            <a:off x="6711400" y="2946775"/>
            <a:ext cx="1633025" cy="1633025"/>
          </a:xfrm>
          <a:prstGeom prst="rect">
            <a:avLst/>
          </a:prstGeom>
          <a:noFill/>
          <a:ln>
            <a:noFill/>
          </a:ln>
        </p:spPr>
      </p:pic>
      <p:sp>
        <p:nvSpPr>
          <p:cNvPr id="95" name="Google Shape;95;p5"/>
          <p:cNvSpPr txBox="1"/>
          <p:nvPr/>
        </p:nvSpPr>
        <p:spPr>
          <a:xfrm flipH="1">
            <a:off x="7339050" y="2405050"/>
            <a:ext cx="377700" cy="47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sw" sz="2700" u="none" cap="none" strike="noStrike">
                <a:solidFill>
                  <a:schemeClr val="dk2"/>
                </a:solidFill>
                <a:latin typeface="Calibri"/>
                <a:ea typeface="Calibri"/>
                <a:cs typeface="Calibri"/>
                <a:sym typeface="Calibri"/>
              </a:rPr>
              <a:t>=</a:t>
            </a:r>
            <a:endParaRPr b="1" i="0" sz="2700" u="none" cap="none" strike="noStrike">
              <a:solidFill>
                <a:schemeClr val="dk2"/>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0"/>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i="0" lang="sw" u="none"/>
              <a:t>Mfano wa nyenzo ya ufuatiliaji wa bajeti</a:t>
            </a:r>
            <a:endParaRPr/>
          </a:p>
        </p:txBody>
      </p:sp>
      <p:sp>
        <p:nvSpPr>
          <p:cNvPr id="406" name="Google Shape;406;p50"/>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b="0" i="1" lang="sw" sz="2100" u="sng">
                <a:solidFill>
                  <a:schemeClr val="hlink"/>
                </a:solidFill>
                <a:latin typeface="Arial"/>
                <a:ea typeface="Arial"/>
                <a:cs typeface="Arial"/>
                <a:sym typeface="Arial"/>
                <a:hlinkClick r:id="rId3"/>
              </a:rPr>
              <a:t>UFUATILIAJI WA NCHINI ZAMBIA</a:t>
            </a:r>
            <a:endParaRPr i="1" sz="2400"/>
          </a:p>
        </p:txBody>
      </p:sp>
      <p:pic>
        <p:nvPicPr>
          <p:cNvPr id="407" name="Google Shape;407;p50">
            <a:hlinkClick r:id="rId4"/>
          </p:cNvPr>
          <p:cNvPicPr preferRelativeResize="0"/>
          <p:nvPr/>
        </p:nvPicPr>
        <p:blipFill rotWithShape="1">
          <a:blip r:embed="rId5">
            <a:alphaModFix/>
          </a:blip>
          <a:srcRect b="0" l="0" r="0" t="0"/>
          <a:stretch/>
        </p:blipFill>
        <p:spPr>
          <a:xfrm>
            <a:off x="5846850" y="1739825"/>
            <a:ext cx="2441425" cy="13437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1"/>
          <p:cNvSpPr txBox="1"/>
          <p:nvPr>
            <p:ph type="title"/>
          </p:nvPr>
        </p:nvSpPr>
        <p:spPr>
          <a:xfrm>
            <a:off x="311700" y="111650"/>
            <a:ext cx="5736000" cy="71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3000"/>
              <a:buFont typeface="Arial"/>
              <a:buNone/>
            </a:pPr>
            <a:r>
              <a:rPr b="1" i="0" lang="sw" u="none"/>
              <a:t>Mambo ya kuzingatia katika bajeti</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13" name="Google Shape;413;p51"/>
          <p:cNvSpPr txBox="1"/>
          <p:nvPr>
            <p:ph idx="1" type="body"/>
          </p:nvPr>
        </p:nvSpPr>
        <p:spPr>
          <a:xfrm>
            <a:off x="99050" y="1132025"/>
            <a:ext cx="8711100" cy="3291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b="0" i="0" lang="sw" sz="1700" u="none"/>
              <a:t>Mgao wa bajeti kama asilimia ya bajeti nzima ili kudhihirisha vipaumbele</a:t>
            </a:r>
            <a:endParaRPr sz="1700"/>
          </a:p>
          <a:p>
            <a:pPr indent="0" lvl="0" marL="914400" rtl="0" algn="l">
              <a:lnSpc>
                <a:spcPct val="115000"/>
              </a:lnSpc>
              <a:spcBef>
                <a:spcPts val="500"/>
              </a:spcBef>
              <a:spcAft>
                <a:spcPts val="0"/>
              </a:spcAft>
              <a:buSzPts val="1400"/>
              <a:buNone/>
            </a:pPr>
            <a:r>
              <a:rPr b="1" i="0" lang="sw" sz="1700" u="none">
                <a:solidFill>
                  <a:schemeClr val="dk1"/>
                </a:solidFill>
              </a:rPr>
              <a:t>Mgao wa bajeti / Jumla ya bajeti x 100 = Sehemu ya bajeti (%)</a:t>
            </a:r>
            <a:endParaRPr sz="1700">
              <a:solidFill>
                <a:schemeClr val="dk1"/>
              </a:solidFill>
            </a:endParaRPr>
          </a:p>
          <a:p>
            <a:pPr indent="-336550" lvl="0" marL="457200" rtl="0" algn="l">
              <a:lnSpc>
                <a:spcPct val="100000"/>
              </a:lnSpc>
              <a:spcBef>
                <a:spcPts val="0"/>
              </a:spcBef>
              <a:spcAft>
                <a:spcPts val="0"/>
              </a:spcAft>
              <a:buClr>
                <a:schemeClr val="dk1"/>
              </a:buClr>
              <a:buSzPts val="1700"/>
              <a:buChar char="●"/>
            </a:pPr>
            <a:r>
              <a:rPr b="0" i="0" lang="sw" sz="1700" u="none">
                <a:solidFill>
                  <a:schemeClr val="dk1"/>
                </a:solidFill>
              </a:rPr>
              <a:t>Kiwango cha ongezeko</a:t>
            </a:r>
            <a:endParaRPr sz="1700">
              <a:solidFill>
                <a:schemeClr val="dk1"/>
              </a:solidFill>
            </a:endParaRPr>
          </a:p>
          <a:p>
            <a:pPr indent="0" lvl="0" marL="914400" rtl="0" algn="l">
              <a:lnSpc>
                <a:spcPct val="115000"/>
              </a:lnSpc>
              <a:spcBef>
                <a:spcPts val="500"/>
              </a:spcBef>
              <a:spcAft>
                <a:spcPts val="0"/>
              </a:spcAft>
              <a:buSzPts val="1400"/>
              <a:buNone/>
            </a:pPr>
            <a:r>
              <a:rPr b="1" i="0" lang="sw" sz="1700" u="none">
                <a:solidFill>
                  <a:schemeClr val="dk1"/>
                </a:solidFill>
              </a:rPr>
              <a:t>(Mwaka wa baadaye - Mwaka wa awali) / Mwaka wa awali x 100 = Asilimia ya ongezeko (%)</a:t>
            </a:r>
            <a:endParaRPr b="1" sz="1700">
              <a:solidFill>
                <a:schemeClr val="dk1"/>
              </a:solidFill>
            </a:endParaRPr>
          </a:p>
          <a:p>
            <a:pPr indent="-336550" lvl="0" marL="457200" rtl="0" algn="l">
              <a:lnSpc>
                <a:spcPct val="100000"/>
              </a:lnSpc>
              <a:spcBef>
                <a:spcPts val="0"/>
              </a:spcBef>
              <a:spcAft>
                <a:spcPts val="0"/>
              </a:spcAft>
              <a:buClr>
                <a:schemeClr val="dk1"/>
              </a:buClr>
              <a:buSzPts val="1700"/>
              <a:buChar char="●"/>
            </a:pPr>
            <a:r>
              <a:rPr b="0" i="0" lang="sw" sz="1700" u="none">
                <a:solidFill>
                  <a:schemeClr val="dk1"/>
                </a:solidFill>
              </a:rPr>
              <a:t>Athari ya kupanda kwa gharama ya maisha:</a:t>
            </a:r>
            <a:endParaRPr sz="1700">
              <a:solidFill>
                <a:schemeClr val="dk1"/>
              </a:solidFill>
            </a:endParaRPr>
          </a:p>
          <a:p>
            <a:pPr indent="-336550" lvl="1" marL="1260000" rtl="0" algn="l">
              <a:lnSpc>
                <a:spcPct val="100000"/>
              </a:lnSpc>
              <a:spcBef>
                <a:spcPts val="0"/>
              </a:spcBef>
              <a:spcAft>
                <a:spcPts val="0"/>
              </a:spcAft>
              <a:buClr>
                <a:schemeClr val="dk1"/>
              </a:buClr>
              <a:buSzPts val="1700"/>
              <a:buChar char="○"/>
            </a:pPr>
            <a:r>
              <a:rPr b="0" i="0" lang="sw" sz="1700" u="none">
                <a:solidFill>
                  <a:schemeClr val="dk1"/>
                </a:solidFill>
              </a:rPr>
              <a:t>Linganisha mienendo ya migao kulingana na muda</a:t>
            </a:r>
            <a:endParaRPr sz="1700">
              <a:solidFill>
                <a:schemeClr val="dk1"/>
              </a:solidFill>
            </a:endParaRPr>
          </a:p>
          <a:p>
            <a:pPr indent="-336550" lvl="1" marL="1260000" rtl="0" algn="l">
              <a:lnSpc>
                <a:spcPct val="100000"/>
              </a:lnSpc>
              <a:spcBef>
                <a:spcPts val="0"/>
              </a:spcBef>
              <a:spcAft>
                <a:spcPts val="0"/>
              </a:spcAft>
              <a:buClr>
                <a:schemeClr val="dk1"/>
              </a:buClr>
              <a:buSzPts val="1700"/>
              <a:buChar char="○"/>
            </a:pPr>
            <a:r>
              <a:rPr b="0" i="0" lang="sw" sz="1700" u="none">
                <a:solidFill>
                  <a:schemeClr val="dk1"/>
                </a:solidFill>
              </a:rPr>
              <a:t>Kutozingatia kupanda kwa gharama ya maisha huathiri utoaji huduma</a:t>
            </a:r>
            <a:endParaRPr sz="1700">
              <a:solidFill>
                <a:schemeClr val="dk1"/>
              </a:solidFill>
            </a:endParaRPr>
          </a:p>
          <a:p>
            <a:pPr indent="-336550" lvl="1" marL="1260000" rtl="0" algn="l">
              <a:lnSpc>
                <a:spcPct val="100000"/>
              </a:lnSpc>
              <a:spcBef>
                <a:spcPts val="0"/>
              </a:spcBef>
              <a:spcAft>
                <a:spcPts val="0"/>
              </a:spcAft>
              <a:buClr>
                <a:schemeClr val="dk1"/>
              </a:buClr>
              <a:buSzPts val="1700"/>
              <a:buChar char="○"/>
            </a:pPr>
            <a:r>
              <a:rPr b="0" i="0" lang="sw" sz="1700" u="none">
                <a:solidFill>
                  <a:schemeClr val="dk1"/>
                </a:solidFill>
              </a:rPr>
              <a:t>Gharama ya bidhaa na huduma itakuwa juu mwaka ujao kuliko mwaka huu</a:t>
            </a:r>
            <a:endParaRPr sz="1700">
              <a:solidFill>
                <a:schemeClr val="dk1"/>
              </a:solidFill>
            </a:endParaRPr>
          </a:p>
          <a:p>
            <a:pPr indent="-336550" lvl="1" marL="1260000" rtl="0" algn="l">
              <a:lnSpc>
                <a:spcPct val="100000"/>
              </a:lnSpc>
              <a:spcBef>
                <a:spcPts val="0"/>
              </a:spcBef>
              <a:spcAft>
                <a:spcPts val="0"/>
              </a:spcAft>
              <a:buClr>
                <a:schemeClr val="dk1"/>
              </a:buClr>
              <a:buSzPts val="1700"/>
              <a:buChar char="○"/>
            </a:pPr>
            <a:r>
              <a:rPr b="0" i="0" lang="sw" sz="1700" u="none">
                <a:solidFill>
                  <a:schemeClr val="dk1"/>
                </a:solidFill>
              </a:rPr>
              <a:t>Mgao wa bajeti unahitaji </a:t>
            </a:r>
            <a:r>
              <a:rPr b="0" i="1" lang="sw" sz="1700" u="none">
                <a:solidFill>
                  <a:schemeClr val="dk1"/>
                </a:solidFill>
              </a:rPr>
              <a:t>kuongezeka</a:t>
            </a:r>
            <a:r>
              <a:rPr b="0" i="0" lang="sw" sz="1700" u="none">
                <a:solidFill>
                  <a:schemeClr val="dk1"/>
                </a:solidFill>
              </a:rPr>
              <a:t> ili utoe huduma ile ile kwa kipindi cha miaka kadhaa</a:t>
            </a:r>
            <a:endParaRPr sz="1700">
              <a:solidFill>
                <a:schemeClr val="dk1"/>
              </a:solidFill>
            </a:endParaRPr>
          </a:p>
          <a:p>
            <a:pPr indent="0" lvl="0" marL="0" rtl="0" algn="ctr">
              <a:lnSpc>
                <a:spcPct val="115000"/>
              </a:lnSpc>
              <a:spcBef>
                <a:spcPts val="0"/>
              </a:spcBef>
              <a:spcAft>
                <a:spcPts val="0"/>
              </a:spcAft>
              <a:buSzPts val="1400"/>
              <a:buNone/>
            </a:pPr>
            <a:r>
              <a:t/>
            </a:r>
            <a:endParaRPr b="1" i="1" sz="17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Nyenzo ya 2: Mfano – Bolivia </a:t>
            </a:r>
            <a:endParaRPr/>
          </a:p>
        </p:txBody>
      </p:sp>
      <p:sp>
        <p:nvSpPr>
          <p:cNvPr id="419" name="Google Shape;419;p54"/>
          <p:cNvSpPr txBox="1"/>
          <p:nvPr>
            <p:ph idx="1" type="body"/>
          </p:nvPr>
        </p:nvSpPr>
        <p:spPr>
          <a:xfrm>
            <a:off x="273725" y="2112100"/>
            <a:ext cx="5515500" cy="1285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400"/>
              <a:buNone/>
            </a:pPr>
            <a:r>
              <a:rPr b="0" i="0" lang="sw" sz="1800" u="none"/>
              <a:t>Kuna yeyote anayekumbuka mfano ulikuwa kuhusu nini?</a:t>
            </a:r>
            <a:endParaRPr sz="1800"/>
          </a:p>
          <a:p>
            <a:pPr indent="0" lvl="0" marL="0" rtl="0" algn="l">
              <a:lnSpc>
                <a:spcPct val="100000"/>
              </a:lnSpc>
              <a:spcBef>
                <a:spcPts val="1600"/>
              </a:spcBef>
              <a:spcAft>
                <a:spcPts val="0"/>
              </a:spcAft>
              <a:buSzPts val="1400"/>
              <a:buNone/>
            </a:pPr>
            <a:r>
              <a:rPr b="1" i="0" lang="sw" u="sng">
                <a:solidFill>
                  <a:schemeClr val="hlink"/>
                </a:solidFill>
                <a:hlinkClick r:id="rId3"/>
              </a:rPr>
              <a:t>Utetezi nchini Bolivia</a:t>
            </a:r>
            <a:endParaRPr/>
          </a:p>
        </p:txBody>
      </p:sp>
      <p:pic>
        <p:nvPicPr>
          <p:cNvPr id="420" name="Google Shape;420;p54"/>
          <p:cNvPicPr preferRelativeResize="0"/>
          <p:nvPr/>
        </p:nvPicPr>
        <p:blipFill rotWithShape="1">
          <a:blip r:embed="rId4">
            <a:alphaModFix/>
          </a:blip>
          <a:srcRect b="0" l="0" r="0" t="0"/>
          <a:stretch/>
        </p:blipFill>
        <p:spPr>
          <a:xfrm>
            <a:off x="5897400" y="1689036"/>
            <a:ext cx="3011198" cy="205137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Maelekezo ya ziada </a:t>
            </a:r>
            <a:endParaRPr/>
          </a:p>
        </p:txBody>
      </p:sp>
      <p:sp>
        <p:nvSpPr>
          <p:cNvPr id="426" name="Google Shape;426;p55"/>
          <p:cNvSpPr txBox="1"/>
          <p:nvPr>
            <p:ph idx="1" type="body"/>
          </p:nvPr>
        </p:nvSpPr>
        <p:spPr>
          <a:xfrm>
            <a:off x="390925" y="933425"/>
            <a:ext cx="8520600" cy="34164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1000"/>
              </a:spcBef>
              <a:spcAft>
                <a:spcPts val="0"/>
              </a:spcAft>
              <a:buClr>
                <a:schemeClr val="dk1"/>
              </a:buClr>
              <a:buSzPts val="1600"/>
              <a:buChar char="●"/>
            </a:pPr>
            <a:r>
              <a:rPr b="0" i="0" lang="sw" sz="1600" u="none">
                <a:solidFill>
                  <a:schemeClr val="dk1"/>
                </a:solidFill>
              </a:rPr>
              <a:t>Kuza kiwango chako cha kujiamini kuhusu mada hii.</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b="0" i="0" lang="sw" sz="1600" u="none">
                <a:solidFill>
                  <a:schemeClr val="dk1"/>
                </a:solidFill>
              </a:rPr>
              <a:t>Fanya utafiti na jamii ili uelewe kwa kina kuhusu michakato ya upangaji bajeti katika eneo lao.</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b="0" i="0" lang="sw" sz="1600" u="none">
                <a:solidFill>
                  <a:schemeClr val="dk1"/>
                </a:solidFill>
              </a:rPr>
              <a:t>Maswali muhimu ya kuangaziwa:</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b="0" i="0" lang="sw" sz="1600" u="none">
                <a:solidFill>
                  <a:schemeClr val="dk1"/>
                </a:solidFill>
              </a:rPr>
              <a:t>Je, nchini bajeti hupitishwa lini kieneo na kitaifa? </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b="0" i="0" lang="sw" sz="1600" u="none">
                <a:solidFill>
                  <a:schemeClr val="dk1"/>
                </a:solidFill>
              </a:rPr>
              <a:t>Ni aina gani ya serikali iliyopo? Utawala ni wa serikali kuu au ya ugatuzi?</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b="0" i="0" lang="sw" sz="1600" u="none">
                <a:solidFill>
                  <a:schemeClr val="dk1"/>
                </a:solidFill>
              </a:rPr>
              <a:t>Ni rasilimali gani husambazwa nyanjani?</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b="0" i="0" lang="sw" sz="1600" u="none">
                <a:solidFill>
                  <a:schemeClr val="dk1"/>
                </a:solidFill>
              </a:rPr>
              <a:t>Taarifa za bajeti zinapatikana vipi?</a:t>
            </a:r>
            <a:endParaRPr sz="1600">
              <a:solidFill>
                <a:schemeClr val="dk1"/>
              </a:solidFill>
            </a:endParaRPr>
          </a:p>
          <a:p>
            <a:pPr indent="-330200" lvl="1" marL="914400" rtl="0" algn="l">
              <a:lnSpc>
                <a:spcPct val="150000"/>
              </a:lnSpc>
              <a:spcBef>
                <a:spcPts val="0"/>
              </a:spcBef>
              <a:spcAft>
                <a:spcPts val="0"/>
              </a:spcAft>
              <a:buClr>
                <a:schemeClr val="dk1"/>
              </a:buClr>
              <a:buSzPts val="1600"/>
              <a:buChar char="○"/>
            </a:pPr>
            <a:r>
              <a:rPr b="0" i="0" lang="sw" sz="1600" u="none">
                <a:solidFill>
                  <a:schemeClr val="dk1"/>
                </a:solidFill>
              </a:rPr>
              <a:t>Tarehe muhimu za mgao wa bajeti, utoaji fedha na utoaji wa taarifa ni zipi? </a:t>
            </a:r>
            <a:endParaRPr sz="1600">
              <a:solidFill>
                <a:schemeClr val="dk1"/>
              </a:solidFill>
            </a:endParaRPr>
          </a:p>
          <a:p>
            <a:pPr indent="0" lvl="0" marL="457200" rtl="0" algn="l">
              <a:lnSpc>
                <a:spcPct val="115000"/>
              </a:lnSpc>
              <a:spcBef>
                <a:spcPts val="10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1600"/>
              </a:spcAft>
              <a:buSzPts val="1400"/>
              <a:buNone/>
            </a:pPr>
            <a:r>
              <a:t/>
            </a:r>
            <a:endParaRPr sz="16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6"/>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Marejeleo ya ziada</a:t>
            </a:r>
            <a:endParaRPr/>
          </a:p>
        </p:txBody>
      </p:sp>
      <p:sp>
        <p:nvSpPr>
          <p:cNvPr id="432" name="Google Shape;432;p56"/>
          <p:cNvSpPr txBox="1"/>
          <p:nvPr>
            <p:ph idx="1" type="body"/>
          </p:nvPr>
        </p:nvSpPr>
        <p:spPr>
          <a:xfrm>
            <a:off x="434775" y="1289975"/>
            <a:ext cx="5225100" cy="219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700"/>
              </a:spcBef>
              <a:spcAft>
                <a:spcPts val="0"/>
              </a:spcAft>
              <a:buSzPts val="1400"/>
              <a:buAutoNum type="alphaUcPeriod"/>
            </a:pPr>
            <a:r>
              <a:rPr b="1" i="0" lang="sw" u="sng">
                <a:solidFill>
                  <a:schemeClr val="hlink"/>
                </a:solidFill>
                <a:hlinkClick r:id="rId3"/>
              </a:rPr>
              <a:t>Kufuatilia matumizi ya fedha ya serikali (ufuatiliaji wa bajeti)</a:t>
            </a:r>
            <a:endParaRPr/>
          </a:p>
          <a:p>
            <a:pPr indent="-317500" lvl="0" marL="457200" rtl="0" algn="l">
              <a:lnSpc>
                <a:spcPct val="100000"/>
              </a:lnSpc>
              <a:spcBef>
                <a:spcPts val="0"/>
              </a:spcBef>
              <a:spcAft>
                <a:spcPts val="0"/>
              </a:spcAft>
              <a:buSzPts val="1400"/>
              <a:buAutoNum type="alphaUcPeriod"/>
            </a:pPr>
            <a:r>
              <a:rPr b="1" i="0" lang="sw" u="sng">
                <a:solidFill>
                  <a:schemeClr val="hlink"/>
                </a:solidFill>
                <a:hlinkClick r:id="rId4"/>
              </a:rPr>
              <a:t>Ufuatiliaji wa bajetiufuatiliaji wa bajetiUfuatiliaji wa bajeti kwa wanaoanza: Mwongozo wa utangulizi</a:t>
            </a:r>
            <a:endParaRPr/>
          </a:p>
          <a:p>
            <a:pPr indent="-317500" lvl="0" marL="457200" rtl="0" algn="l">
              <a:lnSpc>
                <a:spcPct val="100000"/>
              </a:lnSpc>
              <a:spcBef>
                <a:spcPts val="0"/>
              </a:spcBef>
              <a:spcAft>
                <a:spcPts val="0"/>
              </a:spcAft>
              <a:buSzPts val="1400"/>
              <a:buAutoNum type="alphaUcPeriod"/>
            </a:pPr>
            <a:r>
              <a:rPr b="1" i="0" lang="sw" u="sng">
                <a:solidFill>
                  <a:schemeClr val="hlink"/>
                </a:solidFill>
                <a:hlinkClick r:id="rId5"/>
              </a:rPr>
              <a:t>Mwongozo kuhusu Uwajibikaji wa Kijamii:  Mikakati na Nyenzo</a:t>
            </a:r>
            <a:r>
              <a:rPr b="1" i="0" lang="sw" u="sng">
                <a:solidFill>
                  <a:srgbClr val="007D98"/>
                </a:solidFill>
              </a:rPr>
              <a:t>.</a:t>
            </a:r>
            <a:r>
              <a:rPr b="0" i="0" lang="sw" u="none">
                <a:solidFill>
                  <a:schemeClr val="dk1"/>
                </a:solidFill>
              </a:rPr>
              <a:t> </a:t>
            </a:r>
            <a:br>
              <a:rPr b="1" lang="sw">
                <a:solidFill>
                  <a:schemeClr val="dk1"/>
                </a:solidFill>
              </a:rPr>
            </a:br>
            <a:r>
              <a:rPr b="0" i="0" lang="sw" u="none">
                <a:solidFill>
                  <a:schemeClr val="dk1"/>
                </a:solidFill>
              </a:rPr>
              <a:t>Ukurasa wa 52 hadi 80 zinafafanua kwa kina kuhusu Ufuatiliaji wa bajeti.</a:t>
            </a:r>
            <a:endParaRPr b="1">
              <a:solidFill>
                <a:schemeClr val="dk1"/>
              </a:solidFill>
            </a:endParaRPr>
          </a:p>
          <a:p>
            <a:pPr indent="-317500" lvl="0" marL="457200" rtl="0" algn="l">
              <a:lnSpc>
                <a:spcPct val="100000"/>
              </a:lnSpc>
              <a:spcBef>
                <a:spcPts val="0"/>
              </a:spcBef>
              <a:spcAft>
                <a:spcPts val="0"/>
              </a:spcAft>
              <a:buSzPts val="1400"/>
              <a:buAutoNum type="alphaUcPeriod"/>
            </a:pPr>
            <a:r>
              <a:rPr b="1" i="0" lang="sw" u="sng">
                <a:solidFill>
                  <a:schemeClr val="hlink"/>
                </a:solidFill>
                <a:hlinkClick r:id="rId6"/>
              </a:rPr>
              <a:t>Utawala wa Mitaa wa Haki na wa Kidemokrasia</a:t>
            </a:r>
            <a:r>
              <a:rPr b="1" i="0" lang="sw" u="sng">
                <a:solidFill>
                  <a:srgbClr val="007D98"/>
                </a:solidFill>
              </a:rPr>
              <a:t>: Bajeti</a:t>
            </a:r>
            <a:endParaRPr b="1">
              <a:solidFill>
                <a:srgbClr val="007D98"/>
              </a:solidFill>
            </a:endParaRPr>
          </a:p>
          <a:p>
            <a:pPr indent="-317500" lvl="0" marL="457200" rtl="0" algn="l">
              <a:lnSpc>
                <a:spcPct val="100000"/>
              </a:lnSpc>
              <a:spcBef>
                <a:spcPts val="0"/>
              </a:spcBef>
              <a:spcAft>
                <a:spcPts val="700"/>
              </a:spcAft>
              <a:buClr>
                <a:schemeClr val="dk1"/>
              </a:buClr>
              <a:buSzPts val="1400"/>
              <a:buAutoNum type="alphaUcPeriod"/>
            </a:pPr>
            <a:r>
              <a:rPr b="1" i="0" lang="sw" u="sng">
                <a:solidFill>
                  <a:schemeClr val="hlink"/>
                </a:solidFill>
                <a:hlinkClick r:id="rId7"/>
              </a:rPr>
              <a:t>Nyenzo za Warsha ya Mafunzo kwa Waelekezi na Washiriki kuhusu Bajeti za Kaunti nchini Kenya </a:t>
            </a:r>
            <a:endParaRPr b="1"/>
          </a:p>
        </p:txBody>
      </p:sp>
      <p:pic>
        <p:nvPicPr>
          <p:cNvPr id="433" name="Google Shape;433;p56"/>
          <p:cNvPicPr preferRelativeResize="0"/>
          <p:nvPr/>
        </p:nvPicPr>
        <p:blipFill rotWithShape="1">
          <a:blip r:embed="rId8">
            <a:alphaModFix/>
          </a:blip>
          <a:srcRect b="0" l="0" r="0" t="0"/>
          <a:stretch/>
        </p:blipFill>
        <p:spPr>
          <a:xfrm>
            <a:off x="5915938" y="1409463"/>
            <a:ext cx="2447925" cy="24479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7"/>
          <p:cNvSpPr txBox="1"/>
          <p:nvPr>
            <p:ph type="ctrTitle"/>
          </p:nvPr>
        </p:nvSpPr>
        <p:spPr>
          <a:xfrm>
            <a:off x="357150" y="12145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sw" sz="4500" u="none"/>
              <a:t>Nyenzo ya uandishi wa habari wa raia </a:t>
            </a:r>
            <a:endParaRPr sz="4500"/>
          </a:p>
        </p:txBody>
      </p:sp>
      <p:sp>
        <p:nvSpPr>
          <p:cNvPr id="439" name="Google Shape;439;p57"/>
          <p:cNvSpPr txBox="1"/>
          <p:nvPr>
            <p:ph idx="1" type="subTitle"/>
          </p:nvPr>
        </p:nvSpPr>
        <p:spPr>
          <a:xfrm>
            <a:off x="996150" y="21754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sw" u="none"/>
              <a:t>Nyenzo ya 3</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8"/>
          <p:cNvSpPr txBox="1"/>
          <p:nvPr>
            <p:ph type="title"/>
          </p:nvPr>
        </p:nvSpPr>
        <p:spPr>
          <a:xfrm>
            <a:off x="231350" y="51375"/>
            <a:ext cx="5665500" cy="80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400" u="none"/>
              <a:t>Nyenzo ya 3: Nyenzo ya uandishi wa habari wa raia ni nini?</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400"/>
          </a:p>
        </p:txBody>
      </p:sp>
      <p:sp>
        <p:nvSpPr>
          <p:cNvPr id="445" name="Google Shape;445;p58"/>
          <p:cNvSpPr txBox="1"/>
          <p:nvPr>
            <p:ph idx="1" type="body"/>
          </p:nvPr>
        </p:nvSpPr>
        <p:spPr>
          <a:xfrm>
            <a:off x="273150" y="1029650"/>
            <a:ext cx="85773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sz="1500" u="none"/>
              <a:t>Uandishi wa habari wa raia hutekelezwa na raia wa kawaida wasio na uzoefu katika uandishi wa habari, na inahusu kuandaa simulizi zinazolenga hadhira fulani kwa kutumia simu ya mkononi yenye kamera na kinasa sauti, kisha kuzishiriki na wanajamii wenza au kuzisambaza kote kupitia mitandao ya kijamii na vyombo vya habari.</a:t>
            </a:r>
            <a:endParaRPr sz="1500"/>
          </a:p>
          <a:p>
            <a:pPr indent="0" lvl="0" marL="0" rtl="0" algn="l">
              <a:lnSpc>
                <a:spcPct val="115000"/>
              </a:lnSpc>
              <a:spcBef>
                <a:spcPts val="1600"/>
              </a:spcBef>
              <a:spcAft>
                <a:spcPts val="0"/>
              </a:spcAft>
              <a:buSzPts val="1400"/>
              <a:buNone/>
            </a:pPr>
            <a:r>
              <a:rPr b="0" i="0" lang="sw" sz="1500" u="none"/>
              <a:t>Simulizi zinazoundwa kupitia uandishi wa habari wa raia mara nyingi huangazia jamii na masuala yanayopuuzwa na vyombo vya habari. Uandishi wa habari wa raia:</a:t>
            </a:r>
            <a:endParaRPr sz="1500"/>
          </a:p>
          <a:p>
            <a:pPr indent="-323850" lvl="0" marL="457200" rtl="0" algn="l">
              <a:lnSpc>
                <a:spcPct val="115000"/>
              </a:lnSpc>
              <a:spcBef>
                <a:spcPts val="1600"/>
              </a:spcBef>
              <a:spcAft>
                <a:spcPts val="0"/>
              </a:spcAft>
              <a:buSzPts val="1500"/>
              <a:buChar char="●"/>
            </a:pPr>
            <a:r>
              <a:rPr b="0" i="0" lang="sw" sz="1500" u="none"/>
              <a:t>unaweza kufanywa na mtu yeyote</a:t>
            </a:r>
            <a:endParaRPr sz="1500"/>
          </a:p>
          <a:p>
            <a:pPr indent="-323850" lvl="0" marL="457200" rtl="0" algn="l">
              <a:lnSpc>
                <a:spcPct val="115000"/>
              </a:lnSpc>
              <a:spcBef>
                <a:spcPts val="0"/>
              </a:spcBef>
              <a:spcAft>
                <a:spcPts val="0"/>
              </a:spcAft>
              <a:buSzPts val="1500"/>
              <a:buChar char="●"/>
            </a:pPr>
            <a:r>
              <a:rPr b="0" i="0" lang="sw" sz="1500" u="none"/>
              <a:t>huangazia masuala yasiyoangaziwa na vyombo vya habari</a:t>
            </a:r>
            <a:endParaRPr sz="1500"/>
          </a:p>
          <a:p>
            <a:pPr indent="-323850" lvl="0" marL="457200" rtl="0" algn="l">
              <a:lnSpc>
                <a:spcPct val="115000"/>
              </a:lnSpc>
              <a:spcBef>
                <a:spcPts val="0"/>
              </a:spcBef>
              <a:spcAft>
                <a:spcPts val="0"/>
              </a:spcAft>
              <a:buSzPts val="1500"/>
              <a:buChar char="●"/>
            </a:pPr>
            <a:r>
              <a:rPr b="0" i="0" lang="sw" sz="1500" u="none"/>
              <a:t>huwapa wananchi fursa ya kuchangia kwenye jamii</a:t>
            </a:r>
            <a:endParaRPr sz="1500"/>
          </a:p>
          <a:p>
            <a:pPr indent="-323850" lvl="0" marL="457200" rtl="0" algn="l">
              <a:lnSpc>
                <a:spcPct val="115000"/>
              </a:lnSpc>
              <a:spcBef>
                <a:spcPts val="0"/>
              </a:spcBef>
              <a:spcAft>
                <a:spcPts val="0"/>
              </a:spcAft>
              <a:buSzPts val="1500"/>
              <a:buChar char="●"/>
            </a:pPr>
            <a:r>
              <a:rPr b="0" i="0" lang="sw" sz="1500" u="none"/>
              <a:t>huwapa wananchi fursa ya kukusanya, kuchambua, kuripoti, na </a:t>
            </a:r>
            <a:br>
              <a:rPr lang="sw" sz="1500"/>
            </a:br>
            <a:r>
              <a:rPr b="0" i="0" lang="sw" sz="1500" u="none"/>
              <a:t>kusambaza taarifa kwa hadhira</a:t>
            </a:r>
            <a:endParaRPr sz="1500"/>
          </a:p>
          <a:p>
            <a:pPr indent="0" lvl="0" marL="457200" rtl="0" algn="l">
              <a:lnSpc>
                <a:spcPct val="115000"/>
              </a:lnSpc>
              <a:spcBef>
                <a:spcPts val="1600"/>
              </a:spcBef>
              <a:spcAft>
                <a:spcPts val="0"/>
              </a:spcAft>
              <a:buSzPts val="1400"/>
              <a:buNone/>
            </a:pPr>
            <a:r>
              <a:t/>
            </a:r>
            <a:endParaRPr sz="1500"/>
          </a:p>
          <a:p>
            <a:pPr indent="0" lvl="0" marL="0" rtl="0" algn="l">
              <a:lnSpc>
                <a:spcPct val="115000"/>
              </a:lnSpc>
              <a:spcBef>
                <a:spcPts val="1600"/>
              </a:spcBef>
              <a:spcAft>
                <a:spcPts val="0"/>
              </a:spcAft>
              <a:buSzPts val="1400"/>
              <a:buNone/>
            </a:pPr>
            <a:r>
              <a:t/>
            </a:r>
            <a:endParaRPr sz="1500"/>
          </a:p>
          <a:p>
            <a:pPr indent="0" lvl="0" marL="0" rtl="0" algn="l">
              <a:lnSpc>
                <a:spcPct val="115000"/>
              </a:lnSpc>
              <a:spcBef>
                <a:spcPts val="1600"/>
              </a:spcBef>
              <a:spcAft>
                <a:spcPts val="0"/>
              </a:spcAft>
              <a:buSzPts val="1400"/>
              <a:buNone/>
            </a:pPr>
            <a:r>
              <a:t/>
            </a:r>
            <a:endParaRPr sz="1500"/>
          </a:p>
          <a:p>
            <a:pPr indent="0" lvl="0" marL="0" rtl="0" algn="l">
              <a:lnSpc>
                <a:spcPct val="115000"/>
              </a:lnSpc>
              <a:spcBef>
                <a:spcPts val="1600"/>
              </a:spcBef>
              <a:spcAft>
                <a:spcPts val="1600"/>
              </a:spcAft>
              <a:buSzPts val="1400"/>
              <a:buNone/>
            </a:pPr>
            <a:r>
              <a:t/>
            </a:r>
            <a:endParaRPr sz="1500"/>
          </a:p>
        </p:txBody>
      </p:sp>
      <p:pic>
        <p:nvPicPr>
          <p:cNvPr id="446" name="Google Shape;446;p58"/>
          <p:cNvPicPr preferRelativeResize="0"/>
          <p:nvPr/>
        </p:nvPicPr>
        <p:blipFill rotWithShape="1">
          <a:blip r:embed="rId3">
            <a:alphaModFix/>
          </a:blip>
          <a:srcRect b="0" l="0" r="0" t="0"/>
          <a:stretch/>
        </p:blipFill>
        <p:spPr>
          <a:xfrm>
            <a:off x="6081375" y="2782750"/>
            <a:ext cx="2847325" cy="16633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9"/>
          <p:cNvSpPr txBox="1"/>
          <p:nvPr>
            <p:ph idx="1" type="body"/>
          </p:nvPr>
        </p:nvSpPr>
        <p:spPr>
          <a:xfrm>
            <a:off x="4243125" y="907000"/>
            <a:ext cx="4762800" cy="32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sz="1900" u="none"/>
              <a:t>Kuwezesha waliotengwa wasikike kuhusiana na masuala yasiyoangaziwa na vyombo vya habari na kuimarisha mshikamano wa kijamii na kitamaduni miongoni mwa wanajamii.</a:t>
            </a:r>
            <a:endParaRPr sz="1900"/>
          </a:p>
          <a:p>
            <a:pPr indent="0" lvl="0" marL="0" rtl="0" algn="l">
              <a:lnSpc>
                <a:spcPct val="115000"/>
              </a:lnSpc>
              <a:spcBef>
                <a:spcPts val="1600"/>
              </a:spcBef>
              <a:spcAft>
                <a:spcPts val="0"/>
              </a:spcAft>
              <a:buSzPts val="1400"/>
              <a:buNone/>
            </a:pPr>
            <a:r>
              <a:rPr b="0" i="0" lang="sw" sz="1900" u="none"/>
              <a:t>Nyenzo hii inaweza kutumika katika ngazi zote za utawala ambapo kuna upande wa mahitaji (raia) na upande wa wanaoshughulikia mahitaji (serikali). </a:t>
            </a:r>
            <a:endParaRPr sz="1900"/>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
        <p:nvSpPr>
          <p:cNvPr id="452" name="Google Shape;452;p59"/>
          <p:cNvSpPr txBox="1"/>
          <p:nvPr>
            <p:ph type="title"/>
          </p:nvPr>
        </p:nvSpPr>
        <p:spPr>
          <a:xfrm>
            <a:off x="439475" y="17350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3: </a:t>
            </a:r>
            <a:r>
              <a:rPr b="0" i="0" lang="sw" u="none"/>
              <a:t>Kusudi</a:t>
            </a:r>
            <a:r>
              <a:rPr b="1" i="0" lang="sw" u="none"/>
              <a:t>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0"/>
          <p:cNvSpPr txBox="1"/>
          <p:nvPr>
            <p:ph idx="1" type="body"/>
          </p:nvPr>
        </p:nvSpPr>
        <p:spPr>
          <a:xfrm>
            <a:off x="4303775" y="555775"/>
            <a:ext cx="4433400" cy="34932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Noto Sans Symbols"/>
              <a:buChar char="●"/>
            </a:pPr>
            <a:r>
              <a:rPr b="1" i="0" lang="sw" u="none">
                <a:solidFill>
                  <a:schemeClr val="dk1"/>
                </a:solidFill>
              </a:rPr>
              <a:t>Hulinda uhuru wa kujieleza na maslahi ya raia: </a:t>
            </a:r>
            <a:r>
              <a:rPr b="0" i="0" lang="sw" u="none">
                <a:solidFill>
                  <a:schemeClr val="dk1"/>
                </a:solidFill>
              </a:rPr>
              <a:t>Simulizi zinazotungwa na wanahabari wa raia huangazia kinachoendelea mashinani. Uandishi wa habari wa raiani ‘njia mbadala ya kuripoti habari nyeti za kisiasa na kutoa nafasi ya umma kujadiliana mtandaoni, hivyo, kuwezesha sauti za wananchi wa kawaida kusikika.’ </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i="0" lang="sw" u="none">
                <a:solidFill>
                  <a:schemeClr val="dk1"/>
                </a:solidFill>
              </a:rPr>
              <a:t>Huunganisha wananchi na watunga sera: </a:t>
            </a:r>
            <a:r>
              <a:rPr b="0" i="0" lang="sw" u="none">
                <a:solidFill>
                  <a:schemeClr val="dk1"/>
                </a:solidFill>
              </a:rPr>
              <a:t>Waandishi wa habari wa raia wakipata mafunzo ya kutosha, wanaweza kuwa vyanzo vya kuaminika vya habari kwa jamii zao, na kuziba pengo hili.</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i="0" lang="sw" u="none">
                <a:solidFill>
                  <a:schemeClr val="dk1"/>
                </a:solidFill>
              </a:rPr>
              <a:t>Kujua ukweli: </a:t>
            </a:r>
            <a:r>
              <a:rPr b="0" i="0" lang="sw" u="none">
                <a:solidFill>
                  <a:schemeClr val="dk1"/>
                </a:solidFill>
              </a:rPr>
              <a:t>Nyenzo hii inaweza kufaa sana katika kutambua na kuthibitisha taarifa kunapotokea machafuko.</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0" i="0" lang="sw" u="none">
                <a:solidFill>
                  <a:schemeClr val="dk1"/>
                </a:solidFill>
              </a:rPr>
              <a:t>Vifaa vinavyotumiwa na waandishi habari wa raia si ghali, ni faafu, na rahisi kutumia.</a:t>
            </a:r>
            <a:endParaRPr b="1">
              <a:solidFill>
                <a:schemeClr val="dk1"/>
              </a:solidFill>
            </a:endParaRPr>
          </a:p>
          <a:p>
            <a:pPr indent="0" lvl="0" marL="457200" rtl="0" algn="l">
              <a:lnSpc>
                <a:spcPct val="115000"/>
              </a:lnSpc>
              <a:spcBef>
                <a:spcPts val="700"/>
              </a:spcBef>
              <a:spcAft>
                <a:spcPts val="0"/>
              </a:spcAft>
              <a:buSzPts val="1400"/>
              <a:buNone/>
            </a:pPr>
            <a:r>
              <a:t/>
            </a:r>
            <a:endParaRPr b="1"/>
          </a:p>
          <a:p>
            <a:pPr indent="0" lvl="0" marL="0" rtl="0" algn="l">
              <a:lnSpc>
                <a:spcPct val="115000"/>
              </a:lnSpc>
              <a:spcBef>
                <a:spcPts val="1600"/>
              </a:spcBef>
              <a:spcAft>
                <a:spcPts val="1600"/>
              </a:spcAft>
              <a:buSzPts val="1400"/>
              <a:buNone/>
            </a:pPr>
            <a:r>
              <a:t/>
            </a:r>
            <a:endParaRPr/>
          </a:p>
        </p:txBody>
      </p:sp>
      <p:sp>
        <p:nvSpPr>
          <p:cNvPr id="458" name="Google Shape;458;p60"/>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3: Ufaafu</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1"/>
          <p:cNvSpPr txBox="1"/>
          <p:nvPr>
            <p:ph idx="1" type="body"/>
          </p:nvPr>
        </p:nvSpPr>
        <p:spPr>
          <a:xfrm>
            <a:off x="4339050" y="395075"/>
            <a:ext cx="4397400" cy="3555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b="0" i="0" lang="sw" u="none"/>
              <a:t>Wanaoathirika zaidi huenda wakakosa kusikizwa: Wakati mwingine, waandishi wa habari wa raia hawana wafuasi wengi. </a:t>
            </a:r>
            <a:endParaRPr/>
          </a:p>
          <a:p>
            <a:pPr indent="-317500" lvl="0" marL="457200" rtl="0" algn="l">
              <a:lnSpc>
                <a:spcPct val="115000"/>
              </a:lnSpc>
              <a:spcBef>
                <a:spcPts val="0"/>
              </a:spcBef>
              <a:spcAft>
                <a:spcPts val="0"/>
              </a:spcAft>
              <a:buSzPts val="1400"/>
              <a:buChar char="●"/>
            </a:pPr>
            <a:r>
              <a:rPr b="0" i="0" lang="sw" u="none"/>
              <a:t>Wanasiasa, waandishi wa habari, raia, na wasomi huenda wakakubali tu kile wanachoamini au kuhisi ni kweli kulingana na hisia zao au maslahi yao. Hiki ni kizingiti cha kimaadili katika uandishi wa habari kwenye karne ambapo watu wanajali zaidi kuhusu hisia.</a:t>
            </a:r>
            <a:endParaRPr/>
          </a:p>
          <a:p>
            <a:pPr indent="-317500" lvl="0" marL="457200" rtl="0" algn="l">
              <a:lnSpc>
                <a:spcPct val="115000"/>
              </a:lnSpc>
              <a:spcBef>
                <a:spcPts val="0"/>
              </a:spcBef>
              <a:spcAft>
                <a:spcPts val="0"/>
              </a:spcAft>
              <a:buSzPts val="1400"/>
              <a:buChar char="●"/>
            </a:pPr>
            <a:r>
              <a:rPr b="0" i="0" lang="sw" u="none"/>
              <a:t>Huenda ikapuuza suala la kujidhibiti au kuzingatia viwango vya maadili: Hii inaweza pia kusababisha kuenea kwa habari za kupotosha.</a:t>
            </a:r>
            <a:endParaRPr/>
          </a:p>
          <a:p>
            <a:pPr indent="-317500" lvl="0" marL="457200" rtl="0" algn="l">
              <a:lnSpc>
                <a:spcPct val="115000"/>
              </a:lnSpc>
              <a:spcBef>
                <a:spcPts val="0"/>
              </a:spcBef>
              <a:spcAft>
                <a:spcPts val="0"/>
              </a:spcAft>
              <a:buSzPts val="1400"/>
              <a:buChar char="●"/>
            </a:pPr>
            <a:r>
              <a:rPr b="0" i="0" lang="sw" u="none"/>
              <a:t>Inaweza kusababisha vitisho kwa mtu binafsi: Huenda mwandishi wa habari wa raia akakumbana na hatari za kimwili (kushambuliwa, kutekwa nyara, kufungwa jela, au kuuawa) au hatari za kidijitali (kunyanyaswa mtandaoni, kufuatiliwa, kukosa mawasiliano salama).</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
        <p:nvSpPr>
          <p:cNvPr id="464" name="Google Shape;464;p61"/>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3: Upungufu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txBox="1"/>
          <p:nvPr>
            <p:ph type="ctrTitle"/>
          </p:nvPr>
        </p:nvSpPr>
        <p:spPr>
          <a:xfrm>
            <a:off x="357150" y="130567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sw" u="none"/>
              <a:t>Utangulizi </a:t>
            </a:r>
            <a:endParaRPr/>
          </a:p>
        </p:txBody>
      </p:sp>
      <p:sp>
        <p:nvSpPr>
          <p:cNvPr id="101" name="Google Shape;101;p6"/>
          <p:cNvSpPr txBox="1"/>
          <p:nvPr>
            <p:ph idx="1" type="subTitle"/>
          </p:nvPr>
        </p:nvSpPr>
        <p:spPr>
          <a:xfrm>
            <a:off x="996150" y="2266575"/>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sw" u="none"/>
              <a:t>Uwajibikaji wa kijamii ni nini?</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2"/>
          <p:cNvSpPr txBox="1"/>
          <p:nvPr>
            <p:ph type="title"/>
          </p:nvPr>
        </p:nvSpPr>
        <p:spPr>
          <a:xfrm>
            <a:off x="281575" y="0"/>
            <a:ext cx="5565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400" u="none"/>
              <a:t>Nyenzo ya 3: Uandishi wa habari wa raia katika mchakato wa CCT</a:t>
            </a:r>
            <a:r>
              <a:rPr b="1" i="0" lang="sw" u="none"/>
              <a:t> </a:t>
            </a:r>
            <a:endParaRPr/>
          </a:p>
          <a:p>
            <a:pPr indent="0" lvl="0" marL="0" rtl="0" algn="l">
              <a:lnSpc>
                <a:spcPct val="100000"/>
              </a:lnSpc>
              <a:spcBef>
                <a:spcPts val="0"/>
              </a:spcBef>
              <a:spcAft>
                <a:spcPts val="0"/>
              </a:spcAft>
              <a:buSzPts val="2600"/>
              <a:buNone/>
            </a:pPr>
            <a:r>
              <a:rPr b="0" i="0" lang="sw" u="none"/>
              <a:t> </a:t>
            </a:r>
            <a:endParaRPr/>
          </a:p>
        </p:txBody>
      </p:sp>
      <p:graphicFrame>
        <p:nvGraphicFramePr>
          <p:cNvPr id="470" name="Google Shape;470;p62"/>
          <p:cNvGraphicFramePr/>
          <p:nvPr/>
        </p:nvGraphicFramePr>
        <p:xfrm>
          <a:off x="222275" y="927788"/>
          <a:ext cx="3000000" cy="3000000"/>
        </p:xfrm>
        <a:graphic>
          <a:graphicData uri="http://schemas.openxmlformats.org/drawingml/2006/table">
            <a:tbl>
              <a:tblPr>
                <a:noFill/>
                <a:tableStyleId>{34DB39BA-1C77-4FE4-B795-2DAF235CAF17}</a:tableStyleId>
              </a:tblPr>
              <a:tblGrid>
                <a:gridCol w="1771700"/>
                <a:gridCol w="1915275"/>
                <a:gridCol w="2919375"/>
                <a:gridCol w="209310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Mbinu ya CCT</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Mchakato wa ustawi wa kanisa na jamii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471" name="Google Shape;471;p62"/>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3"/>
          <p:cNvSpPr txBox="1"/>
          <p:nvPr>
            <p:ph type="title"/>
          </p:nvPr>
        </p:nvSpPr>
        <p:spPr>
          <a:xfrm>
            <a:off x="171900" y="-60300"/>
            <a:ext cx="5725200" cy="823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500" u="none"/>
              <a:t>Nyenzo ya 3: Uandishi wa habari wa raia katika mchakato wa CCT (muhtasari)</a:t>
            </a:r>
            <a:endParaRPr sz="25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rPr b="0" i="0" lang="sw" sz="2400" u="none"/>
              <a:t> </a:t>
            </a:r>
            <a:endParaRPr sz="2400"/>
          </a:p>
        </p:txBody>
      </p:sp>
      <p:sp>
        <p:nvSpPr>
          <p:cNvPr id="477" name="Google Shape;477;p63"/>
          <p:cNvSpPr txBox="1"/>
          <p:nvPr/>
        </p:nvSpPr>
        <p:spPr>
          <a:xfrm>
            <a:off x="131275" y="855350"/>
            <a:ext cx="9043200" cy="11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sw" sz="1400" u="none" cap="none" strike="noStrike">
                <a:solidFill>
                  <a:srgbClr val="434343"/>
                </a:solidFill>
                <a:latin typeface="Calibri"/>
                <a:ea typeface="Calibri"/>
                <a:cs typeface="Calibri"/>
                <a:sym typeface="Calibri"/>
              </a:rPr>
              <a:t>Nyenzo hii ni mwafaka zaidi baada ya kanisa na wanajamii kutathmini mahitaji yao, kubainisha matatizo yanayowakabili na fursa zilizopo katika jamii zao, na wameanza kukusanya rasilimali ili kushughulikia matatizo hayo. Iwapo baadhi ya matatizo yaliyobainishwa na kupewa kipaumbele yanahusiana na huduma zinazotolewa na serikali, nyenzo hii inaweza kutumika; kukusanya ithibati kuhusu kukithiri kwa tatizo, kuhamasisha jamii kuhusu tatizo, na hata kutafuta majibu kutoka kwa wanaosimamia suala hilo ili kupata suluhu.</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p:txBody>
      </p:sp>
      <p:graphicFrame>
        <p:nvGraphicFramePr>
          <p:cNvPr id="478" name="Google Shape;478;p63"/>
          <p:cNvGraphicFramePr/>
          <p:nvPr/>
        </p:nvGraphicFramePr>
        <p:xfrm>
          <a:off x="262825" y="2238350"/>
          <a:ext cx="3000000" cy="3000000"/>
        </p:xfrm>
        <a:graphic>
          <a:graphicData uri="http://schemas.openxmlformats.org/drawingml/2006/table">
            <a:tbl>
              <a:tblPr>
                <a:noFill/>
                <a:tableStyleId>{897171C1-48FA-46DC-B3BE-D1560424E134}</a:tableStyleId>
              </a:tblPr>
              <a:tblGrid>
                <a:gridCol w="1796275"/>
                <a:gridCol w="2195475"/>
                <a:gridCol w="2682375"/>
                <a:gridCol w="2105975"/>
              </a:tblGrid>
              <a:tr h="12700">
                <a:tc>
                  <a:txBody>
                    <a:bodyPr/>
                    <a:lstStyle/>
                    <a:p>
                      <a:pPr indent="0" lvl="0" marL="0" marR="0" rtl="0" algn="l">
                        <a:lnSpc>
                          <a:spcPct val="100000"/>
                        </a:lnSpc>
                        <a:spcBef>
                          <a:spcPts val="0"/>
                        </a:spcBef>
                        <a:spcAft>
                          <a:spcPts val="0"/>
                        </a:spcAft>
                        <a:buClr>
                          <a:srgbClr val="000000"/>
                        </a:buClr>
                        <a:buSzPts val="1500"/>
                        <a:buFont typeface="Arial"/>
                        <a:buNone/>
                      </a:pPr>
                      <a:r>
                        <a:rPr b="1" i="0" lang="sw" sz="1500" u="none" cap="none" strike="noStrike">
                          <a:solidFill>
                            <a:srgbClr val="333333"/>
                          </a:solidFill>
                          <a:latin typeface="Calibri"/>
                          <a:ea typeface="Calibri"/>
                          <a:cs typeface="Calibri"/>
                          <a:sym typeface="Calibri"/>
                        </a:rPr>
                        <a:t>Mbinu ya CCT</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sz="1500" u="none" cap="none" strike="noStrike">
                          <a:solidFill>
                            <a:srgbClr val="333333"/>
                          </a:solidFill>
                          <a:latin typeface="Calibri"/>
                          <a:ea typeface="Calibri"/>
                          <a:cs typeface="Calibri"/>
                          <a:sym typeface="Calibri"/>
                        </a:rPr>
                        <a:t>Mchakato wa ustawi wa kanisa na jamii</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sz="1500" u="none" cap="none" strike="noStrike">
                          <a:solidFill>
                            <a:srgbClr val="333333"/>
                          </a:solidFill>
                          <a:latin typeface="Calibri"/>
                          <a:ea typeface="Calibri"/>
                          <a:cs typeface="Calibri"/>
                          <a:sym typeface="Calibri"/>
                        </a:rPr>
                        <a:t>Umoja/Parivartan/Unidos</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sz="1500" u="none" cap="none" strike="noStrike">
                          <a:solidFill>
                            <a:srgbClr val="333333"/>
                          </a:solidFill>
                          <a:latin typeface="Calibri"/>
                          <a:ea typeface="Calibri"/>
                          <a:cs typeface="Calibri"/>
                          <a:sym typeface="Calibri"/>
                        </a:rPr>
                        <a:t>Sangsangai</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12700">
                <a:tc>
                  <a:txBody>
                    <a:bodyPr/>
                    <a:lstStyle/>
                    <a:p>
                      <a:pPr indent="0" lvl="0" marL="0" marR="0" rtl="0" algn="l">
                        <a:lnSpc>
                          <a:spcPct val="100000"/>
                        </a:lnSpc>
                        <a:spcBef>
                          <a:spcPts val="0"/>
                        </a:spcBef>
                        <a:spcAft>
                          <a:spcPts val="0"/>
                        </a:spcAft>
                        <a:buClr>
                          <a:srgbClr val="000000"/>
                        </a:buClr>
                        <a:buSzPts val="1500"/>
                        <a:buFont typeface="Arial"/>
                        <a:buNone/>
                      </a:pPr>
                      <a:r>
                        <a:rPr b="0" i="0" lang="sw" u="none" cap="none" strike="noStrike">
                          <a:solidFill>
                            <a:srgbClr val="333333"/>
                          </a:solidFill>
                          <a:latin typeface="Calibri"/>
                          <a:ea typeface="Calibri"/>
                          <a:cs typeface="Calibri"/>
                          <a:sym typeface="Calibri"/>
                        </a:rPr>
                        <a:t>Wakati wa kujumuisha uandishi wa habari wa raia </a:t>
                      </a:r>
                      <a:endParaRPr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Hatua ya 2:</a:t>
                      </a:r>
                      <a:r>
                        <a:rPr b="0" i="0" lang="sw" u="none" cap="none" strike="noStrike">
                          <a:solidFill>
                            <a:srgbClr val="333333"/>
                          </a:solidFill>
                          <a:latin typeface="Calibri"/>
                          <a:ea typeface="Calibri"/>
                          <a:cs typeface="Calibri"/>
                          <a:sym typeface="Calibri"/>
                        </a:rPr>
                        <a:t> </a:t>
                      </a:r>
                      <a:br>
                        <a:rPr lang="sw" u="none" cap="none" strike="noStrike">
                          <a:solidFill>
                            <a:srgbClr val="333333"/>
                          </a:solidFill>
                          <a:latin typeface="Calibri"/>
                          <a:ea typeface="Calibri"/>
                          <a:cs typeface="Calibri"/>
                          <a:sym typeface="Calibri"/>
                        </a:rPr>
                      </a:br>
                      <a:r>
                        <a:rPr b="0" i="0" lang="sw" u="none" cap="none" strike="noStrike">
                          <a:solidFill>
                            <a:srgbClr val="333333"/>
                          </a:solidFill>
                          <a:latin typeface="Calibri"/>
                          <a:ea typeface="Calibri"/>
                          <a:cs typeface="Calibri"/>
                          <a:sym typeface="Calibri"/>
                        </a:rPr>
                        <a:t>Maelezo kuhusu kanisa na jamii</a:t>
                      </a:r>
                      <a:endParaRPr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Hatua ya 3:</a:t>
                      </a:r>
                      <a:r>
                        <a:rPr b="0" i="0" lang="sw" u="none" cap="none" strike="noStrike">
                          <a:solidFill>
                            <a:srgbClr val="333333"/>
                          </a:solidFill>
                          <a:latin typeface="Calibri"/>
                          <a:ea typeface="Calibri"/>
                          <a:cs typeface="Calibri"/>
                          <a:sym typeface="Calibri"/>
                        </a:rPr>
                        <a:t> </a:t>
                      </a:r>
                      <a:br>
                        <a:rPr lang="sw" u="none" cap="none" strike="noStrike">
                          <a:solidFill>
                            <a:srgbClr val="333333"/>
                          </a:solidFill>
                          <a:latin typeface="Calibri"/>
                          <a:ea typeface="Calibri"/>
                          <a:cs typeface="Calibri"/>
                          <a:sym typeface="Calibri"/>
                        </a:rPr>
                      </a:br>
                      <a:r>
                        <a:rPr b="0" i="0" lang="sw" u="none" cap="none" strike="noStrike">
                          <a:solidFill>
                            <a:srgbClr val="333333"/>
                          </a:solidFill>
                          <a:latin typeface="Calibri"/>
                          <a:ea typeface="Calibri"/>
                          <a:cs typeface="Calibri"/>
                          <a:sym typeface="Calibri"/>
                        </a:rPr>
                        <a:t>Kukusanya taarifa </a:t>
                      </a:r>
                      <a:endParaRPr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Hatua ya 4:</a:t>
                      </a:r>
                      <a:r>
                        <a:rPr b="0" i="0" lang="sw" u="none" cap="none" strike="noStrike">
                          <a:solidFill>
                            <a:srgbClr val="333333"/>
                          </a:solidFill>
                          <a:latin typeface="Calibri"/>
                          <a:ea typeface="Calibri"/>
                          <a:cs typeface="Calibri"/>
                          <a:sym typeface="Calibri"/>
                        </a:rPr>
                        <a:t> </a:t>
                      </a:r>
                      <a:br>
                        <a:rPr lang="sw" u="none" cap="none" strike="noStrike">
                          <a:solidFill>
                            <a:srgbClr val="333333"/>
                          </a:solidFill>
                          <a:latin typeface="Calibri"/>
                          <a:ea typeface="Calibri"/>
                          <a:cs typeface="Calibri"/>
                          <a:sym typeface="Calibri"/>
                        </a:rPr>
                      </a:br>
                      <a:r>
                        <a:rPr b="0" i="0" lang="sw" u="none" cap="none" strike="noStrike">
                          <a:solidFill>
                            <a:srgbClr val="333333"/>
                          </a:solidFill>
                          <a:latin typeface="Calibri"/>
                          <a:ea typeface="Calibri"/>
                          <a:cs typeface="Calibri"/>
                          <a:sym typeface="Calibri"/>
                        </a:rPr>
                        <a:t>Uchambuzi wa taarifa</a:t>
                      </a:r>
                      <a:endParaRPr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Hatua ya 5:</a:t>
                      </a:r>
                      <a:r>
                        <a:rPr b="0" i="0" lang="sw" u="none" cap="none" strike="noStrike">
                          <a:solidFill>
                            <a:srgbClr val="333333"/>
                          </a:solidFill>
                          <a:latin typeface="Calibri"/>
                          <a:ea typeface="Calibri"/>
                          <a:cs typeface="Calibri"/>
                          <a:sym typeface="Calibri"/>
                        </a:rPr>
                        <a:t> </a:t>
                      </a:r>
                      <a:br>
                        <a:rPr lang="sw" u="none" cap="none" strike="noStrike">
                          <a:solidFill>
                            <a:srgbClr val="333333"/>
                          </a:solidFill>
                          <a:latin typeface="Calibri"/>
                          <a:ea typeface="Calibri"/>
                          <a:cs typeface="Calibri"/>
                          <a:sym typeface="Calibri"/>
                        </a:rPr>
                      </a:br>
                      <a:r>
                        <a:rPr b="0" i="0" lang="sw" u="none" cap="none" strike="noStrike">
                          <a:solidFill>
                            <a:srgbClr val="333333"/>
                          </a:solidFill>
                          <a:latin typeface="Calibri"/>
                          <a:ea typeface="Calibri"/>
                          <a:cs typeface="Calibri"/>
                          <a:sym typeface="Calibri"/>
                        </a:rPr>
                        <a:t>Kufanya Uamuzi</a:t>
                      </a:r>
                      <a:endParaRPr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Hatua ya 2:</a:t>
                      </a:r>
                      <a:br>
                        <a:rPr b="1" lang="sw" u="none" cap="none" strike="noStrike">
                          <a:solidFill>
                            <a:srgbClr val="333333"/>
                          </a:solidFill>
                          <a:latin typeface="Calibri"/>
                          <a:ea typeface="Calibri"/>
                          <a:cs typeface="Calibri"/>
                          <a:sym typeface="Calibri"/>
                        </a:rPr>
                      </a:br>
                      <a:r>
                        <a:rPr b="0" i="0" lang="sw" u="none" cap="none" strike="noStrike">
                          <a:solidFill>
                            <a:srgbClr val="333333"/>
                          </a:solidFill>
                          <a:latin typeface="Calibri"/>
                          <a:ea typeface="Calibri"/>
                          <a:cs typeface="Calibri"/>
                          <a:sym typeface="Calibri"/>
                        </a:rPr>
                        <a:t>Kutafakari mustakabli wa jamii</a:t>
                      </a:r>
                      <a:endParaRPr b="1"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Hatua ya 3:</a:t>
                      </a:r>
                      <a:r>
                        <a:rPr b="0" i="0" lang="sw" u="none" cap="none" strike="noStrike">
                          <a:solidFill>
                            <a:srgbClr val="333333"/>
                          </a:solidFill>
                          <a:latin typeface="Calibri"/>
                          <a:ea typeface="Calibri"/>
                          <a:cs typeface="Calibri"/>
                          <a:sym typeface="Calibri"/>
                        </a:rPr>
                        <a:t> </a:t>
                      </a:r>
                      <a:br>
                        <a:rPr lang="sw" u="none" cap="none" strike="noStrike">
                          <a:solidFill>
                            <a:srgbClr val="333333"/>
                          </a:solidFill>
                          <a:latin typeface="Calibri"/>
                          <a:ea typeface="Calibri"/>
                          <a:cs typeface="Calibri"/>
                          <a:sym typeface="Calibri"/>
                        </a:rPr>
                      </a:br>
                      <a:r>
                        <a:rPr b="0" i="0" lang="sw" u="none" cap="none" strike="noStrike">
                          <a:solidFill>
                            <a:srgbClr val="333333"/>
                          </a:solidFill>
                          <a:latin typeface="Calibri"/>
                          <a:ea typeface="Calibri"/>
                          <a:cs typeface="Calibri"/>
                          <a:sym typeface="Calibri"/>
                        </a:rPr>
                        <a:t>Kuweka malengo na kuchukua hatua (kupanga utekelezaji)</a:t>
                      </a:r>
                      <a:endParaRPr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Hatua ya 4:</a:t>
                      </a:r>
                      <a:r>
                        <a:rPr b="0" i="0" lang="sw" u="none" cap="none" strike="noStrike">
                          <a:solidFill>
                            <a:srgbClr val="333333"/>
                          </a:solidFill>
                          <a:latin typeface="Calibri"/>
                          <a:ea typeface="Calibri"/>
                          <a:cs typeface="Calibri"/>
                          <a:sym typeface="Calibri"/>
                        </a:rPr>
                        <a:t> </a:t>
                      </a:r>
                      <a:br>
                        <a:rPr lang="sw" u="none" cap="none" strike="noStrike">
                          <a:solidFill>
                            <a:srgbClr val="333333"/>
                          </a:solidFill>
                          <a:latin typeface="Calibri"/>
                          <a:ea typeface="Calibri"/>
                          <a:cs typeface="Calibri"/>
                          <a:sym typeface="Calibri"/>
                        </a:rPr>
                      </a:br>
                      <a:r>
                        <a:rPr b="0" i="0" lang="sw" u="none" cap="none" strike="noStrike">
                          <a:solidFill>
                            <a:srgbClr val="333333"/>
                          </a:solidFill>
                          <a:latin typeface="Calibri"/>
                          <a:ea typeface="Calibri"/>
                          <a:cs typeface="Calibri"/>
                          <a:sym typeface="Calibri"/>
                        </a:rPr>
                        <a:t>Kutekeleza</a:t>
                      </a:r>
                      <a:endParaRPr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Awamu ya 3:</a:t>
                      </a:r>
                      <a:r>
                        <a:rPr b="0" i="0" lang="sw" u="none" cap="none" strike="noStrike">
                          <a:solidFill>
                            <a:srgbClr val="333333"/>
                          </a:solidFill>
                          <a:latin typeface="Calibri"/>
                          <a:ea typeface="Calibri"/>
                          <a:cs typeface="Calibri"/>
                          <a:sym typeface="Calibri"/>
                        </a:rPr>
                        <a:t> </a:t>
                      </a:r>
                      <a:br>
                        <a:rPr lang="sw" u="none" cap="none" strike="noStrike">
                          <a:solidFill>
                            <a:srgbClr val="333333"/>
                          </a:solidFill>
                          <a:latin typeface="Calibri"/>
                          <a:ea typeface="Calibri"/>
                          <a:cs typeface="Calibri"/>
                          <a:sym typeface="Calibri"/>
                        </a:rPr>
                      </a:br>
                      <a:r>
                        <a:rPr b="0" i="0" lang="sw" u="none" cap="none" strike="noStrike">
                          <a:solidFill>
                            <a:srgbClr val="333333"/>
                          </a:solidFill>
                          <a:latin typeface="Calibri"/>
                          <a:ea typeface="Calibri"/>
                          <a:cs typeface="Calibri"/>
                          <a:sym typeface="Calibri"/>
                        </a:rPr>
                        <a:t>Jamii</a:t>
                      </a:r>
                      <a:endParaRPr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4"/>
          <p:cNvSpPr txBox="1"/>
          <p:nvPr>
            <p:ph type="title"/>
          </p:nvPr>
        </p:nvSpPr>
        <p:spPr>
          <a:xfrm>
            <a:off x="311700" y="-28996"/>
            <a:ext cx="5675700" cy="9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400" u="none"/>
              <a:t>Nyenzo ya 3: Hatua kuu katika mchakato wa uandishi wa habari wa raia</a:t>
            </a:r>
            <a:endParaRPr sz="2400"/>
          </a:p>
        </p:txBody>
      </p:sp>
      <p:sp>
        <p:nvSpPr>
          <p:cNvPr id="484" name="Google Shape;484;p64"/>
          <p:cNvSpPr txBox="1"/>
          <p:nvPr>
            <p:ph idx="1" type="body"/>
          </p:nvPr>
        </p:nvSpPr>
        <p:spPr>
          <a:xfrm>
            <a:off x="311700" y="1177600"/>
            <a:ext cx="8456700" cy="279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600">
              <a:solidFill>
                <a:schemeClr val="dk1"/>
              </a:solidFill>
            </a:endParaRPr>
          </a:p>
          <a:p>
            <a:pPr indent="-330200" lvl="0" marL="457200" rtl="0" algn="l">
              <a:lnSpc>
                <a:spcPct val="100000"/>
              </a:lnSpc>
              <a:spcBef>
                <a:spcPts val="700"/>
              </a:spcBef>
              <a:spcAft>
                <a:spcPts val="0"/>
              </a:spcAft>
              <a:buClr>
                <a:schemeClr val="dk1"/>
              </a:buClr>
              <a:buSzPts val="1600"/>
              <a:buAutoNum type="arabicPeriod"/>
            </a:pPr>
            <a:r>
              <a:rPr b="0" i="0" lang="sw" sz="1600" u="none">
                <a:solidFill>
                  <a:schemeClr val="dk1"/>
                </a:solidFill>
              </a:rPr>
              <a:t>Chagua suala mahususi kati ya masuala ya kijamii yaliyobainishwa kupitia CCT. Hii itahakikisha makala yanaungwa mkono na wanajamii, na wanahabari wa raia wanalindwa (rejelea sehemu ya usalama wa kimwili na kidijitali katika ‘mapungufu’ yaliyoorodheshwa hapo juu).</a:t>
            </a:r>
            <a:endParaRPr sz="1600">
              <a:solidFill>
                <a:schemeClr val="dk1"/>
              </a:solidFill>
            </a:endParaRPr>
          </a:p>
          <a:p>
            <a:pPr indent="-330200" lvl="0" marL="457200" rtl="0" algn="l">
              <a:lnSpc>
                <a:spcPct val="100000"/>
              </a:lnSpc>
              <a:spcBef>
                <a:spcPts val="700"/>
              </a:spcBef>
              <a:spcAft>
                <a:spcPts val="0"/>
              </a:spcAft>
              <a:buClr>
                <a:schemeClr val="dk1"/>
              </a:buClr>
              <a:buSzPts val="1600"/>
              <a:buAutoNum type="arabicPeriod"/>
            </a:pPr>
            <a:r>
              <a:rPr b="0" i="0" lang="sw" sz="1600" u="none">
                <a:solidFill>
                  <a:schemeClr val="dk1"/>
                </a:solidFill>
              </a:rPr>
              <a:t>Fanya utafiti na ufahamu vyema kuhusu haki zako kama mwandishi wa habari wa raia: Maswali muhimu ya kujiuliza unapowazia kutumia nyenzo hii ni: </a:t>
            </a:r>
            <a:endParaRPr sz="1600">
              <a:solidFill>
                <a:schemeClr val="dk1"/>
              </a:solidFill>
            </a:endParaRPr>
          </a:p>
          <a:p>
            <a:pPr indent="-330200" lvl="1" marL="914400" rtl="0" algn="l">
              <a:lnSpc>
                <a:spcPct val="100000"/>
              </a:lnSpc>
              <a:spcBef>
                <a:spcPts val="0"/>
              </a:spcBef>
              <a:spcAft>
                <a:spcPts val="0"/>
              </a:spcAft>
              <a:buClr>
                <a:schemeClr val="dk1"/>
              </a:buClr>
              <a:buSzPts val="1600"/>
              <a:buAutoNum type="alphaLcPeriod"/>
            </a:pPr>
            <a:r>
              <a:rPr b="0" i="0" lang="sw" sz="1600" u="none">
                <a:solidFill>
                  <a:schemeClr val="dk1"/>
                </a:solidFill>
              </a:rPr>
              <a:t>Je, kuna sheria kuhusu haki ya kupata taarifa? </a:t>
            </a:r>
            <a:endParaRPr sz="1600">
              <a:solidFill>
                <a:schemeClr val="dk1"/>
              </a:solidFill>
            </a:endParaRPr>
          </a:p>
          <a:p>
            <a:pPr indent="-330200" lvl="1" marL="914400" rtl="0" algn="l">
              <a:lnSpc>
                <a:spcPct val="100000"/>
              </a:lnSpc>
              <a:spcBef>
                <a:spcPts val="0"/>
              </a:spcBef>
              <a:spcAft>
                <a:spcPts val="0"/>
              </a:spcAft>
              <a:buClr>
                <a:schemeClr val="dk1"/>
              </a:buClr>
              <a:buSzPts val="1600"/>
              <a:buAutoNum type="alphaLcPeriod"/>
            </a:pPr>
            <a:r>
              <a:rPr b="0" i="0" lang="sw" sz="1600" u="none">
                <a:solidFill>
                  <a:schemeClr val="dk1"/>
                </a:solidFill>
              </a:rPr>
              <a:t>Je, kuna sheria zingine zozote zinazoweza kusaidia kukusanya taarifa tunazohitaji katika muundo tunaotaka kama vile kurekodi video?</a:t>
            </a:r>
            <a:endParaRPr sz="1600">
              <a:solidFill>
                <a:schemeClr val="dk1"/>
              </a:solidFill>
            </a:endParaRPr>
          </a:p>
          <a:p>
            <a:pPr indent="0" lvl="0" marL="0" rtl="0" algn="l">
              <a:lnSpc>
                <a:spcPct val="100000"/>
              </a:lnSpc>
              <a:spcBef>
                <a:spcPts val="700"/>
              </a:spcBef>
              <a:spcAft>
                <a:spcPts val="0"/>
              </a:spcAft>
              <a:buSzPts val="1400"/>
              <a:buNone/>
            </a:pPr>
            <a:r>
              <a:t/>
            </a:r>
            <a:endParaRPr sz="1600">
              <a:solidFill>
                <a:schemeClr val="dk1"/>
              </a:solidFill>
            </a:endParaRPr>
          </a:p>
          <a:p>
            <a:pPr indent="0" lvl="0" marL="0" rtl="0" algn="l">
              <a:lnSpc>
                <a:spcPct val="100000"/>
              </a:lnSpc>
              <a:spcBef>
                <a:spcPts val="1400"/>
              </a:spcBef>
              <a:spcAft>
                <a:spcPts val="0"/>
              </a:spcAft>
              <a:buSzPts val="1400"/>
              <a:buNone/>
            </a:pPr>
            <a:r>
              <a:t/>
            </a:r>
            <a:endParaRPr sz="16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5"/>
          <p:cNvSpPr txBox="1"/>
          <p:nvPr>
            <p:ph type="title"/>
          </p:nvPr>
        </p:nvSpPr>
        <p:spPr>
          <a:xfrm>
            <a:off x="311700" y="41325"/>
            <a:ext cx="5736000" cy="88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400" u="none"/>
              <a:t>Nyenzo ya 3: Hatua kuu katika mchakato wa uandishi wa habari wa raia</a:t>
            </a:r>
            <a:endParaRPr sz="2400"/>
          </a:p>
        </p:txBody>
      </p:sp>
      <p:sp>
        <p:nvSpPr>
          <p:cNvPr id="490" name="Google Shape;490;p65"/>
          <p:cNvSpPr txBox="1"/>
          <p:nvPr>
            <p:ph idx="1" type="body"/>
          </p:nvPr>
        </p:nvSpPr>
        <p:spPr>
          <a:xfrm>
            <a:off x="311700" y="1040850"/>
            <a:ext cx="8488500" cy="292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600">
              <a:solidFill>
                <a:schemeClr val="dk1"/>
              </a:solidFill>
            </a:endParaRPr>
          </a:p>
          <a:p>
            <a:pPr indent="0" lvl="0" marL="0" rtl="0" algn="l">
              <a:lnSpc>
                <a:spcPct val="100000"/>
              </a:lnSpc>
              <a:spcBef>
                <a:spcPts val="700"/>
              </a:spcBef>
              <a:spcAft>
                <a:spcPts val="0"/>
              </a:spcAft>
              <a:buSzPts val="1400"/>
              <a:buNone/>
            </a:pPr>
            <a:r>
              <a:rPr b="0" i="0" lang="sw" sz="1600" u="none">
                <a:solidFill>
                  <a:schemeClr val="dk1"/>
                </a:solidFill>
              </a:rPr>
              <a:t>3.	Kuwa mwandishi wa habari wa raia anayewajibika kwa kuzingatia kanuni za maadili:</a:t>
            </a:r>
            <a:endParaRPr sz="1600">
              <a:solidFill>
                <a:schemeClr val="dk1"/>
              </a:solidFill>
            </a:endParaRPr>
          </a:p>
          <a:p>
            <a:pPr indent="-330200" lvl="1" marL="914400" rtl="0" algn="l">
              <a:lnSpc>
                <a:spcPct val="100000"/>
              </a:lnSpc>
              <a:spcBef>
                <a:spcPts val="700"/>
              </a:spcBef>
              <a:spcAft>
                <a:spcPts val="0"/>
              </a:spcAft>
              <a:buClr>
                <a:schemeClr val="dk1"/>
              </a:buClr>
              <a:buSzPts val="1600"/>
              <a:buAutoNum type="alphaLcPeriod"/>
            </a:pPr>
            <a:r>
              <a:rPr b="0" i="0" lang="sw" sz="1600" u="none">
                <a:solidFill>
                  <a:schemeClr val="dk1"/>
                </a:solidFill>
              </a:rPr>
              <a:t>Kuripoti kwa usahihi.</a:t>
            </a:r>
            <a:endParaRPr sz="1600">
              <a:solidFill>
                <a:schemeClr val="dk1"/>
              </a:solidFill>
            </a:endParaRPr>
          </a:p>
          <a:p>
            <a:pPr indent="-330200" lvl="1" marL="914400" rtl="0" algn="l">
              <a:lnSpc>
                <a:spcPct val="100000"/>
              </a:lnSpc>
              <a:spcBef>
                <a:spcPts val="0"/>
              </a:spcBef>
              <a:spcAft>
                <a:spcPts val="0"/>
              </a:spcAft>
              <a:buClr>
                <a:schemeClr val="dk1"/>
              </a:buClr>
              <a:buSzPts val="1600"/>
              <a:buAutoNum type="alphaLcPeriod"/>
            </a:pPr>
            <a:r>
              <a:rPr b="0" i="0" lang="sw" sz="1600" u="none">
                <a:solidFill>
                  <a:schemeClr val="dk1"/>
                </a:solidFill>
              </a:rPr>
              <a:t>Kuepuka kunakili kazi za wengine.</a:t>
            </a:r>
            <a:endParaRPr sz="1600">
              <a:solidFill>
                <a:schemeClr val="dk1"/>
              </a:solidFill>
            </a:endParaRPr>
          </a:p>
          <a:p>
            <a:pPr indent="-330200" lvl="1" marL="914400" rtl="0" algn="l">
              <a:lnSpc>
                <a:spcPct val="100000"/>
              </a:lnSpc>
              <a:spcBef>
                <a:spcPts val="0"/>
              </a:spcBef>
              <a:spcAft>
                <a:spcPts val="0"/>
              </a:spcAft>
              <a:buClr>
                <a:schemeClr val="dk1"/>
              </a:buClr>
              <a:buSzPts val="1600"/>
              <a:buAutoNum type="alphaLcPeriod"/>
            </a:pPr>
            <a:r>
              <a:rPr b="0" i="0" lang="sw" sz="1600" u="none">
                <a:solidFill>
                  <a:schemeClr val="dk1"/>
                </a:solidFill>
              </a:rPr>
              <a:t>Kuheshimu haki ya usiri.</a:t>
            </a:r>
            <a:endParaRPr sz="1600">
              <a:solidFill>
                <a:schemeClr val="dk1"/>
              </a:solidFill>
            </a:endParaRPr>
          </a:p>
          <a:p>
            <a:pPr indent="-330200" lvl="1" marL="914400" rtl="0" algn="l">
              <a:lnSpc>
                <a:spcPct val="100000"/>
              </a:lnSpc>
              <a:spcBef>
                <a:spcPts val="0"/>
              </a:spcBef>
              <a:spcAft>
                <a:spcPts val="0"/>
              </a:spcAft>
              <a:buClr>
                <a:schemeClr val="dk1"/>
              </a:buClr>
              <a:buSzPts val="1600"/>
              <a:buAutoNum type="alphaLcPeriod"/>
            </a:pPr>
            <a:r>
              <a:rPr b="0" i="0" lang="sw" sz="1600" u="none">
                <a:solidFill>
                  <a:schemeClr val="dk1"/>
                </a:solidFill>
              </a:rPr>
              <a:t>Kuelewa mambo nyeti yanayohusiana na jamii au watu wanaohusika.</a:t>
            </a:r>
            <a:endParaRPr sz="1600">
              <a:solidFill>
                <a:schemeClr val="dk1"/>
              </a:solidFill>
            </a:endParaRPr>
          </a:p>
          <a:p>
            <a:pPr indent="-330200" lvl="1" marL="914400" rtl="0" algn="l">
              <a:lnSpc>
                <a:spcPct val="100000"/>
              </a:lnSpc>
              <a:spcBef>
                <a:spcPts val="0"/>
              </a:spcBef>
              <a:spcAft>
                <a:spcPts val="0"/>
              </a:spcAft>
              <a:buClr>
                <a:schemeClr val="dk1"/>
              </a:buClr>
              <a:buSzPts val="1600"/>
              <a:buAutoNum type="alphaLcPeriod"/>
            </a:pPr>
            <a:r>
              <a:rPr b="0" i="0" lang="sw" sz="1600" u="none">
                <a:solidFill>
                  <a:schemeClr val="dk1"/>
                </a:solidFill>
              </a:rPr>
              <a:t>Kuomba idhini zinazohitajika (km kurekodi video au kunasa sauti, kupiga picha, kutumia majina au maelezo mengine ya utambulisho).</a:t>
            </a:r>
            <a:endParaRPr sz="1600">
              <a:solidFill>
                <a:schemeClr val="dk1"/>
              </a:solidFill>
            </a:endParaRPr>
          </a:p>
          <a:p>
            <a:pPr indent="0" lvl="0" marL="0" rtl="0" algn="l">
              <a:lnSpc>
                <a:spcPct val="100000"/>
              </a:lnSpc>
              <a:spcBef>
                <a:spcPts val="700"/>
              </a:spcBef>
              <a:spcAft>
                <a:spcPts val="0"/>
              </a:spcAft>
              <a:buSzPts val="1400"/>
              <a:buNone/>
            </a:pPr>
            <a:r>
              <a:rPr b="0" i="0" lang="sw" sz="1600" u="none">
                <a:solidFill>
                  <a:schemeClr val="dk1"/>
                </a:solidFill>
              </a:rPr>
              <a:t>4.	Panga simulizi yako:</a:t>
            </a:r>
            <a:endParaRPr sz="1600">
              <a:solidFill>
                <a:schemeClr val="dk1"/>
              </a:solidFill>
            </a:endParaRPr>
          </a:p>
          <a:p>
            <a:pPr indent="0" lvl="0" marL="0" rtl="0" algn="l">
              <a:lnSpc>
                <a:spcPct val="100000"/>
              </a:lnSpc>
              <a:spcBef>
                <a:spcPts val="700"/>
              </a:spcBef>
              <a:spcAft>
                <a:spcPts val="0"/>
              </a:spcAft>
              <a:buSzPts val="1400"/>
              <a:buNone/>
            </a:pPr>
            <a:r>
              <a:rPr b="0" i="0" lang="sw" sz="1600" u="none">
                <a:solidFill>
                  <a:schemeClr val="dk1"/>
                </a:solidFill>
              </a:rPr>
              <a:t>5.	Wazia njia bunifu za kusambaza taarifa (angalia mifano kwenye </a:t>
            </a:r>
            <a:br>
              <a:rPr lang="sw" sz="1600">
                <a:solidFill>
                  <a:schemeClr val="dk1"/>
                </a:solidFill>
              </a:rPr>
            </a:br>
            <a:r>
              <a:rPr b="0" i="0" lang="sw" sz="1600" u="none">
                <a:solidFill>
                  <a:schemeClr val="dk1"/>
                </a:solidFill>
              </a:rPr>
              <a:t>	kielelezo)</a:t>
            </a:r>
            <a:endParaRPr sz="1600">
              <a:solidFill>
                <a:schemeClr val="dk1"/>
              </a:solidFill>
            </a:endParaRPr>
          </a:p>
          <a:p>
            <a:pPr indent="0" lvl="0" marL="0" rtl="0" algn="l">
              <a:lnSpc>
                <a:spcPct val="100000"/>
              </a:lnSpc>
              <a:spcBef>
                <a:spcPts val="700"/>
              </a:spcBef>
              <a:spcAft>
                <a:spcPts val="0"/>
              </a:spcAft>
              <a:buSzPts val="1400"/>
              <a:buNone/>
            </a:pPr>
            <a:r>
              <a:t/>
            </a:r>
            <a:endParaRPr sz="1600">
              <a:solidFill>
                <a:schemeClr val="dk1"/>
              </a:solidFill>
            </a:endParaRPr>
          </a:p>
          <a:p>
            <a:pPr indent="0" lvl="0" marL="0" rtl="0" algn="l">
              <a:lnSpc>
                <a:spcPct val="100000"/>
              </a:lnSpc>
              <a:spcBef>
                <a:spcPts val="1400"/>
              </a:spcBef>
              <a:spcAft>
                <a:spcPts val="0"/>
              </a:spcAft>
              <a:buSzPts val="1400"/>
              <a:buNone/>
            </a:pPr>
            <a:r>
              <a:t/>
            </a:r>
            <a:endParaRPr sz="16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6"/>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Nyenzo ya 3: Zoezi - Jaribio la kutayarisha habari</a:t>
            </a:r>
            <a:endParaRPr/>
          </a:p>
        </p:txBody>
      </p:sp>
      <p:sp>
        <p:nvSpPr>
          <p:cNvPr id="496" name="Google Shape;496;p66"/>
          <p:cNvSpPr txBox="1"/>
          <p:nvPr>
            <p:ph idx="1" type="body"/>
          </p:nvPr>
        </p:nvSpPr>
        <p:spPr>
          <a:xfrm>
            <a:off x="311700" y="942100"/>
            <a:ext cx="8718300" cy="3126300"/>
          </a:xfrm>
          <a:prstGeom prst="rect">
            <a:avLst/>
          </a:prstGeom>
          <a:noFill/>
          <a:ln>
            <a:noFill/>
          </a:ln>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Clr>
                <a:schemeClr val="dk1"/>
              </a:buClr>
              <a:buSzPts val="1500"/>
              <a:buAutoNum type="arabicPeriod"/>
            </a:pPr>
            <a:r>
              <a:rPr b="1" i="0" lang="sw" sz="1500" u="none">
                <a:solidFill>
                  <a:schemeClr val="dk1"/>
                </a:solidFill>
              </a:rPr>
              <a:t>Chagueni suala la kushughulikia kama kikundi</a:t>
            </a:r>
            <a:endParaRPr b="1" sz="1500">
              <a:solidFill>
                <a:schemeClr val="dk1"/>
              </a:solidFill>
            </a:endParaRPr>
          </a:p>
          <a:p>
            <a:pPr indent="-323850" lvl="0" marL="457200" rtl="0" algn="l">
              <a:lnSpc>
                <a:spcPct val="100000"/>
              </a:lnSpc>
              <a:spcBef>
                <a:spcPts val="1000"/>
              </a:spcBef>
              <a:spcAft>
                <a:spcPts val="0"/>
              </a:spcAft>
              <a:buClr>
                <a:schemeClr val="dk1"/>
              </a:buClr>
              <a:buSzPts val="1500"/>
              <a:buAutoNum type="arabicPeriod"/>
            </a:pPr>
            <a:r>
              <a:rPr b="1" i="0" lang="sw" sz="1500" u="none">
                <a:solidFill>
                  <a:schemeClr val="dk1"/>
                </a:solidFill>
              </a:rPr>
              <a:t>Panga simulizi yako:</a:t>
            </a:r>
            <a:endParaRPr b="1" sz="1500">
              <a:solidFill>
                <a:schemeClr val="dk1"/>
              </a:solidFill>
            </a:endParaRPr>
          </a:p>
          <a:p>
            <a:pPr indent="-323850" lvl="1" marL="914400" rtl="0" algn="l">
              <a:lnSpc>
                <a:spcPct val="100000"/>
              </a:lnSpc>
              <a:spcBef>
                <a:spcPts val="1000"/>
              </a:spcBef>
              <a:spcAft>
                <a:spcPts val="0"/>
              </a:spcAft>
              <a:buClr>
                <a:schemeClr val="dk1"/>
              </a:buClr>
              <a:buSzPts val="1500"/>
              <a:buAutoNum type="alphaLcPeriod"/>
            </a:pPr>
            <a:r>
              <a:rPr b="0" i="0" lang="sw" sz="1500" u="none">
                <a:solidFill>
                  <a:schemeClr val="dk1"/>
                </a:solidFill>
              </a:rPr>
              <a:t>Ni nini kinachoendelea/kilichotokea? </a:t>
            </a:r>
            <a:endParaRPr sz="1500">
              <a:solidFill>
                <a:schemeClr val="dk1"/>
              </a:solidFill>
            </a:endParaRPr>
          </a:p>
          <a:p>
            <a:pPr indent="-323850" lvl="1" marL="914400" rtl="0" algn="l">
              <a:lnSpc>
                <a:spcPct val="100000"/>
              </a:lnSpc>
              <a:spcBef>
                <a:spcPts val="1000"/>
              </a:spcBef>
              <a:spcAft>
                <a:spcPts val="0"/>
              </a:spcAft>
              <a:buClr>
                <a:schemeClr val="dk1"/>
              </a:buClr>
              <a:buSzPts val="1500"/>
              <a:buAutoNum type="alphaLcPeriod"/>
            </a:pPr>
            <a:r>
              <a:rPr b="0" i="0" lang="sw" sz="1500" u="none">
                <a:solidFill>
                  <a:schemeClr val="dk1"/>
                </a:solidFill>
              </a:rPr>
              <a:t>Nani, wapi, na lini? </a:t>
            </a:r>
            <a:endParaRPr sz="1500">
              <a:solidFill>
                <a:schemeClr val="dk1"/>
              </a:solidFill>
            </a:endParaRPr>
          </a:p>
          <a:p>
            <a:pPr indent="-323850" lvl="1" marL="914400" rtl="0" algn="l">
              <a:lnSpc>
                <a:spcPct val="100000"/>
              </a:lnSpc>
              <a:spcBef>
                <a:spcPts val="1000"/>
              </a:spcBef>
              <a:spcAft>
                <a:spcPts val="0"/>
              </a:spcAft>
              <a:buClr>
                <a:schemeClr val="dk1"/>
              </a:buClr>
              <a:buSzPts val="1500"/>
              <a:buAutoNum type="alphaLcPeriod"/>
            </a:pPr>
            <a:r>
              <a:rPr b="0" i="0" lang="sw" sz="1500" u="none">
                <a:solidFill>
                  <a:schemeClr val="dk1"/>
                </a:solidFill>
              </a:rPr>
              <a:t>Kwa nini tukio linatendeka/lilitendeka? </a:t>
            </a:r>
            <a:endParaRPr sz="1500">
              <a:solidFill>
                <a:schemeClr val="dk1"/>
              </a:solidFill>
            </a:endParaRPr>
          </a:p>
          <a:p>
            <a:pPr indent="-323850" lvl="1" marL="914400" rtl="0" algn="l">
              <a:lnSpc>
                <a:spcPct val="100000"/>
              </a:lnSpc>
              <a:spcBef>
                <a:spcPts val="1000"/>
              </a:spcBef>
              <a:spcAft>
                <a:spcPts val="0"/>
              </a:spcAft>
              <a:buClr>
                <a:schemeClr val="dk1"/>
              </a:buClr>
              <a:buSzPts val="1500"/>
              <a:buAutoNum type="alphaLcPeriod"/>
            </a:pPr>
            <a:r>
              <a:rPr b="0" i="0" lang="sw" sz="1500" u="none">
                <a:solidFill>
                  <a:schemeClr val="dk1"/>
                </a:solidFill>
              </a:rPr>
              <a:t>Linawaathiri vipi watu na kwa nini hii ni muhimu? </a:t>
            </a:r>
            <a:endParaRPr sz="1500">
              <a:solidFill>
                <a:schemeClr val="dk1"/>
              </a:solidFill>
            </a:endParaRPr>
          </a:p>
          <a:p>
            <a:pPr indent="-323850" lvl="1" marL="914400" rtl="0" algn="l">
              <a:lnSpc>
                <a:spcPct val="100000"/>
              </a:lnSpc>
              <a:spcBef>
                <a:spcPts val="1000"/>
              </a:spcBef>
              <a:spcAft>
                <a:spcPts val="0"/>
              </a:spcAft>
              <a:buClr>
                <a:schemeClr val="dk1"/>
              </a:buClr>
              <a:buSzPts val="1500"/>
              <a:buAutoNum type="alphaLcPeriod"/>
            </a:pPr>
            <a:r>
              <a:rPr b="0" i="0" lang="sw" sz="1500" u="none">
                <a:solidFill>
                  <a:schemeClr val="dk1"/>
                </a:solidFill>
              </a:rPr>
              <a:t>Ni lipi lipaswa kufanyika kwa sasa?</a:t>
            </a:r>
            <a:endParaRPr sz="1500">
              <a:solidFill>
                <a:schemeClr val="dk1"/>
              </a:solidFill>
            </a:endParaRPr>
          </a:p>
          <a:p>
            <a:pPr indent="-323850" lvl="1" marL="914400" rtl="0" algn="l">
              <a:lnSpc>
                <a:spcPct val="100000"/>
              </a:lnSpc>
              <a:spcBef>
                <a:spcPts val="1000"/>
              </a:spcBef>
              <a:spcAft>
                <a:spcPts val="0"/>
              </a:spcAft>
              <a:buClr>
                <a:schemeClr val="dk1"/>
              </a:buClr>
              <a:buSzPts val="1500"/>
              <a:buAutoNum type="alphaLcPeriod"/>
            </a:pPr>
            <a:r>
              <a:rPr b="0" i="0" lang="sw" sz="1500" u="none">
                <a:solidFill>
                  <a:schemeClr val="dk1"/>
                </a:solidFill>
              </a:rPr>
              <a:t>Nani wanaweza kusaidia kushughulikia tatizo na je, wanafahamu kuwa kuna tatizo?  </a:t>
            </a:r>
            <a:endParaRPr sz="1500">
              <a:solidFill>
                <a:schemeClr val="dk1"/>
              </a:solidFill>
            </a:endParaRPr>
          </a:p>
          <a:p>
            <a:pPr indent="-323850" lvl="0" marL="457200" rtl="0" algn="l">
              <a:lnSpc>
                <a:spcPct val="100000"/>
              </a:lnSpc>
              <a:spcBef>
                <a:spcPts val="1000"/>
              </a:spcBef>
              <a:spcAft>
                <a:spcPts val="0"/>
              </a:spcAft>
              <a:buClr>
                <a:schemeClr val="dk1"/>
              </a:buClr>
              <a:buSzPts val="1500"/>
              <a:buAutoNum type="arabicPeriod"/>
            </a:pPr>
            <a:r>
              <a:rPr b="0" i="0" lang="sw" sz="1500" u="none">
                <a:solidFill>
                  <a:schemeClr val="dk1"/>
                </a:solidFill>
              </a:rPr>
              <a:t>Wazia njia bunifu za kusambaza taarifa (angalia mifano kwenye kielelezo)</a:t>
            </a:r>
            <a:endParaRPr sz="1500">
              <a:solidFill>
                <a:schemeClr val="dk1"/>
              </a:solidFill>
            </a:endParaRPr>
          </a:p>
          <a:p>
            <a:pPr indent="0" lvl="0" marL="0" rtl="0" algn="l">
              <a:lnSpc>
                <a:spcPct val="100000"/>
              </a:lnSpc>
              <a:spcBef>
                <a:spcPts val="1000"/>
              </a:spcBef>
              <a:spcAft>
                <a:spcPts val="0"/>
              </a:spcAft>
              <a:buSzPts val="1400"/>
              <a:buNone/>
            </a:pPr>
            <a:r>
              <a:t/>
            </a:r>
            <a:endParaRPr sz="1500">
              <a:solidFill>
                <a:schemeClr val="dk1"/>
              </a:solidFill>
            </a:endParaRPr>
          </a:p>
          <a:p>
            <a:pPr indent="0" lvl="0" marL="0" rtl="0" algn="l">
              <a:lnSpc>
                <a:spcPct val="100000"/>
              </a:lnSpc>
              <a:spcBef>
                <a:spcPts val="1000"/>
              </a:spcBef>
              <a:spcAft>
                <a:spcPts val="1000"/>
              </a:spcAft>
              <a:buSzPts val="1400"/>
              <a:buNone/>
            </a:pPr>
            <a:r>
              <a:t/>
            </a:r>
            <a:endParaRPr sz="15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67"/>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Nyenzo ya 3: Mfano – Zambia  </a:t>
            </a:r>
            <a:endParaRPr/>
          </a:p>
        </p:txBody>
      </p:sp>
      <p:pic>
        <p:nvPicPr>
          <p:cNvPr descr="Wakazi wa eneo la Muyoba katika wadi ya Sipatunyana, wilaya ya Kalomo, wametoa wito kwa serikali iwape wakazi wa eneo hilo maji safi na salama. Habari imetayarishwa na Kuwina Situngu. &#10;&#10;Mradi wa &quot;Speak Up Youth&quot; (Vijana Sikikeni) unaendeshwa kwa ushirikiano na BYTA FM huko Choma, Sun FM katika mkoa wa Copperbelt, Voice of Kalomo huko Kalomo na Breeze FM huko Chipata kwa ufadhili wa Idara ya Ushirikiano wa Maendeleo ya Ujerumani." id="502" name="Google Shape;502;p67" title="Habari kutoka Mradi wa Uanahabari wa Raia wa &quot;Speak Up Youth&quot; kuhusu Upatikanaji wa Maji iliyotayarishwa na Kuwina Situngu">
            <a:hlinkClick r:id="rId3"/>
          </p:cNvPr>
          <p:cNvPicPr preferRelativeResize="0"/>
          <p:nvPr/>
        </p:nvPicPr>
        <p:blipFill rotWithShape="1">
          <a:blip r:embed="rId4">
            <a:alphaModFix/>
          </a:blip>
          <a:srcRect b="0" l="0" r="0" t="0"/>
          <a:stretch/>
        </p:blipFill>
        <p:spPr>
          <a:xfrm>
            <a:off x="1559450" y="967825"/>
            <a:ext cx="6025075" cy="338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68"/>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Maelekezo ya ziada </a:t>
            </a:r>
            <a:endParaRPr/>
          </a:p>
        </p:txBody>
      </p:sp>
      <p:sp>
        <p:nvSpPr>
          <p:cNvPr id="508" name="Google Shape;508;p68"/>
          <p:cNvSpPr txBox="1"/>
          <p:nvPr>
            <p:ph idx="1" type="body"/>
          </p:nvPr>
        </p:nvSpPr>
        <p:spPr>
          <a:xfrm>
            <a:off x="311700" y="1071250"/>
            <a:ext cx="8567400" cy="3351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sw" sz="1600" u="none">
                <a:solidFill>
                  <a:schemeClr val="dk1"/>
                </a:solidFill>
              </a:rPr>
              <a:t>Unapopanga kusaidia kanisa na jamii mahususi kutumia nyenzo hii, unahitaji kukusanya habari ili uelewe mambo muhimu ya kijamii na kisiasa ya eneo husika na ubaini ikiwa wanaruhusu matumizi ya nyenzo ya aina hii.</a:t>
            </a:r>
            <a:endParaRPr sz="1600">
              <a:solidFill>
                <a:schemeClr val="dk1"/>
              </a:solidFill>
            </a:endParaRPr>
          </a:p>
          <a:p>
            <a:pPr indent="0" lvl="0" marL="0" rtl="0" algn="l">
              <a:lnSpc>
                <a:spcPct val="100000"/>
              </a:lnSpc>
              <a:spcBef>
                <a:spcPts val="1400"/>
              </a:spcBef>
              <a:spcAft>
                <a:spcPts val="0"/>
              </a:spcAft>
              <a:buSzPts val="1400"/>
              <a:buNone/>
            </a:pPr>
            <a:r>
              <a:rPr b="0" i="0" lang="sw" sz="1600" u="none">
                <a:solidFill>
                  <a:schemeClr val="dk1"/>
                </a:solidFill>
              </a:rPr>
              <a:t>Kusanya habari kuhusu hali ilivyo kuhusiana na masuala ya uanahabari kwenye jamii hiyo:</a:t>
            </a:r>
            <a:endParaRPr sz="1600">
              <a:solidFill>
                <a:schemeClr val="dk1"/>
              </a:solidFill>
            </a:endParaRPr>
          </a:p>
          <a:p>
            <a:pPr indent="-330200" lvl="0" marL="457200" rtl="0" algn="l">
              <a:lnSpc>
                <a:spcPct val="100000"/>
              </a:lnSpc>
              <a:spcBef>
                <a:spcPts val="1400"/>
              </a:spcBef>
              <a:spcAft>
                <a:spcPts val="0"/>
              </a:spcAft>
              <a:buClr>
                <a:schemeClr val="dk1"/>
              </a:buClr>
              <a:buSzPts val="1600"/>
              <a:buChar char="●"/>
            </a:pPr>
            <a:r>
              <a:rPr b="0" i="0" lang="sw" sz="1600" u="none">
                <a:solidFill>
                  <a:schemeClr val="dk1"/>
                </a:solidFill>
              </a:rPr>
              <a:t>Je, kuna sheria kuhusu haki ya kupata taarifa? Au kuna sheria zingine zozote zinazoruhusu kurekodi taarifa?</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b="0" i="0" lang="sw" sz="1600" u="none">
                <a:solidFill>
                  <a:schemeClr val="dk1"/>
                </a:solidFill>
              </a:rPr>
              <a:t>Je, kuna kituo cha redio cha jamii?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b="0" i="0" lang="sw" sz="1600" u="none">
                <a:solidFill>
                  <a:schemeClr val="dk1"/>
                </a:solidFill>
              </a:rPr>
              <a:t>Je, kituo cha redio cha jamii kiko tayari kushirikiana na wanahabari wa raia kuandaa simulizi?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b="0" i="0" lang="sw" sz="1600" u="none">
                <a:solidFill>
                  <a:schemeClr val="dk1"/>
                </a:solidFill>
              </a:rPr>
              <a:t>Je, wako tayari kuendesha baadhi ya vipindi vya mafunzo ili kuwafundisha wanahabari wa raia?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b="0" i="0" lang="sw" sz="1600" u="none">
                <a:solidFill>
                  <a:schemeClr val="dk1"/>
                </a:solidFill>
              </a:rPr>
              <a:t>Pawe na wanahabari tofauti wa raia ili uwe na watu wanaoweza kusoma na kuandika katika lugha za wenyeji na pia katika lugha rasmi.</a:t>
            </a:r>
            <a:endParaRPr sz="1600">
              <a:solidFill>
                <a:schemeClr val="dk1"/>
              </a:solidFill>
            </a:endParaRPr>
          </a:p>
          <a:p>
            <a:pPr indent="0" lvl="0" marL="0" rtl="0" algn="l">
              <a:lnSpc>
                <a:spcPct val="100000"/>
              </a:lnSpc>
              <a:spcBef>
                <a:spcPts val="1400"/>
              </a:spcBef>
              <a:spcAft>
                <a:spcPts val="0"/>
              </a:spcAft>
              <a:buSzPts val="1400"/>
              <a:buNone/>
            </a:pPr>
            <a:r>
              <a:t/>
            </a:r>
            <a:endParaRPr sz="1600">
              <a:solidFill>
                <a:schemeClr val="dk1"/>
              </a:solidFill>
            </a:endParaRPr>
          </a:p>
          <a:p>
            <a:pPr indent="0" lvl="0" marL="0" rtl="0" algn="l">
              <a:lnSpc>
                <a:spcPct val="100000"/>
              </a:lnSpc>
              <a:spcBef>
                <a:spcPts val="1400"/>
              </a:spcBef>
              <a:spcAft>
                <a:spcPts val="0"/>
              </a:spcAft>
              <a:buSzPts val="1400"/>
              <a:buNone/>
            </a:pPr>
            <a:r>
              <a:t/>
            </a:r>
            <a:endParaRPr sz="1600">
              <a:solidFill>
                <a:schemeClr val="dk1"/>
              </a:solidFill>
            </a:endParaRPr>
          </a:p>
          <a:p>
            <a:pPr indent="0" lvl="0" marL="0" rtl="0" algn="l">
              <a:lnSpc>
                <a:spcPct val="115000"/>
              </a:lnSpc>
              <a:spcBef>
                <a:spcPts val="1400"/>
              </a:spcBef>
              <a:spcAft>
                <a:spcPts val="0"/>
              </a:spcAft>
              <a:buSzPts val="1400"/>
              <a:buNone/>
            </a:pPr>
            <a:r>
              <a:t/>
            </a:r>
            <a:endParaRPr sz="1600"/>
          </a:p>
          <a:p>
            <a:pPr indent="0" lvl="0" marL="0" rtl="0" algn="l">
              <a:lnSpc>
                <a:spcPct val="115000"/>
              </a:lnSpc>
              <a:spcBef>
                <a:spcPts val="1600"/>
              </a:spcBef>
              <a:spcAft>
                <a:spcPts val="1600"/>
              </a:spcAft>
              <a:buSzPts val="1400"/>
              <a:buNone/>
            </a:pPr>
            <a:r>
              <a:t/>
            </a:r>
            <a:endParaRPr sz="16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9"/>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Marejeleo ya ziada</a:t>
            </a:r>
            <a:endParaRPr/>
          </a:p>
        </p:txBody>
      </p:sp>
      <p:sp>
        <p:nvSpPr>
          <p:cNvPr id="514" name="Google Shape;514;p69"/>
          <p:cNvSpPr txBox="1"/>
          <p:nvPr>
            <p:ph idx="1" type="body"/>
          </p:nvPr>
        </p:nvSpPr>
        <p:spPr>
          <a:xfrm>
            <a:off x="397825" y="1103629"/>
            <a:ext cx="5225100" cy="30903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AutoNum type="alphaUcPeriod"/>
            </a:pPr>
            <a:r>
              <a:rPr b="1" i="0" lang="sw" u="sng">
                <a:solidFill>
                  <a:schemeClr val="hlink"/>
                </a:solidFill>
                <a:hlinkClick r:id="rId3"/>
              </a:rPr>
              <a:t>Mwongozo wa kushiriki: Mwanahabari wa raia</a:t>
            </a:r>
            <a:endParaRPr/>
          </a:p>
          <a:p>
            <a:pPr indent="-317500" lvl="0" marL="457200" rtl="0" algn="l">
              <a:lnSpc>
                <a:spcPct val="100000"/>
              </a:lnSpc>
              <a:spcBef>
                <a:spcPts val="1000"/>
              </a:spcBef>
              <a:spcAft>
                <a:spcPts val="0"/>
              </a:spcAft>
              <a:buSzPts val="1400"/>
              <a:buAutoNum type="alphaUcPeriod"/>
            </a:pPr>
            <a:r>
              <a:rPr b="1" i="0" lang="sw" u="sng">
                <a:solidFill>
                  <a:schemeClr val="hlink"/>
                </a:solidFill>
                <a:hlinkClick r:id="rId4"/>
              </a:rPr>
              <a:t>Mafunzo Binafsi kwa Wanahabari wa Umma</a:t>
            </a:r>
            <a:endParaRPr/>
          </a:p>
          <a:p>
            <a:pPr indent="-317500" lvl="0" marL="457200" rtl="0" algn="l">
              <a:lnSpc>
                <a:spcPct val="100000"/>
              </a:lnSpc>
              <a:spcBef>
                <a:spcPts val="1000"/>
              </a:spcBef>
              <a:spcAft>
                <a:spcPts val="0"/>
              </a:spcAft>
              <a:buSzPts val="1400"/>
              <a:buAutoNum type="alphaUcPeriod"/>
            </a:pPr>
            <a:r>
              <a:rPr b="1" i="0" lang="sw" u="sng">
                <a:solidFill>
                  <a:schemeClr val="hlink"/>
                </a:solidFill>
                <a:hlinkClick r:id="rId5"/>
              </a:rPr>
              <a:t>Uandishi wa habari wa raia</a:t>
            </a:r>
            <a:endParaRPr/>
          </a:p>
          <a:p>
            <a:pPr indent="-317500" lvl="0" marL="457200" rtl="0" algn="l">
              <a:lnSpc>
                <a:spcPct val="100000"/>
              </a:lnSpc>
              <a:spcBef>
                <a:spcPts val="1000"/>
              </a:spcBef>
              <a:spcAft>
                <a:spcPts val="0"/>
              </a:spcAft>
              <a:buSzPts val="1400"/>
              <a:buAutoNum type="alphaUcPeriod"/>
            </a:pPr>
            <a:r>
              <a:rPr b="1" i="0" lang="sw" u="sng">
                <a:solidFill>
                  <a:schemeClr val="hlink"/>
                </a:solidFill>
                <a:hlinkClick r:id="rId6"/>
              </a:rPr>
              <a:t>Mwongozo kuhusu Uandishi wa Habari wa Raia</a:t>
            </a:r>
            <a:endParaRPr/>
          </a:p>
          <a:p>
            <a:pPr indent="-317500" lvl="0" marL="457200" rtl="0" algn="l">
              <a:lnSpc>
                <a:spcPct val="100000"/>
              </a:lnSpc>
              <a:spcBef>
                <a:spcPts val="1000"/>
              </a:spcBef>
              <a:spcAft>
                <a:spcPts val="0"/>
              </a:spcAft>
              <a:buSzPts val="1400"/>
              <a:buAutoNum type="alphaUcPeriod"/>
            </a:pPr>
            <a:r>
              <a:rPr b="1" i="0" lang="sw" u="sng">
                <a:solidFill>
                  <a:schemeClr val="hlink"/>
                </a:solidFill>
                <a:hlinkClick r:id="rId7"/>
              </a:rPr>
              <a:t>Mafunzo kuhusu uanahabari: Wanahabari wa raia</a:t>
            </a:r>
            <a:endParaRPr/>
          </a:p>
          <a:p>
            <a:pPr indent="-317500" lvl="0" marL="457200" rtl="0" algn="l">
              <a:lnSpc>
                <a:spcPct val="100000"/>
              </a:lnSpc>
              <a:spcBef>
                <a:spcPts val="1000"/>
              </a:spcBef>
              <a:spcAft>
                <a:spcPts val="0"/>
              </a:spcAft>
              <a:buSzPts val="1400"/>
              <a:buAutoNum type="alphaUcPeriod"/>
            </a:pPr>
            <a:r>
              <a:rPr b="1" i="0" lang="sw" u="sng">
                <a:solidFill>
                  <a:schemeClr val="hlink"/>
                </a:solidFill>
                <a:hlinkClick r:id="rId8"/>
              </a:rPr>
              <a:t>Nyenzo za utetezi na uwajibikaji wa kijamii</a:t>
            </a:r>
            <a:endParaRPr/>
          </a:p>
          <a:p>
            <a:pPr indent="-317500" lvl="0" marL="457200" rtl="0" algn="l">
              <a:lnSpc>
                <a:spcPct val="100000"/>
              </a:lnSpc>
              <a:spcBef>
                <a:spcPts val="1000"/>
              </a:spcBef>
              <a:spcAft>
                <a:spcPts val="0"/>
              </a:spcAft>
              <a:buSzPts val="1400"/>
              <a:buAutoNum type="alphaUcPeriod"/>
            </a:pPr>
            <a:r>
              <a:rPr b="1" i="0" lang="sw" u="sng">
                <a:solidFill>
                  <a:schemeClr val="hlink"/>
                </a:solidFill>
                <a:hlinkClick r:id="rId9"/>
              </a:rPr>
              <a:t>Mwongozo kuhusu uanahabari wa mashinani</a:t>
            </a:r>
            <a:endParaRPr/>
          </a:p>
          <a:p>
            <a:pPr indent="-317500" lvl="0" marL="457200" rtl="0" algn="l">
              <a:lnSpc>
                <a:spcPct val="100000"/>
              </a:lnSpc>
              <a:spcBef>
                <a:spcPts val="1000"/>
              </a:spcBef>
              <a:spcAft>
                <a:spcPts val="0"/>
              </a:spcAft>
              <a:buSzPts val="1400"/>
              <a:buAutoNum type="alphaUcPeriod"/>
            </a:pPr>
            <a:r>
              <a:rPr b="1" i="0" lang="sw" u="sng">
                <a:solidFill>
                  <a:schemeClr val="hlink"/>
                </a:solidFill>
                <a:hlinkClick r:id="rId10"/>
              </a:rPr>
              <a:t>Zoezi la uandishi wa habari wa raia</a:t>
            </a:r>
            <a:endParaRPr b="1">
              <a:solidFill>
                <a:srgbClr val="007D98"/>
              </a:solidFill>
            </a:endParaRPr>
          </a:p>
          <a:p>
            <a:pPr indent="-317500" lvl="0" marL="457200" rtl="0" algn="l">
              <a:lnSpc>
                <a:spcPct val="100000"/>
              </a:lnSpc>
              <a:spcBef>
                <a:spcPts val="1000"/>
              </a:spcBef>
              <a:spcAft>
                <a:spcPts val="0"/>
              </a:spcAft>
              <a:buClr>
                <a:srgbClr val="333333"/>
              </a:buClr>
              <a:buSzPts val="1400"/>
              <a:buAutoNum type="alphaUcPeriod"/>
            </a:pPr>
            <a:r>
              <a:rPr b="1" i="0" lang="sw" u="sng">
                <a:solidFill>
                  <a:schemeClr val="hlink"/>
                </a:solidFill>
                <a:hlinkClick r:id="rId11"/>
              </a:rPr>
              <a:t>Wanahabari wa raia wa kike kutoka Zambia</a:t>
            </a:r>
            <a:endParaRPr b="1">
              <a:solidFill>
                <a:srgbClr val="333333"/>
              </a:solidFill>
            </a:endParaRPr>
          </a:p>
          <a:p>
            <a:pPr indent="0" lvl="0" marL="0" rtl="0" algn="l">
              <a:lnSpc>
                <a:spcPct val="100000"/>
              </a:lnSpc>
              <a:spcBef>
                <a:spcPts val="1000"/>
              </a:spcBef>
              <a:spcAft>
                <a:spcPts val="1000"/>
              </a:spcAft>
              <a:buSzPts val="1400"/>
              <a:buNone/>
            </a:pPr>
            <a:r>
              <a:t/>
            </a:r>
            <a:endParaRPr b="1"/>
          </a:p>
        </p:txBody>
      </p:sp>
      <p:pic>
        <p:nvPicPr>
          <p:cNvPr id="515" name="Google Shape;515;p69"/>
          <p:cNvPicPr preferRelativeResize="0"/>
          <p:nvPr/>
        </p:nvPicPr>
        <p:blipFill rotWithShape="1">
          <a:blip r:embed="rId12">
            <a:alphaModFix/>
          </a:blip>
          <a:srcRect b="0" l="0" r="0" t="0"/>
          <a:stretch/>
        </p:blipFill>
        <p:spPr>
          <a:xfrm>
            <a:off x="5622913" y="1625388"/>
            <a:ext cx="2447925" cy="24479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70"/>
          <p:cNvSpPr txBox="1"/>
          <p:nvPr>
            <p:ph type="ctrTitle"/>
          </p:nvPr>
        </p:nvSpPr>
        <p:spPr>
          <a:xfrm>
            <a:off x="357150" y="12297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sw" sz="4500" u="none"/>
              <a:t>Nyenzo ya kadi za tathmini ya jamii</a:t>
            </a:r>
            <a:endParaRPr sz="4500"/>
          </a:p>
        </p:txBody>
      </p:sp>
      <p:sp>
        <p:nvSpPr>
          <p:cNvPr id="521" name="Google Shape;521;p70"/>
          <p:cNvSpPr txBox="1"/>
          <p:nvPr>
            <p:ph idx="1" type="subTitle"/>
          </p:nvPr>
        </p:nvSpPr>
        <p:spPr>
          <a:xfrm>
            <a:off x="996150" y="21906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sw" u="none"/>
              <a:t>Nyenzo ya 4</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1"/>
          <p:cNvSpPr txBox="1"/>
          <p:nvPr>
            <p:ph type="title"/>
          </p:nvPr>
        </p:nvSpPr>
        <p:spPr>
          <a:xfrm>
            <a:off x="311700" y="0"/>
            <a:ext cx="5408100" cy="95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400" u="none"/>
              <a:t>Nyenzo ya 4: </a:t>
            </a:r>
            <a:r>
              <a:rPr b="0" i="0" lang="sw" sz="2400" u="none"/>
              <a:t>Nyenzo ya kadi ya tathmini ya jamii ni nini?</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400"/>
          </a:p>
        </p:txBody>
      </p:sp>
      <p:sp>
        <p:nvSpPr>
          <p:cNvPr id="527" name="Google Shape;527;p71"/>
          <p:cNvSpPr txBox="1"/>
          <p:nvPr>
            <p:ph idx="1" type="body"/>
          </p:nvPr>
        </p:nvSpPr>
        <p:spPr>
          <a:xfrm>
            <a:off x="499375" y="1400350"/>
            <a:ext cx="4910100" cy="2797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b="0" i="0" lang="sw" sz="1800" u="none"/>
              <a:t>Nyenzo ya uwajibikaji </a:t>
            </a:r>
            <a:r>
              <a:rPr b="1" i="0" lang="sw" sz="1800" u="none"/>
              <a:t>inayoongozwa na raia</a:t>
            </a:r>
            <a:r>
              <a:rPr b="0" i="0" lang="sw" sz="1800" u="none"/>
              <a:t> </a:t>
            </a:r>
            <a:endParaRPr sz="1800"/>
          </a:p>
          <a:p>
            <a:pPr indent="-342900" lvl="0" marL="457200" rtl="0" algn="l">
              <a:lnSpc>
                <a:spcPct val="115000"/>
              </a:lnSpc>
              <a:spcBef>
                <a:spcPts val="1600"/>
              </a:spcBef>
              <a:spcAft>
                <a:spcPts val="0"/>
              </a:spcAft>
              <a:buSzPts val="1800"/>
              <a:buChar char="●"/>
            </a:pPr>
            <a:r>
              <a:rPr b="0" i="0" lang="sw" sz="1800" u="none"/>
              <a:t>Inawarahisishia </a:t>
            </a:r>
            <a:r>
              <a:rPr b="1" i="0" lang="sw" sz="1800" u="none"/>
              <a:t>wanajamii wenyewe</a:t>
            </a:r>
            <a:r>
              <a:rPr b="0" i="0" lang="sw" sz="1800" u="none"/>
              <a:t> </a:t>
            </a:r>
            <a:r>
              <a:rPr b="1" i="0" lang="sw" sz="1800" u="none"/>
              <a:t>kufuatilia na kutathmini utendakazi</a:t>
            </a:r>
            <a:r>
              <a:rPr b="0" i="0" lang="sw" sz="1800" u="none"/>
              <a:t> wa huduma, miradi na hata vitengo vya utawala vya serikali (k.m. ofisi za wilaya).</a:t>
            </a:r>
            <a:r>
              <a:rPr b="1" i="0" lang="sw" sz="1800" u="none"/>
              <a:t> </a:t>
            </a:r>
            <a:endParaRPr b="1" sz="1800"/>
          </a:p>
          <a:p>
            <a:pPr indent="0" lvl="0" marL="0" rtl="0" algn="l">
              <a:lnSpc>
                <a:spcPct val="115000"/>
              </a:lnSpc>
              <a:spcBef>
                <a:spcPts val="1600"/>
              </a:spcBef>
              <a:spcAft>
                <a:spcPts val="0"/>
              </a:spcAft>
              <a:buSzPts val="1400"/>
              <a:buNone/>
            </a:pPr>
            <a:r>
              <a:t/>
            </a:r>
            <a:endParaRPr sz="1800"/>
          </a:p>
          <a:p>
            <a:pPr indent="0" lvl="0" marL="45720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1600"/>
              </a:spcAft>
              <a:buSzPts val="1400"/>
              <a:buNone/>
            </a:pPr>
            <a:r>
              <a:t/>
            </a:r>
            <a:endParaRPr sz="1800"/>
          </a:p>
        </p:txBody>
      </p:sp>
      <p:pic>
        <p:nvPicPr>
          <p:cNvPr descr="Mchoro unaoonyesha mwanamume na mwanamke wakiongeza maelezo ya baada tukio kwenye gridi ukutani" id="528" name="Google Shape;528;p71"/>
          <p:cNvPicPr preferRelativeResize="0"/>
          <p:nvPr/>
        </p:nvPicPr>
        <p:blipFill rotWithShape="1">
          <a:blip r:embed="rId3">
            <a:alphaModFix/>
          </a:blip>
          <a:srcRect b="0" l="0" r="0" t="0"/>
          <a:stretch/>
        </p:blipFill>
        <p:spPr>
          <a:xfrm>
            <a:off x="5327850" y="1269050"/>
            <a:ext cx="3504450" cy="3207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7"/>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600" u="none"/>
              <a:t>Uwajibikaji wa kijamii ni nini?</a:t>
            </a:r>
            <a:endParaRPr sz="2600"/>
          </a:p>
          <a:p>
            <a:pPr indent="0" lvl="0" marL="0" rtl="0" algn="l">
              <a:lnSpc>
                <a:spcPct val="100000"/>
              </a:lnSpc>
              <a:spcBef>
                <a:spcPts val="0"/>
              </a:spcBef>
              <a:spcAft>
                <a:spcPts val="0"/>
              </a:spcAft>
              <a:buSzPts val="2600"/>
              <a:buNone/>
            </a:pPr>
            <a:r>
              <a:t/>
            </a:r>
            <a:endParaRPr sz="2600"/>
          </a:p>
          <a:p>
            <a:pPr indent="0" lvl="0" marL="0" rtl="0" algn="l">
              <a:lnSpc>
                <a:spcPct val="100000"/>
              </a:lnSpc>
              <a:spcBef>
                <a:spcPts val="0"/>
              </a:spcBef>
              <a:spcAft>
                <a:spcPts val="0"/>
              </a:spcAft>
              <a:buClr>
                <a:schemeClr val="dk1"/>
              </a:buClr>
              <a:buSzPts val="1100"/>
              <a:buFont typeface="Arial"/>
              <a:buNone/>
            </a:pPr>
            <a:r>
              <a:t/>
            </a:r>
            <a:endParaRPr sz="2600"/>
          </a:p>
        </p:txBody>
      </p:sp>
      <p:sp>
        <p:nvSpPr>
          <p:cNvPr id="107" name="Google Shape;107;p7"/>
          <p:cNvSpPr txBox="1"/>
          <p:nvPr>
            <p:ph idx="1" type="body"/>
          </p:nvPr>
        </p:nvSpPr>
        <p:spPr>
          <a:xfrm>
            <a:off x="158950" y="858850"/>
            <a:ext cx="4969200" cy="356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a:p>
          <a:p>
            <a:pPr indent="0" lvl="0" marL="0" rtl="0" algn="l">
              <a:lnSpc>
                <a:spcPct val="100000"/>
              </a:lnSpc>
              <a:spcBef>
                <a:spcPts val="0"/>
              </a:spcBef>
              <a:spcAft>
                <a:spcPts val="0"/>
              </a:spcAft>
              <a:buSzPts val="1400"/>
              <a:buNone/>
            </a:pPr>
            <a:r>
              <a:rPr b="1" i="0" lang="sw" u="none"/>
              <a:t>Nini: </a:t>
            </a:r>
            <a:r>
              <a:rPr b="0" i="0" lang="sw" u="none"/>
              <a:t>Uwajibikaji wa kijamii ni ‘kiwango na uwezo wa wanajamii kuifuatilia serikali na watoa huduma ili kuwashinikiza wawajibike na washughulikie mahitaji ya wananchi na wanaopokea huduma’.</a:t>
            </a:r>
            <a:endParaRPr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sw" u="none"/>
              <a:t>Nani: </a:t>
            </a:r>
            <a:r>
              <a:rPr b="0" i="0" lang="sw" u="none"/>
              <a:t>Raia, jamii, kanisa, vyombo huru vya habari na mashirika mengine yanaweza kutumia nyenzo za uwajibikaji wa kijamii katika ngazi za kieneo na kitaifa.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sw" u="none"/>
              <a:t>Kwa nini:</a:t>
            </a:r>
            <a:r>
              <a:rPr b="0" i="0" lang="sw" u="none"/>
              <a:t> Kushawishi utoaji wa huduma bora, kwa kuwafanya watoa huduma wawajibike kama vile maafisa wa umma na watumishi wa umma.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sw" u="none"/>
              <a:t>Lengo la uwajibikaji wa kijamii si kufutilia mbali taratibu za uwajibikaji zilizopo, bali ni </a:t>
            </a:r>
            <a:r>
              <a:rPr b="1" i="0" lang="sw" u="none"/>
              <a:t>kuimarisha na kuendeleza</a:t>
            </a:r>
            <a:r>
              <a:rPr b="0" i="0" lang="sw" u="none"/>
              <a:t> michakato hiyo.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457200" rtl="0" algn="l">
              <a:lnSpc>
                <a:spcPct val="100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1600"/>
              </a:spcAft>
              <a:buSzPts val="1400"/>
              <a:buNone/>
            </a:pPr>
            <a:r>
              <a:t/>
            </a:r>
            <a:endParaRPr/>
          </a:p>
        </p:txBody>
      </p:sp>
      <p:pic>
        <p:nvPicPr>
          <p:cNvPr id="108" name="Google Shape;108;p7"/>
          <p:cNvPicPr preferRelativeResize="0"/>
          <p:nvPr/>
        </p:nvPicPr>
        <p:blipFill rotWithShape="1">
          <a:blip r:embed="rId3">
            <a:alphaModFix/>
          </a:blip>
          <a:srcRect b="0" l="0" r="0" t="0"/>
          <a:stretch/>
        </p:blipFill>
        <p:spPr>
          <a:xfrm>
            <a:off x="5128200" y="1451587"/>
            <a:ext cx="3790326" cy="2526274"/>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2"/>
          <p:cNvSpPr txBox="1"/>
          <p:nvPr>
            <p:ph idx="1" type="body"/>
          </p:nvPr>
        </p:nvSpPr>
        <p:spPr>
          <a:xfrm>
            <a:off x="4385125" y="281325"/>
            <a:ext cx="4397400" cy="438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sz="1500" u="none"/>
              <a:t>Kukuza uwazi, ufanisi na ubora katika utoaji wa huduma za umma kwa wanajamii kwa: </a:t>
            </a:r>
            <a:endParaRPr sz="1500"/>
          </a:p>
          <a:p>
            <a:pPr indent="-323850" lvl="0" marL="457200" rtl="0" algn="l">
              <a:lnSpc>
                <a:spcPct val="115000"/>
              </a:lnSpc>
              <a:spcBef>
                <a:spcPts val="1600"/>
              </a:spcBef>
              <a:spcAft>
                <a:spcPts val="0"/>
              </a:spcAft>
              <a:buSzPts val="1500"/>
              <a:buChar char="●"/>
            </a:pPr>
            <a:r>
              <a:rPr b="0" i="0" lang="sw" sz="1500" u="none"/>
              <a:t>kufuatilia huduma zinazopatikana</a:t>
            </a:r>
            <a:endParaRPr b="1" sz="1500"/>
          </a:p>
          <a:p>
            <a:pPr indent="-323850" lvl="0" marL="457200" rtl="0" algn="l">
              <a:lnSpc>
                <a:spcPct val="115000"/>
              </a:lnSpc>
              <a:spcBef>
                <a:spcPts val="0"/>
              </a:spcBef>
              <a:spcAft>
                <a:spcPts val="0"/>
              </a:spcAft>
              <a:buSzPts val="1500"/>
              <a:buChar char="●"/>
            </a:pPr>
            <a:r>
              <a:rPr b="0" i="0" lang="sw" sz="1500" u="none"/>
              <a:t>kufuatilia ubora wa huduma au miradi</a:t>
            </a:r>
            <a:endParaRPr sz="1500"/>
          </a:p>
          <a:p>
            <a:pPr indent="-323850" lvl="0" marL="457200" rtl="0" algn="l">
              <a:lnSpc>
                <a:spcPct val="115000"/>
              </a:lnSpc>
              <a:spcBef>
                <a:spcPts val="0"/>
              </a:spcBef>
              <a:spcAft>
                <a:spcPts val="0"/>
              </a:spcAft>
              <a:buSzPts val="1500"/>
              <a:buChar char="●"/>
            </a:pPr>
            <a:r>
              <a:rPr b="0" i="0" lang="sw" sz="1500" u="none"/>
              <a:t>kulinganisha utendakazi katika vituo au wilaya tofauti</a:t>
            </a:r>
            <a:endParaRPr sz="1500"/>
          </a:p>
          <a:p>
            <a:pPr indent="-323850" lvl="0" marL="457200" rtl="0" algn="l">
              <a:lnSpc>
                <a:spcPct val="115000"/>
              </a:lnSpc>
              <a:spcBef>
                <a:spcPts val="0"/>
              </a:spcBef>
              <a:spcAft>
                <a:spcPts val="0"/>
              </a:spcAft>
              <a:buSzPts val="1500"/>
              <a:buChar char="●"/>
            </a:pPr>
            <a:r>
              <a:rPr b="0" i="0" lang="sw" sz="1500" u="none"/>
              <a:t>kuweka </a:t>
            </a:r>
            <a:r>
              <a:rPr b="1" i="0" lang="sw" sz="1500" u="none"/>
              <a:t>utaratibu wa kutuma maoni</a:t>
            </a:r>
            <a:r>
              <a:rPr b="0" i="0" lang="sw" sz="1500" u="none"/>
              <a:t> moja kwa moja kati ya wanaotoa huduma na watumiaji</a:t>
            </a:r>
            <a:endParaRPr sz="1500"/>
          </a:p>
          <a:p>
            <a:pPr indent="-323850" lvl="0" marL="457200" rtl="0" algn="l">
              <a:lnSpc>
                <a:spcPct val="115000"/>
              </a:lnSpc>
              <a:spcBef>
                <a:spcPts val="0"/>
              </a:spcBef>
              <a:spcAft>
                <a:spcPts val="0"/>
              </a:spcAft>
              <a:buSzPts val="1500"/>
              <a:buChar char="●"/>
            </a:pPr>
            <a:r>
              <a:rPr b="0" i="0" lang="sw" sz="1500" u="none"/>
              <a:t>kukuza uwezo wa wananchi</a:t>
            </a:r>
            <a:endParaRPr sz="1500"/>
          </a:p>
          <a:p>
            <a:pPr indent="-323850" lvl="0" marL="457200" rtl="0" algn="l">
              <a:lnSpc>
                <a:spcPct val="115000"/>
              </a:lnSpc>
              <a:spcBef>
                <a:spcPts val="0"/>
              </a:spcBef>
              <a:spcAft>
                <a:spcPts val="0"/>
              </a:spcAft>
              <a:buSzPts val="1500"/>
              <a:buChar char="●"/>
            </a:pPr>
            <a:r>
              <a:rPr b="0" i="0" lang="sw" sz="1500" u="none"/>
              <a:t>kuimarisha mchango wa wananchi na ustawi wa jamii</a:t>
            </a:r>
            <a:endParaRPr sz="1500"/>
          </a:p>
          <a:p>
            <a:pPr indent="0" lvl="0" marL="0" rtl="0" algn="l">
              <a:lnSpc>
                <a:spcPct val="115000"/>
              </a:lnSpc>
              <a:spcBef>
                <a:spcPts val="1600"/>
              </a:spcBef>
              <a:spcAft>
                <a:spcPts val="0"/>
              </a:spcAft>
              <a:buSzPts val="1400"/>
              <a:buNone/>
            </a:pPr>
            <a:r>
              <a:rPr b="0" i="0" lang="sw" sz="1500" u="none"/>
              <a:t>Nyenzo hii imeundwa ili itumike mashinani, hasa ufuatiliaji wa vituo maalum, k.m. kliniki, shule au makampuni ya huduma.</a:t>
            </a:r>
            <a:endParaRPr sz="1500"/>
          </a:p>
          <a:p>
            <a:pPr indent="0" lvl="0" marL="0" rtl="0" algn="l">
              <a:lnSpc>
                <a:spcPct val="115000"/>
              </a:lnSpc>
              <a:spcBef>
                <a:spcPts val="1600"/>
              </a:spcBef>
              <a:spcAft>
                <a:spcPts val="0"/>
              </a:spcAft>
              <a:buSzPts val="1400"/>
              <a:buNone/>
            </a:pPr>
            <a:r>
              <a:t/>
            </a:r>
            <a:endParaRPr sz="1500"/>
          </a:p>
          <a:p>
            <a:pPr indent="0" lvl="0" marL="0" rtl="0" algn="l">
              <a:lnSpc>
                <a:spcPct val="115000"/>
              </a:lnSpc>
              <a:spcBef>
                <a:spcPts val="1600"/>
              </a:spcBef>
              <a:spcAft>
                <a:spcPts val="0"/>
              </a:spcAft>
              <a:buSzPts val="1400"/>
              <a:buNone/>
            </a:pPr>
            <a:r>
              <a:t/>
            </a:r>
            <a:endParaRPr sz="1500"/>
          </a:p>
          <a:p>
            <a:pPr indent="0" lvl="0" marL="0" rtl="0" algn="l">
              <a:lnSpc>
                <a:spcPct val="115000"/>
              </a:lnSpc>
              <a:spcBef>
                <a:spcPts val="1600"/>
              </a:spcBef>
              <a:spcAft>
                <a:spcPts val="0"/>
              </a:spcAft>
              <a:buSzPts val="1400"/>
              <a:buNone/>
            </a:pPr>
            <a:r>
              <a:t/>
            </a:r>
            <a:endParaRPr sz="1500"/>
          </a:p>
          <a:p>
            <a:pPr indent="0" lvl="0" marL="0" rtl="0" algn="l">
              <a:lnSpc>
                <a:spcPct val="115000"/>
              </a:lnSpc>
              <a:spcBef>
                <a:spcPts val="1600"/>
              </a:spcBef>
              <a:spcAft>
                <a:spcPts val="0"/>
              </a:spcAft>
              <a:buSzPts val="1400"/>
              <a:buNone/>
            </a:pPr>
            <a:r>
              <a:t/>
            </a:r>
            <a:endParaRPr sz="1500"/>
          </a:p>
          <a:p>
            <a:pPr indent="0" lvl="0" marL="0" rtl="0" algn="l">
              <a:lnSpc>
                <a:spcPct val="115000"/>
              </a:lnSpc>
              <a:spcBef>
                <a:spcPts val="1600"/>
              </a:spcBef>
              <a:spcAft>
                <a:spcPts val="0"/>
              </a:spcAft>
              <a:buSzPts val="1400"/>
              <a:buNone/>
            </a:pPr>
            <a:r>
              <a:t/>
            </a:r>
            <a:endParaRPr sz="1500"/>
          </a:p>
          <a:p>
            <a:pPr indent="0" lvl="0" marL="0" rtl="0" algn="l">
              <a:lnSpc>
                <a:spcPct val="115000"/>
              </a:lnSpc>
              <a:spcBef>
                <a:spcPts val="1600"/>
              </a:spcBef>
              <a:spcAft>
                <a:spcPts val="0"/>
              </a:spcAft>
              <a:buSzPts val="1400"/>
              <a:buNone/>
            </a:pPr>
            <a:r>
              <a:t/>
            </a:r>
            <a:endParaRPr sz="1500"/>
          </a:p>
          <a:p>
            <a:pPr indent="0" lvl="0" marL="0" rtl="0" algn="l">
              <a:lnSpc>
                <a:spcPct val="115000"/>
              </a:lnSpc>
              <a:spcBef>
                <a:spcPts val="1600"/>
              </a:spcBef>
              <a:spcAft>
                <a:spcPts val="1600"/>
              </a:spcAft>
              <a:buSzPts val="1400"/>
              <a:buNone/>
            </a:pPr>
            <a:r>
              <a:t/>
            </a:r>
            <a:endParaRPr sz="1500"/>
          </a:p>
        </p:txBody>
      </p:sp>
      <p:sp>
        <p:nvSpPr>
          <p:cNvPr id="534" name="Google Shape;534;p72"/>
          <p:cNvSpPr txBox="1"/>
          <p:nvPr>
            <p:ph type="title"/>
          </p:nvPr>
        </p:nvSpPr>
        <p:spPr>
          <a:xfrm>
            <a:off x="447050" y="156790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4: </a:t>
            </a:r>
            <a:r>
              <a:rPr b="0" i="0" lang="sw" u="none"/>
              <a:t>Kusudi</a:t>
            </a:r>
            <a:r>
              <a:rPr b="1" i="0" lang="sw" u="none"/>
              <a:t>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3"/>
          <p:cNvSpPr txBox="1"/>
          <p:nvPr>
            <p:ph idx="1" type="body"/>
          </p:nvPr>
        </p:nvSpPr>
        <p:spPr>
          <a:xfrm>
            <a:off x="4193400" y="904100"/>
            <a:ext cx="4399500" cy="3207600"/>
          </a:xfrm>
          <a:prstGeom prst="rect">
            <a:avLst/>
          </a:prstGeom>
          <a:noFill/>
          <a:ln>
            <a:noFill/>
          </a:ln>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Clr>
                <a:schemeClr val="dk1"/>
              </a:buClr>
              <a:buSzPts val="1500"/>
              <a:buFont typeface="Noto Sans Symbols"/>
              <a:buChar char="●"/>
            </a:pPr>
            <a:r>
              <a:rPr b="1" i="0" lang="sw" sz="1500" u="none">
                <a:solidFill>
                  <a:schemeClr val="dk1"/>
                </a:solidFill>
              </a:rPr>
              <a:t>Huhimiza mapatano</a:t>
            </a:r>
            <a:r>
              <a:rPr b="0" i="0" lang="sw" sz="1500" u="none">
                <a:solidFill>
                  <a:schemeClr val="dk1"/>
                </a:solidFill>
              </a:rPr>
              <a:t> kupitia mazungumzo ya moja kwa moja kati ya wananchi na watoa huduma. </a:t>
            </a:r>
            <a:endParaRPr sz="1500">
              <a:solidFill>
                <a:schemeClr val="dk1"/>
              </a:solidFill>
            </a:endParaRPr>
          </a:p>
          <a:p>
            <a:pPr indent="-323850" lvl="0" marL="457200" rtl="0" algn="l">
              <a:lnSpc>
                <a:spcPct val="100000"/>
              </a:lnSpc>
              <a:spcBef>
                <a:spcPts val="700"/>
              </a:spcBef>
              <a:spcAft>
                <a:spcPts val="0"/>
              </a:spcAft>
              <a:buClr>
                <a:schemeClr val="dk1"/>
              </a:buClr>
              <a:buSzPts val="1500"/>
              <a:buFont typeface="Noto Sans Symbols"/>
              <a:buChar char="●"/>
            </a:pPr>
            <a:r>
              <a:rPr b="1" i="0" lang="sw" sz="1500" u="none">
                <a:solidFill>
                  <a:schemeClr val="dk1"/>
                </a:solidFill>
              </a:rPr>
              <a:t>Huimarisha uwajibikaji</a:t>
            </a:r>
            <a:r>
              <a:rPr b="0" i="0" lang="sw" sz="1500" u="none">
                <a:solidFill>
                  <a:schemeClr val="dk1"/>
                </a:solidFill>
              </a:rPr>
              <a:t> wa pamoja kati ya wananchi na watoa huduma, kwa kuwa wananchi huchangia zaidi katika mchakato shirikishi ili kutoa huduma bora na faafu.</a:t>
            </a:r>
            <a:endParaRPr sz="1500">
              <a:solidFill>
                <a:schemeClr val="dk1"/>
              </a:solidFill>
            </a:endParaRPr>
          </a:p>
          <a:p>
            <a:pPr indent="-323850" lvl="0" marL="457200" rtl="0" algn="l">
              <a:lnSpc>
                <a:spcPct val="100000"/>
              </a:lnSpc>
              <a:spcBef>
                <a:spcPts val="700"/>
              </a:spcBef>
              <a:spcAft>
                <a:spcPts val="0"/>
              </a:spcAft>
              <a:buClr>
                <a:schemeClr val="dk1"/>
              </a:buClr>
              <a:buSzPts val="1500"/>
              <a:buFont typeface="Noto Sans Symbols"/>
              <a:buChar char="●"/>
            </a:pPr>
            <a:r>
              <a:rPr b="1" i="0" lang="sw" sz="1500" u="none">
                <a:solidFill>
                  <a:schemeClr val="dk1"/>
                </a:solidFill>
              </a:rPr>
              <a:t>Hurahisisha usimamizi </a:t>
            </a:r>
            <a:r>
              <a:rPr b="0" i="0" lang="sw" sz="1500" u="none">
                <a:solidFill>
                  <a:schemeClr val="dk1"/>
                </a:solidFill>
              </a:rPr>
              <a:t>wa miradi ya umma.</a:t>
            </a:r>
            <a:endParaRPr sz="1500">
              <a:solidFill>
                <a:schemeClr val="dk1"/>
              </a:solidFill>
            </a:endParaRPr>
          </a:p>
          <a:p>
            <a:pPr indent="-323850" lvl="0" marL="457200" rtl="0" algn="l">
              <a:lnSpc>
                <a:spcPct val="100000"/>
              </a:lnSpc>
              <a:spcBef>
                <a:spcPts val="700"/>
              </a:spcBef>
              <a:spcAft>
                <a:spcPts val="0"/>
              </a:spcAft>
              <a:buClr>
                <a:schemeClr val="dk1"/>
              </a:buClr>
              <a:buSzPts val="1500"/>
              <a:buFont typeface="Noto Sans Symbols"/>
              <a:buChar char="●"/>
            </a:pPr>
            <a:r>
              <a:rPr b="1" i="0" lang="sw" sz="1500" u="none">
                <a:solidFill>
                  <a:schemeClr val="dk1"/>
                </a:solidFill>
              </a:rPr>
              <a:t>Ni rahisi kutumia</a:t>
            </a:r>
            <a:r>
              <a:rPr b="0" i="0" lang="sw" sz="1500" u="none">
                <a:solidFill>
                  <a:schemeClr val="dk1"/>
                </a:solidFill>
              </a:rPr>
              <a:t> na inafaa kwingi.</a:t>
            </a:r>
            <a:endParaRPr sz="1500">
              <a:solidFill>
                <a:schemeClr val="dk1"/>
              </a:solidFill>
            </a:endParaRPr>
          </a:p>
          <a:p>
            <a:pPr indent="0" lvl="0" marL="0" rtl="0" algn="l">
              <a:lnSpc>
                <a:spcPct val="100000"/>
              </a:lnSpc>
              <a:spcBef>
                <a:spcPts val="700"/>
              </a:spcBef>
              <a:spcAft>
                <a:spcPts val="0"/>
              </a:spcAft>
              <a:buSzPts val="1400"/>
              <a:buNone/>
            </a:pPr>
            <a:r>
              <a:t/>
            </a:r>
            <a:endParaRPr b="1" sz="1500">
              <a:solidFill>
                <a:schemeClr val="dk1"/>
              </a:solidFill>
            </a:endParaRPr>
          </a:p>
          <a:p>
            <a:pPr indent="0" lvl="0" marL="457200" rtl="0" algn="l">
              <a:lnSpc>
                <a:spcPct val="115000"/>
              </a:lnSpc>
              <a:spcBef>
                <a:spcPts val="700"/>
              </a:spcBef>
              <a:spcAft>
                <a:spcPts val="0"/>
              </a:spcAft>
              <a:buSzPts val="1400"/>
              <a:buNone/>
            </a:pPr>
            <a:r>
              <a:t/>
            </a:r>
            <a:endParaRPr b="1" sz="1500"/>
          </a:p>
          <a:p>
            <a:pPr indent="0" lvl="0" marL="0" rtl="0" algn="l">
              <a:lnSpc>
                <a:spcPct val="115000"/>
              </a:lnSpc>
              <a:spcBef>
                <a:spcPts val="1600"/>
              </a:spcBef>
              <a:spcAft>
                <a:spcPts val="1600"/>
              </a:spcAft>
              <a:buSzPts val="1400"/>
              <a:buNone/>
            </a:pPr>
            <a:r>
              <a:t/>
            </a:r>
            <a:endParaRPr sz="1500"/>
          </a:p>
        </p:txBody>
      </p:sp>
      <p:sp>
        <p:nvSpPr>
          <p:cNvPr id="540" name="Google Shape;540;p73"/>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4: Ufaafu</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4"/>
          <p:cNvSpPr txBox="1"/>
          <p:nvPr>
            <p:ph idx="1" type="body"/>
          </p:nvPr>
        </p:nvSpPr>
        <p:spPr>
          <a:xfrm>
            <a:off x="4039900" y="258725"/>
            <a:ext cx="4688700" cy="43305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SzPts val="1900"/>
              <a:buChar char="●"/>
            </a:pPr>
            <a:r>
              <a:rPr b="0" i="0" lang="sw" sz="1900" u="none"/>
              <a:t>Maafisa wa serikali za mashinani </a:t>
            </a:r>
            <a:r>
              <a:rPr b="1" i="0" lang="sw" sz="1900" u="none"/>
              <a:t>huenda wakazuia wananchi kushiriki</a:t>
            </a:r>
            <a:r>
              <a:rPr b="0" i="0" lang="sw" sz="1900" u="none"/>
              <a:t> na wanaweza kutishiwa na maoni ya raia.</a:t>
            </a:r>
            <a:endParaRPr sz="1900"/>
          </a:p>
          <a:p>
            <a:pPr indent="-349250" lvl="0" marL="457200" rtl="0" algn="l">
              <a:lnSpc>
                <a:spcPct val="115000"/>
              </a:lnSpc>
              <a:spcBef>
                <a:spcPts val="0"/>
              </a:spcBef>
              <a:spcAft>
                <a:spcPts val="0"/>
              </a:spcAft>
              <a:buSzPts val="1900"/>
              <a:buChar char="●"/>
            </a:pPr>
            <a:r>
              <a:rPr b="0" i="0" lang="sw" sz="1900" u="none"/>
              <a:t>Maafisa wa serikali za mashinani </a:t>
            </a:r>
            <a:r>
              <a:rPr b="1" i="0" lang="sw" sz="1900" u="none"/>
              <a:t>huenda wasiwe na uwezo</a:t>
            </a:r>
            <a:r>
              <a:rPr b="0" i="0" lang="sw" sz="1900" u="none"/>
              <a:t> wa kutosha kutekeleza maoni ya wananchi. </a:t>
            </a:r>
            <a:endParaRPr sz="1900"/>
          </a:p>
          <a:p>
            <a:pPr indent="-349250" lvl="0" marL="457200" rtl="0" algn="l">
              <a:lnSpc>
                <a:spcPct val="115000"/>
              </a:lnSpc>
              <a:spcBef>
                <a:spcPts val="0"/>
              </a:spcBef>
              <a:spcAft>
                <a:spcPts val="0"/>
              </a:spcAft>
              <a:buSzPts val="1900"/>
              <a:buChar char="●"/>
            </a:pPr>
            <a:r>
              <a:rPr b="1" i="0" lang="sw" sz="1900" u="none"/>
              <a:t>Inahitaji mwelekezi bora kati</a:t>
            </a:r>
            <a:r>
              <a:rPr b="0" i="0" lang="sw" sz="1900" u="none"/>
              <a:t> ya raia na serikali za mashinani ili kuhakikisha wadau wote wanashiriki kikamilifu na migogoro inatatuliwa kwa amani. </a:t>
            </a:r>
            <a:endParaRPr sz="1900"/>
          </a:p>
          <a:p>
            <a:pPr indent="-349250" lvl="0" marL="457200" rtl="0" algn="l">
              <a:lnSpc>
                <a:spcPct val="115000"/>
              </a:lnSpc>
              <a:spcBef>
                <a:spcPts val="0"/>
              </a:spcBef>
              <a:spcAft>
                <a:spcPts val="0"/>
              </a:spcAft>
              <a:buSzPts val="1900"/>
              <a:buChar char="●"/>
            </a:pPr>
            <a:r>
              <a:rPr b="0" i="0" lang="sw" sz="1900" u="none"/>
              <a:t>Inaweza kusababisha matarajio makubwa yasiyowezekana.</a:t>
            </a:r>
            <a:r>
              <a:rPr b="1" i="0" lang="sw" sz="1900" u="none"/>
              <a:t>  </a:t>
            </a:r>
            <a:endParaRPr b="1" sz="1900"/>
          </a:p>
          <a:p>
            <a:pPr indent="0" lvl="0" marL="0" rtl="0" algn="l">
              <a:lnSpc>
                <a:spcPct val="115000"/>
              </a:lnSpc>
              <a:spcBef>
                <a:spcPts val="1600"/>
              </a:spcBef>
              <a:spcAft>
                <a:spcPts val="0"/>
              </a:spcAft>
              <a:buSzPts val="1400"/>
              <a:buNone/>
            </a:pPr>
            <a:r>
              <a:t/>
            </a:r>
            <a:endParaRPr b="1" sz="1300"/>
          </a:p>
          <a:p>
            <a:pPr indent="0" lvl="0" marL="0" rtl="0" algn="l">
              <a:lnSpc>
                <a:spcPct val="115000"/>
              </a:lnSpc>
              <a:spcBef>
                <a:spcPts val="1600"/>
              </a:spcBef>
              <a:spcAft>
                <a:spcPts val="0"/>
              </a:spcAft>
              <a:buSzPts val="1400"/>
              <a:buNone/>
            </a:pPr>
            <a:r>
              <a:t/>
            </a:r>
            <a:endParaRPr sz="1100"/>
          </a:p>
          <a:p>
            <a:pPr indent="0" lvl="0" marL="0" rtl="0" algn="l">
              <a:lnSpc>
                <a:spcPct val="115000"/>
              </a:lnSpc>
              <a:spcBef>
                <a:spcPts val="1600"/>
              </a:spcBef>
              <a:spcAft>
                <a:spcPts val="1600"/>
              </a:spcAft>
              <a:buSzPts val="1400"/>
              <a:buNone/>
            </a:pPr>
            <a:r>
              <a:t/>
            </a:r>
            <a:endParaRPr sz="1100"/>
          </a:p>
        </p:txBody>
      </p:sp>
      <p:sp>
        <p:nvSpPr>
          <p:cNvPr id="546" name="Google Shape;546;p74"/>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4: Upungufu</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75"/>
          <p:cNvSpPr txBox="1"/>
          <p:nvPr>
            <p:ph type="title"/>
          </p:nvPr>
        </p:nvSpPr>
        <p:spPr>
          <a:xfrm>
            <a:off x="311700" y="-66525"/>
            <a:ext cx="5640900" cy="87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500" u="none"/>
              <a:t>Nyenzo ya 4: Kadi za tathmini ya jamii katika mchakato wenu wa CCT </a:t>
            </a:r>
            <a:endParaRPr sz="2400"/>
          </a:p>
          <a:p>
            <a:pPr indent="0" lvl="0" marL="0" rtl="0" algn="l">
              <a:lnSpc>
                <a:spcPct val="100000"/>
              </a:lnSpc>
              <a:spcBef>
                <a:spcPts val="0"/>
              </a:spcBef>
              <a:spcAft>
                <a:spcPts val="0"/>
              </a:spcAft>
              <a:buSzPts val="2600"/>
              <a:buNone/>
            </a:pPr>
            <a:r>
              <a:rPr b="0" i="0" lang="sw" u="none"/>
              <a:t> </a:t>
            </a:r>
            <a:endParaRPr/>
          </a:p>
        </p:txBody>
      </p:sp>
      <p:graphicFrame>
        <p:nvGraphicFramePr>
          <p:cNvPr id="552" name="Google Shape;552;p75"/>
          <p:cNvGraphicFramePr/>
          <p:nvPr/>
        </p:nvGraphicFramePr>
        <p:xfrm>
          <a:off x="222275" y="980525"/>
          <a:ext cx="3000000" cy="3000000"/>
        </p:xfrm>
        <a:graphic>
          <a:graphicData uri="http://schemas.openxmlformats.org/drawingml/2006/table">
            <a:tbl>
              <a:tblPr>
                <a:noFill/>
                <a:tableStyleId>{34DB39BA-1C77-4FE4-B795-2DAF235CAF17}</a:tableStyleId>
              </a:tblPr>
              <a:tblGrid>
                <a:gridCol w="1771700"/>
                <a:gridCol w="1915275"/>
                <a:gridCol w="2919375"/>
                <a:gridCol w="209310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Mbinu ya CCT</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Mchakato wa ustawi wa kanisa na jamii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553" name="Google Shape;553;p75"/>
          <p:cNvPicPr preferRelativeResize="0"/>
          <p:nvPr/>
        </p:nvPicPr>
        <p:blipFill rotWithShape="1">
          <a:blip r:embed="rId3">
            <a:alphaModFix/>
          </a:blip>
          <a:srcRect b="0" l="0" r="0" t="0"/>
          <a:stretch/>
        </p:blipFill>
        <p:spPr>
          <a:xfrm>
            <a:off x="4134476" y="4345100"/>
            <a:ext cx="798400" cy="7984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76"/>
          <p:cNvSpPr txBox="1"/>
          <p:nvPr>
            <p:ph type="title"/>
          </p:nvPr>
        </p:nvSpPr>
        <p:spPr>
          <a:xfrm>
            <a:off x="137850" y="0"/>
            <a:ext cx="58704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400" u="none"/>
              <a:t>Nyenzo ya 4: Kadi za tathmini ya jamii katika mchakato wenu wa CCT (muhtasari)</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300"/>
          </a:p>
          <a:p>
            <a:pPr indent="0" lvl="0" marL="0" rtl="0" algn="l">
              <a:lnSpc>
                <a:spcPct val="100000"/>
              </a:lnSpc>
              <a:spcBef>
                <a:spcPts val="0"/>
              </a:spcBef>
              <a:spcAft>
                <a:spcPts val="0"/>
              </a:spcAft>
              <a:buSzPts val="2600"/>
              <a:buNone/>
            </a:pPr>
            <a:r>
              <a:rPr b="0" i="0" lang="sw" sz="2300" u="none"/>
              <a:t> </a:t>
            </a:r>
            <a:endParaRPr sz="2300"/>
          </a:p>
        </p:txBody>
      </p:sp>
      <p:sp>
        <p:nvSpPr>
          <p:cNvPr id="559" name="Google Shape;559;p76"/>
          <p:cNvSpPr txBox="1"/>
          <p:nvPr/>
        </p:nvSpPr>
        <p:spPr>
          <a:xfrm>
            <a:off x="194425" y="887825"/>
            <a:ext cx="8829600" cy="68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sw" sz="1600" u="none" cap="none" strike="noStrike">
                <a:solidFill>
                  <a:srgbClr val="434343"/>
                </a:solidFill>
                <a:latin typeface="Calibri"/>
                <a:ea typeface="Calibri"/>
                <a:cs typeface="Calibri"/>
                <a:sym typeface="Calibri"/>
              </a:rPr>
              <a:t>Nyenzo hii ni mwafaka zaidi ambapo kanisa na wanajamii tayari wanabadili mtazamo wao na kutambua uwezo wao wa kujielekeza. Wanajamii tayari wana mtazamo mpya na wanatambua nafasi yao.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p:txBody>
      </p:sp>
      <p:graphicFrame>
        <p:nvGraphicFramePr>
          <p:cNvPr id="560" name="Google Shape;560;p76"/>
          <p:cNvGraphicFramePr/>
          <p:nvPr/>
        </p:nvGraphicFramePr>
        <p:xfrm>
          <a:off x="291513" y="1627225"/>
          <a:ext cx="3000000" cy="3000000"/>
        </p:xfrm>
        <a:graphic>
          <a:graphicData uri="http://schemas.openxmlformats.org/drawingml/2006/table">
            <a:tbl>
              <a:tblPr>
                <a:noFill/>
                <a:tableStyleId>{897171C1-48FA-46DC-B3BE-D1560424E134}</a:tableStyleId>
              </a:tblPr>
              <a:tblGrid>
                <a:gridCol w="1910500"/>
                <a:gridCol w="1918975"/>
                <a:gridCol w="2758350"/>
                <a:gridCol w="2047600"/>
              </a:tblGrid>
              <a:tr h="893125">
                <a:tc>
                  <a:txBody>
                    <a:bodyPr/>
                    <a:lstStyle/>
                    <a:p>
                      <a:pPr indent="0" lvl="0" marL="0" marR="0" rtl="0" algn="l">
                        <a:lnSpc>
                          <a:spcPct val="100000"/>
                        </a:lnSpc>
                        <a:spcBef>
                          <a:spcPts val="0"/>
                        </a:spcBef>
                        <a:spcAft>
                          <a:spcPts val="0"/>
                        </a:spcAft>
                        <a:buClr>
                          <a:srgbClr val="000000"/>
                        </a:buClr>
                        <a:buSzPts val="1500"/>
                        <a:buFont typeface="Arial"/>
                        <a:buNone/>
                      </a:pPr>
                      <a:r>
                        <a:rPr b="1" i="0" lang="sw" sz="1700" u="none" cap="none" strike="noStrike">
                          <a:solidFill>
                            <a:srgbClr val="333333"/>
                          </a:solidFill>
                          <a:latin typeface="Calibri"/>
                          <a:ea typeface="Calibri"/>
                          <a:cs typeface="Calibri"/>
                          <a:sym typeface="Calibri"/>
                        </a:rPr>
                        <a:t>Mbinu ya CCT</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sz="1700" u="none" cap="none" strike="noStrike">
                          <a:solidFill>
                            <a:srgbClr val="333333"/>
                          </a:solidFill>
                          <a:latin typeface="Calibri"/>
                          <a:ea typeface="Calibri"/>
                          <a:cs typeface="Calibri"/>
                          <a:sym typeface="Calibri"/>
                        </a:rPr>
                        <a:t>Mchakato wa ustawi wa kanisa na jamii</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sz="1700" u="none" cap="none" strike="noStrike">
                          <a:solidFill>
                            <a:srgbClr val="333333"/>
                          </a:solidFill>
                          <a:latin typeface="Calibri"/>
                          <a:ea typeface="Calibri"/>
                          <a:cs typeface="Calibri"/>
                          <a:sym typeface="Calibri"/>
                        </a:rPr>
                        <a:t>Umoja/Parivartan/Unidos</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sz="1700" u="none" cap="none" strike="noStrike">
                          <a:solidFill>
                            <a:srgbClr val="333333"/>
                          </a:solidFill>
                          <a:latin typeface="Calibri"/>
                          <a:ea typeface="Calibri"/>
                          <a:cs typeface="Calibri"/>
                          <a:sym typeface="Calibri"/>
                        </a:rPr>
                        <a:t>Sangsangai</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1764025">
                <a:tc>
                  <a:txBody>
                    <a:bodyPr/>
                    <a:lstStyle/>
                    <a:p>
                      <a:pPr indent="0" lvl="0" marL="0" marR="0" rtl="0" algn="l">
                        <a:lnSpc>
                          <a:spcPct val="100000"/>
                        </a:lnSpc>
                        <a:spcBef>
                          <a:spcPts val="0"/>
                        </a:spcBef>
                        <a:spcAft>
                          <a:spcPts val="0"/>
                        </a:spcAft>
                        <a:buClr>
                          <a:srgbClr val="000000"/>
                        </a:buClr>
                        <a:buSzPts val="1500"/>
                        <a:buFont typeface="Arial"/>
                        <a:buNone/>
                      </a:pPr>
                      <a:r>
                        <a:rPr b="0" i="0" lang="sw" u="none" cap="none" strike="noStrike">
                          <a:solidFill>
                            <a:srgbClr val="333333"/>
                          </a:solidFill>
                          <a:latin typeface="Calibri"/>
                          <a:ea typeface="Calibri"/>
                          <a:cs typeface="Calibri"/>
                          <a:sym typeface="Calibri"/>
                        </a:rPr>
                        <a:t>Wakati wa kujumuisha kadi ya tathmini ya jamii</a:t>
                      </a:r>
                      <a:endParaRPr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Hatua ya 3: </a:t>
                      </a:r>
                      <a:br>
                        <a:rPr lang="sw" u="none" cap="none" strike="noStrike">
                          <a:solidFill>
                            <a:srgbClr val="333333"/>
                          </a:solidFill>
                          <a:latin typeface="Calibri"/>
                          <a:ea typeface="Calibri"/>
                          <a:cs typeface="Calibri"/>
                          <a:sym typeface="Calibri"/>
                        </a:rPr>
                      </a:br>
                      <a:r>
                        <a:rPr b="0" i="0" lang="sw" u="none" cap="none" strike="noStrike">
                          <a:solidFill>
                            <a:srgbClr val="333333"/>
                          </a:solidFill>
                          <a:latin typeface="Calibri"/>
                          <a:ea typeface="Calibri"/>
                          <a:cs typeface="Calibri"/>
                          <a:sym typeface="Calibri"/>
                        </a:rPr>
                        <a:t>Kukusanya taarifa </a:t>
                      </a:r>
                      <a:endParaRPr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Hatua ya 4: </a:t>
                      </a:r>
                      <a:br>
                        <a:rPr lang="sw" u="none" cap="none" strike="noStrike">
                          <a:solidFill>
                            <a:srgbClr val="333333"/>
                          </a:solidFill>
                          <a:latin typeface="Calibri"/>
                          <a:ea typeface="Calibri"/>
                          <a:cs typeface="Calibri"/>
                          <a:sym typeface="Calibri"/>
                        </a:rPr>
                      </a:br>
                      <a:r>
                        <a:rPr b="0" i="0" lang="sw" u="none" cap="none" strike="noStrike">
                          <a:solidFill>
                            <a:srgbClr val="333333"/>
                          </a:solidFill>
                          <a:latin typeface="Calibri"/>
                          <a:ea typeface="Calibri"/>
                          <a:cs typeface="Calibri"/>
                          <a:sym typeface="Calibri"/>
                        </a:rPr>
                        <a:t>Uchambuzi wa taarifa</a:t>
                      </a:r>
                      <a:endParaRPr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Hatua ya 5: </a:t>
                      </a:r>
                      <a:br>
                        <a:rPr lang="sw" u="none" cap="none" strike="noStrike">
                          <a:solidFill>
                            <a:srgbClr val="333333"/>
                          </a:solidFill>
                          <a:latin typeface="Calibri"/>
                          <a:ea typeface="Calibri"/>
                          <a:cs typeface="Calibri"/>
                          <a:sym typeface="Calibri"/>
                        </a:rPr>
                      </a:br>
                      <a:r>
                        <a:rPr b="0" i="0" lang="sw" u="none" cap="none" strike="noStrike">
                          <a:solidFill>
                            <a:srgbClr val="333333"/>
                          </a:solidFill>
                          <a:latin typeface="Calibri"/>
                          <a:ea typeface="Calibri"/>
                          <a:cs typeface="Calibri"/>
                          <a:sym typeface="Calibri"/>
                        </a:rPr>
                        <a:t>Kufanya Uamuzi</a:t>
                      </a:r>
                      <a:endParaRPr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Hatua ya 3</a:t>
                      </a:r>
                      <a:r>
                        <a:rPr b="1" i="0" lang="sw" u="none" cap="none" strike="noStrike">
                          <a:solidFill>
                            <a:srgbClr val="333333"/>
                          </a:solidFill>
                          <a:highlight>
                            <a:srgbClr val="FFFFFF"/>
                          </a:highlight>
                          <a:latin typeface="Calibri"/>
                          <a:ea typeface="Calibri"/>
                          <a:cs typeface="Calibri"/>
                          <a:sym typeface="Calibri"/>
                        </a:rPr>
                        <a:t>: </a:t>
                      </a:r>
                      <a:br>
                        <a:rPr b="1" lang="sw" u="none" cap="none" strike="noStrike">
                          <a:solidFill>
                            <a:srgbClr val="333333"/>
                          </a:solidFill>
                          <a:highlight>
                            <a:srgbClr val="FFFFFF"/>
                          </a:highlight>
                          <a:latin typeface="Calibri"/>
                          <a:ea typeface="Calibri"/>
                          <a:cs typeface="Calibri"/>
                          <a:sym typeface="Calibri"/>
                        </a:rPr>
                      </a:br>
                      <a:r>
                        <a:rPr b="0" i="0" lang="sw" u="none" cap="none" strike="noStrike">
                          <a:solidFill>
                            <a:srgbClr val="333333"/>
                          </a:solidFill>
                          <a:highlight>
                            <a:srgbClr val="FFFFFF"/>
                          </a:highlight>
                          <a:latin typeface="Calibri"/>
                          <a:ea typeface="Calibri"/>
                          <a:cs typeface="Calibri"/>
                          <a:sym typeface="Calibri"/>
                        </a:rPr>
                        <a:t>Kuweka malengo na kuchukua hatua (kupanga utekelezaji)</a:t>
                      </a:r>
                      <a:endParaRPr b="1"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highlight>
                            <a:srgbClr val="FFFFFF"/>
                          </a:highlight>
                          <a:latin typeface="Calibri"/>
                          <a:ea typeface="Calibri"/>
                          <a:cs typeface="Calibri"/>
                          <a:sym typeface="Calibri"/>
                        </a:rPr>
                        <a:t>Hatua ya 4: </a:t>
                      </a:r>
                      <a:br>
                        <a:rPr lang="sw" u="none" cap="none" strike="noStrike">
                          <a:solidFill>
                            <a:srgbClr val="333333"/>
                          </a:solidFill>
                          <a:highlight>
                            <a:srgbClr val="FFFFFF"/>
                          </a:highlight>
                          <a:latin typeface="Calibri"/>
                          <a:ea typeface="Calibri"/>
                          <a:cs typeface="Calibri"/>
                          <a:sym typeface="Calibri"/>
                        </a:rPr>
                      </a:br>
                      <a:r>
                        <a:rPr b="0" i="0" lang="sw" u="none" cap="none" strike="noStrike">
                          <a:solidFill>
                            <a:srgbClr val="333333"/>
                          </a:solidFill>
                          <a:highlight>
                            <a:srgbClr val="FFFFFF"/>
                          </a:highlight>
                          <a:latin typeface="Calibri"/>
                          <a:ea typeface="Calibri"/>
                          <a:cs typeface="Calibri"/>
                          <a:sym typeface="Calibri"/>
                        </a:rPr>
                        <a:t>Kutekeleza</a:t>
                      </a:r>
                      <a:endParaRPr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Awamu ya 3: </a:t>
                      </a:r>
                      <a:br>
                        <a:rPr lang="sw" u="none" cap="none" strike="noStrike">
                          <a:solidFill>
                            <a:srgbClr val="333333"/>
                          </a:solidFill>
                          <a:latin typeface="Calibri"/>
                          <a:ea typeface="Calibri"/>
                          <a:cs typeface="Calibri"/>
                          <a:sym typeface="Calibri"/>
                        </a:rPr>
                      </a:br>
                      <a:r>
                        <a:rPr b="0" i="0" lang="sw" u="none" cap="none" strike="noStrike">
                          <a:solidFill>
                            <a:srgbClr val="333333"/>
                          </a:solidFill>
                          <a:latin typeface="Calibri"/>
                          <a:ea typeface="Calibri"/>
                          <a:cs typeface="Calibri"/>
                          <a:sym typeface="Calibri"/>
                        </a:rPr>
                        <a:t>Jamii</a:t>
                      </a:r>
                      <a:endParaRPr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77"/>
          <p:cNvSpPr txBox="1"/>
          <p:nvPr>
            <p:ph type="title"/>
          </p:nvPr>
        </p:nvSpPr>
        <p:spPr>
          <a:xfrm>
            <a:off x="160725" y="0"/>
            <a:ext cx="5814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400" u="none"/>
              <a:t>Nyenzo ya 4: Hatua kuu katika utekelezaji wa kadi ya tathmini ya jamii</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400"/>
          </a:p>
        </p:txBody>
      </p:sp>
      <p:sp>
        <p:nvSpPr>
          <p:cNvPr id="566" name="Google Shape;566;p77"/>
          <p:cNvSpPr txBox="1"/>
          <p:nvPr>
            <p:ph idx="1" type="body"/>
          </p:nvPr>
        </p:nvSpPr>
        <p:spPr>
          <a:xfrm>
            <a:off x="223025" y="1171425"/>
            <a:ext cx="6516600" cy="290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400"/>
              <a:buNone/>
            </a:pPr>
            <a:r>
              <a:rPr b="1" i="0" lang="sw" sz="1800" u="none">
                <a:solidFill>
                  <a:schemeClr val="dk1"/>
                </a:solidFill>
              </a:rPr>
              <a:t>Hatua ya 1:</a:t>
            </a:r>
            <a:r>
              <a:rPr b="0" i="0" lang="sw" sz="1800" u="none">
                <a:solidFill>
                  <a:schemeClr val="dk1"/>
                </a:solidFill>
              </a:rPr>
              <a:t> </a:t>
            </a:r>
            <a:r>
              <a:rPr b="1" i="0" lang="sw" sz="1800" u="none">
                <a:solidFill>
                  <a:schemeClr val="dk1"/>
                </a:solidFill>
              </a:rPr>
              <a:t>Kupanga na maandalizi:</a:t>
            </a:r>
            <a:r>
              <a:rPr b="0" i="0" lang="sw" sz="1800" u="none">
                <a:solidFill>
                  <a:schemeClr val="dk1"/>
                </a:solidFill>
              </a:rPr>
              <a:t> kutayarisha/kurekebisha kadi</a:t>
            </a:r>
            <a:endParaRPr b="1" sz="1800">
              <a:solidFill>
                <a:schemeClr val="dk1"/>
              </a:solidFill>
            </a:endParaRPr>
          </a:p>
          <a:p>
            <a:pPr indent="0" lvl="0" marL="0" rtl="0" algn="l">
              <a:lnSpc>
                <a:spcPct val="115000"/>
              </a:lnSpc>
              <a:spcBef>
                <a:spcPts val="1000"/>
              </a:spcBef>
              <a:spcAft>
                <a:spcPts val="0"/>
              </a:spcAft>
              <a:buSzPts val="1400"/>
              <a:buNone/>
            </a:pPr>
            <a:r>
              <a:rPr b="1" i="0" lang="sw" sz="1800" u="none">
                <a:solidFill>
                  <a:schemeClr val="dk1"/>
                </a:solidFill>
              </a:rPr>
              <a:t>Hatua ya 2:</a:t>
            </a:r>
            <a:r>
              <a:rPr b="0" i="0" lang="sw" sz="1800" u="none">
                <a:solidFill>
                  <a:schemeClr val="dk1"/>
                </a:solidFill>
              </a:rPr>
              <a:t> </a:t>
            </a:r>
            <a:r>
              <a:rPr b="1" i="0" lang="sw" sz="1800" u="none">
                <a:solidFill>
                  <a:schemeClr val="dk1"/>
                </a:solidFill>
              </a:rPr>
              <a:t>Kutumia kadi ya tathmini </a:t>
            </a:r>
            <a:r>
              <a:rPr b="0" i="0" lang="sw" sz="1800" u="none">
                <a:solidFill>
                  <a:schemeClr val="dk1"/>
                </a:solidFill>
              </a:rPr>
              <a:t>pamoja na wanajamii </a:t>
            </a:r>
            <a:endParaRPr sz="1800">
              <a:solidFill>
                <a:schemeClr val="dk1"/>
              </a:solidFill>
            </a:endParaRPr>
          </a:p>
          <a:p>
            <a:pPr indent="0" lvl="0" marL="0" rtl="0" algn="l">
              <a:lnSpc>
                <a:spcPct val="115000"/>
              </a:lnSpc>
              <a:spcBef>
                <a:spcPts val="1000"/>
              </a:spcBef>
              <a:spcAft>
                <a:spcPts val="0"/>
              </a:spcAft>
              <a:buSzPts val="1400"/>
              <a:buNone/>
            </a:pPr>
            <a:r>
              <a:rPr b="1" i="0" lang="sw" sz="1800" u="none">
                <a:solidFill>
                  <a:schemeClr val="dk1"/>
                </a:solidFill>
              </a:rPr>
              <a:t>Hatua ya 3:</a:t>
            </a:r>
            <a:r>
              <a:rPr b="0" i="0" lang="sw" sz="1800" u="none">
                <a:solidFill>
                  <a:schemeClr val="dk1"/>
                </a:solidFill>
              </a:rPr>
              <a:t> Kutekeleza </a:t>
            </a:r>
            <a:r>
              <a:rPr b="1" i="0" lang="sw" sz="1800" u="none">
                <a:solidFill>
                  <a:schemeClr val="dk1"/>
                </a:solidFill>
              </a:rPr>
              <a:t>kadi ya tathmini </a:t>
            </a:r>
            <a:r>
              <a:rPr b="0" i="0" lang="sw" sz="1800" u="none">
                <a:solidFill>
                  <a:schemeClr val="dk1"/>
                </a:solidFill>
              </a:rPr>
              <a:t>kwa watoa huduma</a:t>
            </a:r>
            <a:endParaRPr sz="1800">
              <a:solidFill>
                <a:schemeClr val="dk1"/>
              </a:solidFill>
            </a:endParaRPr>
          </a:p>
          <a:p>
            <a:pPr indent="0" lvl="0" marL="0" rtl="0" algn="l">
              <a:lnSpc>
                <a:spcPct val="115000"/>
              </a:lnSpc>
              <a:spcBef>
                <a:spcPts val="1000"/>
              </a:spcBef>
              <a:spcAft>
                <a:spcPts val="0"/>
              </a:spcAft>
              <a:buSzPts val="1400"/>
              <a:buNone/>
            </a:pPr>
            <a:r>
              <a:rPr b="1" i="0" lang="sw" sz="1800" u="none">
                <a:solidFill>
                  <a:schemeClr val="dk1"/>
                </a:solidFill>
              </a:rPr>
              <a:t>Hatua ya 4: Kujumlisha matokeo</a:t>
            </a:r>
            <a:endParaRPr sz="1800">
              <a:solidFill>
                <a:schemeClr val="dk1"/>
              </a:solidFill>
            </a:endParaRPr>
          </a:p>
          <a:p>
            <a:pPr indent="0" lvl="0" marL="0" rtl="0" algn="l">
              <a:lnSpc>
                <a:spcPct val="115000"/>
              </a:lnSpc>
              <a:spcBef>
                <a:spcPts val="1000"/>
              </a:spcBef>
              <a:spcAft>
                <a:spcPts val="0"/>
              </a:spcAft>
              <a:buSzPts val="1400"/>
              <a:buNone/>
            </a:pPr>
            <a:r>
              <a:rPr b="1" i="0" lang="sw" sz="1800" u="none">
                <a:solidFill>
                  <a:schemeClr val="dk1"/>
                </a:solidFill>
              </a:rPr>
              <a:t>Hatua ya 5:</a:t>
            </a:r>
            <a:r>
              <a:rPr b="0" i="0" lang="sw" sz="1800" u="none">
                <a:solidFill>
                  <a:schemeClr val="dk1"/>
                </a:solidFill>
              </a:rPr>
              <a:t> </a:t>
            </a:r>
            <a:r>
              <a:rPr b="1" i="0" lang="sw" sz="1800" u="none">
                <a:solidFill>
                  <a:schemeClr val="dk1"/>
                </a:solidFill>
              </a:rPr>
              <a:t>Mkutano wa pamoja na kubuni mipango</a:t>
            </a:r>
            <a:endParaRPr sz="1800">
              <a:solidFill>
                <a:schemeClr val="dk1"/>
              </a:solidFill>
            </a:endParaRPr>
          </a:p>
          <a:p>
            <a:pPr indent="0" lvl="0" marL="0" rtl="0" algn="l">
              <a:lnSpc>
                <a:spcPct val="115000"/>
              </a:lnSpc>
              <a:spcBef>
                <a:spcPts val="1000"/>
              </a:spcBef>
              <a:spcAft>
                <a:spcPts val="0"/>
              </a:spcAft>
              <a:buSzPts val="1400"/>
              <a:buNone/>
            </a:pPr>
            <a:r>
              <a:rPr b="1" i="0" lang="sw" sz="1800" u="none">
                <a:solidFill>
                  <a:schemeClr val="dk1"/>
                </a:solidFill>
              </a:rPr>
              <a:t>Hatua ya 6:</a:t>
            </a:r>
            <a:r>
              <a:rPr b="0" i="0" lang="sw" sz="1800" u="none">
                <a:solidFill>
                  <a:schemeClr val="dk1"/>
                </a:solidFill>
              </a:rPr>
              <a:t> Kutekeleza mpango, kufuatilia na kutathmini (M&amp;E)</a:t>
            </a:r>
            <a:endParaRPr sz="1800">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p>
        </p:txBody>
      </p:sp>
      <p:pic>
        <p:nvPicPr>
          <p:cNvPr descr="Mchoro unaoonyesha mwanamume na mwanamke wakiongeza maelezo ya baada tukio kwenye gridi ukutani" id="567" name="Google Shape;567;p77"/>
          <p:cNvPicPr preferRelativeResize="0"/>
          <p:nvPr/>
        </p:nvPicPr>
        <p:blipFill rotWithShape="1">
          <a:blip r:embed="rId3">
            <a:alphaModFix/>
          </a:blip>
          <a:srcRect b="0" l="0" r="0" t="0"/>
          <a:stretch/>
        </p:blipFill>
        <p:spPr>
          <a:xfrm>
            <a:off x="6598350" y="1284900"/>
            <a:ext cx="2423250" cy="2218024"/>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78"/>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Nyenzo ya 4: Mfano – Zimbabwe  </a:t>
            </a:r>
            <a:endParaRPr/>
          </a:p>
        </p:txBody>
      </p:sp>
      <p:sp>
        <p:nvSpPr>
          <p:cNvPr id="573" name="Google Shape;573;p78"/>
          <p:cNvSpPr txBox="1"/>
          <p:nvPr>
            <p:ph idx="1" type="body"/>
          </p:nvPr>
        </p:nvSpPr>
        <p:spPr>
          <a:xfrm>
            <a:off x="311700" y="1006525"/>
            <a:ext cx="58113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p>
          <a:p>
            <a:pPr indent="0" lvl="0" marL="0" rtl="0" algn="l">
              <a:lnSpc>
                <a:spcPct val="115000"/>
              </a:lnSpc>
              <a:spcBef>
                <a:spcPts val="1600"/>
              </a:spcBef>
              <a:spcAft>
                <a:spcPts val="0"/>
              </a:spcAft>
              <a:buSzPts val="1400"/>
              <a:buNone/>
            </a:pPr>
            <a:r>
              <a:t/>
            </a:r>
            <a:endParaRPr sz="2000"/>
          </a:p>
          <a:p>
            <a:pPr indent="0" lvl="0" marL="0" rtl="0" algn="l">
              <a:lnSpc>
                <a:spcPct val="100000"/>
              </a:lnSpc>
              <a:spcBef>
                <a:spcPts val="1600"/>
              </a:spcBef>
              <a:spcAft>
                <a:spcPts val="0"/>
              </a:spcAft>
              <a:buSzPts val="1400"/>
              <a:buNone/>
            </a:pPr>
            <a:r>
              <a:rPr b="1" i="0" lang="sw" sz="2400" u="sng">
                <a:solidFill>
                  <a:schemeClr val="hlink"/>
                </a:solidFill>
                <a:hlinkClick r:id="rId3"/>
              </a:rPr>
              <a:t>Mabingwa wa jamii</a:t>
            </a:r>
            <a:endParaRPr b="1" sz="2400">
              <a:solidFill>
                <a:schemeClr val="dk1"/>
              </a:solidFill>
            </a:endParaRPr>
          </a:p>
          <a:p>
            <a:pPr indent="0" lvl="0" marL="0" rtl="0" algn="l">
              <a:lnSpc>
                <a:spcPct val="100000"/>
              </a:lnSpc>
              <a:spcBef>
                <a:spcPts val="0"/>
              </a:spcBef>
              <a:spcAft>
                <a:spcPts val="0"/>
              </a:spcAft>
              <a:buSzPts val="1400"/>
              <a:buNone/>
            </a:pPr>
            <a:r>
              <a:t/>
            </a:r>
            <a:endParaRPr b="1" sz="2400"/>
          </a:p>
          <a:p>
            <a:pPr indent="0" lvl="0" marL="0" rtl="0" algn="l">
              <a:lnSpc>
                <a:spcPct val="100000"/>
              </a:lnSpc>
              <a:spcBef>
                <a:spcPts val="0"/>
              </a:spcBef>
              <a:spcAft>
                <a:spcPts val="0"/>
              </a:spcAft>
              <a:buSzPts val="1400"/>
              <a:buNone/>
            </a:pPr>
            <a:r>
              <a:rPr b="1" i="0" lang="sw" sz="2400" u="sng">
                <a:solidFill>
                  <a:schemeClr val="hlink"/>
                </a:solidFill>
                <a:hlinkClick r:id="rId4"/>
              </a:rPr>
              <a:t>Video</a:t>
            </a:r>
            <a:endParaRPr b="1" sz="2400"/>
          </a:p>
        </p:txBody>
      </p:sp>
      <p:pic>
        <p:nvPicPr>
          <p:cNvPr descr="Kikundi cha wanaume na wanawake nchini Zimbabwe wanakusanyika Pamoja kupiga picha nje ya kanisa " id="574" name="Google Shape;574;p78"/>
          <p:cNvPicPr preferRelativeResize="0"/>
          <p:nvPr/>
        </p:nvPicPr>
        <p:blipFill rotWithShape="1">
          <a:blip r:embed="rId5">
            <a:alphaModFix/>
          </a:blip>
          <a:srcRect b="0" l="0" r="0" t="0"/>
          <a:stretch/>
        </p:blipFill>
        <p:spPr>
          <a:xfrm>
            <a:off x="4755600" y="1698375"/>
            <a:ext cx="4076700" cy="22860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79"/>
          <p:cNvSpPr txBox="1"/>
          <p:nvPr>
            <p:ph type="title"/>
          </p:nvPr>
        </p:nvSpPr>
        <p:spPr>
          <a:xfrm>
            <a:off x="245200" y="45125"/>
            <a:ext cx="6029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400" u="none"/>
              <a:t>Kutumia nyenzo: Kufanyia kielelezo majaribio  </a:t>
            </a:r>
            <a:endParaRPr sz="2400"/>
          </a:p>
        </p:txBody>
      </p:sp>
      <p:sp>
        <p:nvSpPr>
          <p:cNvPr id="580" name="Google Shape;580;p79"/>
          <p:cNvSpPr txBox="1"/>
          <p:nvPr>
            <p:ph idx="1" type="body"/>
          </p:nvPr>
        </p:nvSpPr>
        <p:spPr>
          <a:xfrm>
            <a:off x="138900" y="863550"/>
            <a:ext cx="3842100" cy="360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sw" sz="1600" u="none"/>
              <a:t>Matayarisho ya kikundi cha Wawezeshaji kwa ajili ya mkutano wa jamii</a:t>
            </a:r>
            <a:endParaRPr b="1" sz="1600"/>
          </a:p>
          <a:p>
            <a:pPr indent="-330200" lvl="0" marL="457200" rtl="0" algn="l">
              <a:lnSpc>
                <a:spcPct val="100000"/>
              </a:lnSpc>
              <a:spcBef>
                <a:spcPts val="1000"/>
              </a:spcBef>
              <a:spcAft>
                <a:spcPts val="0"/>
              </a:spcAft>
              <a:buSzPts val="1600"/>
              <a:buChar char="●"/>
            </a:pPr>
            <a:r>
              <a:rPr b="0" i="0" lang="sw" sz="1600" u="none"/>
              <a:t>Someni </a:t>
            </a:r>
            <a:r>
              <a:rPr b="0" i="0" lang="sw" sz="1600" u="sng">
                <a:solidFill>
                  <a:schemeClr val="hlink"/>
                </a:solidFill>
                <a:hlinkClick r:id="rId3"/>
              </a:rPr>
              <a:t>mfano</a:t>
            </a:r>
            <a:r>
              <a:rPr b="0" i="0" lang="sw" sz="1600" u="sng"/>
              <a:t> </a:t>
            </a:r>
            <a:r>
              <a:rPr b="0" i="0" lang="sw" sz="1600" u="none"/>
              <a:t>ili mwelewe muktadha wa jamii</a:t>
            </a:r>
            <a:endParaRPr sz="1600"/>
          </a:p>
          <a:p>
            <a:pPr indent="-330200" lvl="0" marL="457200" rtl="0" algn="l">
              <a:lnSpc>
                <a:spcPct val="100000"/>
              </a:lnSpc>
              <a:spcBef>
                <a:spcPts val="0"/>
              </a:spcBef>
              <a:spcAft>
                <a:spcPts val="0"/>
              </a:spcAft>
              <a:buSzPts val="1600"/>
              <a:buChar char="●"/>
            </a:pPr>
            <a:r>
              <a:rPr b="0" i="0" lang="sw" sz="1600" u="none"/>
              <a:t>Someni maelezo yote ya nyenzo ili mwelewe matakwa yake na mrahisishe maelezo yaliyomo kama itahitajika.</a:t>
            </a:r>
            <a:endParaRPr sz="1600"/>
          </a:p>
          <a:p>
            <a:pPr indent="-330200" lvl="0" marL="457200" rtl="0" algn="l">
              <a:lnSpc>
                <a:spcPct val="100000"/>
              </a:lnSpc>
              <a:spcBef>
                <a:spcPts val="0"/>
              </a:spcBef>
              <a:spcAft>
                <a:spcPts val="0"/>
              </a:spcAft>
              <a:buSzPts val="1600"/>
              <a:buChar char="●"/>
            </a:pPr>
            <a:r>
              <a:rPr b="0" i="0" lang="sw" sz="1600" u="none"/>
              <a:t>Afikianeni kuhusu jinsi mkutano wa jamii utaendeshwa</a:t>
            </a:r>
            <a:endParaRPr sz="1600"/>
          </a:p>
          <a:p>
            <a:pPr indent="-330200" lvl="0" marL="457200" rtl="0" algn="l">
              <a:lnSpc>
                <a:spcPct val="100000"/>
              </a:lnSpc>
              <a:spcBef>
                <a:spcPts val="0"/>
              </a:spcBef>
              <a:spcAft>
                <a:spcPts val="0"/>
              </a:spcAft>
              <a:buSzPts val="1600"/>
              <a:buChar char="●"/>
            </a:pPr>
            <a:r>
              <a:rPr b="0" i="0" lang="sw" sz="1600" u="none"/>
              <a:t>Wanakikundi tofauti wanapaswa kuongoza mkutano wa jamii kwa zamu</a:t>
            </a:r>
            <a:endParaRPr sz="1600"/>
          </a:p>
          <a:p>
            <a:pPr indent="0" lvl="0" marL="0" rtl="0" algn="l">
              <a:lnSpc>
                <a:spcPct val="115000"/>
              </a:lnSpc>
              <a:spcBef>
                <a:spcPts val="1000"/>
              </a:spcBef>
              <a:spcAft>
                <a:spcPts val="1600"/>
              </a:spcAft>
              <a:buSzPts val="1400"/>
              <a:buNone/>
            </a:pPr>
            <a:r>
              <a:t/>
            </a:r>
            <a:endParaRPr sz="1600"/>
          </a:p>
        </p:txBody>
      </p:sp>
      <p:pic>
        <p:nvPicPr>
          <p:cNvPr id="581" name="Google Shape;581;p79"/>
          <p:cNvPicPr preferRelativeResize="0"/>
          <p:nvPr/>
        </p:nvPicPr>
        <p:blipFill rotWithShape="1">
          <a:blip r:embed="rId4">
            <a:alphaModFix/>
          </a:blip>
          <a:srcRect b="0" l="0" r="0" t="0"/>
          <a:stretch/>
        </p:blipFill>
        <p:spPr>
          <a:xfrm>
            <a:off x="5731002" y="2817477"/>
            <a:ext cx="1522000" cy="1522025"/>
          </a:xfrm>
          <a:prstGeom prst="rect">
            <a:avLst/>
          </a:prstGeom>
          <a:noFill/>
          <a:ln>
            <a:noFill/>
          </a:ln>
        </p:spPr>
      </p:pic>
      <p:sp>
        <p:nvSpPr>
          <p:cNvPr id="582" name="Google Shape;582;p79"/>
          <p:cNvSpPr txBox="1"/>
          <p:nvPr>
            <p:ph idx="1" type="body"/>
          </p:nvPr>
        </p:nvSpPr>
        <p:spPr>
          <a:xfrm>
            <a:off x="4355400" y="863550"/>
            <a:ext cx="4476900" cy="1708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sw" sz="1600" u="none"/>
              <a:t>Kikundi cha kanisa na jamii</a:t>
            </a:r>
            <a:endParaRPr b="1" sz="1600"/>
          </a:p>
          <a:p>
            <a:pPr indent="-330200" lvl="0" marL="457200" rtl="0" algn="l">
              <a:lnSpc>
                <a:spcPct val="100000"/>
              </a:lnSpc>
              <a:spcBef>
                <a:spcPts val="1000"/>
              </a:spcBef>
              <a:spcAft>
                <a:spcPts val="0"/>
              </a:spcAft>
              <a:buSzPts val="1600"/>
              <a:buChar char="●"/>
            </a:pPr>
            <a:r>
              <a:rPr b="0" i="0" lang="sw" sz="1600" u="none"/>
              <a:t>Someni </a:t>
            </a:r>
            <a:r>
              <a:rPr b="0" i="0" lang="sw" sz="1600" u="sng">
                <a:solidFill>
                  <a:schemeClr val="hlink"/>
                </a:solidFill>
                <a:hlinkClick r:id="rId5"/>
              </a:rPr>
              <a:t>mfano </a:t>
            </a:r>
            <a:r>
              <a:rPr b="0" i="0" lang="sw" sz="1600" u="none"/>
              <a:t>ili mwelewe muktadha wa jamii</a:t>
            </a:r>
            <a:endParaRPr sz="1600"/>
          </a:p>
          <a:p>
            <a:pPr indent="-330200" lvl="0" marL="457200" rtl="0" algn="l">
              <a:lnSpc>
                <a:spcPct val="100000"/>
              </a:lnSpc>
              <a:spcBef>
                <a:spcPts val="0"/>
              </a:spcBef>
              <a:spcAft>
                <a:spcPts val="0"/>
              </a:spcAft>
              <a:buSzPts val="1600"/>
              <a:buChar char="●"/>
            </a:pPr>
            <a:r>
              <a:rPr b="0" i="0" lang="sw" sz="1600" u="none"/>
              <a:t>Tajeni masuala yaliyojitokeza katika mfano</a:t>
            </a:r>
            <a:endParaRPr sz="1600"/>
          </a:p>
          <a:p>
            <a:pPr indent="-330200" lvl="0" marL="457200" rtl="0" algn="l">
              <a:lnSpc>
                <a:spcPct val="100000"/>
              </a:lnSpc>
              <a:spcBef>
                <a:spcPts val="0"/>
              </a:spcBef>
              <a:spcAft>
                <a:spcPts val="0"/>
              </a:spcAft>
              <a:buSzPts val="1600"/>
              <a:buChar char="●"/>
            </a:pPr>
            <a:r>
              <a:rPr b="0" i="0" lang="sw" sz="1600" u="none"/>
              <a:t>Gaweni majukumu mbalimbali yanayopatikana katika jamii kwa wanakikundi</a:t>
            </a:r>
            <a:endParaRPr sz="16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80"/>
          <p:cNvSpPr txBox="1"/>
          <p:nvPr>
            <p:ph type="title"/>
          </p:nvPr>
        </p:nvSpPr>
        <p:spPr>
          <a:xfrm>
            <a:off x="22665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400" u="none"/>
              <a:t>Kutumia nyenzo: Kufanyia kielelezo majaribio  </a:t>
            </a:r>
            <a:endParaRPr sz="2400"/>
          </a:p>
        </p:txBody>
      </p:sp>
      <p:sp>
        <p:nvSpPr>
          <p:cNvPr id="588" name="Google Shape;588;p80"/>
          <p:cNvSpPr txBox="1"/>
          <p:nvPr>
            <p:ph idx="1" type="body"/>
          </p:nvPr>
        </p:nvSpPr>
        <p:spPr>
          <a:xfrm>
            <a:off x="187625" y="2821525"/>
            <a:ext cx="3465300" cy="182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sw" sz="1800" u="none"/>
              <a:t>Kikundi cha Wawezeshaji </a:t>
            </a:r>
            <a:endParaRPr b="1" sz="1800"/>
          </a:p>
          <a:p>
            <a:pPr indent="-342900" lvl="0" marL="457200" rtl="0" algn="l">
              <a:lnSpc>
                <a:spcPct val="100000"/>
              </a:lnSpc>
              <a:spcBef>
                <a:spcPts val="1000"/>
              </a:spcBef>
              <a:spcAft>
                <a:spcPts val="0"/>
              </a:spcAft>
              <a:buSzPts val="1800"/>
              <a:buChar char="●"/>
            </a:pPr>
            <a:r>
              <a:rPr b="0" i="0" lang="sw" sz="1800" u="none"/>
              <a:t>Jukumu lenu lilikuwaje?</a:t>
            </a:r>
            <a:endParaRPr sz="1800"/>
          </a:p>
          <a:p>
            <a:pPr indent="-342900" lvl="0" marL="457200" rtl="0" algn="l">
              <a:lnSpc>
                <a:spcPct val="100000"/>
              </a:lnSpc>
              <a:spcBef>
                <a:spcPts val="0"/>
              </a:spcBef>
              <a:spcAft>
                <a:spcPts val="0"/>
              </a:spcAft>
              <a:buSzPts val="1800"/>
              <a:buChar char="●"/>
            </a:pPr>
            <a:r>
              <a:rPr b="0" i="0" lang="sw" sz="1800" u="none"/>
              <a:t>Kuna jambo lolote lilikuwa gumu kufanya?</a:t>
            </a:r>
            <a:endParaRPr sz="1800"/>
          </a:p>
          <a:p>
            <a:pPr indent="0" lvl="0" marL="0" rtl="0" algn="l">
              <a:lnSpc>
                <a:spcPct val="115000"/>
              </a:lnSpc>
              <a:spcBef>
                <a:spcPts val="1000"/>
              </a:spcBef>
              <a:spcAft>
                <a:spcPts val="1600"/>
              </a:spcAft>
              <a:buSzPts val="1400"/>
              <a:buNone/>
            </a:pPr>
            <a:r>
              <a:t/>
            </a:r>
            <a:endParaRPr sz="1800"/>
          </a:p>
        </p:txBody>
      </p:sp>
      <p:pic>
        <p:nvPicPr>
          <p:cNvPr id="589" name="Google Shape;589;p80"/>
          <p:cNvPicPr preferRelativeResize="0"/>
          <p:nvPr/>
        </p:nvPicPr>
        <p:blipFill rotWithShape="1">
          <a:blip r:embed="rId3">
            <a:alphaModFix/>
          </a:blip>
          <a:srcRect b="0" l="0" r="0" t="0"/>
          <a:stretch/>
        </p:blipFill>
        <p:spPr>
          <a:xfrm>
            <a:off x="3807343" y="3784343"/>
            <a:ext cx="1143000" cy="1143025"/>
          </a:xfrm>
          <a:prstGeom prst="rect">
            <a:avLst/>
          </a:prstGeom>
          <a:noFill/>
          <a:ln>
            <a:noFill/>
          </a:ln>
        </p:spPr>
      </p:pic>
      <p:sp>
        <p:nvSpPr>
          <p:cNvPr id="590" name="Google Shape;590;p80"/>
          <p:cNvSpPr txBox="1"/>
          <p:nvPr>
            <p:ph idx="1" type="body"/>
          </p:nvPr>
        </p:nvSpPr>
        <p:spPr>
          <a:xfrm>
            <a:off x="5104775" y="1356825"/>
            <a:ext cx="3842100" cy="170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sw" sz="1700" u="none"/>
              <a:t>Kikundi cha kanisa na jamii</a:t>
            </a:r>
            <a:endParaRPr b="1" sz="1700"/>
          </a:p>
          <a:p>
            <a:pPr indent="-336550" lvl="0" marL="457200" rtl="0" algn="l">
              <a:lnSpc>
                <a:spcPct val="100000"/>
              </a:lnSpc>
              <a:spcBef>
                <a:spcPts val="1000"/>
              </a:spcBef>
              <a:spcAft>
                <a:spcPts val="0"/>
              </a:spcAft>
              <a:buSzPts val="1700"/>
              <a:buChar char="●"/>
            </a:pPr>
            <a:r>
              <a:rPr b="0" i="0" lang="sw" sz="1700" u="none"/>
              <a:t>Zoezi lilikuwaje?</a:t>
            </a:r>
            <a:endParaRPr sz="1700"/>
          </a:p>
          <a:p>
            <a:pPr indent="-336550" lvl="0" marL="457200" rtl="0" algn="l">
              <a:lnSpc>
                <a:spcPct val="100000"/>
              </a:lnSpc>
              <a:spcBef>
                <a:spcPts val="0"/>
              </a:spcBef>
              <a:spcAft>
                <a:spcPts val="0"/>
              </a:spcAft>
              <a:buSzPts val="1700"/>
              <a:buChar char="●"/>
            </a:pPr>
            <a:r>
              <a:rPr b="0" i="0" lang="sw" sz="1700" u="none"/>
              <a:t>Wawezeshaji wangefanya nini tofauti ili kuwasaidia kama kikundi?</a:t>
            </a:r>
            <a:endParaRPr sz="1700"/>
          </a:p>
          <a:p>
            <a:pPr indent="0" lvl="0" marL="457200" rtl="0" algn="l">
              <a:lnSpc>
                <a:spcPct val="115000"/>
              </a:lnSpc>
              <a:spcBef>
                <a:spcPts val="1000"/>
              </a:spcBef>
              <a:spcAft>
                <a:spcPts val="1600"/>
              </a:spcAft>
              <a:buSzPts val="1400"/>
              <a:buNone/>
            </a:pPr>
            <a:r>
              <a:t/>
            </a:r>
            <a:endParaRPr/>
          </a:p>
        </p:txBody>
      </p:sp>
      <p:sp>
        <p:nvSpPr>
          <p:cNvPr id="591" name="Google Shape;591;p80"/>
          <p:cNvSpPr txBox="1"/>
          <p:nvPr/>
        </p:nvSpPr>
        <p:spPr>
          <a:xfrm>
            <a:off x="2907500" y="882300"/>
            <a:ext cx="2926800" cy="39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sw" sz="2000" u="none" cap="none" strike="noStrike">
                <a:solidFill>
                  <a:schemeClr val="dk2"/>
                </a:solidFill>
                <a:latin typeface="Calibri"/>
                <a:ea typeface="Calibri"/>
                <a:cs typeface="Calibri"/>
                <a:sym typeface="Calibri"/>
              </a:rPr>
              <a:t>Maoni kutoka kwenye kikao</a:t>
            </a:r>
            <a:endParaRPr b="1" i="0" sz="2000" u="none" cap="none" strike="noStrike">
              <a:solidFill>
                <a:schemeClr val="dk2"/>
              </a:solidFill>
              <a:latin typeface="Calibri"/>
              <a:ea typeface="Calibri"/>
              <a:cs typeface="Calibri"/>
              <a:sym typeface="Calibri"/>
            </a:endParaRPr>
          </a:p>
        </p:txBody>
      </p:sp>
      <p:sp>
        <p:nvSpPr>
          <p:cNvPr id="592" name="Google Shape;592;p80"/>
          <p:cNvSpPr txBox="1"/>
          <p:nvPr/>
        </p:nvSpPr>
        <p:spPr>
          <a:xfrm>
            <a:off x="226650" y="1356825"/>
            <a:ext cx="3004800" cy="9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chemeClr val="dk2"/>
                </a:solidFill>
                <a:latin typeface="Calibri"/>
                <a:ea typeface="Calibri"/>
                <a:cs typeface="Calibri"/>
                <a:sym typeface="Calibri"/>
              </a:rPr>
              <a:t>Maoni kutoka kwa hadhira</a:t>
            </a:r>
            <a:endParaRPr b="1" i="0" sz="1800" u="none" cap="none" strike="noStrike">
              <a:solidFill>
                <a:schemeClr val="dk2"/>
              </a:solidFill>
              <a:latin typeface="Calibri"/>
              <a:ea typeface="Calibri"/>
              <a:cs typeface="Calibri"/>
              <a:sym typeface="Calibri"/>
            </a:endParaRPr>
          </a:p>
          <a:p>
            <a:pPr indent="-342900" lvl="0" marL="457200" marR="0" rtl="0" algn="l">
              <a:lnSpc>
                <a:spcPct val="100000"/>
              </a:lnSpc>
              <a:spcBef>
                <a:spcPts val="0"/>
              </a:spcBef>
              <a:spcAft>
                <a:spcPts val="0"/>
              </a:spcAft>
              <a:buClr>
                <a:schemeClr val="dk2"/>
              </a:buClr>
              <a:buSzPts val="1800"/>
              <a:buFont typeface="Calibri"/>
              <a:buChar char="●"/>
            </a:pPr>
            <a:r>
              <a:rPr b="0" i="0" lang="sw" sz="1800" u="none" cap="none" strike="noStrike">
                <a:solidFill>
                  <a:schemeClr val="dk2"/>
                </a:solidFill>
                <a:latin typeface="Calibri"/>
                <a:ea typeface="Calibri"/>
                <a:cs typeface="Calibri"/>
                <a:sym typeface="Calibri"/>
              </a:rPr>
              <a:t>Ulipenda nini kuhusu maigizo?</a:t>
            </a:r>
            <a:endParaRPr b="0" i="0" sz="1800" u="none" cap="none" strike="noStrike">
              <a:solidFill>
                <a:schemeClr val="dk2"/>
              </a:solidFill>
              <a:latin typeface="Calibri"/>
              <a:ea typeface="Calibri"/>
              <a:cs typeface="Calibri"/>
              <a:sym typeface="Calibri"/>
            </a:endParaRPr>
          </a:p>
          <a:p>
            <a:pPr indent="-342900" lvl="0" marL="457200" marR="0" rtl="0" algn="l">
              <a:lnSpc>
                <a:spcPct val="100000"/>
              </a:lnSpc>
              <a:spcBef>
                <a:spcPts val="0"/>
              </a:spcBef>
              <a:spcAft>
                <a:spcPts val="0"/>
              </a:spcAft>
              <a:buClr>
                <a:schemeClr val="dk2"/>
              </a:buClr>
              <a:buSzPts val="1800"/>
              <a:buFont typeface="Calibri"/>
              <a:buChar char="●"/>
            </a:pPr>
            <a:r>
              <a:rPr b="0" i="0" lang="sw" sz="1800" u="none" cap="none" strike="noStrike">
                <a:solidFill>
                  <a:schemeClr val="dk2"/>
                </a:solidFill>
                <a:latin typeface="Calibri"/>
                <a:ea typeface="Calibri"/>
                <a:cs typeface="Calibri"/>
                <a:sym typeface="Calibri"/>
              </a:rPr>
              <a:t>Tunaweza kuboresha vipi?</a:t>
            </a:r>
            <a:endParaRPr b="0" i="0" sz="1800" u="none" cap="none" strike="noStrike">
              <a:solidFill>
                <a:schemeClr val="dk2"/>
              </a:solidFill>
              <a:latin typeface="Calibri"/>
              <a:ea typeface="Calibri"/>
              <a:cs typeface="Calibri"/>
              <a:sym typeface="Calibri"/>
            </a:endParaRPr>
          </a:p>
        </p:txBody>
      </p:sp>
      <p:sp>
        <p:nvSpPr>
          <p:cNvPr id="593" name="Google Shape;593;p80"/>
          <p:cNvSpPr txBox="1"/>
          <p:nvPr/>
        </p:nvSpPr>
        <p:spPr>
          <a:xfrm>
            <a:off x="5075000" y="2821525"/>
            <a:ext cx="3757200" cy="15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chemeClr val="dk2"/>
                </a:solidFill>
                <a:latin typeface="Calibri"/>
                <a:ea typeface="Calibri"/>
                <a:cs typeface="Calibri"/>
                <a:sym typeface="Calibri"/>
              </a:rPr>
              <a:t>Kila mtu</a:t>
            </a:r>
            <a:endParaRPr b="1" i="0" sz="18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sw" sz="1700" u="none" cap="none" strike="noStrike">
                <a:solidFill>
                  <a:schemeClr val="dk2"/>
                </a:solidFill>
                <a:latin typeface="Calibri"/>
                <a:ea typeface="Calibri"/>
                <a:cs typeface="Calibri"/>
                <a:sym typeface="Calibri"/>
              </a:rPr>
              <a:t>Mnawezaje kuendesha zoezi hili ikiwa jamii yenu haijui kusoma? Toeni mawazo kutokana na uzoefu wenu.</a:t>
            </a:r>
            <a:endParaRPr b="0" i="0" sz="1700" u="none" cap="none" strike="noStrike">
              <a:solidFill>
                <a:schemeClr val="dk2"/>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81"/>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Maelekezo ya ziada </a:t>
            </a:r>
            <a:endParaRPr/>
          </a:p>
        </p:txBody>
      </p:sp>
      <p:sp>
        <p:nvSpPr>
          <p:cNvPr id="599" name="Google Shape;599;p81"/>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chemeClr val="dk1"/>
              </a:buClr>
              <a:buSzPts val="1900"/>
              <a:buChar char="●"/>
            </a:pPr>
            <a:r>
              <a:rPr b="0" i="0" lang="sw" sz="1900" u="none">
                <a:solidFill>
                  <a:schemeClr val="dk1"/>
                </a:solidFill>
              </a:rPr>
              <a:t>Fanya kazi ya awali ili kupata uelewa wa msingi kuhusu muktadha wa utawala wa kijamii na kisiasa wa eneo husika.</a:t>
            </a:r>
            <a:endParaRPr b="1" sz="1900">
              <a:solidFill>
                <a:schemeClr val="dk1"/>
              </a:solidFill>
            </a:endParaRPr>
          </a:p>
          <a:p>
            <a:pPr indent="-349250" lvl="0" marL="457200" rtl="0" algn="l">
              <a:lnSpc>
                <a:spcPct val="100000"/>
              </a:lnSpc>
              <a:spcBef>
                <a:spcPts val="1000"/>
              </a:spcBef>
              <a:spcAft>
                <a:spcPts val="0"/>
              </a:spcAft>
              <a:buClr>
                <a:schemeClr val="dk1"/>
              </a:buClr>
              <a:buSzPts val="1900"/>
              <a:buChar char="●"/>
            </a:pPr>
            <a:r>
              <a:rPr b="0" i="0" lang="sw" sz="1900" u="none">
                <a:solidFill>
                  <a:schemeClr val="dk1"/>
                </a:solidFill>
              </a:rPr>
              <a:t>Hakikisha jamii imebainisha kwa uwazi suala la utoaji huduma ambalo wangependa kulishughulikia </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b="0" i="0" lang="sw" sz="1900" u="none">
                <a:solidFill>
                  <a:schemeClr val="dk1"/>
                </a:solidFill>
              </a:rPr>
              <a:t>Kusanya habari ili ujue ni nani anawajibika kutoa huduma iliyobainishwa na matarajio ni yepi kuhusiana na utoaji huduma.</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b="0" i="0" lang="sw" sz="1900" u="none">
                <a:solidFill>
                  <a:schemeClr val="dk1"/>
                </a:solidFill>
              </a:rPr>
              <a:t>Tenga muda kuwazia mapema kuhusu utetezi na hatua zinazohitajika kuchukuliwa ili kutimiza ahadi zilizotolewa za kuboresha utoaji huduma. </a:t>
            </a:r>
            <a:endParaRPr>
              <a:solidFill>
                <a:schemeClr val="dk1"/>
              </a:solidFill>
            </a:endParaRPr>
          </a:p>
          <a:p>
            <a:pPr indent="0" lvl="0" marL="0" rtl="0" algn="l">
              <a:lnSpc>
                <a:spcPct val="100000"/>
              </a:lnSpc>
              <a:spcBef>
                <a:spcPts val="1000"/>
              </a:spcBef>
              <a:spcAft>
                <a:spcPts val="0"/>
              </a:spcAft>
              <a:buSzPts val="1400"/>
              <a:buNone/>
            </a:pPr>
            <a:r>
              <a:t/>
            </a:r>
            <a:endParaRPr>
              <a:solidFill>
                <a:schemeClr val="dk1"/>
              </a:solidFill>
            </a:endParaRPr>
          </a:p>
          <a:p>
            <a:pPr indent="0" lvl="0" marL="0" rtl="0" algn="l">
              <a:lnSpc>
                <a:spcPct val="115000"/>
              </a:lnSpc>
              <a:spcBef>
                <a:spcPts val="14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8"/>
          <p:cNvSpPr txBox="1"/>
          <p:nvPr>
            <p:ph type="title"/>
          </p:nvPr>
        </p:nvSpPr>
        <p:spPr>
          <a:xfrm>
            <a:off x="274875" y="0"/>
            <a:ext cx="5445000" cy="94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500" u="none"/>
              <a:t>Marejeleo ya Biblia kuhusu uwajibikaji wa kijamii</a:t>
            </a:r>
            <a:endParaRPr sz="2500"/>
          </a:p>
        </p:txBody>
      </p:sp>
      <p:sp>
        <p:nvSpPr>
          <p:cNvPr id="114" name="Google Shape;114;p8"/>
          <p:cNvSpPr txBox="1"/>
          <p:nvPr>
            <p:ph idx="1" type="body"/>
          </p:nvPr>
        </p:nvSpPr>
        <p:spPr>
          <a:xfrm>
            <a:off x="4470175" y="943175"/>
            <a:ext cx="4260300" cy="386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sw" sz="1700" u="none"/>
              <a:t>Tunamtumikia Mungu wa haki. Kama Wakristo, tunatakiwa pia ‘kutenda haki’ (Mika 6:8).</a:t>
            </a:r>
            <a:endParaRPr sz="1700"/>
          </a:p>
          <a:p>
            <a:pPr indent="0" lvl="0" marL="0" rtl="0" algn="l">
              <a:lnSpc>
                <a:spcPct val="100000"/>
              </a:lnSpc>
              <a:spcBef>
                <a:spcPts val="0"/>
              </a:spcBef>
              <a:spcAft>
                <a:spcPts val="0"/>
              </a:spcAft>
              <a:buSzPts val="1400"/>
              <a:buNone/>
            </a:pPr>
            <a:r>
              <a:t/>
            </a:r>
            <a:endParaRPr sz="1700"/>
          </a:p>
          <a:p>
            <a:pPr indent="0" lvl="0" marL="0" rtl="0" algn="l">
              <a:lnSpc>
                <a:spcPct val="115000"/>
              </a:lnSpc>
              <a:spcBef>
                <a:spcPts val="0"/>
              </a:spcBef>
              <a:spcAft>
                <a:spcPts val="0"/>
              </a:spcAft>
              <a:buSzPts val="1400"/>
              <a:buNone/>
            </a:pPr>
            <a:r>
              <a:rPr b="0" i="0" lang="sw" sz="1700" u="none"/>
              <a:t>Hivyo, kutenda haki pia kunahitaji:</a:t>
            </a:r>
            <a:endParaRPr sz="1700"/>
          </a:p>
          <a:p>
            <a:pPr indent="-336550" lvl="0" marL="457200" rtl="0" algn="l">
              <a:lnSpc>
                <a:spcPct val="115000"/>
              </a:lnSpc>
              <a:spcBef>
                <a:spcPts val="1600"/>
              </a:spcBef>
              <a:spcAft>
                <a:spcPts val="0"/>
              </a:spcAft>
              <a:buSzPts val="1700"/>
              <a:buChar char="●"/>
            </a:pPr>
            <a:r>
              <a:rPr b="0" i="0" lang="sw" sz="1700" u="none"/>
              <a:t>uwajibikaji</a:t>
            </a:r>
            <a:endParaRPr sz="1700"/>
          </a:p>
          <a:p>
            <a:pPr indent="-336550" lvl="0" marL="457200" rtl="0" algn="l">
              <a:lnSpc>
                <a:spcPct val="115000"/>
              </a:lnSpc>
              <a:spcBef>
                <a:spcPts val="0"/>
              </a:spcBef>
              <a:spcAft>
                <a:spcPts val="0"/>
              </a:spcAft>
              <a:buSzPts val="1700"/>
              <a:buChar char="●"/>
            </a:pPr>
            <a:r>
              <a:rPr b="0" i="0" lang="sw" sz="1700" u="none"/>
              <a:t>yaani, kunahitaji watu kuwajibika katika kutekeleza wajibu na majukumu yao kwa wengine.</a:t>
            </a:r>
            <a:endParaRPr sz="1700"/>
          </a:p>
          <a:p>
            <a:pPr indent="0" lvl="0" marL="0" rtl="0" algn="l">
              <a:lnSpc>
                <a:spcPct val="115000"/>
              </a:lnSpc>
              <a:spcBef>
                <a:spcPts val="1600"/>
              </a:spcBef>
              <a:spcAft>
                <a:spcPts val="0"/>
              </a:spcAft>
              <a:buSzPts val="1400"/>
              <a:buNone/>
            </a:pPr>
            <a:r>
              <a:rPr b="0" i="0" lang="sw" sz="1700" u="none"/>
              <a:t>Utetezi huhimiza uwajibikaji wa pande zote kati ya mtu na wengine, kwa mfano serikali.</a:t>
            </a:r>
            <a:endParaRPr sz="1700"/>
          </a:p>
          <a:p>
            <a:pPr indent="0" lvl="0" marL="0" rtl="0" algn="l">
              <a:lnSpc>
                <a:spcPct val="115000"/>
              </a:lnSpc>
              <a:spcBef>
                <a:spcPts val="1600"/>
              </a:spcBef>
              <a:spcAft>
                <a:spcPts val="1600"/>
              </a:spcAft>
              <a:buSzPts val="1400"/>
              <a:buNone/>
            </a:pPr>
            <a:r>
              <a:t/>
            </a:r>
            <a:endParaRPr sz="1700"/>
          </a:p>
        </p:txBody>
      </p:sp>
      <p:pic>
        <p:nvPicPr>
          <p:cNvPr id="115" name="Google Shape;115;p8"/>
          <p:cNvPicPr preferRelativeResize="0"/>
          <p:nvPr/>
        </p:nvPicPr>
        <p:blipFill rotWithShape="1">
          <a:blip r:embed="rId3">
            <a:alphaModFix/>
          </a:blip>
          <a:srcRect b="0" l="0" r="0" t="0"/>
          <a:stretch/>
        </p:blipFill>
        <p:spPr>
          <a:xfrm>
            <a:off x="274872" y="1412800"/>
            <a:ext cx="4058225" cy="270482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82"/>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Marejeleo ya ziada</a:t>
            </a:r>
            <a:endParaRPr/>
          </a:p>
        </p:txBody>
      </p:sp>
      <p:sp>
        <p:nvSpPr>
          <p:cNvPr id="605" name="Google Shape;605;p82"/>
          <p:cNvSpPr txBox="1"/>
          <p:nvPr>
            <p:ph idx="1" type="body"/>
          </p:nvPr>
        </p:nvSpPr>
        <p:spPr>
          <a:xfrm>
            <a:off x="353850" y="1136363"/>
            <a:ext cx="5756700" cy="3235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200"/>
          </a:p>
          <a:p>
            <a:pPr indent="-317500" lvl="0" marL="457200" rtl="0" algn="l">
              <a:lnSpc>
                <a:spcPct val="100000"/>
              </a:lnSpc>
              <a:spcBef>
                <a:spcPts val="0"/>
              </a:spcBef>
              <a:spcAft>
                <a:spcPts val="0"/>
              </a:spcAft>
              <a:buSzPts val="1400"/>
              <a:buAutoNum type="alphaUcPeriod"/>
            </a:pPr>
            <a:r>
              <a:rPr b="1" i="0" lang="sw" u="sng">
                <a:solidFill>
                  <a:schemeClr val="hlink"/>
                </a:solidFill>
                <a:hlinkClick r:id="rId3"/>
              </a:rPr>
              <a:t>Bajeti Shirikishi, Kadi ya Tathmini ya Jamii, </a:t>
            </a:r>
            <a:br>
              <a:rPr b="1" lang="sw" u="sng">
                <a:solidFill>
                  <a:schemeClr val="hlink"/>
                </a:solidFill>
                <a:hlinkClick r:id="rId4"/>
              </a:rPr>
            </a:br>
            <a:r>
              <a:rPr b="1" i="0" lang="sw" u="sng">
                <a:solidFill>
                  <a:schemeClr val="hlink"/>
                </a:solidFill>
                <a:hlinkClick r:id="rId5"/>
              </a:rPr>
              <a:t>Nyenzo za Kadi ya Ripoti ya Umma, IEA, 2015, ukurasa wa 42</a:t>
            </a:r>
            <a:r>
              <a:rPr b="1" i="0" lang="sw" u="none">
                <a:solidFill>
                  <a:schemeClr val="dk1"/>
                </a:solidFill>
              </a:rPr>
              <a:t> </a:t>
            </a:r>
            <a:endParaRPr b="1"/>
          </a:p>
          <a:p>
            <a:pPr indent="-317500" lvl="0" marL="457200" rtl="0" algn="l">
              <a:lnSpc>
                <a:spcPct val="100000"/>
              </a:lnSpc>
              <a:spcBef>
                <a:spcPts val="0"/>
              </a:spcBef>
              <a:spcAft>
                <a:spcPts val="0"/>
              </a:spcAft>
              <a:buSzPts val="1400"/>
              <a:buAutoNum type="alphaUcPeriod"/>
            </a:pPr>
            <a:r>
              <a:rPr b="1" i="0" lang="sw" u="sng">
                <a:solidFill>
                  <a:schemeClr val="hlink"/>
                </a:solidFill>
                <a:hlinkClick r:id="rId6"/>
              </a:rPr>
              <a:t>Hatua za kutumia kadi ya tathmini ya jamii</a:t>
            </a:r>
            <a:endParaRPr/>
          </a:p>
          <a:p>
            <a:pPr indent="-317500" lvl="0" marL="457200" rtl="0" algn="l">
              <a:lnSpc>
                <a:spcPct val="100000"/>
              </a:lnSpc>
              <a:spcBef>
                <a:spcPts val="0"/>
              </a:spcBef>
              <a:spcAft>
                <a:spcPts val="0"/>
              </a:spcAft>
              <a:buSzPts val="1400"/>
              <a:buAutoNum type="alphaUcPeriod"/>
            </a:pPr>
            <a:r>
              <a:rPr b="1" i="0" lang="sw" u="sng">
                <a:solidFill>
                  <a:schemeClr val="hlink"/>
                </a:solidFill>
                <a:hlinkClick r:id="rId7"/>
              </a:rPr>
              <a:t>Mwongozo kuhusu Uwajibikaji wa Kijamii</a:t>
            </a:r>
            <a:endParaRPr/>
          </a:p>
          <a:p>
            <a:pPr indent="-317500" lvl="0" marL="457200" rtl="0" algn="l">
              <a:lnSpc>
                <a:spcPct val="100000"/>
              </a:lnSpc>
              <a:spcBef>
                <a:spcPts val="0"/>
              </a:spcBef>
              <a:spcAft>
                <a:spcPts val="0"/>
              </a:spcAft>
              <a:buSzPts val="1400"/>
              <a:buAutoNum type="alphaUcPeriod"/>
            </a:pPr>
            <a:r>
              <a:rPr b="1" i="0" lang="sw" u="sng">
                <a:solidFill>
                  <a:schemeClr val="hlink"/>
                </a:solidFill>
                <a:hlinkClick r:id="rId8"/>
              </a:rPr>
              <a:t>Nyenzo za utetezi na uwajibikaji wa kijamii</a:t>
            </a:r>
            <a:endParaRPr/>
          </a:p>
          <a:p>
            <a:pPr indent="-317500" lvl="0" marL="457200" rtl="0" algn="l">
              <a:lnSpc>
                <a:spcPct val="100000"/>
              </a:lnSpc>
              <a:spcBef>
                <a:spcPts val="0"/>
              </a:spcBef>
              <a:spcAft>
                <a:spcPts val="0"/>
              </a:spcAft>
              <a:buSzPts val="1400"/>
              <a:buAutoNum type="alphaUcPeriod"/>
            </a:pPr>
            <a:r>
              <a:rPr b="1" i="0" lang="sw" u="sng">
                <a:solidFill>
                  <a:schemeClr val="hlink"/>
                </a:solidFill>
                <a:hlinkClick r:id="rId9"/>
              </a:rPr>
              <a:t>Manual on Social Accountability for Civil Society Organizations and </a:t>
            </a:r>
            <a:br>
              <a:rPr b="1" lang="sw" u="sng">
                <a:solidFill>
                  <a:schemeClr val="hlink"/>
                </a:solidFill>
                <a:hlinkClick r:id="rId10"/>
              </a:rPr>
            </a:br>
            <a:r>
              <a:rPr b="1" i="0" lang="sw" u="sng">
                <a:solidFill>
                  <a:schemeClr val="hlink"/>
                </a:solidFill>
                <a:hlinkClick r:id="rId11"/>
              </a:rPr>
              <a:t>Municipalities in Palestine</a:t>
            </a:r>
            <a:endParaRPr/>
          </a:p>
          <a:p>
            <a:pPr indent="0" lvl="0" marL="0" rtl="0" algn="l">
              <a:lnSpc>
                <a:spcPct val="100000"/>
              </a:lnSpc>
              <a:spcBef>
                <a:spcPts val="0"/>
              </a:spcBef>
              <a:spcAft>
                <a:spcPts val="0"/>
              </a:spcAft>
              <a:buSzPts val="1400"/>
              <a:buNone/>
            </a:pPr>
            <a:r>
              <a:t/>
            </a:r>
            <a:endParaRPr b="1" sz="1200">
              <a:solidFill>
                <a:srgbClr val="333333"/>
              </a:solidFill>
            </a:endParaRPr>
          </a:p>
          <a:p>
            <a:pPr indent="0" lvl="0" marL="0" rtl="0" algn="l">
              <a:lnSpc>
                <a:spcPct val="100000"/>
              </a:lnSpc>
              <a:spcBef>
                <a:spcPts val="0"/>
              </a:spcBef>
              <a:spcAft>
                <a:spcPts val="700"/>
              </a:spcAft>
              <a:buSzPts val="1400"/>
              <a:buNone/>
            </a:pPr>
            <a:r>
              <a:t/>
            </a:r>
            <a:endParaRPr b="1"/>
          </a:p>
        </p:txBody>
      </p:sp>
      <p:pic>
        <p:nvPicPr>
          <p:cNvPr id="606" name="Google Shape;606;p82"/>
          <p:cNvPicPr preferRelativeResize="0"/>
          <p:nvPr/>
        </p:nvPicPr>
        <p:blipFill rotWithShape="1">
          <a:blip r:embed="rId12">
            <a:alphaModFix/>
          </a:blip>
          <a:srcRect b="0" l="0" r="0" t="0"/>
          <a:stretch/>
        </p:blipFill>
        <p:spPr>
          <a:xfrm>
            <a:off x="6450163" y="1629163"/>
            <a:ext cx="2447925" cy="244792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83"/>
          <p:cNvSpPr txBox="1"/>
          <p:nvPr>
            <p:ph type="ctrTitle"/>
          </p:nvPr>
        </p:nvSpPr>
        <p:spPr>
          <a:xfrm>
            <a:off x="357150" y="15716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sw" sz="4000" u="none"/>
              <a:t>Nyenzo ya uchunguzi wa ufuatiliaji wa matumizi ya umma </a:t>
            </a:r>
            <a:endParaRPr sz="4000"/>
          </a:p>
        </p:txBody>
      </p:sp>
      <p:sp>
        <p:nvSpPr>
          <p:cNvPr id="612" name="Google Shape;612;p83"/>
          <p:cNvSpPr txBox="1"/>
          <p:nvPr>
            <p:ph idx="1" type="subTitle"/>
          </p:nvPr>
        </p:nvSpPr>
        <p:spPr>
          <a:xfrm>
            <a:off x="996150" y="25325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sw" u="none"/>
              <a:t>Nyenzo ya 5</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84"/>
          <p:cNvSpPr txBox="1"/>
          <p:nvPr>
            <p:ph type="title"/>
          </p:nvPr>
        </p:nvSpPr>
        <p:spPr>
          <a:xfrm>
            <a:off x="65750" y="-66525"/>
            <a:ext cx="5776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400" u="none"/>
              <a:t>Nyenzo ya 5: Nyenzo ya uchunguzi wa ufuatiliaji wa matumizi ya umma ni nini?</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400"/>
          </a:p>
        </p:txBody>
      </p:sp>
      <p:sp>
        <p:nvSpPr>
          <p:cNvPr id="618" name="Google Shape;618;p84"/>
          <p:cNvSpPr txBox="1"/>
          <p:nvPr>
            <p:ph idx="1" type="body"/>
          </p:nvPr>
        </p:nvSpPr>
        <p:spPr>
          <a:xfrm>
            <a:off x="188100" y="1142150"/>
            <a:ext cx="4556400" cy="318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sz="2100" u="none"/>
              <a:t>Mbinu hii hutumiwa na wananchi kufuatilia mtiririko wa rasilimali za umma (km fedha, vifaa, mitambo, rasilimali watu) kutoka ngazi za juu za serikali, kupitia mfumo ya kiutawala katika ngazi tofauti, hadi watoa huduma za umma walio mstari wa mbele.</a:t>
            </a:r>
            <a:endParaRPr b="1" sz="2100"/>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45720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pic>
        <p:nvPicPr>
          <p:cNvPr descr="Mwanamume, mwanamke aliyebeba mtoto na mwanamke aliye kwenye kiti cha magurudumu wanazuru eneo la ujenzi ambapo wajenzi wawili wanaongeza paa kwenye jengo dogo" id="619" name="Google Shape;619;p84"/>
          <p:cNvPicPr preferRelativeResize="0"/>
          <p:nvPr/>
        </p:nvPicPr>
        <p:blipFill rotWithShape="1">
          <a:blip r:embed="rId3">
            <a:alphaModFix/>
          </a:blip>
          <a:srcRect b="0" l="0" r="0" t="0"/>
          <a:stretch/>
        </p:blipFill>
        <p:spPr>
          <a:xfrm>
            <a:off x="5066825" y="1352751"/>
            <a:ext cx="3924924" cy="23023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85"/>
          <p:cNvSpPr txBox="1"/>
          <p:nvPr>
            <p:ph idx="1" type="body"/>
          </p:nvPr>
        </p:nvSpPr>
        <p:spPr>
          <a:xfrm>
            <a:off x="4175725" y="170850"/>
            <a:ext cx="4831800" cy="48840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SzPts val="1900"/>
              <a:buChar char="●"/>
            </a:pPr>
            <a:r>
              <a:rPr b="0" i="0" lang="sw" sz="1900" u="none"/>
              <a:t>Kwa wananchi kutathmini kiasi cha fedha kilichotengwa kwa ajili ya utekelezaji wa shughuli unaoendeshwa na watoa huduma walio kwenye mstari wa mbele. </a:t>
            </a:r>
            <a:endParaRPr sz="1900"/>
          </a:p>
          <a:p>
            <a:pPr indent="-349250" lvl="0" marL="457200" rtl="0" algn="l">
              <a:lnSpc>
                <a:spcPct val="115000"/>
              </a:lnSpc>
              <a:spcBef>
                <a:spcPts val="0"/>
              </a:spcBef>
              <a:spcAft>
                <a:spcPts val="0"/>
              </a:spcAft>
              <a:buSzPts val="1900"/>
              <a:buChar char="●"/>
            </a:pPr>
            <a:r>
              <a:rPr b="0" i="0" lang="sw" sz="1900" u="none"/>
              <a:t>Kubaini kiasi cha fedha ambacho </a:t>
            </a:r>
            <a:r>
              <a:rPr b="1" i="0" lang="sw" sz="1900" u="none"/>
              <a:t>kimetumika, </a:t>
            </a:r>
            <a:endParaRPr sz="1900"/>
          </a:p>
          <a:p>
            <a:pPr indent="-349250" lvl="0" marL="457200" rtl="0" algn="l">
              <a:lnSpc>
                <a:spcPct val="115000"/>
              </a:lnSpc>
              <a:spcBef>
                <a:spcPts val="0"/>
              </a:spcBef>
              <a:spcAft>
                <a:spcPts val="0"/>
              </a:spcAft>
              <a:buSzPts val="1900"/>
              <a:buChar char="●"/>
            </a:pPr>
            <a:r>
              <a:rPr b="1" i="0" lang="sw" sz="1900" u="none"/>
              <a:t>kinatumika</a:t>
            </a:r>
            <a:r>
              <a:rPr b="0" i="0" lang="sw" sz="1900" u="none"/>
              <a:t> </a:t>
            </a:r>
            <a:endParaRPr sz="1900"/>
          </a:p>
          <a:p>
            <a:pPr indent="-349250" lvl="0" marL="457200" rtl="0" algn="l">
              <a:lnSpc>
                <a:spcPct val="115000"/>
              </a:lnSpc>
              <a:spcBef>
                <a:spcPts val="0"/>
              </a:spcBef>
              <a:spcAft>
                <a:spcPts val="0"/>
              </a:spcAft>
              <a:buSzPts val="1900"/>
              <a:buChar char="●"/>
            </a:pPr>
            <a:r>
              <a:rPr b="0" i="0" lang="sw" sz="1900" u="none"/>
              <a:t>na </a:t>
            </a:r>
            <a:r>
              <a:rPr b="1" i="0" lang="sw" sz="1900" u="none"/>
              <a:t>matokeo</a:t>
            </a:r>
            <a:r>
              <a:rPr b="0" i="0" lang="sw" sz="1900" u="none"/>
              <a:t> yaliyowezekana kupitia fedha ambazo tayari zimetumika.</a:t>
            </a:r>
            <a:endParaRPr sz="1900"/>
          </a:p>
          <a:p>
            <a:pPr indent="0" lvl="0" marL="0" rtl="0" algn="l">
              <a:lnSpc>
                <a:spcPct val="115000"/>
              </a:lnSpc>
              <a:spcBef>
                <a:spcPts val="1600"/>
              </a:spcBef>
              <a:spcAft>
                <a:spcPts val="0"/>
              </a:spcAft>
              <a:buSzPts val="1400"/>
              <a:buNone/>
            </a:pPr>
            <a:r>
              <a:rPr b="0" i="0" lang="sw" sz="1900" u="none"/>
              <a:t>Nyenzo hii inaweza kutumika katika ngazi zote za serikali ambapo mgao na matumizi ya fedha hufanyika.</a:t>
            </a:r>
            <a:endParaRPr sz="1900"/>
          </a:p>
          <a:p>
            <a:pPr indent="0" lvl="0" marL="0" rtl="0" algn="l">
              <a:lnSpc>
                <a:spcPct val="115000"/>
              </a:lnSpc>
              <a:spcBef>
                <a:spcPts val="1600"/>
              </a:spcBef>
              <a:spcAft>
                <a:spcPts val="0"/>
              </a:spcAft>
              <a:buSzPts val="1400"/>
              <a:buNone/>
            </a:pPr>
            <a:r>
              <a:t/>
            </a:r>
            <a:endParaRPr sz="1200"/>
          </a:p>
          <a:p>
            <a:pPr indent="0" lvl="0" marL="0" rtl="0" algn="l">
              <a:lnSpc>
                <a:spcPct val="115000"/>
              </a:lnSpc>
              <a:spcBef>
                <a:spcPts val="1600"/>
              </a:spcBef>
              <a:spcAft>
                <a:spcPts val="0"/>
              </a:spcAft>
              <a:buSzPts val="1400"/>
              <a:buNone/>
            </a:pPr>
            <a:r>
              <a:t/>
            </a:r>
            <a:endParaRPr sz="1200"/>
          </a:p>
          <a:p>
            <a:pPr indent="0" lvl="0" marL="0" rtl="0" algn="l">
              <a:lnSpc>
                <a:spcPct val="115000"/>
              </a:lnSpc>
              <a:spcBef>
                <a:spcPts val="1600"/>
              </a:spcBef>
              <a:spcAft>
                <a:spcPts val="0"/>
              </a:spcAft>
              <a:buSzPts val="1400"/>
              <a:buNone/>
            </a:pPr>
            <a:r>
              <a:t/>
            </a:r>
            <a:endParaRPr sz="1200"/>
          </a:p>
          <a:p>
            <a:pPr indent="0" lvl="0" marL="0" rtl="0" algn="l">
              <a:lnSpc>
                <a:spcPct val="115000"/>
              </a:lnSpc>
              <a:spcBef>
                <a:spcPts val="1600"/>
              </a:spcBef>
              <a:spcAft>
                <a:spcPts val="0"/>
              </a:spcAft>
              <a:buSzPts val="1400"/>
              <a:buNone/>
            </a:pPr>
            <a:r>
              <a:t/>
            </a:r>
            <a:endParaRPr sz="1200"/>
          </a:p>
          <a:p>
            <a:pPr indent="0" lvl="0" marL="0" rtl="0" algn="l">
              <a:lnSpc>
                <a:spcPct val="115000"/>
              </a:lnSpc>
              <a:spcBef>
                <a:spcPts val="1600"/>
              </a:spcBef>
              <a:spcAft>
                <a:spcPts val="0"/>
              </a:spcAft>
              <a:buSzPts val="1400"/>
              <a:buNone/>
            </a:pPr>
            <a:r>
              <a:t/>
            </a:r>
            <a:endParaRPr sz="1200"/>
          </a:p>
          <a:p>
            <a:pPr indent="0" lvl="0" marL="0" rtl="0" algn="l">
              <a:lnSpc>
                <a:spcPct val="115000"/>
              </a:lnSpc>
              <a:spcBef>
                <a:spcPts val="1600"/>
              </a:spcBef>
              <a:spcAft>
                <a:spcPts val="0"/>
              </a:spcAft>
              <a:buSzPts val="1400"/>
              <a:buNone/>
            </a:pPr>
            <a:r>
              <a:t/>
            </a:r>
            <a:endParaRPr sz="1200"/>
          </a:p>
          <a:p>
            <a:pPr indent="0" lvl="0" marL="0" rtl="0" algn="l">
              <a:lnSpc>
                <a:spcPct val="115000"/>
              </a:lnSpc>
              <a:spcBef>
                <a:spcPts val="1600"/>
              </a:spcBef>
              <a:spcAft>
                <a:spcPts val="1600"/>
              </a:spcAft>
              <a:buSzPts val="1400"/>
              <a:buNone/>
            </a:pPr>
            <a:r>
              <a:t/>
            </a:r>
            <a:endParaRPr sz="1200"/>
          </a:p>
        </p:txBody>
      </p:sp>
      <p:sp>
        <p:nvSpPr>
          <p:cNvPr id="625" name="Google Shape;625;p85"/>
          <p:cNvSpPr txBox="1"/>
          <p:nvPr>
            <p:ph type="title"/>
          </p:nvPr>
        </p:nvSpPr>
        <p:spPr>
          <a:xfrm>
            <a:off x="439475" y="17350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5: </a:t>
            </a:r>
            <a:r>
              <a:rPr b="0" i="0" lang="sw" u="none"/>
              <a:t>Kusudi</a:t>
            </a:r>
            <a:r>
              <a:rPr b="1" i="0" lang="sw" u="none"/>
              <a:t>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86"/>
          <p:cNvSpPr txBox="1"/>
          <p:nvPr>
            <p:ph idx="1" type="body"/>
          </p:nvPr>
        </p:nvSpPr>
        <p:spPr>
          <a:xfrm>
            <a:off x="4318050" y="100725"/>
            <a:ext cx="4397400" cy="3430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sw" sz="1900" u="none">
                <a:solidFill>
                  <a:schemeClr val="dk1"/>
                </a:solidFill>
              </a:rPr>
              <a:t>Ufaafu </a:t>
            </a:r>
            <a:endParaRPr b="1" sz="1900">
              <a:solidFill>
                <a:schemeClr val="dk1"/>
              </a:solidFill>
            </a:endParaRPr>
          </a:p>
          <a:p>
            <a:pPr indent="-349250" lvl="0" marL="457200" rtl="0" algn="l">
              <a:lnSpc>
                <a:spcPct val="100000"/>
              </a:lnSpc>
              <a:spcBef>
                <a:spcPts val="700"/>
              </a:spcBef>
              <a:spcAft>
                <a:spcPts val="0"/>
              </a:spcAft>
              <a:buClr>
                <a:schemeClr val="dk1"/>
              </a:buClr>
              <a:buSzPts val="1900"/>
              <a:buFont typeface="Noto Sans Symbols"/>
              <a:buChar char="●"/>
            </a:pPr>
            <a:r>
              <a:rPr b="0" i="0" lang="sw" sz="1900" u="none">
                <a:solidFill>
                  <a:schemeClr val="dk1"/>
                </a:solidFill>
              </a:rPr>
              <a:t>Inaweza kutumika kwa ufanisi kufuatilia masuala yanayowakumba wananchi.</a:t>
            </a:r>
            <a:endParaRPr sz="1900">
              <a:solidFill>
                <a:schemeClr val="dk1"/>
              </a:solidFill>
            </a:endParaRPr>
          </a:p>
          <a:p>
            <a:pPr indent="-349250" lvl="0" marL="457200" rtl="0" algn="l">
              <a:lnSpc>
                <a:spcPct val="100000"/>
              </a:lnSpc>
              <a:spcBef>
                <a:spcPts val="700"/>
              </a:spcBef>
              <a:spcAft>
                <a:spcPts val="0"/>
              </a:spcAft>
              <a:buClr>
                <a:schemeClr val="dk1"/>
              </a:buClr>
              <a:buSzPts val="1900"/>
              <a:buFont typeface="Noto Sans Symbols"/>
              <a:buChar char="●"/>
            </a:pPr>
            <a:r>
              <a:rPr b="0" i="0" lang="sw" sz="1900" u="none">
                <a:solidFill>
                  <a:schemeClr val="dk1"/>
                </a:solidFill>
              </a:rPr>
              <a:t>Inawezesha uwajibikaji katika masuala ya mashinani na pia yale ya kimfumo kwa ujumla.</a:t>
            </a:r>
            <a:endParaRPr sz="1900">
              <a:solidFill>
                <a:schemeClr val="dk1"/>
              </a:solidFill>
            </a:endParaRPr>
          </a:p>
          <a:p>
            <a:pPr indent="-349250" lvl="0" marL="457200" rtl="0" algn="l">
              <a:lnSpc>
                <a:spcPct val="100000"/>
              </a:lnSpc>
              <a:spcBef>
                <a:spcPts val="700"/>
              </a:spcBef>
              <a:spcAft>
                <a:spcPts val="0"/>
              </a:spcAft>
              <a:buClr>
                <a:schemeClr val="dk1"/>
              </a:buClr>
              <a:buSzPts val="1900"/>
              <a:buFont typeface="Noto Sans Symbols"/>
              <a:buChar char="●"/>
            </a:pPr>
            <a:r>
              <a:rPr b="0" i="0" lang="sw" sz="1900" u="none">
                <a:solidFill>
                  <a:schemeClr val="dk1"/>
                </a:solidFill>
              </a:rPr>
              <a:t>Inazuia ufisadi na mapungufu katika utoaji wa huduma.</a:t>
            </a:r>
            <a:endParaRPr sz="1900">
              <a:solidFill>
                <a:schemeClr val="dk1"/>
              </a:solidFill>
            </a:endParaRPr>
          </a:p>
          <a:p>
            <a:pPr indent="0" lvl="0" marL="457200" rtl="0" algn="l">
              <a:lnSpc>
                <a:spcPct val="100000"/>
              </a:lnSpc>
              <a:spcBef>
                <a:spcPts val="700"/>
              </a:spcBef>
              <a:spcAft>
                <a:spcPts val="0"/>
              </a:spcAft>
              <a:buSzPts val="1400"/>
              <a:buNone/>
            </a:pPr>
            <a:r>
              <a:t/>
            </a:r>
            <a:endParaRPr sz="1900">
              <a:solidFill>
                <a:schemeClr val="dk1"/>
              </a:solidFill>
            </a:endParaRPr>
          </a:p>
          <a:p>
            <a:pPr indent="0" lvl="0" marL="0" rtl="0" algn="l">
              <a:lnSpc>
                <a:spcPct val="100000"/>
              </a:lnSpc>
              <a:spcBef>
                <a:spcPts val="0"/>
              </a:spcBef>
              <a:spcAft>
                <a:spcPts val="0"/>
              </a:spcAft>
              <a:buSzPts val="1400"/>
              <a:buNone/>
            </a:pPr>
            <a:r>
              <a:rPr b="1" i="0" lang="sw" sz="1900" u="none">
                <a:solidFill>
                  <a:schemeClr val="dk1"/>
                </a:solidFill>
              </a:rPr>
              <a:t>Upungufu </a:t>
            </a:r>
            <a:endParaRPr b="1" sz="1900">
              <a:solidFill>
                <a:schemeClr val="dk1"/>
              </a:solidFill>
            </a:endParaRPr>
          </a:p>
          <a:p>
            <a:pPr indent="-349250" lvl="0" marL="457200" rtl="0" algn="l">
              <a:lnSpc>
                <a:spcPct val="100000"/>
              </a:lnSpc>
              <a:spcBef>
                <a:spcPts val="700"/>
              </a:spcBef>
              <a:spcAft>
                <a:spcPts val="0"/>
              </a:spcAft>
              <a:buClr>
                <a:schemeClr val="dk1"/>
              </a:buClr>
              <a:buSzPts val="1900"/>
              <a:buChar char="●"/>
            </a:pPr>
            <a:r>
              <a:rPr b="0" i="0" lang="sw" sz="1900" u="none">
                <a:solidFill>
                  <a:schemeClr val="dk1"/>
                </a:solidFill>
              </a:rPr>
              <a:t>Matatizo yanaweza kuibuka ikiwa data haipo, haipatikani, au iko katika muundo usioweza kutumika, iwe kwa makusudi au la. </a:t>
            </a:r>
            <a:endParaRPr sz="1900">
              <a:solidFill>
                <a:schemeClr val="dk1"/>
              </a:solidFill>
            </a:endParaRPr>
          </a:p>
          <a:p>
            <a:pPr indent="0" lvl="0" marL="0" rtl="0" algn="l">
              <a:lnSpc>
                <a:spcPct val="100000"/>
              </a:lnSpc>
              <a:spcBef>
                <a:spcPts val="700"/>
              </a:spcBef>
              <a:spcAft>
                <a:spcPts val="0"/>
              </a:spcAft>
              <a:buSzPts val="1400"/>
              <a:buNone/>
            </a:pPr>
            <a:r>
              <a:t/>
            </a:r>
            <a:endParaRPr>
              <a:solidFill>
                <a:schemeClr val="dk1"/>
              </a:solidFill>
            </a:endParaRPr>
          </a:p>
          <a:p>
            <a:pPr indent="0" lvl="0" marL="0" rtl="0" algn="l">
              <a:lnSpc>
                <a:spcPct val="100000"/>
              </a:lnSpc>
              <a:spcBef>
                <a:spcPts val="700"/>
              </a:spcBef>
              <a:spcAft>
                <a:spcPts val="0"/>
              </a:spcAft>
              <a:buSzPts val="1400"/>
              <a:buNone/>
            </a:pPr>
            <a:r>
              <a:t/>
            </a:r>
            <a:endParaRPr b="1" sz="1300">
              <a:solidFill>
                <a:schemeClr val="dk1"/>
              </a:solidFill>
            </a:endParaRPr>
          </a:p>
          <a:p>
            <a:pPr indent="0" lvl="0" marL="457200" rtl="0" algn="l">
              <a:lnSpc>
                <a:spcPct val="115000"/>
              </a:lnSpc>
              <a:spcBef>
                <a:spcPts val="700"/>
              </a:spcBef>
              <a:spcAft>
                <a:spcPts val="0"/>
              </a:spcAft>
              <a:buSzPts val="1400"/>
              <a:buNone/>
            </a:pPr>
            <a:r>
              <a:t/>
            </a:r>
            <a:endParaRPr b="1" sz="1200"/>
          </a:p>
          <a:p>
            <a:pPr indent="0" lvl="0" marL="0" rtl="0" algn="l">
              <a:lnSpc>
                <a:spcPct val="115000"/>
              </a:lnSpc>
              <a:spcBef>
                <a:spcPts val="1600"/>
              </a:spcBef>
              <a:spcAft>
                <a:spcPts val="1600"/>
              </a:spcAft>
              <a:buSzPts val="1400"/>
              <a:buNone/>
            </a:pPr>
            <a:r>
              <a:t/>
            </a:r>
            <a:endParaRPr sz="1200"/>
          </a:p>
        </p:txBody>
      </p:sp>
      <p:sp>
        <p:nvSpPr>
          <p:cNvPr id="631" name="Google Shape;631;p86"/>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5: </a:t>
            </a:r>
            <a:r>
              <a:rPr b="0" i="0" lang="sw" u="none"/>
              <a:t>Ufaafu na upungufu</a:t>
            </a:r>
            <a:r>
              <a:rPr b="1" i="0" lang="sw" u="none"/>
              <a:t>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87"/>
          <p:cNvSpPr txBox="1"/>
          <p:nvPr>
            <p:ph type="title"/>
          </p:nvPr>
        </p:nvSpPr>
        <p:spPr>
          <a:xfrm>
            <a:off x="291600" y="-50225"/>
            <a:ext cx="56454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500" u="none"/>
              <a:t>Nyenzo ya 5: Ufuatiliaji wa matumizi ya umma katika mchakato wenu wa CCT </a:t>
            </a:r>
            <a:endParaRPr sz="2400"/>
          </a:p>
          <a:p>
            <a:pPr indent="0" lvl="0" marL="0" rtl="0" algn="l">
              <a:lnSpc>
                <a:spcPct val="100000"/>
              </a:lnSpc>
              <a:spcBef>
                <a:spcPts val="0"/>
              </a:spcBef>
              <a:spcAft>
                <a:spcPts val="0"/>
              </a:spcAft>
              <a:buSzPts val="2600"/>
              <a:buNone/>
            </a:pPr>
            <a:r>
              <a:rPr b="0" i="0" lang="sw" u="none"/>
              <a:t> </a:t>
            </a:r>
            <a:endParaRPr/>
          </a:p>
        </p:txBody>
      </p:sp>
      <p:graphicFrame>
        <p:nvGraphicFramePr>
          <p:cNvPr id="637" name="Google Shape;637;p87"/>
          <p:cNvGraphicFramePr/>
          <p:nvPr/>
        </p:nvGraphicFramePr>
        <p:xfrm>
          <a:off x="222275" y="980525"/>
          <a:ext cx="3000000" cy="3000000"/>
        </p:xfrm>
        <a:graphic>
          <a:graphicData uri="http://schemas.openxmlformats.org/drawingml/2006/table">
            <a:tbl>
              <a:tblPr>
                <a:noFill/>
                <a:tableStyleId>{34DB39BA-1C77-4FE4-B795-2DAF235CAF17}</a:tableStyleId>
              </a:tblPr>
              <a:tblGrid>
                <a:gridCol w="1771700"/>
                <a:gridCol w="1915275"/>
                <a:gridCol w="2919375"/>
                <a:gridCol w="209310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Mbinu ya CCT</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Mchakato wa ustawi wa kanisa na jamii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638" name="Google Shape;638;p87"/>
          <p:cNvPicPr preferRelativeResize="0"/>
          <p:nvPr/>
        </p:nvPicPr>
        <p:blipFill rotWithShape="1">
          <a:blip r:embed="rId3">
            <a:alphaModFix/>
          </a:blip>
          <a:srcRect b="0" l="0" r="0" t="0"/>
          <a:stretch/>
        </p:blipFill>
        <p:spPr>
          <a:xfrm>
            <a:off x="4183014" y="4365525"/>
            <a:ext cx="777975" cy="77797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88"/>
          <p:cNvSpPr txBox="1"/>
          <p:nvPr>
            <p:ph type="title"/>
          </p:nvPr>
        </p:nvSpPr>
        <p:spPr>
          <a:xfrm>
            <a:off x="195921" y="41325"/>
            <a:ext cx="5691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200" u="none"/>
              <a:t>Nyenzo ya 5: Ufuatiliaji wa matumizi ya umma katika mchakato wenu wa CCT (muhtasari)</a:t>
            </a:r>
            <a:endParaRPr sz="22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500"/>
          </a:p>
          <a:p>
            <a:pPr indent="0" lvl="0" marL="0" rtl="0" algn="l">
              <a:lnSpc>
                <a:spcPct val="100000"/>
              </a:lnSpc>
              <a:spcBef>
                <a:spcPts val="0"/>
              </a:spcBef>
              <a:spcAft>
                <a:spcPts val="0"/>
              </a:spcAft>
              <a:buSzPts val="2600"/>
              <a:buNone/>
            </a:pPr>
            <a:r>
              <a:rPr b="0" i="0" lang="sw" sz="2500" u="none"/>
              <a:t> </a:t>
            </a:r>
            <a:endParaRPr sz="2500"/>
          </a:p>
        </p:txBody>
      </p:sp>
      <p:sp>
        <p:nvSpPr>
          <p:cNvPr id="644" name="Google Shape;644;p88"/>
          <p:cNvSpPr txBox="1"/>
          <p:nvPr/>
        </p:nvSpPr>
        <p:spPr>
          <a:xfrm>
            <a:off x="157200" y="857150"/>
            <a:ext cx="8829600" cy="143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sw" sz="1500" u="none" cap="none" strike="noStrike">
                <a:solidFill>
                  <a:srgbClr val="434343"/>
                </a:solidFill>
                <a:latin typeface="Calibri"/>
                <a:ea typeface="Calibri"/>
                <a:cs typeface="Calibri"/>
                <a:sym typeface="Calibri"/>
              </a:rPr>
              <a:t>Nyenzo hii ni mwafaka zaidi katika hatua ambapo rasilimali zilizopo zimebainishwa: wanajamii, pamoja na kanisa, wamefanya tathmini ya mahitaji yao, wamebaini matatizo na fursa zilizopo katika jamii zao, wameyapa vipaumbele matatizo ambayo wangependa kuangazia, na wameanza kukusanya rasilimali ili kushughulikia matatizo hayo. Ikiwa serikali tayari inaangazia tatizo ambalo limepewa kipaumbele, nyenzo hii inaweza kutumika kuhakikisha tatizo limeshughulikiwa vilivyo kwa kutumia rasilimali zilizopo. Nyenzo hii itasaidia jamii kufuatilia jinsi fedha hizo zinavyotumika. </a:t>
            </a:r>
            <a:endParaRPr b="0" i="0" sz="15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434343"/>
              </a:solidFill>
              <a:latin typeface="Calibri"/>
              <a:ea typeface="Calibri"/>
              <a:cs typeface="Calibri"/>
              <a:sym typeface="Calibri"/>
            </a:endParaRPr>
          </a:p>
        </p:txBody>
      </p:sp>
      <p:graphicFrame>
        <p:nvGraphicFramePr>
          <p:cNvPr id="645" name="Google Shape;645;p88"/>
          <p:cNvGraphicFramePr/>
          <p:nvPr/>
        </p:nvGraphicFramePr>
        <p:xfrm>
          <a:off x="157201" y="2535175"/>
          <a:ext cx="3000000" cy="3000000"/>
        </p:xfrm>
        <a:graphic>
          <a:graphicData uri="http://schemas.openxmlformats.org/drawingml/2006/table">
            <a:tbl>
              <a:tblPr>
                <a:noFill/>
                <a:tableStyleId>{897171C1-48FA-46DC-B3BE-D1560424E134}</a:tableStyleId>
              </a:tblPr>
              <a:tblGrid>
                <a:gridCol w="1713300"/>
                <a:gridCol w="2124525"/>
                <a:gridCol w="3215225"/>
                <a:gridCol w="1958675"/>
              </a:tblGrid>
              <a:tr h="540975">
                <a:tc>
                  <a:txBody>
                    <a:bodyPr/>
                    <a:lstStyle/>
                    <a:p>
                      <a:pPr indent="0" lvl="0" marL="0" marR="0" rtl="0" algn="l">
                        <a:lnSpc>
                          <a:spcPct val="100000"/>
                        </a:lnSpc>
                        <a:spcBef>
                          <a:spcPts val="0"/>
                        </a:spcBef>
                        <a:spcAft>
                          <a:spcPts val="0"/>
                        </a:spcAft>
                        <a:buClr>
                          <a:srgbClr val="000000"/>
                        </a:buClr>
                        <a:buSzPts val="1900"/>
                        <a:buFont typeface="Arial"/>
                        <a:buNone/>
                      </a:pPr>
                      <a:r>
                        <a:rPr b="1" i="0" lang="sw" sz="1700" u="none" cap="none" strike="noStrike">
                          <a:solidFill>
                            <a:srgbClr val="333333"/>
                          </a:solidFill>
                          <a:latin typeface="Calibri"/>
                          <a:ea typeface="Calibri"/>
                          <a:cs typeface="Calibri"/>
                          <a:sym typeface="Calibri"/>
                        </a:rPr>
                        <a:t>Mbinu ya CCT</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sw" sz="1700" u="none" cap="none" strike="noStrike">
                          <a:solidFill>
                            <a:srgbClr val="333333"/>
                          </a:solidFill>
                          <a:latin typeface="Calibri"/>
                          <a:ea typeface="Calibri"/>
                          <a:cs typeface="Calibri"/>
                          <a:sym typeface="Calibri"/>
                        </a:rPr>
                        <a:t>Mchakato wa ustawi wa kanisa na jamii</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sw" sz="1700" u="none" cap="none" strike="noStrike">
                          <a:solidFill>
                            <a:srgbClr val="333333"/>
                          </a:solidFill>
                          <a:latin typeface="Calibri"/>
                          <a:ea typeface="Calibri"/>
                          <a:cs typeface="Calibri"/>
                          <a:sym typeface="Calibri"/>
                        </a:rPr>
                        <a:t>Umoja/Parivartan/Unidos</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sw" sz="1700" u="none" cap="none" strike="noStrike">
                          <a:solidFill>
                            <a:srgbClr val="333333"/>
                          </a:solidFill>
                          <a:latin typeface="Calibri"/>
                          <a:ea typeface="Calibri"/>
                          <a:cs typeface="Calibri"/>
                          <a:sym typeface="Calibri"/>
                        </a:rPr>
                        <a:t>Sangsangai</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1806375">
                <a:tc>
                  <a:txBody>
                    <a:bodyPr/>
                    <a:lstStyle/>
                    <a:p>
                      <a:pPr indent="0" lvl="0" marL="0" marR="0" rtl="0" algn="l">
                        <a:lnSpc>
                          <a:spcPct val="100000"/>
                        </a:lnSpc>
                        <a:spcBef>
                          <a:spcPts val="0"/>
                        </a:spcBef>
                        <a:spcAft>
                          <a:spcPts val="0"/>
                        </a:spcAft>
                        <a:buClr>
                          <a:srgbClr val="000000"/>
                        </a:buClr>
                        <a:buSzPts val="1900"/>
                        <a:buFont typeface="Arial"/>
                        <a:buNone/>
                      </a:pPr>
                      <a:r>
                        <a:rPr b="0" i="0" lang="sw" sz="1600" u="none" cap="none" strike="noStrike">
                          <a:solidFill>
                            <a:srgbClr val="333333"/>
                          </a:solidFill>
                          <a:latin typeface="Calibri"/>
                          <a:ea typeface="Calibri"/>
                          <a:cs typeface="Calibri"/>
                          <a:sym typeface="Calibri"/>
                        </a:rPr>
                        <a:t>Wakati wa kujumuisha nyenzo ya ufuatiliaji wa matumizi ya fedha za umma</a:t>
                      </a:r>
                      <a:endParaRPr sz="16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sw" sz="1600" u="none" cap="none" strike="noStrike">
                          <a:solidFill>
                            <a:srgbClr val="333333"/>
                          </a:solidFill>
                          <a:latin typeface="Calibri"/>
                          <a:ea typeface="Calibri"/>
                          <a:cs typeface="Calibri"/>
                          <a:sym typeface="Calibri"/>
                        </a:rPr>
                        <a:t>Hatua ya 4:</a:t>
                      </a:r>
                      <a:r>
                        <a:rPr b="0" i="0" lang="sw" sz="1600" u="none" cap="none" strike="noStrike">
                          <a:solidFill>
                            <a:srgbClr val="333333"/>
                          </a:solidFill>
                          <a:latin typeface="Calibri"/>
                          <a:ea typeface="Calibri"/>
                          <a:cs typeface="Calibri"/>
                          <a:sym typeface="Calibri"/>
                        </a:rPr>
                        <a:t> Uchambuzi wa taarifa</a:t>
                      </a:r>
                      <a:endParaRPr sz="16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sz="16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sw" sz="1600" u="none" cap="none" strike="noStrike">
                          <a:solidFill>
                            <a:srgbClr val="333333"/>
                          </a:solidFill>
                          <a:latin typeface="Calibri"/>
                          <a:ea typeface="Calibri"/>
                          <a:cs typeface="Calibri"/>
                          <a:sym typeface="Calibri"/>
                        </a:rPr>
                        <a:t>Hatua ya 5: </a:t>
                      </a:r>
                      <a:br>
                        <a:rPr b="1" lang="sw" sz="1600" u="none" cap="none" strike="noStrike">
                          <a:solidFill>
                            <a:srgbClr val="333333"/>
                          </a:solidFill>
                          <a:latin typeface="Calibri"/>
                          <a:ea typeface="Calibri"/>
                          <a:cs typeface="Calibri"/>
                          <a:sym typeface="Calibri"/>
                        </a:rPr>
                      </a:br>
                      <a:r>
                        <a:rPr b="0" i="0" lang="sw" sz="1600" u="none" cap="none" strike="noStrike">
                          <a:solidFill>
                            <a:srgbClr val="333333"/>
                          </a:solidFill>
                          <a:latin typeface="Calibri"/>
                          <a:ea typeface="Calibri"/>
                          <a:cs typeface="Calibri"/>
                          <a:sym typeface="Calibri"/>
                        </a:rPr>
                        <a:t>Kufanya Uamuzi</a:t>
                      </a:r>
                      <a:endParaRPr sz="16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sw" sz="1600" u="none" cap="none" strike="noStrike">
                          <a:solidFill>
                            <a:srgbClr val="333333"/>
                          </a:solidFill>
                          <a:latin typeface="Calibri"/>
                          <a:ea typeface="Calibri"/>
                          <a:cs typeface="Calibri"/>
                          <a:sym typeface="Calibri"/>
                        </a:rPr>
                        <a:t>Hatua ya 3</a:t>
                      </a:r>
                      <a:r>
                        <a:rPr b="1" i="0" lang="sw" sz="1600" u="none" cap="none" strike="noStrike">
                          <a:solidFill>
                            <a:srgbClr val="333333"/>
                          </a:solidFill>
                          <a:highlight>
                            <a:srgbClr val="FFFFFF"/>
                          </a:highlight>
                          <a:latin typeface="Calibri"/>
                          <a:ea typeface="Calibri"/>
                          <a:cs typeface="Calibri"/>
                          <a:sym typeface="Calibri"/>
                        </a:rPr>
                        <a:t>: </a:t>
                      </a:r>
                      <a:br>
                        <a:rPr b="1" lang="sw" sz="1600" u="none" cap="none" strike="noStrike">
                          <a:solidFill>
                            <a:srgbClr val="333333"/>
                          </a:solidFill>
                          <a:highlight>
                            <a:srgbClr val="FFFFFF"/>
                          </a:highlight>
                          <a:latin typeface="Calibri"/>
                          <a:ea typeface="Calibri"/>
                          <a:cs typeface="Calibri"/>
                          <a:sym typeface="Calibri"/>
                        </a:rPr>
                      </a:br>
                      <a:r>
                        <a:rPr b="0" i="0" lang="sw" sz="1600" u="none" cap="none" strike="noStrike">
                          <a:solidFill>
                            <a:srgbClr val="333333"/>
                          </a:solidFill>
                          <a:highlight>
                            <a:srgbClr val="FFFFFF"/>
                          </a:highlight>
                          <a:latin typeface="Calibri"/>
                          <a:ea typeface="Calibri"/>
                          <a:cs typeface="Calibri"/>
                          <a:sym typeface="Calibri"/>
                        </a:rPr>
                        <a:t>Kuweka malengo na kuchukua hatua (kupanga utekelezaji)</a:t>
                      </a:r>
                      <a:endParaRPr sz="16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sz="16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sw" sz="1600" u="none" cap="none" strike="noStrike">
                          <a:solidFill>
                            <a:srgbClr val="333333"/>
                          </a:solidFill>
                          <a:highlight>
                            <a:srgbClr val="FFFFFF"/>
                          </a:highlight>
                          <a:latin typeface="Calibri"/>
                          <a:ea typeface="Calibri"/>
                          <a:cs typeface="Calibri"/>
                          <a:sym typeface="Calibri"/>
                        </a:rPr>
                        <a:t>Hatua ya 4: </a:t>
                      </a:r>
                      <a:br>
                        <a:rPr b="1" lang="sw" sz="1600" u="none" cap="none" strike="noStrike">
                          <a:solidFill>
                            <a:srgbClr val="333333"/>
                          </a:solidFill>
                          <a:highlight>
                            <a:srgbClr val="FFFFFF"/>
                          </a:highlight>
                          <a:latin typeface="Calibri"/>
                          <a:ea typeface="Calibri"/>
                          <a:cs typeface="Calibri"/>
                          <a:sym typeface="Calibri"/>
                        </a:rPr>
                      </a:br>
                      <a:r>
                        <a:rPr b="0" i="0" lang="sw" sz="1600" u="none" cap="none" strike="noStrike">
                          <a:solidFill>
                            <a:srgbClr val="333333"/>
                          </a:solidFill>
                          <a:highlight>
                            <a:srgbClr val="FFFFFF"/>
                          </a:highlight>
                          <a:latin typeface="Calibri"/>
                          <a:ea typeface="Calibri"/>
                          <a:cs typeface="Calibri"/>
                          <a:sym typeface="Calibri"/>
                        </a:rPr>
                        <a:t>Kutekeleza</a:t>
                      </a:r>
                      <a:endParaRPr sz="16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sw" sz="1600" u="none" cap="none" strike="noStrike">
                          <a:solidFill>
                            <a:srgbClr val="333333"/>
                          </a:solidFill>
                          <a:latin typeface="Calibri"/>
                          <a:ea typeface="Calibri"/>
                          <a:cs typeface="Calibri"/>
                          <a:sym typeface="Calibri"/>
                        </a:rPr>
                        <a:t>Awamu ya 3: </a:t>
                      </a:r>
                      <a:br>
                        <a:rPr b="1" lang="sw" sz="1600" u="none" cap="none" strike="noStrike">
                          <a:solidFill>
                            <a:srgbClr val="333333"/>
                          </a:solidFill>
                          <a:latin typeface="Calibri"/>
                          <a:ea typeface="Calibri"/>
                          <a:cs typeface="Calibri"/>
                          <a:sym typeface="Calibri"/>
                        </a:rPr>
                      </a:br>
                      <a:r>
                        <a:rPr b="0" i="0" lang="sw" sz="1600" u="none" cap="none" strike="noStrike">
                          <a:solidFill>
                            <a:srgbClr val="333333"/>
                          </a:solidFill>
                          <a:latin typeface="Calibri"/>
                          <a:ea typeface="Calibri"/>
                          <a:cs typeface="Calibri"/>
                          <a:sym typeface="Calibri"/>
                        </a:rPr>
                        <a:t>Jamii</a:t>
                      </a:r>
                      <a:endParaRPr sz="16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89"/>
          <p:cNvSpPr txBox="1"/>
          <p:nvPr>
            <p:ph type="title"/>
          </p:nvPr>
        </p:nvSpPr>
        <p:spPr>
          <a:xfrm>
            <a:off x="160725" y="-80350"/>
            <a:ext cx="5575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400" u="none"/>
              <a:t>Nyenzo ya 5: Hatua kuu katika uchunguzi wa ufuatiliaji wa matumizi ya umma</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400"/>
          </a:p>
        </p:txBody>
      </p:sp>
      <p:sp>
        <p:nvSpPr>
          <p:cNvPr id="651" name="Google Shape;651;p89"/>
          <p:cNvSpPr txBox="1"/>
          <p:nvPr/>
        </p:nvSpPr>
        <p:spPr>
          <a:xfrm>
            <a:off x="3871525" y="2630650"/>
            <a:ext cx="2692800" cy="90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sw" sz="1700" u="none" cap="none" strike="noStrike">
                <a:solidFill>
                  <a:schemeClr val="dk1"/>
                </a:solidFill>
                <a:latin typeface="Calibri"/>
                <a:ea typeface="Calibri"/>
                <a:cs typeface="Calibri"/>
                <a:sym typeface="Calibri"/>
              </a:rPr>
              <a:t>5. Unda timu ya uchunguzi wa ufuatiliaji wa matumizi ya umma (PETS)</a:t>
            </a:r>
            <a:endParaRPr b="0" i="0" sz="1700" u="none" cap="none" strike="noStrike">
              <a:solidFill>
                <a:schemeClr val="dk2"/>
              </a:solidFill>
              <a:latin typeface="Arial"/>
              <a:ea typeface="Arial"/>
              <a:cs typeface="Arial"/>
              <a:sym typeface="Arial"/>
            </a:endParaRPr>
          </a:p>
        </p:txBody>
      </p:sp>
      <p:sp>
        <p:nvSpPr>
          <p:cNvPr id="652" name="Google Shape;652;p89"/>
          <p:cNvSpPr txBox="1"/>
          <p:nvPr/>
        </p:nvSpPr>
        <p:spPr>
          <a:xfrm>
            <a:off x="1904675" y="3869450"/>
            <a:ext cx="1491000" cy="90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sw" sz="1700" u="none" cap="none" strike="noStrike">
                <a:solidFill>
                  <a:schemeClr val="dk1"/>
                </a:solidFill>
                <a:latin typeface="Calibri"/>
                <a:ea typeface="Calibri"/>
                <a:cs typeface="Calibri"/>
                <a:sym typeface="Calibri"/>
              </a:rPr>
              <a:t>3. Kufanya utafiti</a:t>
            </a:r>
            <a:endParaRPr b="0" i="0" sz="1700" u="none" cap="none" strike="noStrike">
              <a:solidFill>
                <a:schemeClr val="dk2"/>
              </a:solidFill>
              <a:latin typeface="Arial"/>
              <a:ea typeface="Arial"/>
              <a:cs typeface="Arial"/>
              <a:sym typeface="Arial"/>
            </a:endParaRPr>
          </a:p>
        </p:txBody>
      </p:sp>
      <p:sp>
        <p:nvSpPr>
          <p:cNvPr id="653" name="Google Shape;653;p89"/>
          <p:cNvSpPr txBox="1"/>
          <p:nvPr/>
        </p:nvSpPr>
        <p:spPr>
          <a:xfrm>
            <a:off x="7102850" y="2829000"/>
            <a:ext cx="1623600" cy="875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sw" sz="1700" u="none" cap="none" strike="noStrike">
                <a:solidFill>
                  <a:schemeClr val="dk1"/>
                </a:solidFill>
                <a:latin typeface="Calibri"/>
                <a:ea typeface="Calibri"/>
                <a:cs typeface="Calibri"/>
                <a:sym typeface="Calibri"/>
              </a:rPr>
              <a:t>7. Kujenga mahusiano</a:t>
            </a:r>
            <a:endParaRPr b="0" i="0" sz="2300" u="none" cap="none" strike="noStrike">
              <a:solidFill>
                <a:schemeClr val="dk2"/>
              </a:solidFill>
              <a:latin typeface="Arial"/>
              <a:ea typeface="Arial"/>
              <a:cs typeface="Arial"/>
              <a:sym typeface="Arial"/>
            </a:endParaRPr>
          </a:p>
        </p:txBody>
      </p:sp>
      <p:sp>
        <p:nvSpPr>
          <p:cNvPr id="654" name="Google Shape;654;p89"/>
          <p:cNvSpPr txBox="1"/>
          <p:nvPr/>
        </p:nvSpPr>
        <p:spPr>
          <a:xfrm>
            <a:off x="2833325" y="1280800"/>
            <a:ext cx="2794200" cy="694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sw" sz="1700" u="none" cap="none" strike="noStrike">
                <a:solidFill>
                  <a:schemeClr val="dk1"/>
                </a:solidFill>
                <a:latin typeface="Calibri"/>
                <a:ea typeface="Calibri"/>
                <a:cs typeface="Calibri"/>
                <a:sym typeface="Calibri"/>
              </a:rPr>
              <a:t>4. Kukubaliana kuhusu suala/mradi wa kufuatilia</a:t>
            </a:r>
            <a:r>
              <a:rPr b="0" i="0" lang="sw" sz="1700" u="none" cap="none" strike="noStrike">
                <a:solidFill>
                  <a:schemeClr val="dk1"/>
                </a:solidFill>
                <a:latin typeface="Calibri"/>
                <a:ea typeface="Calibri"/>
                <a:cs typeface="Calibri"/>
                <a:sym typeface="Calibri"/>
              </a:rPr>
              <a:t> </a:t>
            </a:r>
            <a:endParaRPr b="0" i="0" sz="1700" u="none" cap="none" strike="noStrike">
              <a:solidFill>
                <a:schemeClr val="dk2"/>
              </a:solidFill>
              <a:latin typeface="Arial"/>
              <a:ea typeface="Arial"/>
              <a:cs typeface="Arial"/>
              <a:sym typeface="Arial"/>
            </a:endParaRPr>
          </a:p>
        </p:txBody>
      </p:sp>
      <p:sp>
        <p:nvSpPr>
          <p:cNvPr id="655" name="Google Shape;655;p89"/>
          <p:cNvSpPr txBox="1"/>
          <p:nvPr/>
        </p:nvSpPr>
        <p:spPr>
          <a:xfrm>
            <a:off x="5159425" y="4007175"/>
            <a:ext cx="2794200" cy="90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sw" sz="1700" u="none" cap="none" strike="noStrike">
                <a:solidFill>
                  <a:schemeClr val="dk1"/>
                </a:solidFill>
                <a:latin typeface="Calibri"/>
                <a:ea typeface="Calibri"/>
                <a:cs typeface="Calibri"/>
                <a:sym typeface="Calibri"/>
              </a:rPr>
              <a:t>8. Kusanya taarifa unazohitaji kuhusu matumizi ya fedha za umma.</a:t>
            </a:r>
            <a:endParaRPr b="0" i="0" sz="2300" u="none" cap="none" strike="noStrike">
              <a:solidFill>
                <a:schemeClr val="dk2"/>
              </a:solidFill>
              <a:latin typeface="Arial"/>
              <a:ea typeface="Arial"/>
              <a:cs typeface="Arial"/>
              <a:sym typeface="Arial"/>
            </a:endParaRPr>
          </a:p>
        </p:txBody>
      </p:sp>
      <p:sp>
        <p:nvSpPr>
          <p:cNvPr id="656" name="Google Shape;656;p89"/>
          <p:cNvSpPr txBox="1"/>
          <p:nvPr/>
        </p:nvSpPr>
        <p:spPr>
          <a:xfrm>
            <a:off x="6181800" y="1573025"/>
            <a:ext cx="2692800" cy="810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sw" sz="1700" u="none" cap="none" strike="noStrike">
                <a:solidFill>
                  <a:schemeClr val="dk1"/>
                </a:solidFill>
                <a:latin typeface="Calibri"/>
                <a:ea typeface="Calibri"/>
                <a:cs typeface="Calibri"/>
                <a:sym typeface="Calibri"/>
              </a:rPr>
              <a:t>6. Kujua kinachoendelea:</a:t>
            </a:r>
            <a:endParaRPr b="0" i="0" sz="1700" u="none" cap="none" strike="noStrike">
              <a:solidFill>
                <a:schemeClr val="dk2"/>
              </a:solidFill>
              <a:latin typeface="Arial"/>
              <a:ea typeface="Arial"/>
              <a:cs typeface="Arial"/>
              <a:sym typeface="Arial"/>
            </a:endParaRPr>
          </a:p>
        </p:txBody>
      </p:sp>
      <p:sp>
        <p:nvSpPr>
          <p:cNvPr id="657" name="Google Shape;657;p89"/>
          <p:cNvSpPr txBox="1"/>
          <p:nvPr/>
        </p:nvSpPr>
        <p:spPr>
          <a:xfrm>
            <a:off x="296825" y="1338550"/>
            <a:ext cx="2154300" cy="810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336550" lvl="0" marL="457200" marR="0" rtl="0" algn="l">
              <a:lnSpc>
                <a:spcPct val="100000"/>
              </a:lnSpc>
              <a:spcBef>
                <a:spcPts val="0"/>
              </a:spcBef>
              <a:spcAft>
                <a:spcPts val="0"/>
              </a:spcAft>
              <a:buClr>
                <a:schemeClr val="dk1"/>
              </a:buClr>
              <a:buSzPts val="1700"/>
              <a:buFont typeface="Calibri"/>
              <a:buAutoNum type="arabicPeriod"/>
            </a:pPr>
            <a:r>
              <a:rPr b="1" i="0" lang="sw" sz="1700" u="none" cap="none" strike="noStrike">
                <a:solidFill>
                  <a:schemeClr val="dk1"/>
                </a:solidFill>
                <a:latin typeface="Calibri"/>
                <a:ea typeface="Calibri"/>
                <a:cs typeface="Calibri"/>
                <a:sym typeface="Calibri"/>
              </a:rPr>
              <a:t>Chambua taarifa zote</a:t>
            </a:r>
            <a:endParaRPr b="0" i="0" sz="2300" u="none" cap="none" strike="noStrike">
              <a:solidFill>
                <a:schemeClr val="dk2"/>
              </a:solidFill>
              <a:latin typeface="Arial"/>
              <a:ea typeface="Arial"/>
              <a:cs typeface="Arial"/>
              <a:sym typeface="Arial"/>
            </a:endParaRPr>
          </a:p>
        </p:txBody>
      </p:sp>
      <p:sp>
        <p:nvSpPr>
          <p:cNvPr id="658" name="Google Shape;658;p89"/>
          <p:cNvSpPr txBox="1"/>
          <p:nvPr/>
        </p:nvSpPr>
        <p:spPr>
          <a:xfrm>
            <a:off x="160725" y="2571750"/>
            <a:ext cx="3234900" cy="1132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sw" sz="1700" u="none" cap="none" strike="noStrike">
                <a:solidFill>
                  <a:schemeClr val="dk1"/>
                </a:solidFill>
                <a:latin typeface="Calibri"/>
                <a:ea typeface="Calibri"/>
                <a:cs typeface="Calibri"/>
                <a:sym typeface="Calibri"/>
              </a:rPr>
              <a:t>2. Kutoa majibu kwa wanajamii na wale wanaohusika na bajeti na matumizi yake</a:t>
            </a:r>
            <a:endParaRPr b="1" i="0" sz="1700" u="none" cap="none" strike="noStrike">
              <a:solidFill>
                <a:schemeClr val="dk2"/>
              </a:solidFill>
              <a:latin typeface="Arial"/>
              <a:ea typeface="Arial"/>
              <a:cs typeface="Arial"/>
              <a:sym typeface="Arial"/>
            </a:endParaRPr>
          </a:p>
        </p:txBody>
      </p:sp>
      <p:pic>
        <p:nvPicPr>
          <p:cNvPr id="659" name="Google Shape;659;p89"/>
          <p:cNvPicPr preferRelativeResize="0"/>
          <p:nvPr/>
        </p:nvPicPr>
        <p:blipFill rotWithShape="1">
          <a:blip r:embed="rId3">
            <a:alphaModFix/>
          </a:blip>
          <a:srcRect b="0" l="0" r="0" t="0"/>
          <a:stretch/>
        </p:blipFill>
        <p:spPr>
          <a:xfrm>
            <a:off x="4134487" y="4173125"/>
            <a:ext cx="875025" cy="87505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90"/>
          <p:cNvSpPr txBox="1"/>
          <p:nvPr>
            <p:ph type="title"/>
          </p:nvPr>
        </p:nvSpPr>
        <p:spPr>
          <a:xfrm>
            <a:off x="150775" y="-60275"/>
            <a:ext cx="5766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400" u="none"/>
              <a:t>Nyenzo ya 5: Hatua kuu katika uchunguzi wa ufuatiliaji wa matumizi ya umma</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400"/>
          </a:p>
        </p:txBody>
      </p:sp>
      <p:sp>
        <p:nvSpPr>
          <p:cNvPr id="665" name="Google Shape;665;p90"/>
          <p:cNvSpPr txBox="1"/>
          <p:nvPr>
            <p:ph idx="1" type="body"/>
          </p:nvPr>
        </p:nvSpPr>
        <p:spPr>
          <a:xfrm>
            <a:off x="248650" y="1126400"/>
            <a:ext cx="6582600" cy="3188100"/>
          </a:xfrm>
          <a:prstGeom prst="rect">
            <a:avLst/>
          </a:prstGeom>
          <a:noFill/>
          <a:ln>
            <a:noFill/>
          </a:ln>
        </p:spPr>
        <p:txBody>
          <a:bodyPr anchorCtr="0" anchor="t" bIns="91425" lIns="91425" spcFirstLastPara="1" rIns="91425" wrap="square" tIns="91425">
            <a:noAutofit/>
          </a:bodyPr>
          <a:lstStyle/>
          <a:p>
            <a:pPr indent="-336550" lvl="0" marL="457200" rtl="0" algn="l">
              <a:lnSpc>
                <a:spcPct val="100000"/>
              </a:lnSpc>
              <a:spcBef>
                <a:spcPts val="1000"/>
              </a:spcBef>
              <a:spcAft>
                <a:spcPts val="0"/>
              </a:spcAft>
              <a:buClr>
                <a:schemeClr val="dk1"/>
              </a:buClr>
              <a:buSzPts val="1700"/>
              <a:buAutoNum type="arabicPeriod"/>
            </a:pPr>
            <a:r>
              <a:rPr b="0" i="0" lang="sw" sz="1700" u="none">
                <a:solidFill>
                  <a:schemeClr val="dk1"/>
                </a:solidFill>
              </a:rPr>
              <a:t>Unda timu ya uchunguzi wa ufuatiliaji wa matumizi ya umma (PETS)</a:t>
            </a:r>
            <a:endParaRPr sz="1600">
              <a:solidFill>
                <a:schemeClr val="dk1"/>
              </a:solidFill>
            </a:endParaRPr>
          </a:p>
          <a:p>
            <a:pPr indent="-336550" lvl="0" marL="457200" rtl="0" algn="l">
              <a:lnSpc>
                <a:spcPct val="100000"/>
              </a:lnSpc>
              <a:spcBef>
                <a:spcPts val="1000"/>
              </a:spcBef>
              <a:spcAft>
                <a:spcPts val="0"/>
              </a:spcAft>
              <a:buClr>
                <a:schemeClr val="dk1"/>
              </a:buClr>
              <a:buSzPts val="1700"/>
              <a:buAutoNum type="arabicPeriod"/>
            </a:pPr>
            <a:r>
              <a:rPr b="0" i="0" lang="sw" sz="1700" u="none">
                <a:solidFill>
                  <a:schemeClr val="dk1"/>
                </a:solidFill>
              </a:rPr>
              <a:t>Kujenga mahusiano (ijimuishwe kikamilifu)</a:t>
            </a:r>
            <a:endParaRPr sz="1700">
              <a:solidFill>
                <a:schemeClr val="dk1"/>
              </a:solidFill>
            </a:endParaRPr>
          </a:p>
          <a:p>
            <a:pPr indent="-336550" lvl="0" marL="457200" rtl="0" algn="l">
              <a:lnSpc>
                <a:spcPct val="100000"/>
              </a:lnSpc>
              <a:spcBef>
                <a:spcPts val="1000"/>
              </a:spcBef>
              <a:spcAft>
                <a:spcPts val="0"/>
              </a:spcAft>
              <a:buClr>
                <a:schemeClr val="dk1"/>
              </a:buClr>
              <a:buSzPts val="1700"/>
              <a:buAutoNum type="arabicPeriod"/>
            </a:pPr>
            <a:r>
              <a:rPr b="0" i="0" lang="sw" sz="1700" u="none">
                <a:solidFill>
                  <a:schemeClr val="dk1"/>
                </a:solidFill>
              </a:rPr>
              <a:t>Kukubaliana kuhusu suala/mradi wa kufuatilia </a:t>
            </a:r>
            <a:endParaRPr sz="1700">
              <a:solidFill>
                <a:schemeClr val="dk1"/>
              </a:solidFill>
            </a:endParaRPr>
          </a:p>
          <a:p>
            <a:pPr indent="-336550" lvl="0" marL="457200" rtl="0" algn="l">
              <a:lnSpc>
                <a:spcPct val="100000"/>
              </a:lnSpc>
              <a:spcBef>
                <a:spcPts val="1000"/>
              </a:spcBef>
              <a:spcAft>
                <a:spcPts val="0"/>
              </a:spcAft>
              <a:buClr>
                <a:schemeClr val="dk1"/>
              </a:buClr>
              <a:buSzPts val="1700"/>
              <a:buAutoNum type="arabicPeriod"/>
            </a:pPr>
            <a:r>
              <a:rPr b="0" i="0" lang="sw" sz="1700" u="none">
                <a:solidFill>
                  <a:schemeClr val="dk1"/>
                </a:solidFill>
              </a:rPr>
              <a:t>Kufanya utafiti:</a:t>
            </a:r>
            <a:endParaRPr sz="1700">
              <a:solidFill>
                <a:schemeClr val="dk1"/>
              </a:solidFill>
            </a:endParaRPr>
          </a:p>
          <a:p>
            <a:pPr indent="-336550" lvl="0" marL="457200" rtl="0" algn="l">
              <a:lnSpc>
                <a:spcPct val="100000"/>
              </a:lnSpc>
              <a:spcBef>
                <a:spcPts val="1000"/>
              </a:spcBef>
              <a:spcAft>
                <a:spcPts val="0"/>
              </a:spcAft>
              <a:buClr>
                <a:schemeClr val="dk1"/>
              </a:buClr>
              <a:buSzPts val="1700"/>
              <a:buAutoNum type="arabicPeriod"/>
            </a:pPr>
            <a:r>
              <a:rPr b="0" i="0" lang="sw" sz="1700" u="none">
                <a:solidFill>
                  <a:schemeClr val="dk1"/>
                </a:solidFill>
              </a:rPr>
              <a:t>Kusanya taarifa unazohitaji kuhusu matumizi ya fedha za umma.</a:t>
            </a:r>
            <a:endParaRPr sz="1700">
              <a:solidFill>
                <a:schemeClr val="dk1"/>
              </a:solidFill>
            </a:endParaRPr>
          </a:p>
          <a:p>
            <a:pPr indent="-336550" lvl="0" marL="457200" rtl="0" algn="l">
              <a:lnSpc>
                <a:spcPct val="100000"/>
              </a:lnSpc>
              <a:spcBef>
                <a:spcPts val="1000"/>
              </a:spcBef>
              <a:spcAft>
                <a:spcPts val="0"/>
              </a:spcAft>
              <a:buClr>
                <a:schemeClr val="dk1"/>
              </a:buClr>
              <a:buSzPts val="1700"/>
              <a:buAutoNum type="arabicPeriod"/>
            </a:pPr>
            <a:r>
              <a:rPr b="0" i="0" lang="sw" sz="1700" u="none">
                <a:solidFill>
                  <a:schemeClr val="dk1"/>
                </a:solidFill>
              </a:rPr>
              <a:t>Kujua kinachoendelea:</a:t>
            </a:r>
            <a:endParaRPr sz="1700">
              <a:solidFill>
                <a:schemeClr val="dk1"/>
              </a:solidFill>
            </a:endParaRPr>
          </a:p>
          <a:p>
            <a:pPr indent="-336550" lvl="0" marL="457200" rtl="0" algn="l">
              <a:lnSpc>
                <a:spcPct val="100000"/>
              </a:lnSpc>
              <a:spcBef>
                <a:spcPts val="1000"/>
              </a:spcBef>
              <a:spcAft>
                <a:spcPts val="0"/>
              </a:spcAft>
              <a:buClr>
                <a:schemeClr val="dk1"/>
              </a:buClr>
              <a:buSzPts val="1700"/>
              <a:buAutoNum type="arabicPeriod"/>
            </a:pPr>
            <a:r>
              <a:rPr b="0" i="0" lang="sw" sz="1700" u="none">
                <a:solidFill>
                  <a:schemeClr val="dk1"/>
                </a:solidFill>
              </a:rPr>
              <a:t>Chambua taarifa zote </a:t>
            </a:r>
            <a:endParaRPr sz="1700">
              <a:solidFill>
                <a:schemeClr val="dk1"/>
              </a:solidFill>
            </a:endParaRPr>
          </a:p>
          <a:p>
            <a:pPr indent="-336550" lvl="0" marL="457200" rtl="0" algn="l">
              <a:lnSpc>
                <a:spcPct val="100000"/>
              </a:lnSpc>
              <a:spcBef>
                <a:spcPts val="1000"/>
              </a:spcBef>
              <a:spcAft>
                <a:spcPts val="0"/>
              </a:spcAft>
              <a:buClr>
                <a:schemeClr val="dk1"/>
              </a:buClr>
              <a:buSzPts val="1700"/>
              <a:buAutoNum type="arabicPeriod"/>
            </a:pPr>
            <a:r>
              <a:rPr b="0" i="0" lang="sw" sz="1700" u="none">
                <a:solidFill>
                  <a:schemeClr val="dk1"/>
                </a:solidFill>
              </a:rPr>
              <a:t>Toa majibu kwa wanajamii na wale wanaohusika na bajeti </a:t>
            </a:r>
            <a:endParaRPr sz="1700">
              <a:solidFill>
                <a:schemeClr val="dk1"/>
              </a:solidFill>
            </a:endParaRPr>
          </a:p>
          <a:p>
            <a:pPr indent="0" lvl="0" marL="0" rtl="0" algn="l">
              <a:lnSpc>
                <a:spcPct val="100000"/>
              </a:lnSpc>
              <a:spcBef>
                <a:spcPts val="700"/>
              </a:spcBef>
              <a:spcAft>
                <a:spcPts val="0"/>
              </a:spcAft>
              <a:buSzPts val="1400"/>
              <a:buNone/>
            </a:pPr>
            <a:r>
              <a:t/>
            </a:r>
            <a:endParaRPr sz="1600">
              <a:solidFill>
                <a:schemeClr val="dk1"/>
              </a:solidFill>
            </a:endParaRPr>
          </a:p>
          <a:p>
            <a:pPr indent="0" lvl="0" marL="0" rtl="0" algn="l">
              <a:lnSpc>
                <a:spcPct val="100000"/>
              </a:lnSpc>
              <a:spcBef>
                <a:spcPts val="700"/>
              </a:spcBef>
              <a:spcAft>
                <a:spcPts val="0"/>
              </a:spcAft>
              <a:buSzPts val="1400"/>
              <a:buNone/>
            </a:pPr>
            <a:r>
              <a:t/>
            </a:r>
            <a:endParaRPr sz="1600">
              <a:solidFill>
                <a:schemeClr val="dk1"/>
              </a:solidFill>
            </a:endParaRPr>
          </a:p>
          <a:p>
            <a:pPr indent="0" lvl="0" marL="0" rtl="0" algn="l">
              <a:lnSpc>
                <a:spcPct val="100000"/>
              </a:lnSpc>
              <a:spcBef>
                <a:spcPts val="700"/>
              </a:spcBef>
              <a:spcAft>
                <a:spcPts val="0"/>
              </a:spcAft>
              <a:buSzPts val="1400"/>
              <a:buNone/>
            </a:pPr>
            <a:r>
              <a:t/>
            </a:r>
            <a:endParaRPr sz="1600">
              <a:solidFill>
                <a:schemeClr val="dk1"/>
              </a:solidFill>
            </a:endParaRPr>
          </a:p>
          <a:p>
            <a:pPr indent="0" lvl="0" marL="0" rtl="0" algn="l">
              <a:lnSpc>
                <a:spcPct val="100000"/>
              </a:lnSpc>
              <a:spcBef>
                <a:spcPts val="700"/>
              </a:spcBef>
              <a:spcAft>
                <a:spcPts val="0"/>
              </a:spcAft>
              <a:buSzPts val="1400"/>
              <a:buNone/>
            </a:pPr>
            <a:r>
              <a:t/>
            </a:r>
            <a:endParaRPr sz="1600">
              <a:solidFill>
                <a:schemeClr val="dk1"/>
              </a:solidFill>
            </a:endParaRPr>
          </a:p>
          <a:p>
            <a:pPr indent="0" lvl="0" marL="0" rtl="0" algn="l">
              <a:lnSpc>
                <a:spcPct val="100000"/>
              </a:lnSpc>
              <a:spcBef>
                <a:spcPts val="700"/>
              </a:spcBef>
              <a:spcAft>
                <a:spcPts val="0"/>
              </a:spcAft>
              <a:buSzPts val="1400"/>
              <a:buNone/>
            </a:pPr>
            <a:r>
              <a:t/>
            </a:r>
            <a:endParaRPr sz="1600">
              <a:solidFill>
                <a:schemeClr val="dk1"/>
              </a:solidFill>
            </a:endParaRPr>
          </a:p>
          <a:p>
            <a:pPr indent="0" lvl="0" marL="0" rtl="0" algn="l">
              <a:lnSpc>
                <a:spcPct val="100000"/>
              </a:lnSpc>
              <a:spcBef>
                <a:spcPts val="700"/>
              </a:spcBef>
              <a:spcAft>
                <a:spcPts val="0"/>
              </a:spcAft>
              <a:buSzPts val="1400"/>
              <a:buNone/>
            </a:pPr>
            <a:r>
              <a:t/>
            </a:r>
            <a:endParaRPr sz="1600">
              <a:solidFill>
                <a:schemeClr val="dk1"/>
              </a:solidFill>
            </a:endParaRPr>
          </a:p>
          <a:p>
            <a:pPr indent="0" lvl="0" marL="0" rtl="0" algn="l">
              <a:lnSpc>
                <a:spcPct val="100000"/>
              </a:lnSpc>
              <a:spcBef>
                <a:spcPts val="1400"/>
              </a:spcBef>
              <a:spcAft>
                <a:spcPts val="0"/>
              </a:spcAft>
              <a:buSzPts val="1400"/>
              <a:buNone/>
            </a:pPr>
            <a:r>
              <a:t/>
            </a:r>
            <a:endParaRPr sz="1600"/>
          </a:p>
        </p:txBody>
      </p:sp>
      <p:pic>
        <p:nvPicPr>
          <p:cNvPr descr="Mwanamume, mwanamke aliyebeba mtoto na mwanamke aliye kwenye kiti cha magurudumu wanazuru eneo la ujenzi ambapo wajenzi wawili wanaongeza paa kwenye jengo dogo" id="666" name="Google Shape;666;p90"/>
          <p:cNvPicPr preferRelativeResize="0"/>
          <p:nvPr/>
        </p:nvPicPr>
        <p:blipFill rotWithShape="1">
          <a:blip r:embed="rId3">
            <a:alphaModFix/>
          </a:blip>
          <a:srcRect b="0" l="0" r="0" t="0"/>
          <a:stretch/>
        </p:blipFill>
        <p:spPr>
          <a:xfrm>
            <a:off x="6379150" y="1374950"/>
            <a:ext cx="2764851" cy="1798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91"/>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Nyenzo ya 5: Mfano – Uganda   </a:t>
            </a:r>
            <a:endParaRPr/>
          </a:p>
        </p:txBody>
      </p:sp>
      <p:sp>
        <p:nvSpPr>
          <p:cNvPr id="672" name="Google Shape;672;p91"/>
          <p:cNvSpPr txBox="1"/>
          <p:nvPr>
            <p:ph idx="1" type="body"/>
          </p:nvPr>
        </p:nvSpPr>
        <p:spPr>
          <a:xfrm>
            <a:off x="311700" y="1006525"/>
            <a:ext cx="4749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sz="2400"/>
          </a:p>
          <a:p>
            <a:pPr indent="0" lvl="0" marL="0" rtl="0" algn="l">
              <a:lnSpc>
                <a:spcPct val="100000"/>
              </a:lnSpc>
              <a:spcBef>
                <a:spcPts val="1600"/>
              </a:spcBef>
              <a:spcAft>
                <a:spcPts val="0"/>
              </a:spcAft>
              <a:buSzPts val="1400"/>
              <a:buNone/>
            </a:pPr>
            <a:r>
              <a:t/>
            </a:r>
            <a:endParaRPr sz="2400"/>
          </a:p>
          <a:p>
            <a:pPr indent="0" lvl="0" marL="0" rtl="0" algn="l">
              <a:lnSpc>
                <a:spcPct val="100000"/>
              </a:lnSpc>
              <a:spcBef>
                <a:spcPts val="0"/>
              </a:spcBef>
              <a:spcAft>
                <a:spcPts val="0"/>
              </a:spcAft>
              <a:buSzPts val="1400"/>
              <a:buNone/>
            </a:pPr>
            <a:r>
              <a:rPr b="1" i="0" lang="sw" sz="2400" u="sng">
                <a:solidFill>
                  <a:schemeClr val="hlink"/>
                </a:solidFill>
                <a:hlinkClick r:id="rId3"/>
              </a:rPr>
              <a:t>Utetezi nchini Uganda: Kujenga uhusiano na serikali za mitaa</a:t>
            </a:r>
            <a:endParaRPr b="1" sz="2400">
              <a:solidFill>
                <a:schemeClr val="dk1"/>
              </a:solidFill>
            </a:endParaRPr>
          </a:p>
          <a:p>
            <a:pPr indent="0" lvl="0" marL="0" rtl="0" algn="l">
              <a:lnSpc>
                <a:spcPct val="100000"/>
              </a:lnSpc>
              <a:spcBef>
                <a:spcPts val="0"/>
              </a:spcBef>
              <a:spcAft>
                <a:spcPts val="0"/>
              </a:spcAft>
              <a:buSzPts val="1400"/>
              <a:buNone/>
            </a:pPr>
            <a:r>
              <a:t/>
            </a:r>
            <a:endParaRPr b="1" sz="2400"/>
          </a:p>
        </p:txBody>
      </p:sp>
      <p:pic>
        <p:nvPicPr>
          <p:cNvPr id="673" name="Google Shape;673;p91"/>
          <p:cNvPicPr preferRelativeResize="0"/>
          <p:nvPr/>
        </p:nvPicPr>
        <p:blipFill rotWithShape="1">
          <a:blip r:embed="rId4">
            <a:alphaModFix/>
          </a:blip>
          <a:srcRect b="0" l="0" r="0" t="0"/>
          <a:stretch/>
        </p:blipFill>
        <p:spPr>
          <a:xfrm>
            <a:off x="5187975" y="1538200"/>
            <a:ext cx="3583850" cy="2388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9"/>
          <p:cNvSpPr txBox="1"/>
          <p:nvPr>
            <p:ph idx="1" type="body"/>
          </p:nvPr>
        </p:nvSpPr>
        <p:spPr>
          <a:xfrm>
            <a:off x="311700" y="999050"/>
            <a:ext cx="8235900" cy="3488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lphaLcParenBoth"/>
            </a:pPr>
            <a:r>
              <a:rPr b="1" i="0" lang="sw" sz="1800" u="none"/>
              <a:t>Katika vikundi vidogo, chukueni muda wa kusoma na kutafakari: </a:t>
            </a:r>
            <a:endParaRPr sz="1800"/>
          </a:p>
          <a:p>
            <a:pPr indent="-342900" lvl="0" marL="914400" rtl="0" algn="l">
              <a:lnSpc>
                <a:spcPct val="100000"/>
              </a:lnSpc>
              <a:spcBef>
                <a:spcPts val="0"/>
              </a:spcBef>
              <a:spcAft>
                <a:spcPts val="0"/>
              </a:spcAft>
              <a:buSzPts val="1800"/>
              <a:buChar char="●"/>
            </a:pPr>
            <a:r>
              <a:rPr b="0" i="0" lang="sw" sz="1800" u="none"/>
              <a:t>Mithali 31:8-9 </a:t>
            </a:r>
            <a:endParaRPr sz="1800"/>
          </a:p>
          <a:p>
            <a:pPr indent="-342900" lvl="0" marL="914400" rtl="0" algn="l">
              <a:lnSpc>
                <a:spcPct val="100000"/>
              </a:lnSpc>
              <a:spcBef>
                <a:spcPts val="0"/>
              </a:spcBef>
              <a:spcAft>
                <a:spcPts val="0"/>
              </a:spcAft>
              <a:buSzPts val="1800"/>
              <a:buChar char="●"/>
            </a:pPr>
            <a:r>
              <a:rPr b="0" i="0" lang="sw" sz="1800" u="none"/>
              <a:t>Yeremia 22:3</a:t>
            </a:r>
            <a:endParaRPr sz="1800"/>
          </a:p>
          <a:p>
            <a:pPr indent="-342900" lvl="0" marL="914400" rtl="0" algn="l">
              <a:lnSpc>
                <a:spcPct val="100000"/>
              </a:lnSpc>
              <a:spcBef>
                <a:spcPts val="0"/>
              </a:spcBef>
              <a:spcAft>
                <a:spcPts val="0"/>
              </a:spcAft>
              <a:buSzPts val="1800"/>
              <a:buChar char="●"/>
            </a:pPr>
            <a:r>
              <a:rPr b="0" i="0" lang="sw" sz="1800" u="none"/>
              <a:t>Kumbukumbu la Torati 25:13-16 </a:t>
            </a:r>
            <a:endParaRPr sz="1800"/>
          </a:p>
          <a:p>
            <a:pPr indent="-342900" lvl="0" marL="914400" rtl="0" algn="l">
              <a:lnSpc>
                <a:spcPct val="100000"/>
              </a:lnSpc>
              <a:spcBef>
                <a:spcPts val="0"/>
              </a:spcBef>
              <a:spcAft>
                <a:spcPts val="0"/>
              </a:spcAft>
              <a:buSzPts val="1800"/>
              <a:buChar char="●"/>
            </a:pPr>
            <a:r>
              <a:rPr b="0" i="0" lang="sw" sz="1800" u="none"/>
              <a:t>Zaburi 82:3 </a:t>
            </a:r>
            <a:endParaRPr sz="1800"/>
          </a:p>
          <a:p>
            <a:pPr indent="0" lvl="0" marL="457200" rtl="0" algn="l">
              <a:lnSpc>
                <a:spcPct val="100000"/>
              </a:lnSpc>
              <a:spcBef>
                <a:spcPts val="0"/>
              </a:spcBef>
              <a:spcAft>
                <a:spcPts val="0"/>
              </a:spcAft>
              <a:buSzPts val="1400"/>
              <a:buNone/>
            </a:pPr>
            <a:r>
              <a:t/>
            </a:r>
            <a:endParaRPr sz="1800"/>
          </a:p>
          <a:p>
            <a:pPr indent="0" lvl="0" marL="0" rtl="0" algn="l">
              <a:lnSpc>
                <a:spcPct val="100000"/>
              </a:lnSpc>
              <a:spcBef>
                <a:spcPts val="0"/>
              </a:spcBef>
              <a:spcAft>
                <a:spcPts val="0"/>
              </a:spcAft>
              <a:buSzPts val="1400"/>
              <a:buNone/>
            </a:pPr>
            <a:r>
              <a:rPr b="1" i="0" lang="sw" sz="1800" u="none"/>
              <a:t>(b)    Someni Ezra 8:28-34 kwa vikundi</a:t>
            </a:r>
            <a:endParaRPr sz="1800"/>
          </a:p>
          <a:p>
            <a:pPr indent="0" lvl="0" marL="457200" rtl="0" algn="l">
              <a:lnSpc>
                <a:spcPct val="100000"/>
              </a:lnSpc>
              <a:spcBef>
                <a:spcPts val="0"/>
              </a:spcBef>
              <a:spcAft>
                <a:spcPts val="0"/>
              </a:spcAft>
              <a:buSzPts val="1400"/>
              <a:buNone/>
            </a:pPr>
            <a:r>
              <a:rPr b="0" i="0" lang="sw" sz="1800" u="none"/>
              <a:t>Wanaume walio katika kifungu hicho cha maandiko wanaonyesha uwajibikaji katika ngazi zipi tatu?</a:t>
            </a:r>
            <a:endParaRPr sz="1800"/>
          </a:p>
          <a:p>
            <a:pPr indent="0" lvl="0" marL="0" rtl="0" algn="l">
              <a:lnSpc>
                <a:spcPct val="100000"/>
              </a:lnSpc>
              <a:spcBef>
                <a:spcPts val="0"/>
              </a:spcBef>
              <a:spcAft>
                <a:spcPts val="0"/>
              </a:spcAft>
              <a:buSzPts val="1400"/>
              <a:buNone/>
            </a:pPr>
            <a:r>
              <a:t/>
            </a:r>
            <a:endParaRPr b="1" sz="1800"/>
          </a:p>
          <a:p>
            <a:pPr indent="0" lvl="0" marL="457200" rtl="0" algn="l">
              <a:lnSpc>
                <a:spcPct val="100000"/>
              </a:lnSpc>
              <a:spcBef>
                <a:spcPts val="0"/>
              </a:spcBef>
              <a:spcAft>
                <a:spcPts val="0"/>
              </a:spcAft>
              <a:buSzPts val="1400"/>
              <a:buNone/>
            </a:pPr>
            <a:r>
              <a:t/>
            </a:r>
            <a:endParaRPr b="1" sz="1800"/>
          </a:p>
          <a:p>
            <a:pPr indent="0" lvl="0" marL="0" rtl="0" algn="l">
              <a:lnSpc>
                <a:spcPct val="100000"/>
              </a:lnSpc>
              <a:spcBef>
                <a:spcPts val="0"/>
              </a:spcBef>
              <a:spcAft>
                <a:spcPts val="0"/>
              </a:spcAft>
              <a:buSzPts val="1400"/>
              <a:buNone/>
            </a:pPr>
            <a:r>
              <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1600"/>
              </a:spcAft>
              <a:buSzPts val="1400"/>
              <a:buNone/>
            </a:pPr>
            <a:r>
              <a:t/>
            </a:r>
            <a:endParaRPr sz="1800"/>
          </a:p>
        </p:txBody>
      </p:sp>
      <p:sp>
        <p:nvSpPr>
          <p:cNvPr id="121" name="Google Shape;121;p9"/>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600" u="none"/>
              <a:t>Zoezi: Vifungu hivi vinatufunza nini?</a:t>
            </a:r>
            <a:endParaRPr sz="2600"/>
          </a:p>
        </p:txBody>
      </p:sp>
      <p:pic>
        <p:nvPicPr>
          <p:cNvPr id="122" name="Google Shape;122;p9"/>
          <p:cNvPicPr preferRelativeResize="0"/>
          <p:nvPr/>
        </p:nvPicPr>
        <p:blipFill rotWithShape="1">
          <a:blip r:embed="rId3">
            <a:alphaModFix/>
          </a:blip>
          <a:srcRect b="0" l="0" r="0" t="0"/>
          <a:stretch/>
        </p:blipFill>
        <p:spPr>
          <a:xfrm>
            <a:off x="4045613" y="3773975"/>
            <a:ext cx="1052775" cy="1052775"/>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92"/>
          <p:cNvSpPr txBox="1"/>
          <p:nvPr>
            <p:ph type="title"/>
          </p:nvPr>
        </p:nvSpPr>
        <p:spPr>
          <a:xfrm>
            <a:off x="291625" y="0"/>
            <a:ext cx="5494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Kutumia nyenzo: Kufanyia kielelezo majaribio  </a:t>
            </a:r>
            <a:endParaRPr/>
          </a:p>
        </p:txBody>
      </p:sp>
      <p:sp>
        <p:nvSpPr>
          <p:cNvPr id="679" name="Google Shape;679;p92"/>
          <p:cNvSpPr txBox="1"/>
          <p:nvPr>
            <p:ph idx="1" type="body"/>
          </p:nvPr>
        </p:nvSpPr>
        <p:spPr>
          <a:xfrm>
            <a:off x="138900" y="863550"/>
            <a:ext cx="3842100" cy="360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sw" sz="1600" u="none"/>
              <a:t>Matayarisho ya kikundi cha Wawezeshaji kwa ajili ya mkutano wa jamii</a:t>
            </a:r>
            <a:endParaRPr b="1" sz="1600"/>
          </a:p>
          <a:p>
            <a:pPr indent="-330200" lvl="0" marL="457200" rtl="0" algn="l">
              <a:lnSpc>
                <a:spcPct val="100000"/>
              </a:lnSpc>
              <a:spcBef>
                <a:spcPts val="1000"/>
              </a:spcBef>
              <a:spcAft>
                <a:spcPts val="0"/>
              </a:spcAft>
              <a:buSzPts val="1600"/>
              <a:buChar char="●"/>
            </a:pPr>
            <a:r>
              <a:rPr b="0" i="0" lang="sw" sz="1600" u="none"/>
              <a:t>Someni </a:t>
            </a:r>
            <a:r>
              <a:rPr b="0" i="0" lang="sw" sz="1600" u="sng">
                <a:solidFill>
                  <a:schemeClr val="hlink"/>
                </a:solidFill>
                <a:hlinkClick r:id="rId3"/>
              </a:rPr>
              <a:t>mfano</a:t>
            </a:r>
            <a:r>
              <a:rPr b="0" i="0" lang="sw" sz="1600" u="none"/>
              <a:t> ili mwelewe muktadha wa jamii</a:t>
            </a:r>
            <a:endParaRPr sz="1600"/>
          </a:p>
          <a:p>
            <a:pPr indent="-330200" lvl="0" marL="457200" rtl="0" algn="l">
              <a:lnSpc>
                <a:spcPct val="100000"/>
              </a:lnSpc>
              <a:spcBef>
                <a:spcPts val="0"/>
              </a:spcBef>
              <a:spcAft>
                <a:spcPts val="0"/>
              </a:spcAft>
              <a:buSzPts val="1600"/>
              <a:buChar char="●"/>
            </a:pPr>
            <a:r>
              <a:rPr b="0" i="0" lang="sw" sz="1600" u="none"/>
              <a:t>Someni maelezo yote ya nyenzo ili mwelewe matakwa yake na mrahisishe maelezo yaliyomo kama itahitajika.</a:t>
            </a:r>
            <a:endParaRPr sz="1600"/>
          </a:p>
          <a:p>
            <a:pPr indent="-330200" lvl="0" marL="457200" rtl="0" algn="l">
              <a:lnSpc>
                <a:spcPct val="100000"/>
              </a:lnSpc>
              <a:spcBef>
                <a:spcPts val="0"/>
              </a:spcBef>
              <a:spcAft>
                <a:spcPts val="0"/>
              </a:spcAft>
              <a:buSzPts val="1600"/>
              <a:buChar char="●"/>
            </a:pPr>
            <a:r>
              <a:rPr b="0" i="0" lang="sw" sz="1600" u="none"/>
              <a:t>Afikianeni kuhusu jinsi mkutano wa jamii utaendeshwa</a:t>
            </a:r>
            <a:endParaRPr sz="1600"/>
          </a:p>
          <a:p>
            <a:pPr indent="-330200" lvl="0" marL="457200" rtl="0" algn="l">
              <a:lnSpc>
                <a:spcPct val="100000"/>
              </a:lnSpc>
              <a:spcBef>
                <a:spcPts val="0"/>
              </a:spcBef>
              <a:spcAft>
                <a:spcPts val="0"/>
              </a:spcAft>
              <a:buSzPts val="1600"/>
              <a:buChar char="●"/>
            </a:pPr>
            <a:r>
              <a:rPr b="0" i="0" lang="sw" sz="1600" u="none"/>
              <a:t>Wanakikundi tofauti wanapaswa kuongoza mkutano wa jamii kwa zamu</a:t>
            </a:r>
            <a:endParaRPr sz="1600"/>
          </a:p>
          <a:p>
            <a:pPr indent="0" lvl="0" marL="0" rtl="0" algn="l">
              <a:lnSpc>
                <a:spcPct val="115000"/>
              </a:lnSpc>
              <a:spcBef>
                <a:spcPts val="1000"/>
              </a:spcBef>
              <a:spcAft>
                <a:spcPts val="1600"/>
              </a:spcAft>
              <a:buSzPts val="1400"/>
              <a:buNone/>
            </a:pPr>
            <a:r>
              <a:t/>
            </a:r>
            <a:endParaRPr sz="1600"/>
          </a:p>
        </p:txBody>
      </p:sp>
      <p:pic>
        <p:nvPicPr>
          <p:cNvPr id="680" name="Google Shape;680;p92"/>
          <p:cNvPicPr preferRelativeResize="0"/>
          <p:nvPr/>
        </p:nvPicPr>
        <p:blipFill rotWithShape="1">
          <a:blip r:embed="rId4">
            <a:alphaModFix/>
          </a:blip>
          <a:srcRect b="0" l="0" r="0" t="0"/>
          <a:stretch/>
        </p:blipFill>
        <p:spPr>
          <a:xfrm>
            <a:off x="5404706" y="2571756"/>
            <a:ext cx="2132350" cy="2132375"/>
          </a:xfrm>
          <a:prstGeom prst="rect">
            <a:avLst/>
          </a:prstGeom>
          <a:noFill/>
          <a:ln>
            <a:noFill/>
          </a:ln>
        </p:spPr>
      </p:pic>
      <p:sp>
        <p:nvSpPr>
          <p:cNvPr id="681" name="Google Shape;681;p92"/>
          <p:cNvSpPr txBox="1"/>
          <p:nvPr>
            <p:ph idx="1" type="body"/>
          </p:nvPr>
        </p:nvSpPr>
        <p:spPr>
          <a:xfrm>
            <a:off x="4355400" y="863550"/>
            <a:ext cx="44769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sw" sz="1600" u="none"/>
              <a:t>Kikundi cha kanisa na jamii</a:t>
            </a:r>
            <a:endParaRPr b="1" sz="1600"/>
          </a:p>
          <a:p>
            <a:pPr indent="-330200" lvl="0" marL="457200" rtl="0" algn="l">
              <a:lnSpc>
                <a:spcPct val="100000"/>
              </a:lnSpc>
              <a:spcBef>
                <a:spcPts val="1000"/>
              </a:spcBef>
              <a:spcAft>
                <a:spcPts val="0"/>
              </a:spcAft>
              <a:buSzPts val="1600"/>
              <a:buChar char="●"/>
            </a:pPr>
            <a:r>
              <a:rPr b="0" i="0" lang="sw" sz="1600" u="none"/>
              <a:t>Someni </a:t>
            </a:r>
            <a:r>
              <a:rPr b="0" i="0" lang="sw" sz="1600" u="sng">
                <a:solidFill>
                  <a:schemeClr val="hlink"/>
                </a:solidFill>
                <a:hlinkClick r:id="rId5"/>
              </a:rPr>
              <a:t>mfano</a:t>
            </a:r>
            <a:r>
              <a:rPr b="0" i="0" lang="sw" sz="1600" u="none"/>
              <a:t> ili mwelewe muktadha wa jamii</a:t>
            </a:r>
            <a:endParaRPr sz="1600"/>
          </a:p>
          <a:p>
            <a:pPr indent="-330200" lvl="0" marL="457200" rtl="0" algn="l">
              <a:lnSpc>
                <a:spcPct val="100000"/>
              </a:lnSpc>
              <a:spcBef>
                <a:spcPts val="0"/>
              </a:spcBef>
              <a:spcAft>
                <a:spcPts val="0"/>
              </a:spcAft>
              <a:buSzPts val="1600"/>
              <a:buChar char="●"/>
            </a:pPr>
            <a:r>
              <a:rPr b="0" i="0" lang="sw" sz="1600" u="none"/>
              <a:t>Tajeni masuala yaliyojitokeza katika mfano</a:t>
            </a:r>
            <a:endParaRPr sz="1600"/>
          </a:p>
          <a:p>
            <a:pPr indent="-330200" lvl="0" marL="457200" rtl="0" algn="l">
              <a:lnSpc>
                <a:spcPct val="100000"/>
              </a:lnSpc>
              <a:spcBef>
                <a:spcPts val="0"/>
              </a:spcBef>
              <a:spcAft>
                <a:spcPts val="0"/>
              </a:spcAft>
              <a:buSzPts val="1600"/>
              <a:buChar char="●"/>
            </a:pPr>
            <a:r>
              <a:rPr b="0" i="0" lang="sw" sz="1600" u="none"/>
              <a:t>Gaweni majukumu mbalimbali yanayopatikana katika jamii kwa wanakikundi</a:t>
            </a:r>
            <a:endParaRPr sz="160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93"/>
          <p:cNvSpPr txBox="1"/>
          <p:nvPr>
            <p:ph type="title"/>
          </p:nvPr>
        </p:nvSpPr>
        <p:spPr>
          <a:xfrm>
            <a:off x="226650" y="0"/>
            <a:ext cx="530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Kutumia nyenzo: Kufanyia kielelezo majaribio  </a:t>
            </a:r>
            <a:endParaRPr/>
          </a:p>
        </p:txBody>
      </p:sp>
      <p:sp>
        <p:nvSpPr>
          <p:cNvPr id="687" name="Google Shape;687;p93"/>
          <p:cNvSpPr txBox="1"/>
          <p:nvPr>
            <p:ph idx="1" type="body"/>
          </p:nvPr>
        </p:nvSpPr>
        <p:spPr>
          <a:xfrm>
            <a:off x="187625" y="2821525"/>
            <a:ext cx="3465300" cy="182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sw" sz="1800" u="none"/>
              <a:t>Kikundi cha Wawezeshaji </a:t>
            </a:r>
            <a:endParaRPr b="1" sz="1800"/>
          </a:p>
          <a:p>
            <a:pPr indent="-342900" lvl="0" marL="457200" rtl="0" algn="l">
              <a:lnSpc>
                <a:spcPct val="100000"/>
              </a:lnSpc>
              <a:spcBef>
                <a:spcPts val="1000"/>
              </a:spcBef>
              <a:spcAft>
                <a:spcPts val="0"/>
              </a:spcAft>
              <a:buSzPts val="1800"/>
              <a:buChar char="●"/>
            </a:pPr>
            <a:r>
              <a:rPr b="0" i="0" lang="sw" sz="1800" u="none"/>
              <a:t>Jukumu lenu lilikuwaje?</a:t>
            </a:r>
            <a:endParaRPr sz="1800"/>
          </a:p>
          <a:p>
            <a:pPr indent="-342900" lvl="0" marL="457200" rtl="0" algn="l">
              <a:lnSpc>
                <a:spcPct val="100000"/>
              </a:lnSpc>
              <a:spcBef>
                <a:spcPts val="0"/>
              </a:spcBef>
              <a:spcAft>
                <a:spcPts val="0"/>
              </a:spcAft>
              <a:buSzPts val="1800"/>
              <a:buChar char="●"/>
            </a:pPr>
            <a:r>
              <a:rPr b="0" i="0" lang="sw" sz="1800" u="none"/>
              <a:t>Kuna jambo lolote lilikuwa gumu kufanya?</a:t>
            </a:r>
            <a:endParaRPr sz="1800"/>
          </a:p>
          <a:p>
            <a:pPr indent="0" lvl="0" marL="0" rtl="0" algn="l">
              <a:lnSpc>
                <a:spcPct val="115000"/>
              </a:lnSpc>
              <a:spcBef>
                <a:spcPts val="1000"/>
              </a:spcBef>
              <a:spcAft>
                <a:spcPts val="1600"/>
              </a:spcAft>
              <a:buSzPts val="1400"/>
              <a:buNone/>
            </a:pPr>
            <a:r>
              <a:t/>
            </a:r>
            <a:endParaRPr sz="1800"/>
          </a:p>
        </p:txBody>
      </p:sp>
      <p:pic>
        <p:nvPicPr>
          <p:cNvPr id="688" name="Google Shape;688;p93"/>
          <p:cNvPicPr preferRelativeResize="0"/>
          <p:nvPr/>
        </p:nvPicPr>
        <p:blipFill rotWithShape="1">
          <a:blip r:embed="rId3">
            <a:alphaModFix/>
          </a:blip>
          <a:srcRect b="0" l="0" r="0" t="0"/>
          <a:stretch/>
        </p:blipFill>
        <p:spPr>
          <a:xfrm>
            <a:off x="3807343" y="3784343"/>
            <a:ext cx="1143000" cy="1143025"/>
          </a:xfrm>
          <a:prstGeom prst="rect">
            <a:avLst/>
          </a:prstGeom>
          <a:noFill/>
          <a:ln>
            <a:noFill/>
          </a:ln>
        </p:spPr>
      </p:pic>
      <p:sp>
        <p:nvSpPr>
          <p:cNvPr id="689" name="Google Shape;689;p93"/>
          <p:cNvSpPr txBox="1"/>
          <p:nvPr>
            <p:ph idx="1" type="body"/>
          </p:nvPr>
        </p:nvSpPr>
        <p:spPr>
          <a:xfrm>
            <a:off x="5104775" y="1356825"/>
            <a:ext cx="3842100" cy="170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sw" sz="1700" u="none"/>
              <a:t>Kikundi cha kanisa na jamii</a:t>
            </a:r>
            <a:endParaRPr b="1" sz="1700"/>
          </a:p>
          <a:p>
            <a:pPr indent="-336550" lvl="0" marL="457200" rtl="0" algn="l">
              <a:lnSpc>
                <a:spcPct val="100000"/>
              </a:lnSpc>
              <a:spcBef>
                <a:spcPts val="1000"/>
              </a:spcBef>
              <a:spcAft>
                <a:spcPts val="0"/>
              </a:spcAft>
              <a:buSzPts val="1700"/>
              <a:buChar char="●"/>
            </a:pPr>
            <a:r>
              <a:rPr b="0" i="0" lang="sw" sz="1700" u="none"/>
              <a:t>Zoezi lilikuwaje?</a:t>
            </a:r>
            <a:endParaRPr sz="1700"/>
          </a:p>
          <a:p>
            <a:pPr indent="-336550" lvl="0" marL="457200" rtl="0" algn="l">
              <a:lnSpc>
                <a:spcPct val="100000"/>
              </a:lnSpc>
              <a:spcBef>
                <a:spcPts val="0"/>
              </a:spcBef>
              <a:spcAft>
                <a:spcPts val="0"/>
              </a:spcAft>
              <a:buSzPts val="1700"/>
              <a:buChar char="●"/>
            </a:pPr>
            <a:r>
              <a:rPr b="0" i="0" lang="sw" sz="1700" u="none"/>
              <a:t>Wawezeshaji wangefanya nini tofauti ili kuwasaidia kama kikundi?</a:t>
            </a:r>
            <a:endParaRPr sz="1700"/>
          </a:p>
          <a:p>
            <a:pPr indent="0" lvl="0" marL="457200" rtl="0" algn="l">
              <a:lnSpc>
                <a:spcPct val="115000"/>
              </a:lnSpc>
              <a:spcBef>
                <a:spcPts val="1000"/>
              </a:spcBef>
              <a:spcAft>
                <a:spcPts val="1600"/>
              </a:spcAft>
              <a:buSzPts val="1400"/>
              <a:buNone/>
            </a:pPr>
            <a:r>
              <a:t/>
            </a:r>
            <a:endParaRPr/>
          </a:p>
        </p:txBody>
      </p:sp>
      <p:sp>
        <p:nvSpPr>
          <p:cNvPr id="690" name="Google Shape;690;p93"/>
          <p:cNvSpPr txBox="1"/>
          <p:nvPr/>
        </p:nvSpPr>
        <p:spPr>
          <a:xfrm>
            <a:off x="2907500" y="882300"/>
            <a:ext cx="2926800" cy="39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sw" sz="2000" u="none" cap="none" strike="noStrike">
                <a:solidFill>
                  <a:schemeClr val="dk2"/>
                </a:solidFill>
                <a:latin typeface="Calibri"/>
                <a:ea typeface="Calibri"/>
                <a:cs typeface="Calibri"/>
                <a:sym typeface="Calibri"/>
              </a:rPr>
              <a:t>Maoni kutoka kwenye kikao</a:t>
            </a:r>
            <a:endParaRPr b="1" i="0" sz="2000" u="none" cap="none" strike="noStrike">
              <a:solidFill>
                <a:schemeClr val="dk2"/>
              </a:solidFill>
              <a:latin typeface="Calibri"/>
              <a:ea typeface="Calibri"/>
              <a:cs typeface="Calibri"/>
              <a:sym typeface="Calibri"/>
            </a:endParaRPr>
          </a:p>
        </p:txBody>
      </p:sp>
      <p:sp>
        <p:nvSpPr>
          <p:cNvPr id="691" name="Google Shape;691;p93"/>
          <p:cNvSpPr txBox="1"/>
          <p:nvPr/>
        </p:nvSpPr>
        <p:spPr>
          <a:xfrm>
            <a:off x="226650" y="1356825"/>
            <a:ext cx="3004800" cy="9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chemeClr val="dk2"/>
                </a:solidFill>
                <a:latin typeface="Calibri"/>
                <a:ea typeface="Calibri"/>
                <a:cs typeface="Calibri"/>
                <a:sym typeface="Calibri"/>
              </a:rPr>
              <a:t>Maoni kutoka kwa hadhira</a:t>
            </a:r>
            <a:endParaRPr b="1" i="0" sz="1800" u="none" cap="none" strike="noStrike">
              <a:solidFill>
                <a:schemeClr val="dk2"/>
              </a:solidFill>
              <a:latin typeface="Calibri"/>
              <a:ea typeface="Calibri"/>
              <a:cs typeface="Calibri"/>
              <a:sym typeface="Calibri"/>
            </a:endParaRPr>
          </a:p>
          <a:p>
            <a:pPr indent="-342900" lvl="0" marL="457200" marR="0" rtl="0" algn="l">
              <a:lnSpc>
                <a:spcPct val="100000"/>
              </a:lnSpc>
              <a:spcBef>
                <a:spcPts val="0"/>
              </a:spcBef>
              <a:spcAft>
                <a:spcPts val="0"/>
              </a:spcAft>
              <a:buClr>
                <a:schemeClr val="dk2"/>
              </a:buClr>
              <a:buSzPts val="1800"/>
              <a:buFont typeface="Calibri"/>
              <a:buChar char="●"/>
            </a:pPr>
            <a:r>
              <a:rPr b="0" i="0" lang="sw" sz="1800" u="none" cap="none" strike="noStrike">
                <a:solidFill>
                  <a:schemeClr val="dk2"/>
                </a:solidFill>
                <a:latin typeface="Calibri"/>
                <a:ea typeface="Calibri"/>
                <a:cs typeface="Calibri"/>
                <a:sym typeface="Calibri"/>
              </a:rPr>
              <a:t>Ulipenda nini kuhusu maigizo?</a:t>
            </a:r>
            <a:endParaRPr b="0" i="0" sz="1800" u="none" cap="none" strike="noStrike">
              <a:solidFill>
                <a:schemeClr val="dk2"/>
              </a:solidFill>
              <a:latin typeface="Calibri"/>
              <a:ea typeface="Calibri"/>
              <a:cs typeface="Calibri"/>
              <a:sym typeface="Calibri"/>
            </a:endParaRPr>
          </a:p>
          <a:p>
            <a:pPr indent="-342900" lvl="0" marL="457200" marR="0" rtl="0" algn="l">
              <a:lnSpc>
                <a:spcPct val="100000"/>
              </a:lnSpc>
              <a:spcBef>
                <a:spcPts val="0"/>
              </a:spcBef>
              <a:spcAft>
                <a:spcPts val="0"/>
              </a:spcAft>
              <a:buClr>
                <a:schemeClr val="dk2"/>
              </a:buClr>
              <a:buSzPts val="1800"/>
              <a:buFont typeface="Calibri"/>
              <a:buChar char="●"/>
            </a:pPr>
            <a:r>
              <a:rPr b="0" i="0" lang="sw" sz="1800" u="none" cap="none" strike="noStrike">
                <a:solidFill>
                  <a:schemeClr val="dk2"/>
                </a:solidFill>
                <a:latin typeface="Calibri"/>
                <a:ea typeface="Calibri"/>
                <a:cs typeface="Calibri"/>
                <a:sym typeface="Calibri"/>
              </a:rPr>
              <a:t>Tunaweza kuboresha vipi?</a:t>
            </a:r>
            <a:endParaRPr b="0" i="0" sz="1800" u="none" cap="none" strike="noStrike">
              <a:solidFill>
                <a:schemeClr val="dk2"/>
              </a:solidFill>
              <a:latin typeface="Calibri"/>
              <a:ea typeface="Calibri"/>
              <a:cs typeface="Calibri"/>
              <a:sym typeface="Calibri"/>
            </a:endParaRPr>
          </a:p>
        </p:txBody>
      </p:sp>
      <p:sp>
        <p:nvSpPr>
          <p:cNvPr id="692" name="Google Shape;692;p93"/>
          <p:cNvSpPr txBox="1"/>
          <p:nvPr/>
        </p:nvSpPr>
        <p:spPr>
          <a:xfrm>
            <a:off x="5104775" y="2956375"/>
            <a:ext cx="3660600" cy="15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chemeClr val="dk2"/>
                </a:solidFill>
                <a:latin typeface="Calibri"/>
                <a:ea typeface="Calibri"/>
                <a:cs typeface="Calibri"/>
                <a:sym typeface="Calibri"/>
              </a:rPr>
              <a:t>Kila mtu</a:t>
            </a:r>
            <a:endParaRPr b="1" i="0" sz="18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sw" sz="1700" u="none" cap="none" strike="noStrike">
                <a:solidFill>
                  <a:schemeClr val="dk2"/>
                </a:solidFill>
                <a:latin typeface="Calibri"/>
                <a:ea typeface="Calibri"/>
                <a:cs typeface="Calibri"/>
                <a:sym typeface="Calibri"/>
              </a:rPr>
              <a:t>Mnawezaje kuendesha zoezi hili ikiwa jamii yenu haijui kusoma? Toeni mawazo kutokana na uzoefu wenu</a:t>
            </a:r>
            <a:endParaRPr b="0" i="0" sz="1700" u="none" cap="none" strike="noStrike">
              <a:solidFill>
                <a:schemeClr val="dk2"/>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9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Maelekezo ya ziada </a:t>
            </a:r>
            <a:endParaRPr/>
          </a:p>
        </p:txBody>
      </p:sp>
      <p:sp>
        <p:nvSpPr>
          <p:cNvPr id="698" name="Google Shape;698;p94"/>
          <p:cNvSpPr txBox="1"/>
          <p:nvPr>
            <p:ph idx="1" type="body"/>
          </p:nvPr>
        </p:nvSpPr>
        <p:spPr>
          <a:xfrm>
            <a:off x="201150" y="866950"/>
            <a:ext cx="8741700" cy="357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sw" sz="1500" u="none">
                <a:solidFill>
                  <a:schemeClr val="dk1"/>
                </a:solidFill>
              </a:rPr>
              <a:t>Unapopanga kutumia nyenzo hii kusaidia kanisa na jamii katika eneo fulani, unahitaji kukusanya habari ili uelewe mambo muhimu kuhusu </a:t>
            </a:r>
            <a:r>
              <a:rPr b="1" i="0" lang="sw" sz="1500" u="none">
                <a:solidFill>
                  <a:schemeClr val="dk1"/>
                </a:solidFill>
              </a:rPr>
              <a:t>mchakato wao wa matumizi ya fedha</a:t>
            </a:r>
            <a:r>
              <a:rPr b="0" i="0" lang="sw" sz="1500" u="none">
                <a:solidFill>
                  <a:schemeClr val="dk1"/>
                </a:solidFill>
              </a:rPr>
              <a:t> kitaifa na kieneo ili ujiamini katika suala hilo. </a:t>
            </a:r>
            <a:endParaRPr sz="1500">
              <a:solidFill>
                <a:schemeClr val="dk1"/>
              </a:solidFill>
            </a:endParaRPr>
          </a:p>
          <a:p>
            <a:pPr indent="0" lvl="0" marL="0" rtl="0" algn="l">
              <a:lnSpc>
                <a:spcPct val="100000"/>
              </a:lnSpc>
              <a:spcBef>
                <a:spcPts val="1400"/>
              </a:spcBef>
              <a:spcAft>
                <a:spcPts val="0"/>
              </a:spcAft>
              <a:buSzPts val="1400"/>
              <a:buNone/>
            </a:pPr>
            <a:r>
              <a:rPr b="0" i="0" lang="sw" sz="1500" u="none">
                <a:solidFill>
                  <a:schemeClr val="dk1"/>
                </a:solidFill>
              </a:rPr>
              <a:t>Kisha fanya hivyo kwa kushirikisha wanajamii ili kwa pamoja mpate kuelewa kwa kina kuhusu matumizi wa fedha mashinani.</a:t>
            </a:r>
            <a:endParaRPr sz="1500">
              <a:solidFill>
                <a:schemeClr val="dk1"/>
              </a:solidFill>
            </a:endParaRPr>
          </a:p>
          <a:p>
            <a:pPr indent="0" lvl="0" marL="0" rtl="0" algn="l">
              <a:lnSpc>
                <a:spcPct val="100000"/>
              </a:lnSpc>
              <a:spcBef>
                <a:spcPts val="1400"/>
              </a:spcBef>
              <a:spcAft>
                <a:spcPts val="0"/>
              </a:spcAft>
              <a:buSzPts val="1400"/>
              <a:buNone/>
            </a:pPr>
            <a:r>
              <a:rPr b="0" i="0" lang="sw" sz="1500" u="none">
                <a:solidFill>
                  <a:schemeClr val="dk1"/>
                </a:solidFill>
              </a:rPr>
              <a:t>Maswali muhimu ya kuangaziwa:</a:t>
            </a:r>
            <a:endParaRPr sz="1500">
              <a:solidFill>
                <a:schemeClr val="dk1"/>
              </a:solidFill>
            </a:endParaRPr>
          </a:p>
          <a:p>
            <a:pPr indent="-323850" lvl="0" marL="1710000" rtl="0" algn="l">
              <a:lnSpc>
                <a:spcPct val="100000"/>
              </a:lnSpc>
              <a:spcBef>
                <a:spcPts val="1000"/>
              </a:spcBef>
              <a:spcAft>
                <a:spcPts val="0"/>
              </a:spcAft>
              <a:buClr>
                <a:schemeClr val="dk1"/>
              </a:buClr>
              <a:buSzPts val="1500"/>
              <a:buChar char="●"/>
            </a:pPr>
            <a:r>
              <a:rPr b="0" i="0" lang="sw" sz="1500" u="none">
                <a:solidFill>
                  <a:schemeClr val="dk1"/>
                </a:solidFill>
              </a:rPr>
              <a:t>Je, nchini bajeti hupitishwa lini kieneo na kitaifa? </a:t>
            </a:r>
            <a:endParaRPr sz="1500">
              <a:solidFill>
                <a:schemeClr val="dk1"/>
              </a:solidFill>
            </a:endParaRPr>
          </a:p>
          <a:p>
            <a:pPr indent="-323850" lvl="0" marL="1710000" rtl="0" algn="l">
              <a:lnSpc>
                <a:spcPct val="100000"/>
              </a:lnSpc>
              <a:spcBef>
                <a:spcPts val="1400"/>
              </a:spcBef>
              <a:spcAft>
                <a:spcPts val="0"/>
              </a:spcAft>
              <a:buClr>
                <a:schemeClr val="dk1"/>
              </a:buClr>
              <a:buSzPts val="1500"/>
              <a:buChar char="●"/>
            </a:pPr>
            <a:r>
              <a:rPr b="0" i="0" lang="sw" sz="1500" u="none">
                <a:solidFill>
                  <a:schemeClr val="dk1"/>
                </a:solidFill>
              </a:rPr>
              <a:t>Ni aina gani ya serikali iliyopo? Je, ni serikali kuu au ya ugatuzi?</a:t>
            </a:r>
            <a:endParaRPr sz="1500">
              <a:solidFill>
                <a:schemeClr val="dk1"/>
              </a:solidFill>
            </a:endParaRPr>
          </a:p>
          <a:p>
            <a:pPr indent="-323850" lvl="0" marL="1710000" rtl="0" algn="l">
              <a:lnSpc>
                <a:spcPct val="100000"/>
              </a:lnSpc>
              <a:spcBef>
                <a:spcPts val="1000"/>
              </a:spcBef>
              <a:spcAft>
                <a:spcPts val="0"/>
              </a:spcAft>
              <a:buClr>
                <a:schemeClr val="dk1"/>
              </a:buClr>
              <a:buSzPts val="1500"/>
              <a:buChar char="●"/>
            </a:pPr>
            <a:r>
              <a:rPr b="0" i="0" lang="sw" sz="1500" u="none">
                <a:solidFill>
                  <a:schemeClr val="dk1"/>
                </a:solidFill>
              </a:rPr>
              <a:t>Ni rasilimali gani hutumwa mashinani, lini, mara ngapi?</a:t>
            </a:r>
            <a:endParaRPr sz="1500">
              <a:solidFill>
                <a:schemeClr val="dk1"/>
              </a:solidFill>
            </a:endParaRPr>
          </a:p>
          <a:p>
            <a:pPr indent="-323850" lvl="0" marL="1710000" rtl="0" algn="l">
              <a:lnSpc>
                <a:spcPct val="100000"/>
              </a:lnSpc>
              <a:spcBef>
                <a:spcPts val="1000"/>
              </a:spcBef>
              <a:spcAft>
                <a:spcPts val="0"/>
              </a:spcAft>
              <a:buClr>
                <a:schemeClr val="dk1"/>
              </a:buClr>
              <a:buSzPts val="1500"/>
              <a:buChar char="●"/>
            </a:pPr>
            <a:r>
              <a:rPr b="0" i="0" lang="sw" sz="1500" u="none">
                <a:solidFill>
                  <a:schemeClr val="dk1"/>
                </a:solidFill>
              </a:rPr>
              <a:t>Ni njia zipi zilizopo za kupata taarifa kuhusu matumizi ya fedha?</a:t>
            </a:r>
            <a:endParaRPr sz="1500">
              <a:solidFill>
                <a:schemeClr val="dk1"/>
              </a:solidFill>
            </a:endParaRPr>
          </a:p>
          <a:p>
            <a:pPr indent="-323850" lvl="0" marL="1710000" rtl="0" algn="l">
              <a:lnSpc>
                <a:spcPct val="100000"/>
              </a:lnSpc>
              <a:spcBef>
                <a:spcPts val="1000"/>
              </a:spcBef>
              <a:spcAft>
                <a:spcPts val="0"/>
              </a:spcAft>
              <a:buClr>
                <a:schemeClr val="dk1"/>
              </a:buClr>
              <a:buSzPts val="1500"/>
              <a:buChar char="●"/>
            </a:pPr>
            <a:r>
              <a:rPr b="0" i="0" lang="sw" sz="1500" u="none">
                <a:solidFill>
                  <a:schemeClr val="dk1"/>
                </a:solidFill>
              </a:rPr>
              <a:t>Je, tarehe zipi muhimu katika utoaji fedha, matumizi na kuripoti? </a:t>
            </a:r>
            <a:endParaRPr sz="1500">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sz="1200">
              <a:solidFill>
                <a:schemeClr val="dk1"/>
              </a:solidFill>
            </a:endParaRPr>
          </a:p>
          <a:p>
            <a:pPr indent="0" lvl="0" marL="457200" rtl="0" algn="l">
              <a:lnSpc>
                <a:spcPct val="100000"/>
              </a:lnSpc>
              <a:spcBef>
                <a:spcPts val="1400"/>
              </a:spcBef>
              <a:spcAft>
                <a:spcPts val="0"/>
              </a:spcAft>
              <a:buSzPts val="1400"/>
              <a:buNone/>
            </a:pPr>
            <a:r>
              <a:t/>
            </a:r>
            <a:endParaRPr sz="1200">
              <a:solidFill>
                <a:schemeClr val="dk1"/>
              </a:solidFill>
            </a:endParaRPr>
          </a:p>
          <a:p>
            <a:pPr indent="0" lvl="0" marL="0" rtl="0" algn="l">
              <a:lnSpc>
                <a:spcPct val="100000"/>
              </a:lnSpc>
              <a:spcBef>
                <a:spcPts val="1400"/>
              </a:spcBef>
              <a:spcAft>
                <a:spcPts val="0"/>
              </a:spcAft>
              <a:buSzPts val="1400"/>
              <a:buNone/>
            </a:pPr>
            <a:r>
              <a:t/>
            </a:r>
            <a:endParaRPr sz="1200">
              <a:solidFill>
                <a:schemeClr val="dk1"/>
              </a:solidFill>
            </a:endParaRPr>
          </a:p>
          <a:p>
            <a:pPr indent="0" lvl="0" marL="0" rtl="0" algn="l">
              <a:lnSpc>
                <a:spcPct val="100000"/>
              </a:lnSpc>
              <a:spcBef>
                <a:spcPts val="1400"/>
              </a:spcBef>
              <a:spcAft>
                <a:spcPts val="0"/>
              </a:spcAft>
              <a:buSzPts val="1400"/>
              <a:buNone/>
            </a:pPr>
            <a:r>
              <a:t/>
            </a:r>
            <a:endParaRPr sz="1200">
              <a:solidFill>
                <a:schemeClr val="dk1"/>
              </a:solidFill>
            </a:endParaRPr>
          </a:p>
          <a:p>
            <a:pPr indent="0" lvl="0" marL="0" rtl="0" algn="l">
              <a:lnSpc>
                <a:spcPct val="115000"/>
              </a:lnSpc>
              <a:spcBef>
                <a:spcPts val="1400"/>
              </a:spcBef>
              <a:spcAft>
                <a:spcPts val="0"/>
              </a:spcAft>
              <a:buSzPts val="1400"/>
              <a:buNone/>
            </a:pPr>
            <a:r>
              <a:t/>
            </a:r>
            <a:endParaRPr sz="1200"/>
          </a:p>
          <a:p>
            <a:pPr indent="0" lvl="0" marL="0" rtl="0" algn="l">
              <a:lnSpc>
                <a:spcPct val="115000"/>
              </a:lnSpc>
              <a:spcBef>
                <a:spcPts val="1600"/>
              </a:spcBef>
              <a:spcAft>
                <a:spcPts val="1600"/>
              </a:spcAft>
              <a:buSzPts val="1400"/>
              <a:buNone/>
            </a:pPr>
            <a:r>
              <a:t/>
            </a:r>
            <a:endParaRPr sz="120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9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u="none"/>
              <a:t>Marejeleo ya ziada</a:t>
            </a:r>
            <a:endParaRPr/>
          </a:p>
        </p:txBody>
      </p:sp>
      <p:sp>
        <p:nvSpPr>
          <p:cNvPr id="704" name="Google Shape;704;p95"/>
          <p:cNvSpPr txBox="1"/>
          <p:nvPr>
            <p:ph idx="1" type="body"/>
          </p:nvPr>
        </p:nvSpPr>
        <p:spPr>
          <a:xfrm>
            <a:off x="1079100" y="1690075"/>
            <a:ext cx="3492900" cy="150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a:solidFill>
                <a:srgbClr val="007D98"/>
              </a:solidFill>
            </a:endParaRPr>
          </a:p>
          <a:p>
            <a:pPr indent="0" lvl="0" marL="0" rtl="0" algn="l">
              <a:lnSpc>
                <a:spcPct val="100000"/>
              </a:lnSpc>
              <a:spcBef>
                <a:spcPts val="700"/>
              </a:spcBef>
              <a:spcAft>
                <a:spcPts val="0"/>
              </a:spcAft>
              <a:buSzPts val="1400"/>
              <a:buNone/>
            </a:pPr>
            <a:r>
              <a:rPr b="1" i="0" lang="sw" sz="2200" u="sng">
                <a:solidFill>
                  <a:schemeClr val="hlink"/>
                </a:solidFill>
                <a:hlinkClick r:id="rId3"/>
              </a:rPr>
              <a:t>Mwongozo wa kina kuhusu PETS</a:t>
            </a:r>
            <a:endParaRPr b="1" sz="2000">
              <a:solidFill>
                <a:srgbClr val="333333"/>
              </a:solidFill>
            </a:endParaRPr>
          </a:p>
          <a:p>
            <a:pPr indent="0" lvl="0" marL="0" rtl="0" algn="l">
              <a:lnSpc>
                <a:spcPct val="100000"/>
              </a:lnSpc>
              <a:spcBef>
                <a:spcPts val="0"/>
              </a:spcBef>
              <a:spcAft>
                <a:spcPts val="700"/>
              </a:spcAft>
              <a:buSzPts val="1400"/>
              <a:buNone/>
            </a:pPr>
            <a:r>
              <a:t/>
            </a:r>
            <a:endParaRPr b="1" sz="2200"/>
          </a:p>
        </p:txBody>
      </p:sp>
      <p:pic>
        <p:nvPicPr>
          <p:cNvPr id="705" name="Google Shape;705;p95"/>
          <p:cNvPicPr preferRelativeResize="0"/>
          <p:nvPr/>
        </p:nvPicPr>
        <p:blipFill rotWithShape="1">
          <a:blip r:embed="rId4">
            <a:alphaModFix/>
          </a:blip>
          <a:srcRect b="0" l="0" r="0" t="0"/>
          <a:stretch/>
        </p:blipFill>
        <p:spPr>
          <a:xfrm>
            <a:off x="5681513" y="1574088"/>
            <a:ext cx="2447925" cy="244792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96"/>
          <p:cNvSpPr txBox="1"/>
          <p:nvPr>
            <p:ph type="ctrTitle"/>
          </p:nvPr>
        </p:nvSpPr>
        <p:spPr>
          <a:xfrm>
            <a:off x="357150" y="15716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sw" sz="4500" u="none"/>
              <a:t>Nyenzo ya ukaguzi wa kijamii</a:t>
            </a:r>
            <a:endParaRPr sz="4500"/>
          </a:p>
        </p:txBody>
      </p:sp>
      <p:sp>
        <p:nvSpPr>
          <p:cNvPr id="711" name="Google Shape;711;p96"/>
          <p:cNvSpPr txBox="1"/>
          <p:nvPr>
            <p:ph idx="1" type="subTitle"/>
          </p:nvPr>
        </p:nvSpPr>
        <p:spPr>
          <a:xfrm>
            <a:off x="996150" y="25325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sw" u="none"/>
              <a:t>Nyenzo ya 6</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97"/>
          <p:cNvSpPr txBox="1"/>
          <p:nvPr>
            <p:ph type="title"/>
          </p:nvPr>
        </p:nvSpPr>
        <p:spPr>
          <a:xfrm>
            <a:off x="176600" y="0"/>
            <a:ext cx="58314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500" u="none"/>
              <a:t>Nyenzo ya 6: Nyenzo ya ukaguzi wa kijamii ni nini?</a:t>
            </a:r>
            <a:endParaRPr sz="2500"/>
          </a:p>
          <a:p>
            <a:pPr indent="0" lvl="0" marL="0" rtl="0" algn="l">
              <a:lnSpc>
                <a:spcPct val="100000"/>
              </a:lnSpc>
              <a:spcBef>
                <a:spcPts val="0"/>
              </a:spcBef>
              <a:spcAft>
                <a:spcPts val="0"/>
              </a:spcAft>
              <a:buSzPts val="2600"/>
              <a:buNone/>
            </a:pPr>
            <a:r>
              <a:t/>
            </a:r>
            <a:endParaRPr sz="2500"/>
          </a:p>
          <a:p>
            <a:pPr indent="0" lvl="0" marL="0" rtl="0" algn="l">
              <a:lnSpc>
                <a:spcPct val="100000"/>
              </a:lnSpc>
              <a:spcBef>
                <a:spcPts val="0"/>
              </a:spcBef>
              <a:spcAft>
                <a:spcPts val="0"/>
              </a:spcAft>
              <a:buSzPts val="2600"/>
              <a:buNone/>
            </a:pPr>
            <a:r>
              <a:t/>
            </a:r>
            <a:endParaRPr sz="2500"/>
          </a:p>
        </p:txBody>
      </p:sp>
      <p:sp>
        <p:nvSpPr>
          <p:cNvPr id="717" name="Google Shape;717;p97"/>
          <p:cNvSpPr txBox="1"/>
          <p:nvPr>
            <p:ph idx="1" type="body"/>
          </p:nvPr>
        </p:nvSpPr>
        <p:spPr>
          <a:xfrm>
            <a:off x="231050" y="971175"/>
            <a:ext cx="5077800" cy="341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sz="2000" u="none"/>
              <a:t>Nyenzo hii haipaswi kuchukuliwa kuwa ukaguzi wa fedha au utendakazi. </a:t>
            </a:r>
            <a:endParaRPr sz="2000"/>
          </a:p>
          <a:p>
            <a:pPr indent="-179999" lvl="0" marL="179999" rtl="0" algn="l">
              <a:lnSpc>
                <a:spcPct val="115000"/>
              </a:lnSpc>
              <a:spcBef>
                <a:spcPts val="1600"/>
              </a:spcBef>
              <a:spcAft>
                <a:spcPts val="0"/>
              </a:spcAft>
              <a:buSzPts val="2000"/>
              <a:buChar char="●"/>
            </a:pPr>
            <a:r>
              <a:rPr b="0" i="0" lang="sw" sz="2000" u="none"/>
              <a:t>Ina </a:t>
            </a:r>
            <a:r>
              <a:rPr b="1" i="0" lang="sw" sz="2000" u="none"/>
              <a:t>upeo mpana</a:t>
            </a:r>
            <a:r>
              <a:rPr b="0" i="0" lang="sw" sz="2000" u="none"/>
              <a:t> kuliko kadi za ripoti za umma au kadi za tathmini ya jamii</a:t>
            </a:r>
            <a:endParaRPr sz="2000"/>
          </a:p>
          <a:p>
            <a:pPr indent="-179999" lvl="0" marL="179999" rtl="0" algn="l">
              <a:lnSpc>
                <a:spcPct val="115000"/>
              </a:lnSpc>
              <a:spcBef>
                <a:spcPts val="0"/>
              </a:spcBef>
              <a:spcAft>
                <a:spcPts val="0"/>
              </a:spcAft>
              <a:buSzPts val="2000"/>
              <a:buChar char="●"/>
            </a:pPr>
            <a:r>
              <a:rPr b="0" i="0" lang="sw" sz="2000" u="none"/>
              <a:t>Nyenzo hii hukusanya ithibati kutoka kwa wadau mbalimbali ili </a:t>
            </a:r>
            <a:r>
              <a:rPr b="1" i="0" lang="sw" sz="2000" u="none"/>
              <a:t>kutoa taarifa sahihi katika hatua zote za utekelezaji wa sera za serikali</a:t>
            </a:r>
            <a:r>
              <a:rPr b="0" i="0" lang="sw" sz="2000" u="none"/>
              <a:t>, ikiwemo usimamizi wa fedha, upatikanaji wa habari na ushiriki.</a:t>
            </a:r>
            <a:endParaRPr sz="2000"/>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45720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pic>
        <p:nvPicPr>
          <p:cNvPr descr="Mchoro unaoonyesha mwanamume na mwanamke wakieleza grafu inayoonyesha mtindo wa kuenda juu. Mwanamume akiwa anatumia kijiti kuonyesha grafu huku mwanamke akiwa anaashiria kwa mkono" id="718" name="Google Shape;718;p97"/>
          <p:cNvPicPr preferRelativeResize="0"/>
          <p:nvPr/>
        </p:nvPicPr>
        <p:blipFill rotWithShape="1">
          <a:blip r:embed="rId3">
            <a:alphaModFix/>
          </a:blip>
          <a:srcRect b="0" l="0" r="0" t="0"/>
          <a:stretch/>
        </p:blipFill>
        <p:spPr>
          <a:xfrm>
            <a:off x="5403725" y="1596125"/>
            <a:ext cx="3389875" cy="2104925"/>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98"/>
          <p:cNvSpPr txBox="1"/>
          <p:nvPr>
            <p:ph idx="1" type="body"/>
          </p:nvPr>
        </p:nvSpPr>
        <p:spPr>
          <a:xfrm>
            <a:off x="4181475" y="135825"/>
            <a:ext cx="4904400" cy="47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sw" sz="1600" u="none"/>
              <a:t>Kutoa taarifa sahihi kwa watoa huduma na wanajamii kuhusu kiwango cha mafanikio na yanayohitaji kuboreshwa katika utoaji huduma. Nyenzo hii inasaidia kuzuia ufisadi kwa: </a:t>
            </a:r>
            <a:endParaRPr b="0" i="0" sz="1600" u="none"/>
          </a:p>
          <a:p>
            <a:pPr indent="0" lvl="0" marL="0" rtl="0" algn="l">
              <a:lnSpc>
                <a:spcPct val="115000"/>
              </a:lnSpc>
              <a:spcBef>
                <a:spcPts val="0"/>
              </a:spcBef>
              <a:spcAft>
                <a:spcPts val="0"/>
              </a:spcAft>
              <a:buSzPts val="1400"/>
              <a:buNone/>
            </a:pPr>
            <a:r>
              <a:t/>
            </a:r>
            <a:endParaRPr sz="1600"/>
          </a:p>
          <a:p>
            <a:pPr indent="-330200" lvl="0" marL="457200" rtl="0" algn="l">
              <a:lnSpc>
                <a:spcPct val="115000"/>
              </a:lnSpc>
              <a:spcBef>
                <a:spcPts val="0"/>
              </a:spcBef>
              <a:spcAft>
                <a:spcPts val="0"/>
              </a:spcAft>
              <a:buSzPts val="1600"/>
              <a:buChar char="●"/>
            </a:pPr>
            <a:r>
              <a:rPr b="0" i="0" lang="sw" sz="1600" u="none"/>
              <a:t>kuifichua</a:t>
            </a:r>
            <a:endParaRPr sz="1600"/>
          </a:p>
          <a:p>
            <a:pPr indent="-330200" lvl="0" marL="457200" rtl="0" algn="l">
              <a:lnSpc>
                <a:spcPct val="115000"/>
              </a:lnSpc>
              <a:spcBef>
                <a:spcPts val="0"/>
              </a:spcBef>
              <a:spcAft>
                <a:spcPts val="0"/>
              </a:spcAft>
              <a:buSzPts val="1600"/>
              <a:buChar char="●"/>
            </a:pPr>
            <a:r>
              <a:rPr b="0" i="0" lang="sw" sz="1600" u="none"/>
              <a:t>kuhamasisha wanajamii kuhusu jinsi sera za umma </a:t>
            </a:r>
            <a:endParaRPr sz="1600"/>
          </a:p>
          <a:p>
            <a:pPr indent="0" lvl="0" marL="457200" rtl="0" algn="l">
              <a:lnSpc>
                <a:spcPct val="115000"/>
              </a:lnSpc>
              <a:spcBef>
                <a:spcPts val="0"/>
              </a:spcBef>
              <a:spcAft>
                <a:spcPts val="0"/>
              </a:spcAft>
              <a:buSzPts val="1400"/>
              <a:buNone/>
            </a:pPr>
            <a:r>
              <a:rPr b="0" i="0" lang="sw" sz="1600" u="none"/>
              <a:t>zinavyowaathiri</a:t>
            </a:r>
            <a:endParaRPr sz="1600"/>
          </a:p>
          <a:p>
            <a:pPr indent="-330200" lvl="0" marL="457200" rtl="0" algn="l">
              <a:lnSpc>
                <a:spcPct val="115000"/>
              </a:lnSpc>
              <a:spcBef>
                <a:spcPts val="0"/>
              </a:spcBef>
              <a:spcAft>
                <a:spcPts val="0"/>
              </a:spcAft>
              <a:buSzPts val="1600"/>
              <a:buChar char="●"/>
            </a:pPr>
            <a:r>
              <a:rPr b="0" i="0" lang="sw" sz="1600" u="none"/>
              <a:t>kuhimiza wananchi watoe maoni kuhusu mahitaji yao na wawajibishe serikali yao</a:t>
            </a:r>
            <a:endParaRPr sz="1600"/>
          </a:p>
          <a:p>
            <a:pPr indent="-330200" lvl="0" marL="457200" rtl="0" algn="l">
              <a:lnSpc>
                <a:spcPct val="115000"/>
              </a:lnSpc>
              <a:spcBef>
                <a:spcPts val="0"/>
              </a:spcBef>
              <a:spcAft>
                <a:spcPts val="0"/>
              </a:spcAft>
              <a:buSzPts val="1600"/>
              <a:buChar char="●"/>
            </a:pPr>
            <a:r>
              <a:rPr b="1" i="0" lang="sw" sz="1600" u="none"/>
              <a:t>kutathmini uwiano wa kati ya sera au ahadi zinazotolewa na serikali na matokeo</a:t>
            </a:r>
            <a:endParaRPr b="1" sz="1600"/>
          </a:p>
          <a:p>
            <a:pPr indent="0" lvl="0" marL="0" rtl="0" algn="l">
              <a:lnSpc>
                <a:spcPct val="115000"/>
              </a:lnSpc>
              <a:spcBef>
                <a:spcPts val="1600"/>
              </a:spcBef>
              <a:spcAft>
                <a:spcPts val="0"/>
              </a:spcAft>
              <a:buSzPts val="1400"/>
              <a:buNone/>
            </a:pPr>
            <a:r>
              <a:rPr b="0" i="0" lang="sw" sz="1600" u="none"/>
              <a:t>Nyenzo hii inaweza kutumika katika ngazi zote za serikali. Inaweza kutumika katika mradi maalum mashinani, idara ya serikali na hata mipango kadhaa ya kitaifa.</a:t>
            </a:r>
            <a:endParaRPr sz="16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1600"/>
              </a:spcAft>
              <a:buSzPts val="1400"/>
              <a:buNone/>
            </a:pPr>
            <a:r>
              <a:t/>
            </a:r>
            <a:endParaRPr sz="1300"/>
          </a:p>
        </p:txBody>
      </p:sp>
      <p:sp>
        <p:nvSpPr>
          <p:cNvPr id="724" name="Google Shape;724;p98"/>
          <p:cNvSpPr txBox="1"/>
          <p:nvPr>
            <p:ph type="title"/>
          </p:nvPr>
        </p:nvSpPr>
        <p:spPr>
          <a:xfrm>
            <a:off x="439475" y="17350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6: </a:t>
            </a:r>
            <a:r>
              <a:rPr b="0" i="0" lang="sw" u="none"/>
              <a:t>Kusudi</a:t>
            </a:r>
            <a:r>
              <a:rPr b="1" i="0" lang="sw" u="none"/>
              <a:t>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99"/>
          <p:cNvSpPr txBox="1"/>
          <p:nvPr>
            <p:ph idx="1" type="body"/>
          </p:nvPr>
        </p:nvSpPr>
        <p:spPr>
          <a:xfrm>
            <a:off x="4167000" y="171275"/>
            <a:ext cx="4823100" cy="492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sw" sz="1700" u="none">
                <a:solidFill>
                  <a:schemeClr val="dk1"/>
                </a:solidFill>
              </a:rPr>
              <a:t>Ufaafu</a:t>
            </a:r>
            <a:endParaRPr b="1" sz="1700">
              <a:solidFill>
                <a:schemeClr val="dk1"/>
              </a:solidFill>
            </a:endParaRPr>
          </a:p>
          <a:p>
            <a:pPr indent="-336550" lvl="0" marL="457200" rtl="0" algn="l">
              <a:lnSpc>
                <a:spcPct val="100000"/>
              </a:lnSpc>
              <a:spcBef>
                <a:spcPts val="700"/>
              </a:spcBef>
              <a:spcAft>
                <a:spcPts val="0"/>
              </a:spcAft>
              <a:buClr>
                <a:schemeClr val="dk1"/>
              </a:buClr>
              <a:buSzPts val="1700"/>
              <a:buChar char="●"/>
            </a:pPr>
            <a:r>
              <a:rPr b="0" i="0" lang="sw" sz="1700" u="none">
                <a:solidFill>
                  <a:schemeClr val="dk1"/>
                </a:solidFill>
              </a:rPr>
              <a:t>Huhamasisha umma kuhusu sera, mipango na miradi ya serikali na kudhihirisha jinsi yote haya yanavyowaathiri.</a:t>
            </a:r>
            <a:endParaRPr b="1" sz="1700">
              <a:solidFill>
                <a:schemeClr val="dk1"/>
              </a:solidFill>
            </a:endParaRPr>
          </a:p>
          <a:p>
            <a:pPr indent="-336550" lvl="0" marL="457200" rtl="0" algn="l">
              <a:lnSpc>
                <a:spcPct val="100000"/>
              </a:lnSpc>
              <a:spcBef>
                <a:spcPts val="0"/>
              </a:spcBef>
              <a:spcAft>
                <a:spcPts val="0"/>
              </a:spcAft>
              <a:buClr>
                <a:schemeClr val="dk1"/>
              </a:buClr>
              <a:buSzPts val="1700"/>
              <a:buChar char="●"/>
            </a:pPr>
            <a:r>
              <a:rPr b="0" i="0" lang="sw" sz="1700" u="none">
                <a:solidFill>
                  <a:schemeClr val="dk1"/>
                </a:solidFill>
              </a:rPr>
              <a:t>Hufafanua umuhimu na athari za sera na mipango ya serikali.</a:t>
            </a:r>
            <a:endParaRPr sz="1700">
              <a:solidFill>
                <a:schemeClr val="dk1"/>
              </a:solidFill>
            </a:endParaRPr>
          </a:p>
          <a:p>
            <a:pPr indent="-336550" lvl="0" marL="457200" rtl="0" algn="l">
              <a:lnSpc>
                <a:spcPct val="100000"/>
              </a:lnSpc>
              <a:spcBef>
                <a:spcPts val="0"/>
              </a:spcBef>
              <a:spcAft>
                <a:spcPts val="0"/>
              </a:spcAft>
              <a:buClr>
                <a:schemeClr val="dk1"/>
              </a:buClr>
              <a:buSzPts val="1700"/>
              <a:buChar char="●"/>
            </a:pPr>
            <a:r>
              <a:rPr b="0" i="0" lang="sw" sz="1700" u="none">
                <a:solidFill>
                  <a:schemeClr val="dk1"/>
                </a:solidFill>
              </a:rPr>
              <a:t>Hudumisha uwazi na ufanisi wa serikali katika kutoa mipango na kutekeleza sera.</a:t>
            </a:r>
            <a:endParaRPr b="0" i="0" sz="1700" u="none">
              <a:solidFill>
                <a:schemeClr val="dk1"/>
              </a:solidFill>
            </a:endParaRPr>
          </a:p>
          <a:p>
            <a:pPr indent="0" lvl="0" marL="457200" rtl="0" algn="l">
              <a:lnSpc>
                <a:spcPct val="100000"/>
              </a:lnSpc>
              <a:spcBef>
                <a:spcPts val="0"/>
              </a:spcBef>
              <a:spcAft>
                <a:spcPts val="0"/>
              </a:spcAft>
              <a:buNone/>
            </a:pPr>
            <a:r>
              <a:t/>
            </a:r>
            <a:endParaRPr sz="1700">
              <a:solidFill>
                <a:schemeClr val="dk1"/>
              </a:solidFill>
            </a:endParaRPr>
          </a:p>
          <a:p>
            <a:pPr indent="0" lvl="0" marL="0" rtl="0" algn="l">
              <a:lnSpc>
                <a:spcPct val="100000"/>
              </a:lnSpc>
              <a:spcBef>
                <a:spcPts val="700"/>
              </a:spcBef>
              <a:spcAft>
                <a:spcPts val="0"/>
              </a:spcAft>
              <a:buSzPts val="1400"/>
              <a:buNone/>
            </a:pPr>
            <a:r>
              <a:rPr b="1" i="0" lang="sw" sz="1700" u="none">
                <a:solidFill>
                  <a:schemeClr val="dk1"/>
                </a:solidFill>
              </a:rPr>
              <a:t>Upungufu</a:t>
            </a:r>
            <a:endParaRPr b="1" sz="1700">
              <a:solidFill>
                <a:schemeClr val="dk1"/>
              </a:solidFill>
            </a:endParaRPr>
          </a:p>
          <a:p>
            <a:pPr indent="-336550" lvl="0" marL="457200" rtl="0" algn="l">
              <a:lnSpc>
                <a:spcPct val="100000"/>
              </a:lnSpc>
              <a:spcBef>
                <a:spcPts val="700"/>
              </a:spcBef>
              <a:spcAft>
                <a:spcPts val="0"/>
              </a:spcAft>
              <a:buClr>
                <a:schemeClr val="dk1"/>
              </a:buClr>
              <a:buSzPts val="1700"/>
              <a:buChar char="●"/>
            </a:pPr>
            <a:r>
              <a:rPr b="0" i="0" lang="sw" sz="1700" u="none">
                <a:solidFill>
                  <a:schemeClr val="dk1"/>
                </a:solidFill>
              </a:rPr>
              <a:t>Inahitaji wadau wote wawe tayari kuhusika katika awamu zote za mchakato.</a:t>
            </a:r>
            <a:endParaRPr sz="1700">
              <a:solidFill>
                <a:schemeClr val="dk1"/>
              </a:solidFill>
            </a:endParaRPr>
          </a:p>
          <a:p>
            <a:pPr indent="-336550" lvl="0" marL="457200" rtl="0" algn="l">
              <a:lnSpc>
                <a:spcPct val="100000"/>
              </a:lnSpc>
              <a:spcBef>
                <a:spcPts val="0"/>
              </a:spcBef>
              <a:spcAft>
                <a:spcPts val="0"/>
              </a:spcAft>
              <a:buClr>
                <a:schemeClr val="dk1"/>
              </a:buClr>
              <a:buSzPts val="1700"/>
              <a:buChar char="●"/>
            </a:pPr>
            <a:r>
              <a:rPr b="0" i="0" lang="sw" sz="1700" u="none">
                <a:solidFill>
                  <a:schemeClr val="dk1"/>
                </a:solidFill>
              </a:rPr>
              <a:t>Ni faafu zaidi ikiwa kuna sheria kuhusu haki ya kupata taarifa.</a:t>
            </a:r>
            <a:endParaRPr sz="1700">
              <a:solidFill>
                <a:schemeClr val="dk1"/>
              </a:solidFill>
            </a:endParaRPr>
          </a:p>
          <a:p>
            <a:pPr indent="0" lvl="0" marL="0" rtl="0" algn="l">
              <a:lnSpc>
                <a:spcPct val="100000"/>
              </a:lnSpc>
              <a:spcBef>
                <a:spcPts val="700"/>
              </a:spcBef>
              <a:spcAft>
                <a:spcPts val="0"/>
              </a:spcAft>
              <a:buSzPts val="1400"/>
              <a:buNone/>
            </a:pPr>
            <a:r>
              <a:t/>
            </a:r>
            <a:endParaRPr sz="1200">
              <a:solidFill>
                <a:schemeClr val="dk1"/>
              </a:solidFill>
            </a:endParaRPr>
          </a:p>
          <a:p>
            <a:pPr indent="0" lvl="0" marL="0" rtl="0" algn="l">
              <a:lnSpc>
                <a:spcPct val="100000"/>
              </a:lnSpc>
              <a:spcBef>
                <a:spcPts val="700"/>
              </a:spcBef>
              <a:spcAft>
                <a:spcPts val="0"/>
              </a:spcAft>
              <a:buSzPts val="1400"/>
              <a:buNone/>
            </a:pPr>
            <a:r>
              <a:t/>
            </a:r>
            <a:endParaRPr sz="1200">
              <a:solidFill>
                <a:schemeClr val="dk1"/>
              </a:solidFill>
            </a:endParaRPr>
          </a:p>
          <a:p>
            <a:pPr indent="0" lvl="0" marL="0" rtl="0" algn="l">
              <a:lnSpc>
                <a:spcPct val="100000"/>
              </a:lnSpc>
              <a:spcBef>
                <a:spcPts val="700"/>
              </a:spcBef>
              <a:spcAft>
                <a:spcPts val="0"/>
              </a:spcAft>
              <a:buSzPts val="1400"/>
              <a:buNone/>
            </a:pPr>
            <a:r>
              <a:t/>
            </a:r>
            <a:endParaRPr sz="1200">
              <a:solidFill>
                <a:schemeClr val="dk1"/>
              </a:solidFill>
            </a:endParaRPr>
          </a:p>
          <a:p>
            <a:pPr indent="0" lvl="0" marL="0" rtl="0" algn="l">
              <a:lnSpc>
                <a:spcPct val="100000"/>
              </a:lnSpc>
              <a:spcBef>
                <a:spcPts val="700"/>
              </a:spcBef>
              <a:spcAft>
                <a:spcPts val="0"/>
              </a:spcAft>
              <a:buSzPts val="1400"/>
              <a:buNone/>
            </a:pPr>
            <a:r>
              <a:t/>
            </a:r>
            <a:endParaRPr sz="1200">
              <a:solidFill>
                <a:schemeClr val="dk1"/>
              </a:solidFill>
            </a:endParaRPr>
          </a:p>
          <a:p>
            <a:pPr indent="0" lvl="0" marL="0" rtl="0" algn="l">
              <a:lnSpc>
                <a:spcPct val="100000"/>
              </a:lnSpc>
              <a:spcBef>
                <a:spcPts val="700"/>
              </a:spcBef>
              <a:spcAft>
                <a:spcPts val="0"/>
              </a:spcAft>
              <a:buSzPts val="1400"/>
              <a:buNone/>
            </a:pPr>
            <a:r>
              <a:t/>
            </a:r>
            <a:endParaRPr b="1" sz="1100">
              <a:solidFill>
                <a:schemeClr val="dk1"/>
              </a:solidFill>
            </a:endParaRPr>
          </a:p>
          <a:p>
            <a:pPr indent="0" lvl="0" marL="457200" rtl="0" algn="l">
              <a:lnSpc>
                <a:spcPct val="115000"/>
              </a:lnSpc>
              <a:spcBef>
                <a:spcPts val="700"/>
              </a:spcBef>
              <a:spcAft>
                <a:spcPts val="0"/>
              </a:spcAft>
              <a:buSzPts val="1400"/>
              <a:buNone/>
            </a:pPr>
            <a:r>
              <a:t/>
            </a:r>
            <a:endParaRPr b="1" sz="1000"/>
          </a:p>
          <a:p>
            <a:pPr indent="0" lvl="0" marL="0" rtl="0" algn="l">
              <a:lnSpc>
                <a:spcPct val="115000"/>
              </a:lnSpc>
              <a:spcBef>
                <a:spcPts val="1600"/>
              </a:spcBef>
              <a:spcAft>
                <a:spcPts val="1600"/>
              </a:spcAft>
              <a:buSzPts val="1400"/>
              <a:buNone/>
            </a:pPr>
            <a:r>
              <a:t/>
            </a:r>
            <a:endParaRPr sz="1000"/>
          </a:p>
        </p:txBody>
      </p:sp>
      <p:sp>
        <p:nvSpPr>
          <p:cNvPr id="730" name="Google Shape;730;p99"/>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sw" u="none"/>
              <a:t>Nyenzo ya 6: Ufaafu na upungufu </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00"/>
          <p:cNvSpPr txBox="1"/>
          <p:nvPr>
            <p:ph type="title"/>
          </p:nvPr>
        </p:nvSpPr>
        <p:spPr>
          <a:xfrm>
            <a:off x="289525" y="0"/>
            <a:ext cx="5530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500" u="none"/>
              <a:t>Nyenzo ya 6: Ukaguzi wa kijamii katika mchakato wenu wa CCT </a:t>
            </a:r>
            <a:endParaRPr sz="2400"/>
          </a:p>
          <a:p>
            <a:pPr indent="0" lvl="0" marL="0" rtl="0" algn="l">
              <a:lnSpc>
                <a:spcPct val="100000"/>
              </a:lnSpc>
              <a:spcBef>
                <a:spcPts val="0"/>
              </a:spcBef>
              <a:spcAft>
                <a:spcPts val="0"/>
              </a:spcAft>
              <a:buSzPts val="2600"/>
              <a:buNone/>
            </a:pPr>
            <a:r>
              <a:rPr b="0" i="0" lang="sw" sz="2400" u="none"/>
              <a:t> </a:t>
            </a:r>
            <a:endParaRPr sz="2400"/>
          </a:p>
        </p:txBody>
      </p:sp>
      <p:graphicFrame>
        <p:nvGraphicFramePr>
          <p:cNvPr id="736" name="Google Shape;736;p100"/>
          <p:cNvGraphicFramePr/>
          <p:nvPr/>
        </p:nvGraphicFramePr>
        <p:xfrm>
          <a:off x="222263" y="980525"/>
          <a:ext cx="3000000" cy="3000000"/>
        </p:xfrm>
        <a:graphic>
          <a:graphicData uri="http://schemas.openxmlformats.org/drawingml/2006/table">
            <a:tbl>
              <a:tblPr>
                <a:noFill/>
                <a:tableStyleId>{34DB39BA-1C77-4FE4-B795-2DAF235CAF17}</a:tableStyleId>
              </a:tblPr>
              <a:tblGrid>
                <a:gridCol w="1771700"/>
                <a:gridCol w="1915275"/>
                <a:gridCol w="2919375"/>
                <a:gridCol w="209310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Mbinu ya CCT</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Mchakato wa ustawi wa kanisa na jamii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sw"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737" name="Google Shape;737;p100"/>
          <p:cNvPicPr preferRelativeResize="0"/>
          <p:nvPr/>
        </p:nvPicPr>
        <p:blipFill rotWithShape="1">
          <a:blip r:embed="rId3">
            <a:alphaModFix/>
          </a:blip>
          <a:srcRect b="0" l="0" r="0" t="0"/>
          <a:stretch/>
        </p:blipFill>
        <p:spPr>
          <a:xfrm>
            <a:off x="4134477" y="4378350"/>
            <a:ext cx="765150" cy="76515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101"/>
          <p:cNvSpPr txBox="1"/>
          <p:nvPr>
            <p:ph type="title"/>
          </p:nvPr>
        </p:nvSpPr>
        <p:spPr>
          <a:xfrm>
            <a:off x="148700" y="0"/>
            <a:ext cx="6169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sw" sz="2300" u="none"/>
              <a:t>Nyenzo ya 6: Ukaguzi wa kijamii katika mchakato wenu wa CCT (muhtasari)</a:t>
            </a:r>
            <a:endParaRPr sz="2300"/>
          </a:p>
          <a:p>
            <a:pPr indent="0" lvl="0" marL="0" rtl="0" algn="l">
              <a:lnSpc>
                <a:spcPct val="100000"/>
              </a:lnSpc>
              <a:spcBef>
                <a:spcPts val="0"/>
              </a:spcBef>
              <a:spcAft>
                <a:spcPts val="0"/>
              </a:spcAft>
              <a:buSzPts val="2600"/>
              <a:buNone/>
            </a:pPr>
            <a:r>
              <a:t/>
            </a:r>
            <a:endParaRPr sz="2300"/>
          </a:p>
          <a:p>
            <a:pPr indent="0" lvl="0" marL="0" rtl="0" algn="l">
              <a:lnSpc>
                <a:spcPct val="100000"/>
              </a:lnSpc>
              <a:spcBef>
                <a:spcPts val="0"/>
              </a:spcBef>
              <a:spcAft>
                <a:spcPts val="0"/>
              </a:spcAft>
              <a:buSzPts val="2600"/>
              <a:buNone/>
            </a:pPr>
            <a:r>
              <a:t/>
            </a:r>
            <a:endParaRPr sz="2300"/>
          </a:p>
          <a:p>
            <a:pPr indent="0" lvl="0" marL="0" rtl="0" algn="l">
              <a:lnSpc>
                <a:spcPct val="100000"/>
              </a:lnSpc>
              <a:spcBef>
                <a:spcPts val="0"/>
              </a:spcBef>
              <a:spcAft>
                <a:spcPts val="0"/>
              </a:spcAft>
              <a:buSzPts val="2600"/>
              <a:buNone/>
            </a:pPr>
            <a:r>
              <a:t/>
            </a:r>
            <a:endParaRPr sz="2200"/>
          </a:p>
          <a:p>
            <a:pPr indent="0" lvl="0" marL="0" rtl="0" algn="l">
              <a:lnSpc>
                <a:spcPct val="100000"/>
              </a:lnSpc>
              <a:spcBef>
                <a:spcPts val="0"/>
              </a:spcBef>
              <a:spcAft>
                <a:spcPts val="0"/>
              </a:spcAft>
              <a:buSzPts val="2600"/>
              <a:buNone/>
            </a:pPr>
            <a:r>
              <a:rPr b="0" i="0" lang="sw" sz="2200" u="none"/>
              <a:t> </a:t>
            </a:r>
            <a:endParaRPr sz="2200"/>
          </a:p>
        </p:txBody>
      </p:sp>
      <p:sp>
        <p:nvSpPr>
          <p:cNvPr id="743" name="Google Shape;743;p101"/>
          <p:cNvSpPr txBox="1"/>
          <p:nvPr/>
        </p:nvSpPr>
        <p:spPr>
          <a:xfrm>
            <a:off x="131050" y="824500"/>
            <a:ext cx="8895300" cy="204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sw" u="none" cap="none" strike="noStrike">
                <a:solidFill>
                  <a:srgbClr val="434343"/>
                </a:solidFill>
                <a:latin typeface="Calibri"/>
                <a:ea typeface="Calibri"/>
                <a:cs typeface="Calibri"/>
                <a:sym typeface="Calibri"/>
              </a:rPr>
              <a:t>Nyenzo hii ni mwafaka zaidi baada ya ubainishaji wa rasilimali kufanyika. </a:t>
            </a:r>
            <a:endParaRPr b="0" i="0" u="none" cap="none" strike="noStrike">
              <a:solidFill>
                <a:srgbClr val="434343"/>
              </a:solidFill>
              <a:latin typeface="Calibri"/>
              <a:ea typeface="Calibri"/>
              <a:cs typeface="Calibri"/>
              <a:sym typeface="Calibri"/>
            </a:endParaRPr>
          </a:p>
          <a:p>
            <a:pPr indent="-317500" lvl="0" marL="457200" marR="0" rtl="0" algn="l">
              <a:lnSpc>
                <a:spcPct val="100000"/>
              </a:lnSpc>
              <a:spcBef>
                <a:spcPts val="0"/>
              </a:spcBef>
              <a:spcAft>
                <a:spcPts val="0"/>
              </a:spcAft>
              <a:buClr>
                <a:srgbClr val="434343"/>
              </a:buClr>
              <a:buSzPts val="1400"/>
              <a:buFont typeface="Calibri"/>
              <a:buChar char="●"/>
            </a:pPr>
            <a:r>
              <a:rPr b="0" i="0" lang="sw" u="none" cap="none" strike="noStrike">
                <a:solidFill>
                  <a:srgbClr val="434343"/>
                </a:solidFill>
                <a:latin typeface="Calibri"/>
                <a:ea typeface="Calibri"/>
                <a:cs typeface="Calibri"/>
                <a:sym typeface="Calibri"/>
              </a:rPr>
              <a:t>wanajamii, pamoja na kanisa, wamefanya tathmini ya mahitaji yao, wamebaini matatizo na fursa zilizopo katika jamii zao, wameyapa vipaumbele matatizo ambayo wangependa kuangazia na wameanza kukusanya rasilimali ili kushughulikia matatizo hayo. </a:t>
            </a:r>
            <a:endParaRPr b="0" i="0" u="none" cap="none" strike="noStrike">
              <a:solidFill>
                <a:srgbClr val="434343"/>
              </a:solidFill>
              <a:latin typeface="Calibri"/>
              <a:ea typeface="Calibri"/>
              <a:cs typeface="Calibri"/>
              <a:sym typeface="Calibri"/>
            </a:endParaRPr>
          </a:p>
          <a:p>
            <a:pPr indent="-317500" lvl="0" marL="457200" marR="0" rtl="0" algn="l">
              <a:lnSpc>
                <a:spcPct val="100000"/>
              </a:lnSpc>
              <a:spcBef>
                <a:spcPts val="0"/>
              </a:spcBef>
              <a:spcAft>
                <a:spcPts val="0"/>
              </a:spcAft>
              <a:buClr>
                <a:srgbClr val="434343"/>
              </a:buClr>
              <a:buSzPts val="1400"/>
              <a:buFont typeface="Calibri"/>
              <a:buChar char="●"/>
            </a:pPr>
            <a:r>
              <a:rPr b="0" i="0" lang="sw" u="none" cap="none" strike="noStrike">
                <a:solidFill>
                  <a:srgbClr val="434343"/>
                </a:solidFill>
                <a:latin typeface="Calibri"/>
                <a:ea typeface="Calibri"/>
                <a:cs typeface="Calibri"/>
                <a:sym typeface="Calibri"/>
              </a:rPr>
              <a:t>wamebaini matatizo na fursa katika jamii zao, wameyapa kipaumbele matatizo wanayotaka kuangazia na wameanza kukusanya rasilimali za kushughulikia matatizo hayo. </a:t>
            </a:r>
            <a:endParaRPr b="0" i="0" u="none" cap="none" strike="noStrike">
              <a:solidFill>
                <a:srgbClr val="434343"/>
              </a:solidFill>
              <a:latin typeface="Calibri"/>
              <a:ea typeface="Calibri"/>
              <a:cs typeface="Calibri"/>
              <a:sym typeface="Calibri"/>
            </a:endParaRPr>
          </a:p>
          <a:p>
            <a:pPr indent="-317500" lvl="0" marL="457200" marR="0" rtl="0" algn="l">
              <a:lnSpc>
                <a:spcPct val="100000"/>
              </a:lnSpc>
              <a:spcBef>
                <a:spcPts val="0"/>
              </a:spcBef>
              <a:spcAft>
                <a:spcPts val="0"/>
              </a:spcAft>
              <a:buClr>
                <a:srgbClr val="434343"/>
              </a:buClr>
              <a:buSzPts val="1400"/>
              <a:buFont typeface="Calibri"/>
              <a:buChar char="●"/>
            </a:pPr>
            <a:r>
              <a:rPr b="0" i="0" lang="sw" u="none" cap="none" strike="noStrike">
                <a:solidFill>
                  <a:srgbClr val="434343"/>
                </a:solidFill>
                <a:latin typeface="Calibri"/>
                <a:ea typeface="Calibri"/>
                <a:cs typeface="Calibri"/>
                <a:sym typeface="Calibri"/>
              </a:rPr>
              <a:t>Ikiwa serikali tayari inatekeleza mradi wa kushughulikia tatizo lililotambuliwa na kupewa kipaumbele na wanajamii, nyenzo hii inaweza kutumika kuhakikisha tatizo linashughulikiwa kwa njia bora zaidi ili kupata suluhu iliyokusudiwa. Nyenzo hii itasaidia jamii kubaini ikiwa shughuli, miradi au mipango inaleta suluhu. </a:t>
            </a:r>
            <a:endParaRPr b="0" i="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434343"/>
              </a:solidFill>
              <a:latin typeface="Calibri"/>
              <a:ea typeface="Calibri"/>
              <a:cs typeface="Calibri"/>
              <a:sym typeface="Calibri"/>
            </a:endParaRPr>
          </a:p>
        </p:txBody>
      </p:sp>
      <p:graphicFrame>
        <p:nvGraphicFramePr>
          <p:cNvPr id="744" name="Google Shape;744;p101"/>
          <p:cNvGraphicFramePr/>
          <p:nvPr/>
        </p:nvGraphicFramePr>
        <p:xfrm>
          <a:off x="160936" y="3000961"/>
          <a:ext cx="3000000" cy="3000000"/>
        </p:xfrm>
        <a:graphic>
          <a:graphicData uri="http://schemas.openxmlformats.org/drawingml/2006/table">
            <a:tbl>
              <a:tblPr>
                <a:noFill/>
                <a:tableStyleId>{897171C1-48FA-46DC-B3BE-D1560424E134}</a:tableStyleId>
              </a:tblPr>
              <a:tblGrid>
                <a:gridCol w="1831900"/>
                <a:gridCol w="2042575"/>
                <a:gridCol w="3074975"/>
                <a:gridCol w="1872675"/>
              </a:tblGrid>
              <a:tr h="515950">
                <a:tc>
                  <a:txBody>
                    <a:bodyPr/>
                    <a:lstStyle/>
                    <a:p>
                      <a:pPr indent="0" lvl="0" marL="0" marR="0" rtl="0" algn="l">
                        <a:lnSpc>
                          <a:spcPct val="100000"/>
                        </a:lnSpc>
                        <a:spcBef>
                          <a:spcPts val="0"/>
                        </a:spcBef>
                        <a:spcAft>
                          <a:spcPts val="0"/>
                        </a:spcAft>
                        <a:buClr>
                          <a:srgbClr val="000000"/>
                        </a:buClr>
                        <a:buSzPts val="1500"/>
                        <a:buFont typeface="Arial"/>
                        <a:buNone/>
                      </a:pPr>
                      <a:r>
                        <a:rPr b="1" i="0" lang="sw" sz="1500" u="none" cap="none" strike="noStrike">
                          <a:solidFill>
                            <a:srgbClr val="333333"/>
                          </a:solidFill>
                          <a:latin typeface="Calibri"/>
                          <a:ea typeface="Calibri"/>
                          <a:cs typeface="Calibri"/>
                          <a:sym typeface="Calibri"/>
                        </a:rPr>
                        <a:t>Mbinu ya CCT</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sz="1500" u="none" cap="none" strike="noStrike">
                          <a:solidFill>
                            <a:srgbClr val="333333"/>
                          </a:solidFill>
                          <a:latin typeface="Calibri"/>
                          <a:ea typeface="Calibri"/>
                          <a:cs typeface="Calibri"/>
                          <a:sym typeface="Calibri"/>
                        </a:rPr>
                        <a:t>Mchakato wa ustawi wa kanisa na jamii</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sz="1500" u="none" cap="none" strike="noStrike">
                          <a:solidFill>
                            <a:srgbClr val="333333"/>
                          </a:solidFill>
                          <a:latin typeface="Calibri"/>
                          <a:ea typeface="Calibri"/>
                          <a:cs typeface="Calibri"/>
                          <a:sym typeface="Calibri"/>
                        </a:rPr>
                        <a:t>Umoja/Parivartan/Unidos</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sz="1500" u="none" cap="none" strike="noStrike">
                          <a:solidFill>
                            <a:srgbClr val="333333"/>
                          </a:solidFill>
                          <a:latin typeface="Calibri"/>
                          <a:ea typeface="Calibri"/>
                          <a:cs typeface="Calibri"/>
                          <a:sym typeface="Calibri"/>
                        </a:rPr>
                        <a:t>Sangsangai</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1411975">
                <a:tc>
                  <a:txBody>
                    <a:bodyPr/>
                    <a:lstStyle/>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Wakati wa kujumuisha nyenzo ya ukaguzi wa kijamii</a:t>
                      </a:r>
                      <a:endParaRPr b="1"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Hatua ya 4:</a:t>
                      </a:r>
                      <a:r>
                        <a:rPr lang="sw">
                          <a:solidFill>
                            <a:srgbClr val="333333"/>
                          </a:solidFill>
                          <a:latin typeface="Calibri"/>
                          <a:ea typeface="Calibri"/>
                          <a:cs typeface="Calibri"/>
                          <a:sym typeface="Calibri"/>
                        </a:rPr>
                        <a:t> </a:t>
                      </a:r>
                      <a:r>
                        <a:rPr b="0" i="0" lang="sw" u="none" cap="none" strike="noStrike">
                          <a:solidFill>
                            <a:srgbClr val="333333"/>
                          </a:solidFill>
                          <a:latin typeface="Calibri"/>
                          <a:ea typeface="Calibri"/>
                          <a:cs typeface="Calibri"/>
                          <a:sym typeface="Calibri"/>
                        </a:rPr>
                        <a:t>Uchambuzi wa taarifa</a:t>
                      </a:r>
                      <a:endParaRPr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Hatua ya 5:</a:t>
                      </a:r>
                      <a:r>
                        <a:rPr b="0" i="0" lang="sw" u="none" cap="none" strike="noStrike">
                          <a:solidFill>
                            <a:srgbClr val="333333"/>
                          </a:solidFill>
                          <a:latin typeface="Calibri"/>
                          <a:ea typeface="Calibri"/>
                          <a:cs typeface="Calibri"/>
                          <a:sym typeface="Calibri"/>
                        </a:rPr>
                        <a:t> Kufanya Uamuzi</a:t>
                      </a:r>
                      <a:endParaRPr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Hatua ya 3</a:t>
                      </a:r>
                      <a:r>
                        <a:rPr b="1" i="0" lang="sw" u="none" cap="none" strike="noStrike">
                          <a:solidFill>
                            <a:srgbClr val="333333"/>
                          </a:solidFill>
                          <a:highlight>
                            <a:srgbClr val="FFFFFF"/>
                          </a:highlight>
                          <a:latin typeface="Calibri"/>
                          <a:ea typeface="Calibri"/>
                          <a:cs typeface="Calibri"/>
                          <a:sym typeface="Calibri"/>
                        </a:rPr>
                        <a:t>: </a:t>
                      </a:r>
                      <a:r>
                        <a:rPr b="1" lang="sw">
                          <a:solidFill>
                            <a:srgbClr val="333333"/>
                          </a:solidFill>
                          <a:highlight>
                            <a:srgbClr val="FFFFFF"/>
                          </a:highlight>
                          <a:latin typeface="Calibri"/>
                          <a:ea typeface="Calibri"/>
                          <a:cs typeface="Calibri"/>
                          <a:sym typeface="Calibri"/>
                        </a:rPr>
                        <a:t> </a:t>
                      </a:r>
                      <a:r>
                        <a:rPr b="0" i="0" lang="sw" u="none" cap="none" strike="noStrike">
                          <a:solidFill>
                            <a:srgbClr val="333333"/>
                          </a:solidFill>
                          <a:highlight>
                            <a:srgbClr val="FFFFFF"/>
                          </a:highlight>
                          <a:latin typeface="Calibri"/>
                          <a:ea typeface="Calibri"/>
                          <a:cs typeface="Calibri"/>
                          <a:sym typeface="Calibri"/>
                        </a:rPr>
                        <a:t>Kuweka malengo na kuchukua hatua (kupanga utekelezaji)</a:t>
                      </a:r>
                      <a:endParaRPr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highlight>
                            <a:srgbClr val="FFFFFF"/>
                          </a:highlight>
                          <a:latin typeface="Calibri"/>
                          <a:ea typeface="Calibri"/>
                          <a:cs typeface="Calibri"/>
                          <a:sym typeface="Calibri"/>
                        </a:rPr>
                        <a:t>Hatua ya 4: </a:t>
                      </a:r>
                      <a:r>
                        <a:rPr lang="sw">
                          <a:solidFill>
                            <a:srgbClr val="333333"/>
                          </a:solidFill>
                          <a:highlight>
                            <a:srgbClr val="FFFFFF"/>
                          </a:highlight>
                          <a:latin typeface="Calibri"/>
                          <a:ea typeface="Calibri"/>
                          <a:cs typeface="Calibri"/>
                          <a:sym typeface="Calibri"/>
                        </a:rPr>
                        <a:t> </a:t>
                      </a:r>
                      <a:r>
                        <a:rPr b="0" i="0" lang="sw" u="none" cap="none" strike="noStrike">
                          <a:solidFill>
                            <a:srgbClr val="333333"/>
                          </a:solidFill>
                          <a:highlight>
                            <a:srgbClr val="FFFFFF"/>
                          </a:highlight>
                          <a:latin typeface="Calibri"/>
                          <a:ea typeface="Calibri"/>
                          <a:cs typeface="Calibri"/>
                          <a:sym typeface="Calibri"/>
                        </a:rPr>
                        <a:t>Kutekeleza</a:t>
                      </a:r>
                      <a:endParaRPr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highlight>
                            <a:srgbClr val="FFFFFF"/>
                          </a:highlight>
                          <a:latin typeface="Calibri"/>
                          <a:ea typeface="Calibri"/>
                          <a:cs typeface="Calibri"/>
                          <a:sym typeface="Calibri"/>
                        </a:rPr>
                        <a:t>Hatua ya 5: </a:t>
                      </a:r>
                      <a:r>
                        <a:rPr b="1" lang="sw">
                          <a:solidFill>
                            <a:srgbClr val="333333"/>
                          </a:solidFill>
                          <a:highlight>
                            <a:srgbClr val="FFFFFF"/>
                          </a:highlight>
                          <a:latin typeface="Calibri"/>
                          <a:ea typeface="Calibri"/>
                          <a:cs typeface="Calibri"/>
                          <a:sym typeface="Calibri"/>
                        </a:rPr>
                        <a:t> </a:t>
                      </a:r>
                      <a:r>
                        <a:rPr b="0" i="0" lang="sw" u="none" cap="none" strike="noStrike">
                          <a:solidFill>
                            <a:srgbClr val="333333"/>
                          </a:solidFill>
                          <a:highlight>
                            <a:srgbClr val="FFFFFF"/>
                          </a:highlight>
                          <a:latin typeface="Calibri"/>
                          <a:ea typeface="Calibri"/>
                          <a:cs typeface="Calibri"/>
                          <a:sym typeface="Calibri"/>
                        </a:rPr>
                        <a:t>Tathmini</a:t>
                      </a:r>
                      <a:endParaRPr u="none" cap="none" strike="noStrike">
                        <a:solidFill>
                          <a:srgbClr val="333333"/>
                        </a:solidFill>
                        <a:highlight>
                          <a:srgbClr val="FFFFFF"/>
                        </a:highlight>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sw" u="none" cap="none" strike="noStrike">
                          <a:solidFill>
                            <a:srgbClr val="333333"/>
                          </a:solidFill>
                          <a:latin typeface="Calibri"/>
                          <a:ea typeface="Calibri"/>
                          <a:cs typeface="Calibri"/>
                          <a:sym typeface="Calibri"/>
                        </a:rPr>
                        <a:t>Awamu ya 3:</a:t>
                      </a:r>
                      <a:r>
                        <a:rPr b="0" i="0" lang="sw" u="none" cap="none" strike="noStrike">
                          <a:solidFill>
                            <a:srgbClr val="333333"/>
                          </a:solidFill>
                          <a:latin typeface="Calibri"/>
                          <a:ea typeface="Calibri"/>
                          <a:cs typeface="Calibri"/>
                          <a:sym typeface="Calibri"/>
                        </a:rPr>
                        <a:t> </a:t>
                      </a:r>
                      <a:br>
                        <a:rPr lang="sw" u="none" cap="none" strike="noStrike">
                          <a:solidFill>
                            <a:srgbClr val="333333"/>
                          </a:solidFill>
                          <a:latin typeface="Calibri"/>
                          <a:ea typeface="Calibri"/>
                          <a:cs typeface="Calibri"/>
                          <a:sym typeface="Calibri"/>
                        </a:rPr>
                      </a:br>
                      <a:r>
                        <a:rPr b="0" i="0" lang="sw" u="none" cap="none" strike="noStrike">
                          <a:solidFill>
                            <a:srgbClr val="333333"/>
                          </a:solidFill>
                          <a:latin typeface="Calibri"/>
                          <a:ea typeface="Calibri"/>
                          <a:cs typeface="Calibri"/>
                          <a:sym typeface="Calibri"/>
                        </a:rPr>
                        <a:t>Jamii</a:t>
                      </a:r>
                      <a:endParaRPr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333333"/>
      </a:dk1>
      <a:lt1>
        <a:srgbClr val="FFFFFF"/>
      </a:lt1>
      <a:dk2>
        <a:srgbClr val="333333"/>
      </a:dk2>
      <a:lt2>
        <a:srgbClr val="EEEEEE"/>
      </a:lt2>
      <a:accent1>
        <a:srgbClr val="008CAA"/>
      </a:accent1>
      <a:accent2>
        <a:srgbClr val="173145"/>
      </a:accent2>
      <a:accent3>
        <a:srgbClr val="82AFC9"/>
      </a:accent3>
      <a:accent4>
        <a:srgbClr val="FCD500"/>
      </a:accent4>
      <a:accent5>
        <a:srgbClr val="B5CEDE"/>
      </a:accent5>
      <a:accent6>
        <a:srgbClr val="FCE97D"/>
      </a:accent6>
      <a:hlink>
        <a:srgbClr val="008C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