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Lst>
  <p:sldSz cy="5143500" cx="9144000"/>
  <p:notesSz cx="6858000" cy="9144000"/>
  <p:embeddedFontLst>
    <p:embeddedFont>
      <p:font typeface="Source Code Pro"/>
      <p:regular r:id="rId114"/>
      <p:bold r:id="rId115"/>
      <p:italic r:id="rId116"/>
      <p:boldItalic r:id="rId117"/>
    </p:embeddedFont>
    <p:embeddedFont>
      <p:font typeface="Arial Black"/>
      <p:regular r:id="rId1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eleted us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7364D7-614C-4349-9D16-5793555BE450}">
  <a:tblStyle styleId="{7C7364D7-614C-4349-9D16-5793555BE450}" styleName="Table_0">
    <a:wholeTbl>
      <a:tcTxStyle>
        <a:font>
          <a:latin typeface="Arial"/>
          <a:ea typeface="Arial"/>
          <a:cs typeface="Arial"/>
        </a:font>
        <a:srgbClr val="000000"/>
      </a:tcTxStyle>
      <a:tcStyle>
        <a:tcBdr>
          <a:left>
            <a:ln cap="flat" cmpd="sng" w="6350">
              <a:solidFill>
                <a:srgbClr val="333333"/>
              </a:solidFill>
              <a:prstDash val="solid"/>
              <a:round/>
              <a:headEnd len="sm" w="sm" type="none"/>
              <a:tailEnd len="sm" w="sm" type="none"/>
            </a:ln>
          </a:left>
          <a:right>
            <a:ln cap="flat" cmpd="sng" w="6350">
              <a:solidFill>
                <a:srgbClr val="333333"/>
              </a:solidFill>
              <a:prstDash val="solid"/>
              <a:round/>
              <a:headEnd len="sm" w="sm" type="none"/>
              <a:tailEnd len="sm" w="sm" type="none"/>
            </a:ln>
          </a:right>
          <a:top>
            <a:ln cap="flat" cmpd="sng" w="6350">
              <a:solidFill>
                <a:srgbClr val="333333"/>
              </a:solidFill>
              <a:prstDash val="solid"/>
              <a:round/>
              <a:headEnd len="sm" w="sm" type="none"/>
              <a:tailEnd len="sm" w="sm" type="none"/>
            </a:ln>
          </a:top>
          <a:bottom>
            <a:ln cap="flat" cmpd="sng" w="6350">
              <a:solidFill>
                <a:srgbClr val="333333"/>
              </a:solidFill>
              <a:prstDash val="solid"/>
              <a:round/>
              <a:headEnd len="sm" w="sm" type="none"/>
              <a:tailEnd len="sm" w="sm" type="none"/>
            </a:ln>
          </a:bottom>
          <a:insideH>
            <a:ln cap="flat" cmpd="sng" w="6350">
              <a:solidFill>
                <a:srgbClr val="333333"/>
              </a:solidFill>
              <a:prstDash val="solid"/>
              <a:round/>
              <a:headEnd len="sm" w="sm" type="none"/>
              <a:tailEnd len="sm" w="sm" type="none"/>
            </a:ln>
          </a:insideH>
          <a:insideV>
            <a:ln cap="flat" cmpd="sng" w="6350">
              <a:solidFill>
                <a:srgbClr val="333333"/>
              </a:solidFill>
              <a:prstDash val="solid"/>
              <a:round/>
              <a:headEnd len="sm" w="sm" type="none"/>
              <a:tailEnd len="sm" w="sm" type="none"/>
            </a:ln>
          </a:insideV>
        </a:tcBdr>
        <a:fill>
          <a:solidFill>
            <a:srgbClr val="E2EFD9"/>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6477A54-2309-4EA9-BEAA-6DD926495A96}"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fill>
          <a:solidFill>
            <a:srgbClr val="E2EFD9"/>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font" Target="fonts/ArialBlack-regular.fntdata"/><Relationship Id="rId117" Type="http://schemas.openxmlformats.org/officeDocument/2006/relationships/font" Target="fonts/SourceCodePro-boldItalic.fntdata"/><Relationship Id="rId116" Type="http://schemas.openxmlformats.org/officeDocument/2006/relationships/font" Target="fonts/SourceCodePro-italic.fntdata"/><Relationship Id="rId115" Type="http://schemas.openxmlformats.org/officeDocument/2006/relationships/font" Target="fonts/SourceCodePro-bold.fntdata"/><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font" Target="fonts/SourceCodePro-regular.fntdata"/><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6-11T10:48:02.719">
    <p:pos x="196" y="1745"/>
    <p:text>I'm not sure what this bit in brackets means? Does we refer to Tearfund or people using the social accountability tools? Does 'aim for' mean we try to make sure participation means we include collaborative planning, but don't always meet that aim – or that this us the minimum standard we expect when doing participatory planning?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n/resources/footsteps/footsteps-71-80/footsteps-76/bible-studynbspbiblical-accountability-nbsp" TargetMode="Externa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vicus.org/index.php/media-resources/resources/toolkits/611-participatory-governance-toolkit"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n/resources/case-studies/advocacy-in-nepal-training-communities-to-work-with-local-government"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4sUoJHZkH4" TargetMode="External"/><Relationship Id="rId3" Type="http://schemas.openxmlformats.org/officeDocument/2006/relationships/hyperlink" Target="https://learn.tearfund.org/en/resources/tools-and-guides/an-introduction-to-church-and-community-transformation-cct"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er.vimeo.com/video/229535462"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n/resources/case-studies/advocacy-in-nepal-training-communities-to-work-with-local-governmen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n/resources/case-studies/advocacy-in-nepal-training-communities-to-work-with-local-government" TargetMode="Externa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d280ed46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d280ed46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fb157f60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fb157f60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Find full bible study here: </a:t>
            </a:r>
            <a:r>
              <a:rPr lang="en-GB" u="sng">
                <a:solidFill>
                  <a:schemeClr val="hlink"/>
                </a:solidFill>
                <a:hlinkClick r:id="rId2"/>
              </a:rPr>
              <a:t>https://learn.tearfund.org/en/resources/footsteps/footsteps-71-80/footsteps-76/bible-studynbspbiblical-accountability-nbsp</a:t>
            </a:r>
            <a:r>
              <a:rPr lang="en-GB"/>
              <a:t>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b9cf14780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b9cf14780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Note to Facilitator: Create groups based on the CCT process the participants use. If they use one common process, agree on the stages in the CCT process before assigning people to groups to set out how they go about the planning process and how the issues to focus on as a church and community are agreed upon.</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6061305578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26061305578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26061305578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26061305578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1100"/>
              </a:spcBef>
              <a:spcAft>
                <a:spcPts val="0"/>
              </a:spcAft>
              <a:buClr>
                <a:schemeClr val="dk1"/>
              </a:buClr>
              <a:buSzPts val="1100"/>
              <a:buFont typeface="Arial"/>
              <a:buNone/>
            </a:pPr>
            <a:r>
              <a:rPr lang="en-GB" sz="1400">
                <a:solidFill>
                  <a:schemeClr val="dk1"/>
                </a:solidFill>
                <a:latin typeface="Calibri"/>
                <a:ea typeface="Calibri"/>
                <a:cs typeface="Calibri"/>
                <a:sym typeface="Calibri"/>
              </a:rPr>
              <a:t>Further information for facilitators: </a:t>
            </a:r>
            <a:endParaRPr sz="1400">
              <a:solidFill>
                <a:schemeClr val="dk1"/>
              </a:solidFill>
              <a:latin typeface="Calibri"/>
              <a:ea typeface="Calibri"/>
              <a:cs typeface="Calibri"/>
              <a:sym typeface="Calibri"/>
            </a:endParaRPr>
          </a:p>
          <a:p>
            <a:pPr indent="0" lvl="0" marL="0" rtl="0" algn="just">
              <a:spcBef>
                <a:spcPts val="1100"/>
              </a:spcBef>
              <a:spcAft>
                <a:spcPts val="0"/>
              </a:spcAft>
              <a:buClr>
                <a:schemeClr val="dk1"/>
              </a:buClr>
              <a:buSzPts val="1100"/>
              <a:buFont typeface="Arial"/>
              <a:buNone/>
            </a:pPr>
            <a:r>
              <a:rPr b="1" lang="en-GB" sz="1400">
                <a:solidFill>
                  <a:srgbClr val="008CAA"/>
                </a:solidFill>
                <a:latin typeface="Calibri"/>
                <a:ea typeface="Calibri"/>
                <a:cs typeface="Calibri"/>
                <a:sym typeface="Calibri"/>
              </a:rPr>
              <a:t>Step 1: </a:t>
            </a:r>
            <a:r>
              <a:rPr b="1" lang="en-GB" sz="1400">
                <a:solidFill>
                  <a:srgbClr val="333333"/>
                </a:solidFill>
                <a:latin typeface="Calibri"/>
                <a:ea typeface="Calibri"/>
                <a:cs typeface="Calibri"/>
                <a:sym typeface="Calibri"/>
              </a:rPr>
              <a:t>Identification of the problem</a:t>
            </a:r>
            <a:endParaRPr b="1" sz="1400">
              <a:solidFill>
                <a:srgbClr val="333333"/>
              </a:solidFill>
              <a:latin typeface="Calibri"/>
              <a:ea typeface="Calibri"/>
              <a:cs typeface="Calibri"/>
              <a:sym typeface="Calibri"/>
            </a:endParaRPr>
          </a:p>
          <a:p>
            <a:pPr indent="0" lvl="0" marL="0" rtl="0" algn="l">
              <a:spcBef>
                <a:spcPts val="1100"/>
              </a:spcBef>
              <a:spcAft>
                <a:spcPts val="0"/>
              </a:spcAft>
              <a:buClr>
                <a:schemeClr val="dk1"/>
              </a:buClr>
              <a:buSzPts val="1100"/>
              <a:buFont typeface="Arial"/>
              <a:buNone/>
            </a:pPr>
            <a:r>
              <a:rPr lang="en-GB" sz="1400">
                <a:solidFill>
                  <a:srgbClr val="333333"/>
                </a:solidFill>
                <a:latin typeface="Calibri"/>
                <a:ea typeface="Calibri"/>
                <a:cs typeface="Calibri"/>
                <a:sym typeface="Calibri"/>
              </a:rPr>
              <a:t>The first step is identifying the specific problems that people face in their interaction with the public service/authority as highlighted and prioritised during the problem analysis in the CCT process. </a:t>
            </a:r>
            <a:endParaRPr b="1" sz="1400">
              <a:solidFill>
                <a:srgbClr val="333333"/>
              </a:solidFill>
              <a:latin typeface="Calibri"/>
              <a:ea typeface="Calibri"/>
              <a:cs typeface="Calibri"/>
              <a:sym typeface="Calibri"/>
            </a:endParaRPr>
          </a:p>
          <a:p>
            <a:pPr indent="0" lvl="0" marL="0" rtl="0" algn="just">
              <a:spcBef>
                <a:spcPts val="1400"/>
              </a:spcBef>
              <a:spcAft>
                <a:spcPts val="0"/>
              </a:spcAft>
              <a:buClr>
                <a:schemeClr val="dk1"/>
              </a:buClr>
              <a:buSzPts val="1100"/>
              <a:buFont typeface="Arial"/>
              <a:buNone/>
            </a:pPr>
            <a:r>
              <a:rPr b="1" lang="en-GB" sz="1400">
                <a:solidFill>
                  <a:srgbClr val="008CAA"/>
                </a:solidFill>
                <a:latin typeface="Calibri"/>
                <a:ea typeface="Calibri"/>
                <a:cs typeface="Calibri"/>
                <a:sym typeface="Calibri"/>
              </a:rPr>
              <a:t>Step 2: </a:t>
            </a:r>
            <a:r>
              <a:rPr b="1" lang="en-GB" sz="1400">
                <a:solidFill>
                  <a:srgbClr val="333333"/>
                </a:solidFill>
                <a:latin typeface="Calibri"/>
                <a:ea typeface="Calibri"/>
                <a:cs typeface="Calibri"/>
                <a:sym typeface="Calibri"/>
              </a:rPr>
              <a:t>Identification of relevant information</a:t>
            </a:r>
            <a:endParaRPr b="1" sz="1400">
              <a:solidFill>
                <a:srgbClr val="333333"/>
              </a:solidFill>
              <a:latin typeface="Calibri"/>
              <a:ea typeface="Calibri"/>
              <a:cs typeface="Calibri"/>
              <a:sym typeface="Calibri"/>
            </a:endParaRPr>
          </a:p>
          <a:p>
            <a:pPr indent="0" lvl="0" marL="0" rtl="0" algn="l">
              <a:spcBef>
                <a:spcPts val="1100"/>
              </a:spcBef>
              <a:spcAft>
                <a:spcPts val="0"/>
              </a:spcAft>
              <a:buClr>
                <a:schemeClr val="dk1"/>
              </a:buClr>
              <a:buSzPts val="1100"/>
              <a:buFont typeface="Arial"/>
              <a:buNone/>
            </a:pPr>
            <a:r>
              <a:rPr lang="en-GB" sz="1400">
                <a:solidFill>
                  <a:srgbClr val="333333"/>
                </a:solidFill>
                <a:latin typeface="Calibri"/>
                <a:ea typeface="Calibri"/>
                <a:cs typeface="Calibri"/>
                <a:sym typeface="Calibri"/>
              </a:rPr>
              <a:t>This is much easier if the country has a right to information (RTI) law or an open data collection culture, which is essential for effective participatory budgeting and accountability. The rules and procedures that public officials must abide by, and facts and data relevant to specific problems that need to be addressed, must be kept in mind while seeking information. </a:t>
            </a:r>
            <a:endParaRPr sz="1400">
              <a:solidFill>
                <a:srgbClr val="333333"/>
              </a:solidFill>
              <a:latin typeface="Calibri"/>
              <a:ea typeface="Calibri"/>
              <a:cs typeface="Calibri"/>
              <a:sym typeface="Calibri"/>
            </a:endParaRPr>
          </a:p>
          <a:p>
            <a:pPr indent="0" lvl="0" marL="0" rtl="0" algn="l">
              <a:spcBef>
                <a:spcPts val="1400"/>
              </a:spcBef>
              <a:spcAft>
                <a:spcPts val="0"/>
              </a:spcAft>
              <a:buClr>
                <a:schemeClr val="dk1"/>
              </a:buClr>
              <a:buSzPts val="1100"/>
              <a:buFont typeface="Arial"/>
              <a:buNone/>
            </a:pPr>
            <a:r>
              <a:t/>
            </a:r>
            <a:endParaRPr sz="1400">
              <a:solidFill>
                <a:srgbClr val="333333"/>
              </a:solidFill>
              <a:latin typeface="Calibri"/>
              <a:ea typeface="Calibri"/>
              <a:cs typeface="Calibri"/>
              <a:sym typeface="Calibri"/>
            </a:endParaRPr>
          </a:p>
          <a:p>
            <a:pPr indent="-317500" lvl="0" marL="228600" rtl="0" algn="l">
              <a:spcBef>
                <a:spcPts val="11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Access budgets, plans and policies: Social audits are an instrument to compare how a government programme or service is working on the ground against how it should be working according to the government/project objectives, budgets, documentation, policies and reports. </a:t>
            </a:r>
            <a:endParaRPr sz="1400">
              <a:solidFill>
                <a:srgbClr val="333333"/>
              </a:solidFill>
              <a:latin typeface="Calibri"/>
              <a:ea typeface="Calibri"/>
              <a:cs typeface="Calibri"/>
              <a:sym typeface="Calibri"/>
            </a:endParaRPr>
          </a:p>
          <a:p>
            <a:pPr indent="-317500" lvl="0" marL="228600" rtl="0" algn="l">
              <a:spcBef>
                <a:spcPts val="7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Compare the actual expenditure against budgets.</a:t>
            </a:r>
            <a:endParaRPr sz="1400">
              <a:solidFill>
                <a:srgbClr val="333333"/>
              </a:solidFill>
              <a:latin typeface="Calibri"/>
              <a:ea typeface="Calibri"/>
              <a:cs typeface="Calibri"/>
              <a:sym typeface="Calibri"/>
            </a:endParaRPr>
          </a:p>
          <a:p>
            <a:pPr indent="-317500" lvl="0" marL="228600" rtl="0" algn="l">
              <a:spcBef>
                <a:spcPts val="7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Evaluate the quality and experiences of services/programmes provided by the government.</a:t>
            </a:r>
            <a:endParaRPr sz="1400">
              <a:solidFill>
                <a:srgbClr val="333333"/>
              </a:solidFill>
              <a:latin typeface="Calibri"/>
              <a:ea typeface="Calibri"/>
              <a:cs typeface="Calibri"/>
              <a:sym typeface="Calibri"/>
            </a:endParaRPr>
          </a:p>
          <a:p>
            <a:pPr indent="0" lvl="0" marL="0" rtl="0" algn="just">
              <a:spcBef>
                <a:spcPts val="1100"/>
              </a:spcBef>
              <a:spcAft>
                <a:spcPts val="0"/>
              </a:spcAft>
              <a:buClr>
                <a:schemeClr val="dk1"/>
              </a:buClr>
              <a:buSzPts val="1100"/>
              <a:buFont typeface="Arial"/>
              <a:buNone/>
            </a:pPr>
            <a:r>
              <a:rPr b="1" lang="en-GB" sz="1400">
                <a:solidFill>
                  <a:srgbClr val="008CAA"/>
                </a:solidFill>
                <a:latin typeface="Calibri"/>
                <a:ea typeface="Calibri"/>
                <a:cs typeface="Calibri"/>
                <a:sym typeface="Calibri"/>
              </a:rPr>
              <a:t>Step 3: </a:t>
            </a:r>
            <a:r>
              <a:rPr b="1" lang="en-GB" sz="1400">
                <a:solidFill>
                  <a:srgbClr val="333333"/>
                </a:solidFill>
                <a:latin typeface="Calibri"/>
                <a:ea typeface="Calibri"/>
                <a:cs typeface="Calibri"/>
                <a:sym typeface="Calibri"/>
              </a:rPr>
              <a:t>Procurement of information</a:t>
            </a:r>
            <a:endParaRPr b="1" sz="1400">
              <a:solidFill>
                <a:srgbClr val="333333"/>
              </a:solidFill>
              <a:latin typeface="Calibri"/>
              <a:ea typeface="Calibri"/>
              <a:cs typeface="Calibri"/>
              <a:sym typeface="Calibri"/>
            </a:endParaRPr>
          </a:p>
          <a:p>
            <a:pPr indent="-317500" lvl="0" marL="228600" rtl="0" algn="l">
              <a:spcBef>
                <a:spcPts val="11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Find out whether the right categories of information are being generated, by whom and where they can be accessed. </a:t>
            </a:r>
            <a:endParaRPr sz="1400">
              <a:solidFill>
                <a:srgbClr val="333333"/>
              </a:solidFill>
              <a:latin typeface="Calibri"/>
              <a:ea typeface="Calibri"/>
              <a:cs typeface="Calibri"/>
              <a:sym typeface="Calibri"/>
            </a:endParaRPr>
          </a:p>
          <a:p>
            <a:pPr indent="-317500" lvl="0" marL="228600" rtl="0" algn="l">
              <a:spcBef>
                <a:spcPts val="700"/>
              </a:spcBef>
              <a:spcAft>
                <a:spcPts val="0"/>
              </a:spcAft>
              <a:buClr>
                <a:srgbClr val="333333"/>
              </a:buClr>
              <a:buSzPts val="1400"/>
              <a:buFont typeface="Calibri"/>
              <a:buChar char="●"/>
            </a:pPr>
            <a:r>
              <a:rPr lang="en-GB" sz="1400">
                <a:solidFill>
                  <a:srgbClr val="333333"/>
                </a:solidFill>
                <a:latin typeface="Calibri"/>
                <a:ea typeface="Calibri"/>
                <a:cs typeface="Calibri"/>
                <a:sym typeface="Calibri"/>
              </a:rPr>
              <a:t>Develop a list of questions to guide citizen monitoring. In order to collect the correct information, participants must develop a list of questions that will give them the answers they are looking for regarding the programme/service they are auditing. This is set out in the social audit tool, viewed below. </a:t>
            </a:r>
            <a:endParaRPr sz="1400">
              <a:solidFill>
                <a:srgbClr val="333333"/>
              </a:solidFill>
              <a:latin typeface="Calibri"/>
              <a:ea typeface="Calibri"/>
              <a:cs typeface="Calibri"/>
              <a:sym typeface="Calibri"/>
            </a:endParaRPr>
          </a:p>
          <a:p>
            <a:pPr indent="-317500" lvl="0" marL="228600" rtl="0" algn="l">
              <a:spcBef>
                <a:spcPts val="7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Train participants, residents and/or the community on the methods. The exercise is carried out by large groups of people/residents, and it is necessary to train them. Participants are trained to help them to:  </a:t>
            </a:r>
            <a:endParaRPr sz="1400">
              <a:solidFill>
                <a:srgbClr val="333333"/>
              </a:solidFill>
              <a:latin typeface="Calibri"/>
              <a:ea typeface="Calibri"/>
              <a:cs typeface="Calibri"/>
              <a:sym typeface="Calibri"/>
            </a:endParaRPr>
          </a:p>
          <a:p>
            <a:pPr indent="-358775" lvl="0" marL="540385" rtl="0" algn="l">
              <a:spcBef>
                <a:spcPts val="700"/>
              </a:spcBef>
              <a:spcAft>
                <a:spcPts val="0"/>
              </a:spcAft>
              <a:buClr>
                <a:srgbClr val="008CAA"/>
              </a:buClr>
              <a:buSzPts val="1400"/>
              <a:buFont typeface="Calibri"/>
              <a:buAutoNum type="alphaLcPeriod"/>
            </a:pPr>
            <a:r>
              <a:rPr lang="en-GB" sz="1400">
                <a:solidFill>
                  <a:srgbClr val="333333"/>
                </a:solidFill>
                <a:latin typeface="Calibri"/>
                <a:ea typeface="Calibri"/>
                <a:cs typeface="Calibri"/>
                <a:sym typeface="Calibri"/>
              </a:rPr>
              <a:t>Understand government policy and budget documents.</a:t>
            </a:r>
            <a:endParaRPr sz="1400">
              <a:solidFill>
                <a:srgbClr val="333333"/>
              </a:solidFill>
              <a:latin typeface="Calibri"/>
              <a:ea typeface="Calibri"/>
              <a:cs typeface="Calibri"/>
              <a:sym typeface="Calibri"/>
            </a:endParaRPr>
          </a:p>
          <a:p>
            <a:pPr indent="-317500" lvl="0" marL="457200" rtl="0" algn="l">
              <a:spcBef>
                <a:spcPts val="700"/>
              </a:spcBef>
              <a:spcAft>
                <a:spcPts val="0"/>
              </a:spcAft>
              <a:buClr>
                <a:srgbClr val="008CAA"/>
              </a:buClr>
              <a:buSzPts val="1400"/>
              <a:buFont typeface="Calibri"/>
              <a:buAutoNum type="alphaLcPeriod"/>
            </a:pPr>
            <a:r>
              <a:rPr lang="en-GB" sz="1400">
                <a:solidFill>
                  <a:srgbClr val="333333"/>
                </a:solidFill>
                <a:latin typeface="Calibri"/>
                <a:ea typeface="Calibri"/>
                <a:cs typeface="Calibri"/>
                <a:sym typeface="Calibri"/>
              </a:rPr>
              <a:t>Learn to collect and understand information during the audit.</a:t>
            </a:r>
            <a:endParaRPr sz="1400">
              <a:solidFill>
                <a:srgbClr val="333333"/>
              </a:solidFill>
              <a:latin typeface="Calibri"/>
              <a:ea typeface="Calibri"/>
              <a:cs typeface="Calibri"/>
              <a:sym typeface="Calibri"/>
            </a:endParaRPr>
          </a:p>
          <a:p>
            <a:pPr indent="-317500" lvl="0" marL="457200" rtl="0" algn="l">
              <a:spcBef>
                <a:spcPts val="700"/>
              </a:spcBef>
              <a:spcAft>
                <a:spcPts val="0"/>
              </a:spcAft>
              <a:buClr>
                <a:srgbClr val="333333"/>
              </a:buClr>
              <a:buSzPts val="1400"/>
              <a:buFont typeface="Calibri"/>
              <a:buAutoNum type="alphaLcPeriod"/>
            </a:pPr>
            <a:r>
              <a:rPr lang="en-GB" sz="1400">
                <a:solidFill>
                  <a:srgbClr val="333333"/>
                </a:solidFill>
                <a:latin typeface="Calibri"/>
                <a:ea typeface="Calibri"/>
                <a:cs typeface="Calibri"/>
                <a:sym typeface="Calibri"/>
              </a:rPr>
              <a:t>Interpret information and formulate questions.</a:t>
            </a:r>
            <a:endParaRPr sz="1400">
              <a:solidFill>
                <a:srgbClr val="333333"/>
              </a:solidFill>
              <a:latin typeface="Calibri"/>
              <a:ea typeface="Calibri"/>
              <a:cs typeface="Calibri"/>
              <a:sym typeface="Calibri"/>
            </a:endParaRPr>
          </a:p>
          <a:p>
            <a:pPr indent="0" lvl="0" marL="0" rtl="0" algn="just">
              <a:spcBef>
                <a:spcPts val="1100"/>
              </a:spcBef>
              <a:spcAft>
                <a:spcPts val="0"/>
              </a:spcAft>
              <a:buNone/>
            </a:pPr>
            <a:r>
              <a:rPr b="1" lang="en-GB" sz="1400">
                <a:solidFill>
                  <a:srgbClr val="008CAA"/>
                </a:solidFill>
                <a:latin typeface="Calibri"/>
                <a:ea typeface="Calibri"/>
                <a:cs typeface="Calibri"/>
                <a:sym typeface="Calibri"/>
              </a:rPr>
              <a:t>Step 4: </a:t>
            </a:r>
            <a:r>
              <a:rPr b="1" lang="en-GB" sz="1400">
                <a:solidFill>
                  <a:srgbClr val="333333"/>
                </a:solidFill>
                <a:latin typeface="Calibri"/>
                <a:ea typeface="Calibri"/>
                <a:cs typeface="Calibri"/>
                <a:sym typeface="Calibri"/>
              </a:rPr>
              <a:t>Accessing the information</a:t>
            </a:r>
            <a:endParaRPr b="1" sz="1400">
              <a:solidFill>
                <a:srgbClr val="333333"/>
              </a:solidFill>
              <a:latin typeface="Calibri"/>
              <a:ea typeface="Calibri"/>
              <a:cs typeface="Calibri"/>
              <a:sym typeface="Calibri"/>
            </a:endParaRPr>
          </a:p>
          <a:p>
            <a:pPr indent="0" lvl="0" marL="0" rtl="0" algn="l">
              <a:spcBef>
                <a:spcPts val="1100"/>
              </a:spcBef>
              <a:spcAft>
                <a:spcPts val="0"/>
              </a:spcAft>
              <a:buNone/>
            </a:pPr>
            <a:r>
              <a:rPr lang="en-GB" sz="1400">
                <a:solidFill>
                  <a:srgbClr val="333333"/>
                </a:solidFill>
                <a:latin typeface="Calibri"/>
                <a:ea typeface="Calibri"/>
                <a:cs typeface="Calibri"/>
                <a:sym typeface="Calibri"/>
              </a:rPr>
              <a:t>The next step is to access the information required or identified. In several countries, the bureaucracy is extremely secretive about public agency functions and information. </a:t>
            </a:r>
            <a:endParaRPr sz="1400">
              <a:solidFill>
                <a:srgbClr val="333333"/>
              </a:solidFill>
              <a:latin typeface="Calibri"/>
              <a:ea typeface="Calibri"/>
              <a:cs typeface="Calibri"/>
              <a:sym typeface="Calibri"/>
            </a:endParaRPr>
          </a:p>
          <a:p>
            <a:pPr indent="-359410" lvl="0" marL="270510" rtl="0" algn="l">
              <a:spcBef>
                <a:spcPts val="1400"/>
              </a:spcBef>
              <a:spcAft>
                <a:spcPts val="0"/>
              </a:spcAft>
              <a:buClr>
                <a:srgbClr val="008CAA"/>
              </a:buClr>
              <a:buSzPts val="1400"/>
              <a:buFont typeface="Calibri"/>
              <a:buAutoNum type="arabicPeriod"/>
            </a:pPr>
            <a:r>
              <a:rPr lang="en-GB" sz="1400">
                <a:solidFill>
                  <a:srgbClr val="333333"/>
                </a:solidFill>
                <a:latin typeface="Calibri"/>
                <a:ea typeface="Calibri"/>
                <a:cs typeface="Calibri"/>
                <a:sym typeface="Calibri"/>
              </a:rPr>
              <a:t>Systematically identify and analyse relevant documents and ensure certified copies of the documents are obtained.</a:t>
            </a:r>
            <a:endParaRPr sz="1400">
              <a:solidFill>
                <a:srgbClr val="333333"/>
              </a:solidFill>
              <a:latin typeface="Calibri"/>
              <a:ea typeface="Calibri"/>
              <a:cs typeface="Calibri"/>
              <a:sym typeface="Calibri"/>
            </a:endParaRPr>
          </a:p>
          <a:p>
            <a:pPr indent="-359410" lvl="0" marL="270510" rtl="0" algn="l">
              <a:spcBef>
                <a:spcPts val="700"/>
              </a:spcBef>
              <a:spcAft>
                <a:spcPts val="0"/>
              </a:spcAft>
              <a:buClr>
                <a:srgbClr val="008CAA"/>
              </a:buClr>
              <a:buSzPts val="1400"/>
              <a:buFont typeface="Calibri"/>
              <a:buAutoNum type="arabicPeriod"/>
            </a:pPr>
            <a:r>
              <a:rPr lang="en-GB" sz="1400">
                <a:solidFill>
                  <a:srgbClr val="333333"/>
                </a:solidFill>
                <a:latin typeface="Calibri"/>
                <a:ea typeface="Calibri"/>
                <a:cs typeface="Calibri"/>
                <a:sym typeface="Calibri"/>
              </a:rPr>
              <a:t>Conduct inspections of documents to help identify the gap between what was budgeted for and what was actually spent. The inspection will seek to answer the questions: ‘Has the money been spent on the right things in the budget?’ ‘Is this the best product we can get at this cost?’</a:t>
            </a:r>
            <a:endParaRPr sz="1400">
              <a:solidFill>
                <a:srgbClr val="333333"/>
              </a:solidFill>
              <a:latin typeface="Calibri"/>
              <a:ea typeface="Calibri"/>
              <a:cs typeface="Calibri"/>
              <a:sym typeface="Calibri"/>
            </a:endParaRPr>
          </a:p>
          <a:p>
            <a:pPr indent="-359410" lvl="0" marL="270510" rtl="0" algn="l">
              <a:spcBef>
                <a:spcPts val="700"/>
              </a:spcBef>
              <a:spcAft>
                <a:spcPts val="0"/>
              </a:spcAft>
              <a:buClr>
                <a:srgbClr val="008CAA"/>
              </a:buClr>
              <a:buSzPts val="1400"/>
              <a:buFont typeface="Calibri"/>
              <a:buAutoNum type="arabicPeriod"/>
            </a:pPr>
            <a:r>
              <a:rPr lang="en-GB" sz="1400">
                <a:solidFill>
                  <a:srgbClr val="333333"/>
                </a:solidFill>
                <a:latin typeface="Calibri"/>
                <a:ea typeface="Calibri"/>
                <a:cs typeface="Calibri"/>
                <a:sym typeface="Calibri"/>
              </a:rPr>
              <a:t>The inspection would require people with the technical expertise and knowledge of local conditions. </a:t>
            </a:r>
            <a:endParaRPr sz="1400">
              <a:solidFill>
                <a:srgbClr val="333333"/>
              </a:solidFill>
              <a:latin typeface="Calibri"/>
              <a:ea typeface="Calibri"/>
              <a:cs typeface="Calibri"/>
              <a:sym typeface="Calibri"/>
            </a:endParaRPr>
          </a:p>
          <a:p>
            <a:pPr indent="0" lvl="0" marL="0" rtl="0" algn="just">
              <a:spcBef>
                <a:spcPts val="1100"/>
              </a:spcBef>
              <a:spcAft>
                <a:spcPts val="0"/>
              </a:spcAft>
              <a:buNone/>
            </a:pPr>
            <a:r>
              <a:rPr b="1" lang="en-GB" sz="1400">
                <a:solidFill>
                  <a:srgbClr val="008CAA"/>
                </a:solidFill>
                <a:latin typeface="Calibri"/>
                <a:ea typeface="Calibri"/>
                <a:cs typeface="Calibri"/>
                <a:sym typeface="Calibri"/>
              </a:rPr>
              <a:t>Step 5: </a:t>
            </a:r>
            <a:r>
              <a:rPr b="1" lang="en-GB" sz="1400">
                <a:solidFill>
                  <a:srgbClr val="333333"/>
                </a:solidFill>
                <a:latin typeface="Calibri"/>
                <a:ea typeface="Calibri"/>
                <a:cs typeface="Calibri"/>
                <a:sym typeface="Calibri"/>
              </a:rPr>
              <a:t>Scrutiny of information</a:t>
            </a:r>
            <a:endParaRPr b="1" sz="1200">
              <a:solidFill>
                <a:srgbClr val="333333"/>
              </a:solidFill>
              <a:latin typeface="Calibri"/>
              <a:ea typeface="Calibri"/>
              <a:cs typeface="Calibri"/>
              <a:sym typeface="Calibri"/>
            </a:endParaRPr>
          </a:p>
          <a:p>
            <a:pPr indent="-359410" lvl="0" marL="270510" rtl="0" algn="l">
              <a:spcBef>
                <a:spcPts val="1100"/>
              </a:spcBef>
              <a:spcAft>
                <a:spcPts val="0"/>
              </a:spcAft>
              <a:buClr>
                <a:srgbClr val="008CAA"/>
              </a:buClr>
              <a:buSzPts val="1400"/>
              <a:buFont typeface="Calibri"/>
              <a:buAutoNum type="arabicPeriod"/>
            </a:pPr>
            <a:r>
              <a:rPr lang="en-GB" sz="1400">
                <a:solidFill>
                  <a:srgbClr val="333333"/>
                </a:solidFill>
                <a:latin typeface="Calibri"/>
                <a:ea typeface="Calibri"/>
                <a:cs typeface="Calibri"/>
                <a:sym typeface="Calibri"/>
              </a:rPr>
              <a:t>Collate and simplify the information into an accessible format before individuals and the community go through the documents. Some citizens may not have the technical know-how to understand the original document. At this stage, complicated information obtained from project records should be summarised in a simple format. </a:t>
            </a:r>
            <a:endParaRPr sz="1400">
              <a:solidFill>
                <a:srgbClr val="333333"/>
              </a:solidFill>
              <a:latin typeface="Calibri"/>
              <a:ea typeface="Calibri"/>
              <a:cs typeface="Calibri"/>
              <a:sym typeface="Calibri"/>
            </a:endParaRPr>
          </a:p>
          <a:p>
            <a:pPr indent="-358775" lvl="0" marL="540385" rtl="0" algn="l">
              <a:spcBef>
                <a:spcPts val="7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Verify the information with the members of the community who are important sources of that knowledge. </a:t>
            </a:r>
            <a:endParaRPr sz="1400">
              <a:solidFill>
                <a:srgbClr val="333333"/>
              </a:solidFill>
              <a:latin typeface="Calibri"/>
              <a:ea typeface="Calibri"/>
              <a:cs typeface="Calibri"/>
              <a:sym typeface="Calibri"/>
            </a:endParaRPr>
          </a:p>
          <a:p>
            <a:pPr indent="0" lvl="0" marL="0" rtl="0" algn="l">
              <a:spcBef>
                <a:spcPts val="700"/>
              </a:spcBef>
              <a:spcAft>
                <a:spcPts val="0"/>
              </a:spcAft>
              <a:buNone/>
            </a:pPr>
            <a:r>
              <a:t/>
            </a:r>
            <a:endParaRPr sz="1400">
              <a:solidFill>
                <a:srgbClr val="333333"/>
              </a:solidFill>
              <a:latin typeface="Calibri"/>
              <a:ea typeface="Calibri"/>
              <a:cs typeface="Calibri"/>
              <a:sym typeface="Calibri"/>
            </a:endParaRPr>
          </a:p>
          <a:p>
            <a:pPr indent="-358775" lvl="0" marL="540385" rtl="0" algn="l">
              <a:spcBef>
                <a:spcPts val="11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The field investigators must have a thorough knowledge about the issue in advance, the problems involved and the manipulation involved in instances of corruption.</a:t>
            </a:r>
            <a:endParaRPr sz="1400">
              <a:solidFill>
                <a:srgbClr val="333333"/>
              </a:solidFill>
              <a:latin typeface="Calibri"/>
              <a:ea typeface="Calibri"/>
              <a:cs typeface="Calibri"/>
              <a:sym typeface="Calibri"/>
            </a:endParaRPr>
          </a:p>
          <a:p>
            <a:pPr indent="0" lvl="0" marL="0" rtl="0" algn="just">
              <a:spcBef>
                <a:spcPts val="1100"/>
              </a:spcBef>
              <a:spcAft>
                <a:spcPts val="0"/>
              </a:spcAft>
              <a:buNone/>
            </a:pPr>
            <a:r>
              <a:rPr b="1" lang="en-GB" sz="1400">
                <a:solidFill>
                  <a:srgbClr val="008CAA"/>
                </a:solidFill>
                <a:latin typeface="Calibri"/>
                <a:ea typeface="Calibri"/>
                <a:cs typeface="Calibri"/>
                <a:sym typeface="Calibri"/>
              </a:rPr>
              <a:t>Step 6: </a:t>
            </a:r>
            <a:r>
              <a:rPr b="1" lang="en-GB" sz="1400">
                <a:solidFill>
                  <a:srgbClr val="333333"/>
                </a:solidFill>
                <a:latin typeface="Calibri"/>
                <a:ea typeface="Calibri"/>
                <a:cs typeface="Calibri"/>
                <a:sym typeface="Calibri"/>
              </a:rPr>
              <a:t>Audit of information</a:t>
            </a:r>
            <a:endParaRPr b="1" sz="1400">
              <a:solidFill>
                <a:srgbClr val="333333"/>
              </a:solidFill>
              <a:latin typeface="Calibri"/>
              <a:ea typeface="Calibri"/>
              <a:cs typeface="Calibri"/>
              <a:sym typeface="Calibri"/>
            </a:endParaRPr>
          </a:p>
          <a:p>
            <a:pPr indent="0" lvl="0" marL="0" rtl="0" algn="l">
              <a:spcBef>
                <a:spcPts val="1100"/>
              </a:spcBef>
              <a:spcAft>
                <a:spcPts val="0"/>
              </a:spcAft>
              <a:buNone/>
            </a:pPr>
            <a:r>
              <a:rPr lang="en-GB" sz="1400">
                <a:solidFill>
                  <a:srgbClr val="333333"/>
                </a:solidFill>
                <a:latin typeface="Calibri"/>
                <a:ea typeface="Calibri"/>
                <a:cs typeface="Calibri"/>
                <a:sym typeface="Calibri"/>
              </a:rPr>
              <a:t>This step involves facilitating an audit of information for grievance redressal. </a:t>
            </a:r>
            <a:endParaRPr sz="1400">
              <a:solidFill>
                <a:srgbClr val="333333"/>
              </a:solidFill>
              <a:latin typeface="Calibri"/>
              <a:ea typeface="Calibri"/>
              <a:cs typeface="Calibri"/>
              <a:sym typeface="Calibri"/>
            </a:endParaRPr>
          </a:p>
          <a:p>
            <a:pPr indent="0" lvl="0" marL="0" rtl="0" algn="l">
              <a:spcBef>
                <a:spcPts val="1400"/>
              </a:spcBef>
              <a:spcAft>
                <a:spcPts val="0"/>
              </a:spcAft>
              <a:buNone/>
            </a:pPr>
            <a:r>
              <a:rPr lang="en-GB" sz="1400">
                <a:solidFill>
                  <a:srgbClr val="333333"/>
                </a:solidFill>
                <a:latin typeface="Calibri"/>
                <a:ea typeface="Calibri"/>
                <a:cs typeface="Calibri"/>
                <a:sym typeface="Calibri"/>
              </a:rPr>
              <a:t>After having acquired evidence of the instance of corruption, attempts are made to address the problem and redress the grievances of the people. Two possible options are:</a:t>
            </a:r>
            <a:endParaRPr sz="1400">
              <a:solidFill>
                <a:srgbClr val="333333"/>
              </a:solidFill>
              <a:latin typeface="Calibri"/>
              <a:ea typeface="Calibri"/>
              <a:cs typeface="Calibri"/>
              <a:sym typeface="Calibri"/>
            </a:endParaRPr>
          </a:p>
          <a:p>
            <a:pPr indent="-359410" lvl="0" marL="270510" rtl="0" algn="l">
              <a:spcBef>
                <a:spcPts val="1400"/>
              </a:spcBef>
              <a:spcAft>
                <a:spcPts val="0"/>
              </a:spcAft>
              <a:buClr>
                <a:srgbClr val="008CAA"/>
              </a:buClr>
              <a:buSzPts val="1400"/>
              <a:buFont typeface="Calibri"/>
              <a:buAutoNum type="arabicPeriod"/>
            </a:pPr>
            <a:r>
              <a:rPr lang="en-GB" sz="1400">
                <a:solidFill>
                  <a:srgbClr val="333333"/>
                </a:solidFill>
                <a:latin typeface="Calibri"/>
                <a:ea typeface="Calibri"/>
                <a:cs typeface="Calibri"/>
                <a:sym typeface="Calibri"/>
              </a:rPr>
              <a:t>Approach the institutional mechanisms available for grievance redressal with copies of relevant documents. </a:t>
            </a:r>
            <a:endParaRPr sz="1400">
              <a:solidFill>
                <a:srgbClr val="333333"/>
              </a:solidFill>
              <a:latin typeface="Calibri"/>
              <a:ea typeface="Calibri"/>
              <a:cs typeface="Calibri"/>
              <a:sym typeface="Calibri"/>
            </a:endParaRPr>
          </a:p>
          <a:p>
            <a:pPr indent="-317500" lvl="0" marL="457200" rtl="0" algn="l">
              <a:spcBef>
                <a:spcPts val="700"/>
              </a:spcBef>
              <a:spcAft>
                <a:spcPts val="0"/>
              </a:spcAft>
              <a:buClr>
                <a:srgbClr val="008CAA"/>
              </a:buClr>
              <a:buSzPts val="1400"/>
              <a:buFont typeface="Calibri"/>
              <a:buAutoNum type="arabicPeriod"/>
            </a:pPr>
            <a:r>
              <a:rPr lang="en-GB" sz="1400">
                <a:solidFill>
                  <a:srgbClr val="333333"/>
                </a:solidFill>
                <a:latin typeface="Calibri"/>
                <a:ea typeface="Calibri"/>
                <a:cs typeface="Calibri"/>
                <a:sym typeface="Calibri"/>
              </a:rPr>
              <a:t>Citizens can approach forums provided for under the law for facilitating such an audit. </a:t>
            </a:r>
            <a:endParaRPr sz="1400">
              <a:solidFill>
                <a:srgbClr val="333333"/>
              </a:solidFill>
              <a:latin typeface="Calibri"/>
              <a:ea typeface="Calibri"/>
              <a:cs typeface="Calibri"/>
              <a:sym typeface="Calibri"/>
            </a:endParaRPr>
          </a:p>
          <a:p>
            <a:pPr indent="0" lvl="0" marL="0" rtl="0" algn="just">
              <a:spcBef>
                <a:spcPts val="1100"/>
              </a:spcBef>
              <a:spcAft>
                <a:spcPts val="0"/>
              </a:spcAft>
              <a:buNone/>
            </a:pPr>
            <a:r>
              <a:rPr b="1" lang="en-GB" sz="1400">
                <a:solidFill>
                  <a:srgbClr val="008CAA"/>
                </a:solidFill>
                <a:latin typeface="Calibri"/>
                <a:ea typeface="Calibri"/>
                <a:cs typeface="Calibri"/>
                <a:sym typeface="Calibri"/>
              </a:rPr>
              <a:t>Step 7: </a:t>
            </a:r>
            <a:r>
              <a:rPr b="1" lang="en-GB" sz="1400">
                <a:solidFill>
                  <a:srgbClr val="333333"/>
                </a:solidFill>
                <a:latin typeface="Calibri"/>
                <a:ea typeface="Calibri"/>
                <a:cs typeface="Calibri"/>
                <a:sym typeface="Calibri"/>
              </a:rPr>
              <a:t>Public hearing</a:t>
            </a:r>
            <a:endParaRPr b="1" sz="1400">
              <a:solidFill>
                <a:srgbClr val="333333"/>
              </a:solidFill>
              <a:latin typeface="Calibri"/>
              <a:ea typeface="Calibri"/>
              <a:cs typeface="Calibri"/>
              <a:sym typeface="Calibri"/>
            </a:endParaRPr>
          </a:p>
          <a:p>
            <a:pPr indent="0" lvl="0" marL="0" rtl="0" algn="l">
              <a:spcBef>
                <a:spcPts val="1100"/>
              </a:spcBef>
              <a:spcAft>
                <a:spcPts val="0"/>
              </a:spcAft>
              <a:buNone/>
            </a:pPr>
            <a:r>
              <a:rPr lang="en-GB" sz="1400">
                <a:solidFill>
                  <a:srgbClr val="333333"/>
                </a:solidFill>
                <a:latin typeface="Calibri"/>
                <a:ea typeface="Calibri"/>
                <a:cs typeface="Calibri"/>
                <a:sym typeface="Calibri"/>
              </a:rPr>
              <a:t>This is the most important stage of the social audit, as this is when the collective scrutiny actually takes place. It is the culmination of the social audit process. </a:t>
            </a:r>
            <a:endParaRPr sz="1400">
              <a:solidFill>
                <a:srgbClr val="333333"/>
              </a:solidFill>
              <a:latin typeface="Calibri"/>
              <a:ea typeface="Calibri"/>
              <a:cs typeface="Calibri"/>
              <a:sym typeface="Calibri"/>
            </a:endParaRPr>
          </a:p>
          <a:p>
            <a:pPr indent="-317500" lvl="0" marL="228600" rtl="0" algn="l">
              <a:spcBef>
                <a:spcPts val="14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The public hearing needs a neutral facilitator to lead the discussions.</a:t>
            </a:r>
            <a:endParaRPr sz="1400">
              <a:solidFill>
                <a:srgbClr val="333333"/>
              </a:solidFill>
              <a:latin typeface="Calibri"/>
              <a:ea typeface="Calibri"/>
              <a:cs typeface="Calibri"/>
              <a:sym typeface="Calibri"/>
            </a:endParaRPr>
          </a:p>
          <a:p>
            <a:pPr indent="-317500" lvl="0" marL="228600" rtl="0" algn="l">
              <a:spcBef>
                <a:spcPts val="7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The goal is not to publicly shame people, but to promote quality service delivery.</a:t>
            </a:r>
            <a:endParaRPr sz="1400">
              <a:solidFill>
                <a:srgbClr val="333333"/>
              </a:solidFill>
              <a:latin typeface="Calibri"/>
              <a:ea typeface="Calibri"/>
              <a:cs typeface="Calibri"/>
              <a:sym typeface="Calibri"/>
            </a:endParaRPr>
          </a:p>
          <a:p>
            <a:pPr indent="0" lvl="0" marL="0" rtl="0" algn="l">
              <a:spcBef>
                <a:spcPts val="700"/>
              </a:spcBef>
              <a:spcAft>
                <a:spcPts val="0"/>
              </a:spcAft>
              <a:buNone/>
            </a:pPr>
            <a:r>
              <a:t/>
            </a:r>
            <a:endParaRPr sz="1400">
              <a:solidFill>
                <a:srgbClr val="333333"/>
              </a:solidFill>
              <a:latin typeface="Calibri"/>
              <a:ea typeface="Calibri"/>
              <a:cs typeface="Calibri"/>
              <a:sym typeface="Calibri"/>
            </a:endParaRPr>
          </a:p>
          <a:p>
            <a:pPr indent="-317500" lvl="0" marL="228600" rtl="0" algn="l">
              <a:spcBef>
                <a:spcPts val="11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Participants or the social audit team present their findings to local authorities and to the broader community. These public hearings allow the community to talk about their experiences of the programme/service under audit. </a:t>
            </a:r>
            <a:endParaRPr sz="1400">
              <a:solidFill>
                <a:srgbClr val="333333"/>
              </a:solidFill>
              <a:latin typeface="Calibri"/>
              <a:ea typeface="Calibri"/>
              <a:cs typeface="Calibri"/>
              <a:sym typeface="Calibri"/>
            </a:endParaRPr>
          </a:p>
          <a:p>
            <a:pPr indent="-317500" lvl="0" marL="228600" rtl="0" algn="l">
              <a:spcBef>
                <a:spcPts val="7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Local authorities have an opportunity to listen to the findings of the community to establish where there </a:t>
            </a:r>
            <a:br>
              <a:rPr lang="en-GB" sz="1400">
                <a:solidFill>
                  <a:srgbClr val="333333"/>
                </a:solidFill>
                <a:latin typeface="Calibri"/>
                <a:ea typeface="Calibri"/>
                <a:cs typeface="Calibri"/>
                <a:sym typeface="Calibri"/>
              </a:rPr>
            </a:br>
            <a:r>
              <a:rPr lang="en-GB" sz="1400">
                <a:solidFill>
                  <a:srgbClr val="333333"/>
                </a:solidFill>
                <a:latin typeface="Calibri"/>
                <a:ea typeface="Calibri"/>
                <a:cs typeface="Calibri"/>
                <a:sym typeface="Calibri"/>
              </a:rPr>
              <a:t>are opportunities to make improvements.</a:t>
            </a:r>
            <a:endParaRPr sz="1400">
              <a:solidFill>
                <a:srgbClr val="333333"/>
              </a:solidFill>
              <a:latin typeface="Calibri"/>
              <a:ea typeface="Calibri"/>
              <a:cs typeface="Calibri"/>
              <a:sym typeface="Calibri"/>
            </a:endParaRPr>
          </a:p>
          <a:p>
            <a:pPr indent="-317500" lvl="0" marL="228600" rtl="0" algn="l">
              <a:spcBef>
                <a:spcPts val="700"/>
              </a:spcBef>
              <a:spcAft>
                <a:spcPts val="0"/>
              </a:spcAft>
              <a:buClr>
                <a:srgbClr val="008CAA"/>
              </a:buClr>
              <a:buSzPts val="1400"/>
              <a:buFont typeface="Noto Sans Symbols"/>
              <a:buChar char="●"/>
            </a:pPr>
            <a:r>
              <a:rPr lang="en-GB" sz="1400">
                <a:solidFill>
                  <a:srgbClr val="333333"/>
                </a:solidFill>
                <a:latin typeface="Calibri"/>
                <a:ea typeface="Calibri"/>
                <a:cs typeface="Calibri"/>
                <a:sym typeface="Calibri"/>
              </a:rPr>
              <a:t>Action plans with timelines are created to remedy </a:t>
            </a:r>
            <a:br>
              <a:rPr lang="en-GB" sz="1400">
                <a:solidFill>
                  <a:srgbClr val="333333"/>
                </a:solidFill>
                <a:latin typeface="Calibri"/>
                <a:ea typeface="Calibri"/>
                <a:cs typeface="Calibri"/>
                <a:sym typeface="Calibri"/>
              </a:rPr>
            </a:br>
            <a:r>
              <a:rPr lang="en-GB" sz="1400">
                <a:solidFill>
                  <a:srgbClr val="333333"/>
                </a:solidFill>
                <a:latin typeface="Calibri"/>
                <a:ea typeface="Calibri"/>
                <a:cs typeface="Calibri"/>
                <a:sym typeface="Calibri"/>
              </a:rPr>
              <a:t>identified problems.</a:t>
            </a:r>
            <a:endParaRPr sz="1400">
              <a:solidFill>
                <a:srgbClr val="333333"/>
              </a:solidFill>
              <a:latin typeface="Calibri"/>
              <a:ea typeface="Calibri"/>
              <a:cs typeface="Calibri"/>
              <a:sym typeface="Calibri"/>
            </a:endParaRPr>
          </a:p>
          <a:p>
            <a:pPr indent="0" lvl="0" marL="0" rtl="0" algn="l">
              <a:spcBef>
                <a:spcPts val="1400"/>
              </a:spcBef>
              <a:spcAft>
                <a:spcPts val="1100"/>
              </a:spcAft>
              <a:buNone/>
            </a:pPr>
            <a:r>
              <a:t/>
            </a:r>
            <a:endParaRPr sz="1400">
              <a:solidFill>
                <a:srgbClr val="333333"/>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26061305578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2606130557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6061305578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26061305578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6061305578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26061305578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606130557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2606130557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fb157f605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fb157f605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8288266be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8288266be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fb157f605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fb157f605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c002e301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c002e301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8288266be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8288266be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Ask the participants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f0be390c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f0be390c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a:t>
            </a:r>
            <a:r>
              <a:rPr b="1" lang="en-GB">
                <a:solidFill>
                  <a:schemeClr val="dk1"/>
                </a:solidFill>
              </a:rPr>
              <a:t>Exercise</a:t>
            </a:r>
            <a:endParaRPr b="1">
              <a:solidFill>
                <a:schemeClr val="dk1"/>
              </a:solidFill>
            </a:endParaRPr>
          </a:p>
          <a:p>
            <a:pPr indent="0" lvl="0" marL="0" rtl="0" algn="l">
              <a:spcBef>
                <a:spcPts val="0"/>
              </a:spcBef>
              <a:spcAft>
                <a:spcPts val="0"/>
              </a:spcAft>
              <a:buNone/>
            </a:pPr>
            <a:r>
              <a:rPr b="1" lang="en-GB">
                <a:solidFill>
                  <a:schemeClr val="dk1"/>
                </a:solidFill>
              </a:rPr>
              <a:t>What you will need: </a:t>
            </a:r>
            <a:endParaRPr b="1">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An open space </a:t>
            </a:r>
            <a:endParaRPr b="1">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3 sheets of paper with the names of the development cycle stages written/printed on them</a:t>
            </a:r>
            <a:endParaRPr b="1">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Sheets of paper with each social accountability tools printed/written on them (a full set for each group) </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GB">
                <a:solidFill>
                  <a:schemeClr val="dk1"/>
                </a:solidFill>
              </a:rPr>
              <a:t>Running the exercise: </a:t>
            </a:r>
            <a:r>
              <a:rPr lang="en-GB">
                <a:solidFill>
                  <a:schemeClr val="dk1"/>
                </a:solidFill>
              </a:rPr>
              <a:t>Print/write out the names of the development cycle stages on different sheets of paper. Do the same with the Social Accountability tools, with a full set of tools available for each group. Using an open space, place the pieces of paper with the development cycle stages in different parts of the room/area. Put participants in groups, giving each a full set of the tools. The groups must then place each tool on the development stage where they believe the tool should be used in the shortest possible time.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Once all the groups have completed the task, ask them to take it in turns to feedback on why they placed the tools where they did.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288266be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8288266be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8288266be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8288266be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400">
                <a:solidFill>
                  <a:srgbClr val="333333"/>
                </a:solidFill>
                <a:latin typeface="Calibri"/>
                <a:ea typeface="Calibri"/>
                <a:cs typeface="Calibri"/>
                <a:sym typeface="Calibri"/>
              </a:rPr>
              <a:t>See the </a:t>
            </a:r>
            <a:r>
              <a:rPr lang="en-GB" sz="1400" u="sng">
                <a:solidFill>
                  <a:srgbClr val="007D98"/>
                </a:solidFill>
                <a:latin typeface="Calibri"/>
                <a:ea typeface="Calibri"/>
                <a:cs typeface="Calibri"/>
                <a:sym typeface="Calibri"/>
                <a:hlinkClick r:id="rId2">
                  <a:extLst>
                    <a:ext uri="{A12FA001-AC4F-418D-AE19-62706E023703}">
                      <ahyp:hlinkClr val="tx"/>
                    </a:ext>
                  </a:extLst>
                </a:hlinkClick>
              </a:rPr>
              <a:t>CIVICUS Participatory Governance Toolkit</a:t>
            </a:r>
            <a:r>
              <a:rPr lang="en-GB" sz="1400">
                <a:solidFill>
                  <a:srgbClr val="333333"/>
                </a:solidFill>
                <a:latin typeface="Calibri"/>
                <a:ea typeface="Calibri"/>
                <a:cs typeface="Calibri"/>
                <a:sym typeface="Calibri"/>
              </a:rPr>
              <a:t> for in-depth reading.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8288266be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8288266be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e7e9a7ab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e7e9a7ab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8288266be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8288266be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8288266be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8288266be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8288266be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8288266be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f0f07e3f1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f0f07e3f1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8288266be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8288266be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f0f07e3f1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f0f07e3f1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It may not directly lead to community involvement in the actual outworking, monitoring or evaluation of actions. Even in the presence of supportive legal frameworks, there may not be the right environment for this involvement. For example, there may not be a culture that encourages interaction between citizens and the government, or an informed and engaged community, or the political support.</a:t>
            </a:r>
            <a:endParaRPr/>
          </a:p>
          <a:p>
            <a:pPr indent="-298450" lvl="0" marL="457200" rtl="0" algn="l">
              <a:spcBef>
                <a:spcPts val="0"/>
              </a:spcBef>
              <a:spcAft>
                <a:spcPts val="0"/>
              </a:spcAft>
              <a:buSzPts val="1100"/>
              <a:buChar char="●"/>
            </a:pPr>
            <a:r>
              <a:rPr lang="en-GB"/>
              <a:t>The process could be captured by community elites or other powerful people and organisations as they seek to promote their own interests by manipulating the process.</a:t>
            </a:r>
            <a:endParaRPr/>
          </a:p>
          <a:p>
            <a:pPr indent="-298450" lvl="0" marL="457200" rtl="0" algn="l">
              <a:spcBef>
                <a:spcPts val="0"/>
              </a:spcBef>
              <a:spcAft>
                <a:spcPts val="0"/>
              </a:spcAft>
              <a:buSzPts val="1100"/>
              <a:buChar char="●"/>
            </a:pPr>
            <a:r>
              <a:rPr lang="en-GB"/>
              <a:t>It requires time and resources to include various stakeholders with diverse interests. </a:t>
            </a:r>
            <a:endParaRPr/>
          </a:p>
          <a:p>
            <a:pPr indent="-298450" lvl="0" marL="457200" rtl="0" algn="l">
              <a:spcBef>
                <a:spcPts val="0"/>
              </a:spcBef>
              <a:spcAft>
                <a:spcPts val="0"/>
              </a:spcAft>
              <a:buSzPts val="1100"/>
              <a:buChar char="●"/>
            </a:pPr>
            <a:r>
              <a:rPr lang="en-GB"/>
              <a:t>It raises expectations. Asking for input from multiple stakeholders into the policy making and planning process is likely to raise their expectations of having their views taken into account; this is not always possible and these limitations need to be clearly spelled out from the beginning.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40d65986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840d65986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288266be0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8288266be0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Create groups based on the CCT process the participants use. If they use one common process, agree on the stages in the CCT process before assigning people to groups to set out how they go about the planning process and how the issues to focus on as a church and community are agreed upon.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f0f07e3f1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f0f07e3f1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Conclude the exercise by reminding the participants of how </a:t>
            </a:r>
            <a:r>
              <a:rPr lang="en-GB"/>
              <a:t>participatory</a:t>
            </a:r>
            <a:r>
              <a:rPr lang="en-GB"/>
              <a:t> CCT processes are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8288266be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8288266be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Using the information collected in the CCT </a:t>
            </a:r>
            <a:r>
              <a:rPr lang="en-GB"/>
              <a:t>process</a:t>
            </a:r>
            <a:r>
              <a:rPr lang="en-GB"/>
              <a:t> exercise on slide 27/28</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Somethings to consider when </a:t>
            </a:r>
            <a:r>
              <a:rPr lang="en-GB"/>
              <a:t>completing</a:t>
            </a:r>
            <a:r>
              <a:rPr lang="en-GB"/>
              <a:t> step 3:</a:t>
            </a:r>
            <a:endParaRPr/>
          </a:p>
          <a:p>
            <a:pPr indent="0" lvl="0" marL="0" rtl="0" algn="l">
              <a:spcBef>
                <a:spcPts val="0"/>
              </a:spcBef>
              <a:spcAft>
                <a:spcPts val="0"/>
              </a:spcAft>
              <a:buNone/>
            </a:pPr>
            <a:r>
              <a:rPr b="1" lang="en-GB"/>
              <a:t>a. Do background research: </a:t>
            </a:r>
            <a:r>
              <a:rPr lang="en-GB"/>
              <a:t>Find out what laws and policies there are in your country relating to citizen participation in government planning processes.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b. Build relationships:</a:t>
            </a:r>
            <a:r>
              <a:rPr lang="en-GB"/>
              <a:t> It is very important to try to build relationships with people in the relevant government department or local authority, as well as with community leaders.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c. Agree on the issue(s) that need to be included in the government plan and budget:</a:t>
            </a:r>
            <a:r>
              <a:rPr lang="en-GB"/>
              <a:t> This is based on the priorities and resources identified during the CCT problem identification and prioritisation exercise. Not all issues will be incorporated into the government plan as some of them will be addressed by the community using its own resources in line with CCT principles.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d. Gather the information you need: </a:t>
            </a:r>
            <a:r>
              <a:rPr lang="en-GB"/>
              <a:t>Try to get hold of the local authority guidelines for planning and community participation to establish if there is a legal framework supporting citizen participation, and to understand what government planning platforms exist (including key dates in the planning process). Once you have received all the Social accountability tools guide 28 documents, read them carefully. Don’t worry if you have questions about things you don’t understand – it is fine to ask the people in the office or authority who provided the information.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e. Develop a strategy:</a:t>
            </a:r>
            <a:r>
              <a:rPr lang="en-GB"/>
              <a:t> Depending on the responses given in the participatory planning tool, agreement will be reached on how to engage with the government planning process to ensure the community priorities find their way into the final government plans and budgets. This will include agreeing on who should do what.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d280ed467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d280ed467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solidFill>
                  <a:srgbClr val="333333"/>
                </a:solidFill>
                <a:highlight>
                  <a:srgbClr val="FFFFFF"/>
                </a:highlight>
              </a:rPr>
              <a:t>Alex Baker/Tearfund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40d6598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840d6598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f0f07e3f1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f0f07e3f1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The testing of the template can be done through role play with two (2) main roles, the </a:t>
            </a:r>
            <a:r>
              <a:rPr lang="en-GB"/>
              <a:t>Facilitators</a:t>
            </a:r>
            <a:r>
              <a:rPr lang="en-GB"/>
              <a:t> group and the Church &amp; Community group. Depending on the number of participants, each group must have between 3 to 6 people. Hand out copies of the </a:t>
            </a:r>
            <a:r>
              <a:rPr lang="en-GB"/>
              <a:t>participatory</a:t>
            </a:r>
            <a:r>
              <a:rPr lang="en-GB"/>
              <a:t> planning template to the Facilitator group and copies of the case study to the Church and Community group.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You will need: </a:t>
            </a:r>
            <a:endParaRPr b="1"/>
          </a:p>
          <a:p>
            <a:pPr indent="-298450" lvl="0" marL="457200" rtl="0" algn="l">
              <a:spcBef>
                <a:spcPts val="0"/>
              </a:spcBef>
              <a:spcAft>
                <a:spcPts val="0"/>
              </a:spcAft>
              <a:buSzPts val="1100"/>
              <a:buChar char="●"/>
            </a:pPr>
            <a:r>
              <a:rPr lang="en-GB"/>
              <a:t>Printouts</a:t>
            </a:r>
            <a:r>
              <a:rPr lang="en-GB"/>
              <a:t> of the template </a:t>
            </a:r>
            <a:endParaRPr/>
          </a:p>
          <a:p>
            <a:pPr indent="-298450" lvl="0" marL="457200" rtl="0" algn="l">
              <a:spcBef>
                <a:spcPts val="0"/>
              </a:spcBef>
              <a:spcAft>
                <a:spcPts val="0"/>
              </a:spcAft>
              <a:buSzPts val="1100"/>
              <a:buChar char="●"/>
            </a:pPr>
            <a:r>
              <a:rPr lang="en-GB"/>
              <a:t>Printouts</a:t>
            </a:r>
            <a:r>
              <a:rPr lang="en-GB"/>
              <a:t> of the</a:t>
            </a:r>
            <a:r>
              <a:rPr lang="en-GB" u="sng">
                <a:solidFill>
                  <a:schemeClr val="hlink"/>
                </a:solidFill>
                <a:hlinkClick r:id="rId2"/>
              </a:rPr>
              <a:t> case study </a:t>
            </a:r>
            <a:r>
              <a:rPr lang="en-GB"/>
              <a:t>- available in 4 TF core languages</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b87d5cdf4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b87d5cdf4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This reflection session will help you see if the participants are understanding the material.  Extra r</a:t>
            </a:r>
            <a:r>
              <a:rPr lang="en-GB"/>
              <a:t>esources have been provided in the Guide under “Further Guidance” that facilitators can use as they do their </a:t>
            </a:r>
            <a:r>
              <a:rPr lang="en-GB"/>
              <a:t>background reading and research</a:t>
            </a:r>
            <a:r>
              <a:rPr lang="en-GB"/>
              <a:t>  </a:t>
            </a:r>
            <a:endParaRPr/>
          </a:p>
          <a:p>
            <a:pPr indent="0" lvl="0" marL="0" rtl="0" algn="l">
              <a:spcBef>
                <a:spcPts val="0"/>
              </a:spcBef>
              <a:spcAft>
                <a:spcPts val="0"/>
              </a:spcAft>
              <a:buNone/>
            </a:pPr>
            <a:r>
              <a:rPr lang="en-GB"/>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840d65986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840d65986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f0f07e3f1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f0f07e3f1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840d65986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840d65986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840d65986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840d65986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b9863e7bf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b9863e7bf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840d65986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840d65986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840d65986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840d65986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b1805d95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9b1805d95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*If you have good internet access you can download and play the short video that explains CCT instead of using this slide: </a:t>
            </a:r>
            <a:r>
              <a:rPr lang="en-GB" u="sng">
                <a:solidFill>
                  <a:schemeClr val="hlink"/>
                </a:solidFill>
                <a:hlinkClick r:id="rId2"/>
              </a:rPr>
              <a:t>https://www.youtube.com/watch?v=v4sUoJHZkH4</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 link to </a:t>
            </a:r>
            <a:r>
              <a:rPr lang="en-GB">
                <a:solidFill>
                  <a:schemeClr val="dk1"/>
                </a:solidFill>
              </a:rPr>
              <a:t> </a:t>
            </a:r>
            <a:r>
              <a:rPr lang="en-GB" u="sng">
                <a:solidFill>
                  <a:schemeClr val="hlink"/>
                </a:solidFill>
                <a:hlinkClick r:id="rId3"/>
              </a:rPr>
              <a:t>An introduction to church and community transformation (CCT)</a:t>
            </a:r>
            <a:r>
              <a:rPr lang="en-GB">
                <a:solidFill>
                  <a:schemeClr val="dk1"/>
                </a:solidFill>
              </a:rPr>
              <a:t> - Tearfund Learn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b90e60a3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b90e60a3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840d65986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840d65986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Note to Facilitator: Using the CCT stages agreed in the earlier exercise with the participants. If they use one common process, agree on the stages in the CCT process before assigning people to groups to set out how they go about the planning process and how the issues to focus on as a church and community are agreed upon.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b9863e7bf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b9863e7bf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b87d5cdf4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b87d5cdf4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b87d5cdf4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b87d5cdf4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Notes to facilitator: You can make the judgement call if it is necessary for your participants to interact with this information in detail. If yes, they can set out some of the laws in their Country.</a:t>
            </a:r>
            <a:endParaRPr sz="1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b9863e7bf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b9863e7bf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e</a:t>
            </a:r>
            <a:r>
              <a:rPr lang="en-GB"/>
              <a:t>xample of the Malawi Policy and Budget Cycle </a:t>
            </a:r>
            <a:r>
              <a:rPr lang="en-GB"/>
              <a:t>demonstrates</a:t>
            </a:r>
            <a:r>
              <a:rPr lang="en-GB"/>
              <a:t> how the different plans contribute to the achievement of national goals and visions. Main lesson: You have to get on the RIGHT BUS to arrive at the RIGHT DESTINATION-If the annual plans are not implemented well, it will be impossible to achieve the more long term goals set out in national developments (e.g. 5 year plan, 20 year plan)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b9863e7bf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b9863e7bf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b9863e7bf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b9863e7bf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The participants work in groups to put the dates when the processes in the budget cycle take place. You have agree if they are indicating the dates for the local, subnational or national level processes. This will depend one who you are training-church and community, national partners, etc.</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840d65986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840d65986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for Facilitator follow the instructions on pages 49 and 50 of the guide, as well as below: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Every family plans and budgets, some plan by faith as they are never sure how much money they will have. As the facilitator: </a:t>
            </a:r>
            <a:endParaRPr/>
          </a:p>
          <a:p>
            <a:pPr indent="-298450" lvl="0" marL="457200" rtl="0" algn="l">
              <a:spcBef>
                <a:spcPts val="0"/>
              </a:spcBef>
              <a:spcAft>
                <a:spcPts val="0"/>
              </a:spcAft>
              <a:buSzPts val="1100"/>
              <a:buChar char="●"/>
            </a:pPr>
            <a:r>
              <a:rPr lang="en-GB"/>
              <a:t>Using the table above, assign participants to the into groups of ‘families’.</a:t>
            </a:r>
            <a:endParaRPr/>
          </a:p>
          <a:p>
            <a:pPr indent="-298450" lvl="0" marL="457200" rtl="0" algn="l">
              <a:spcBef>
                <a:spcPts val="0"/>
              </a:spcBef>
              <a:spcAft>
                <a:spcPts val="0"/>
              </a:spcAft>
              <a:buSzPts val="1100"/>
              <a:buChar char="●"/>
            </a:pPr>
            <a:r>
              <a:rPr lang="en-GB"/>
              <a:t>Ask each family group to create a budget for the month.</a:t>
            </a:r>
            <a:endParaRPr/>
          </a:p>
          <a:p>
            <a:pPr indent="-298450" lvl="0" marL="457200" rtl="0" algn="l">
              <a:spcBef>
                <a:spcPts val="0"/>
              </a:spcBef>
              <a:spcAft>
                <a:spcPts val="0"/>
              </a:spcAft>
              <a:buSzPts val="1100"/>
              <a:buChar char="●"/>
            </a:pPr>
            <a:r>
              <a:rPr lang="en-GB"/>
              <a:t>Each family then presents its budget to the group, explaining the rationale for their choices and decisions.</a:t>
            </a:r>
            <a:endParaRPr/>
          </a:p>
          <a:p>
            <a:pPr indent="-298450" lvl="0" marL="457200" rtl="0" algn="l">
              <a:spcBef>
                <a:spcPts val="0"/>
              </a:spcBef>
              <a:spcAft>
                <a:spcPts val="0"/>
              </a:spcAft>
              <a:buSzPts val="1100"/>
              <a:buChar char="●"/>
            </a:pPr>
            <a:r>
              <a:rPr lang="en-GB"/>
              <a:t>Lead a conversation to help participants think through the kind of items being budgeted for.</a:t>
            </a:r>
            <a:endParaRPr/>
          </a:p>
          <a:p>
            <a:pPr indent="-298450" lvl="0" marL="457200" rtl="0" algn="l">
              <a:spcBef>
                <a:spcPts val="0"/>
              </a:spcBef>
              <a:spcAft>
                <a:spcPts val="0"/>
              </a:spcAft>
              <a:buSzPts val="1100"/>
              <a:buChar char="●"/>
            </a:pPr>
            <a:r>
              <a:rPr lang="en-GB"/>
              <a:t>Discuss the differences in priorities between families, if any.</a:t>
            </a:r>
            <a:endParaRPr/>
          </a:p>
          <a:p>
            <a:pPr indent="-298450" lvl="0" marL="457200" rtl="0" algn="l">
              <a:spcBef>
                <a:spcPts val="0"/>
              </a:spcBef>
              <a:spcAft>
                <a:spcPts val="0"/>
              </a:spcAft>
              <a:buSzPts val="1100"/>
              <a:buChar char="●"/>
            </a:pPr>
            <a:r>
              <a:rPr lang="en-GB"/>
              <a:t>Discuss what happens if the money is not spent according to the budget for each family. For example, imagine Mr Koffi spends the 700 on alcohol. What would be the impact on the family during that month? Or if the Mwale family contributes 5,000 to a family wedding?</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840d65986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840d65986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9b1805d95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9b1805d95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https://player.vimeo.com/video/229535462</a:t>
            </a:r>
            <a:r>
              <a:rPr lang="en-GB"/>
              <a:t> CCMP Advocacy</a:t>
            </a:r>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b87d5cdf4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b87d5cdf4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b87d5cdf4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b87d5cdf4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b87d5cdf4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b87d5cdf4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This is an exercise to help the </a:t>
            </a:r>
            <a:r>
              <a:rPr lang="en-GB"/>
              <a:t>participants</a:t>
            </a:r>
            <a:r>
              <a:rPr lang="en-GB"/>
              <a:t> practice how to right simple recommendations based on their findings. Work through one key message with them agreeing on how to frame the Recommendation. Give each group a key message and ask them to design their Recommendation.</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b87d5cdf48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b87d5cdf48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840d65986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840d65986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840d65986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840d65986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840d65986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840d65986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840d659866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840d659866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840d65986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840d65986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840d65986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840d65986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9b1805d9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9b1805d9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840d659866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840d65986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840d65986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840d65986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b9cf1478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b9cf1478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Note to Facilitator: Create groups based on the CCT process the participants use. If they use one common process, agree on the stages in the CCT process before assigning people to groups to set out how they go about the planning process and how the issues to focus on as a church and community are agreed upon.</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840d659866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840d65986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840d659866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840d65986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da1be3859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da1be3859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cd943c18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cd943c18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groups will then make presentations of their stories and the other participants will give feedback</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840d65986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840d65986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840d65986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840d65986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840d659866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840d659866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9b1805d95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9b1805d95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solidFill>
                  <a:srgbClr val="333333"/>
                </a:solidFill>
                <a:highlight>
                  <a:srgbClr val="FFFFFF"/>
                </a:highlight>
              </a:rPr>
              <a:t>Alex Baker/Tearfund</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60613055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260613055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606130557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606130557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606130557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606130557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606130557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606130557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606130557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606130557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b9cf14780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2b9cf14780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Note to Facilitator: Create groups based on the CCT process the participants use. If they use one common process, agree on the stages in the CCT process before assigning people to groups to set out how they go about the planning process and how the issues to focus on as a church and community are agreed upon.</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606130557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2606130557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606130557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2606130557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This slide can be done as a speed exercise- Provide the headings on coloured papers and ask the groups to put them in the correct order. First team to complete the task wins!</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606130557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2606130557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GB" sz="1400">
                <a:solidFill>
                  <a:srgbClr val="434343"/>
                </a:solidFill>
                <a:latin typeface="Calibri"/>
                <a:ea typeface="Calibri"/>
                <a:cs typeface="Calibri"/>
                <a:sym typeface="Calibri"/>
              </a:rPr>
              <a:t>Could be read out by the trainer or read individually by participants as a break from listening?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c4b3bc20f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2c4b3bc20f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The testing of the template can be done through role play with two (2) main roles, the Facilitators group and the Church &amp; Community group. Depending on the number of participants, each group must have between 3 to 6 people. Hand out copies of the participatory planning template to the Facilitator group and copies of the case study to the Church and Community group.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You will need: </a:t>
            </a:r>
            <a:endParaRPr b="1"/>
          </a:p>
          <a:p>
            <a:pPr indent="-298450" lvl="0" marL="457200" rtl="0" algn="l">
              <a:spcBef>
                <a:spcPts val="0"/>
              </a:spcBef>
              <a:spcAft>
                <a:spcPts val="0"/>
              </a:spcAft>
              <a:buSzPts val="1100"/>
              <a:buChar char="●"/>
            </a:pPr>
            <a:r>
              <a:rPr lang="en-GB"/>
              <a:t>Printouts of the template </a:t>
            </a:r>
            <a:endParaRPr/>
          </a:p>
          <a:p>
            <a:pPr indent="-298450" lvl="0" marL="457200" rtl="0" algn="l">
              <a:spcBef>
                <a:spcPts val="0"/>
              </a:spcBef>
              <a:spcAft>
                <a:spcPts val="0"/>
              </a:spcAft>
              <a:buSzPts val="1100"/>
              <a:buChar char="●"/>
            </a:pPr>
            <a:r>
              <a:rPr lang="en-GB"/>
              <a:t>Printouts of the</a:t>
            </a:r>
            <a:r>
              <a:rPr lang="en-GB" u="sng">
                <a:solidFill>
                  <a:schemeClr val="hlink"/>
                </a:solidFill>
                <a:hlinkClick r:id="rId2"/>
              </a:rPr>
              <a:t> case study </a:t>
            </a:r>
            <a:r>
              <a:rPr lang="en-GB"/>
              <a:t>- available in 4 TF core languages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e7e9a7aba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e7e9a7aba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c4b3bc20fd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c4b3bc20fd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This reflection session will help you see if the participants are understanding the material.  Extra r</a:t>
            </a:r>
            <a:r>
              <a:rPr lang="en-GB"/>
              <a:t>esources have been provided in the Guide under “Further Guidance” that facilitators can use as they do their background reading and research</a:t>
            </a:r>
            <a:r>
              <a:rPr lang="en-GB"/>
              <a:t>  </a:t>
            </a:r>
            <a:endParaRPr/>
          </a:p>
          <a:p>
            <a:pPr indent="0" lvl="0" marL="0" rtl="0" algn="l">
              <a:spcBef>
                <a:spcPts val="0"/>
              </a:spcBef>
              <a:spcAft>
                <a:spcPts val="0"/>
              </a:spcAft>
              <a:buNone/>
            </a:pPr>
            <a:r>
              <a:rPr lang="en-GB"/>
              <a:t>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606130557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2606130557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606130557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2606130557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606130557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2606130557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606130557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2606130557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2606130557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2606130557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6061305578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26061305578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b9cf14780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2b9cf14780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Note to Facilitator: Create groups based on the CCT process the participants use. If they use one common process, agree on the stages in the CCT process before assigning people to groups to set out how they go about the planning process and how the issues to focus on as a church and community are agreed upon.</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6061305578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2606130557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6061305578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26061305578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Guidance for activity: Split the participants </a:t>
            </a:r>
            <a:r>
              <a:rPr lang="en-GB"/>
              <a:t>into</a:t>
            </a:r>
            <a:r>
              <a:rPr lang="en-GB"/>
              <a:t> groups, giving each group a full set of the steps above. Get the groups to put the key steps in the correct order. If you would like to add in a game/</a:t>
            </a:r>
            <a:r>
              <a:rPr lang="en-GB"/>
              <a:t>competitive</a:t>
            </a:r>
            <a:r>
              <a:rPr lang="en-GB"/>
              <a:t> element ask the groups to do this in the shortest possible time.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What you will need: </a:t>
            </a:r>
            <a:endParaRPr b="1"/>
          </a:p>
          <a:p>
            <a:pPr indent="-298450" lvl="0" marL="457200" rtl="0" algn="l">
              <a:spcBef>
                <a:spcPts val="0"/>
              </a:spcBef>
              <a:spcAft>
                <a:spcPts val="0"/>
              </a:spcAft>
              <a:buSzPts val="1100"/>
              <a:buChar char="-"/>
            </a:pPr>
            <a:r>
              <a:rPr lang="en-GB"/>
              <a:t>Printed or written </a:t>
            </a:r>
            <a:r>
              <a:rPr lang="en-GB"/>
              <a:t>pieces of paper with the different steps on them - a full set for each group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8288266be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8288266be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b87d5cdf4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b87d5cdf4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333333"/>
                </a:solidFill>
                <a:latin typeface="Calibri"/>
                <a:ea typeface="Calibri"/>
                <a:cs typeface="Calibri"/>
                <a:sym typeface="Calibri"/>
              </a:rPr>
              <a:t>Further information for facilitator:</a:t>
            </a:r>
            <a:endParaRPr sz="1200">
              <a:solidFill>
                <a:srgbClr val="333333"/>
              </a:solidFill>
              <a:latin typeface="Calibri"/>
              <a:ea typeface="Calibri"/>
              <a:cs typeface="Calibri"/>
              <a:sym typeface="Calibri"/>
            </a:endParaRPr>
          </a:p>
          <a:p>
            <a:pPr indent="-304800" lvl="0" marL="457200" rtl="0" algn="l">
              <a:spcBef>
                <a:spcPts val="700"/>
              </a:spcBef>
              <a:spcAft>
                <a:spcPts val="0"/>
              </a:spcAft>
              <a:buClr>
                <a:srgbClr val="333333"/>
              </a:buClr>
              <a:buSzPts val="1200"/>
              <a:buFont typeface="Calibri"/>
              <a:buAutoNum type="arabicPeriod"/>
            </a:pPr>
            <a:r>
              <a:rPr b="1" lang="en-GB" sz="1200">
                <a:solidFill>
                  <a:srgbClr val="333333"/>
                </a:solidFill>
                <a:latin typeface="Calibri"/>
                <a:ea typeface="Calibri"/>
                <a:cs typeface="Calibri"/>
                <a:sym typeface="Calibri"/>
              </a:rPr>
              <a:t>Form a public expenditure tracking (PETS) team: </a:t>
            </a:r>
            <a:r>
              <a:rPr lang="en-GB" sz="1200">
                <a:solidFill>
                  <a:srgbClr val="333333"/>
                </a:solidFill>
                <a:latin typeface="Calibri"/>
                <a:ea typeface="Calibri"/>
                <a:cs typeface="Calibri"/>
                <a:sym typeface="Calibri"/>
              </a:rPr>
              <a:t>If possible, the team should be elected by the community. Teams vary in size, but usually have between nine and 14 members. It should include women and men, and people of different ages, ethnic groups and status within the community. </a:t>
            </a:r>
            <a:endParaRPr sz="1200">
              <a:solidFill>
                <a:srgbClr val="333333"/>
              </a:solidFill>
              <a:latin typeface="Calibri"/>
              <a:ea typeface="Calibri"/>
              <a:cs typeface="Calibri"/>
              <a:sym typeface="Calibri"/>
            </a:endParaRPr>
          </a:p>
          <a:p>
            <a:pPr indent="-304800" lvl="0" marL="457200" rtl="0" algn="l">
              <a:spcBef>
                <a:spcPts val="0"/>
              </a:spcBef>
              <a:spcAft>
                <a:spcPts val="0"/>
              </a:spcAft>
              <a:buClr>
                <a:srgbClr val="333333"/>
              </a:buClr>
              <a:buSzPts val="1200"/>
              <a:buFont typeface="Calibri"/>
              <a:buAutoNum type="arabicPeriod"/>
            </a:pPr>
            <a:r>
              <a:rPr b="1" lang="en-GB" sz="1200">
                <a:solidFill>
                  <a:srgbClr val="333333"/>
                </a:solidFill>
                <a:latin typeface="Calibri"/>
                <a:ea typeface="Calibri"/>
                <a:cs typeface="Calibri"/>
                <a:sym typeface="Calibri"/>
              </a:rPr>
              <a:t>Background research:</a:t>
            </a:r>
            <a:r>
              <a:rPr lang="en-GB" sz="1200">
                <a:solidFill>
                  <a:srgbClr val="333333"/>
                </a:solidFill>
                <a:latin typeface="Calibri"/>
                <a:ea typeface="Calibri"/>
                <a:cs typeface="Calibri"/>
                <a:sym typeface="Calibri"/>
              </a:rPr>
              <a:t> Try to find out what laws and policies there are in your country relating to expenditure transparency. For example, there may be laws that say people are free to access information regarding public expenditure.</a:t>
            </a:r>
            <a:endParaRPr sz="1200">
              <a:solidFill>
                <a:srgbClr val="333333"/>
              </a:solidFill>
              <a:latin typeface="Calibri"/>
              <a:ea typeface="Calibri"/>
              <a:cs typeface="Calibri"/>
              <a:sym typeface="Calibri"/>
            </a:endParaRPr>
          </a:p>
          <a:p>
            <a:pPr indent="-304800" lvl="0" marL="457200" rtl="0" algn="l">
              <a:spcBef>
                <a:spcPts val="0"/>
              </a:spcBef>
              <a:spcAft>
                <a:spcPts val="0"/>
              </a:spcAft>
              <a:buClr>
                <a:srgbClr val="333333"/>
              </a:buClr>
              <a:buSzPts val="1200"/>
              <a:buFont typeface="Calibri"/>
              <a:buAutoNum type="arabicPeriod"/>
            </a:pPr>
            <a:r>
              <a:rPr b="1" lang="en-GB" sz="1200">
                <a:solidFill>
                  <a:srgbClr val="333333"/>
                </a:solidFill>
                <a:latin typeface="Calibri"/>
                <a:ea typeface="Calibri"/>
                <a:cs typeface="Calibri"/>
                <a:sym typeface="Calibri"/>
              </a:rPr>
              <a:t>Build relationships:</a:t>
            </a:r>
            <a:r>
              <a:rPr lang="en-GB" sz="1200">
                <a:solidFill>
                  <a:srgbClr val="333333"/>
                </a:solidFill>
                <a:latin typeface="Calibri"/>
                <a:ea typeface="Calibri"/>
                <a:cs typeface="Calibri"/>
                <a:sym typeface="Calibri"/>
              </a:rPr>
              <a:t> It is very important to try to build relationships with people in the relevant government department or local authority, and with community leaders.</a:t>
            </a:r>
            <a:endParaRPr sz="1200">
              <a:solidFill>
                <a:srgbClr val="333333"/>
              </a:solidFill>
              <a:latin typeface="Calibri"/>
              <a:ea typeface="Calibri"/>
              <a:cs typeface="Calibri"/>
              <a:sym typeface="Calibri"/>
            </a:endParaRPr>
          </a:p>
          <a:p>
            <a:pPr indent="-304800" lvl="0" marL="457200" rtl="0" algn="l">
              <a:spcBef>
                <a:spcPts val="0"/>
              </a:spcBef>
              <a:spcAft>
                <a:spcPts val="0"/>
              </a:spcAft>
              <a:buClr>
                <a:srgbClr val="333333"/>
              </a:buClr>
              <a:buSzPts val="1200"/>
              <a:buFont typeface="Calibri"/>
              <a:buAutoNum type="arabicPeriod"/>
            </a:pPr>
            <a:r>
              <a:rPr b="1" lang="en-GB" sz="1200">
                <a:solidFill>
                  <a:srgbClr val="333333"/>
                </a:solidFill>
                <a:latin typeface="Calibri"/>
                <a:ea typeface="Calibri"/>
                <a:cs typeface="Calibri"/>
                <a:sym typeface="Calibri"/>
              </a:rPr>
              <a:t>Agree on the issue/project to monitor</a:t>
            </a:r>
            <a:r>
              <a:rPr lang="en-GB" sz="1200">
                <a:solidFill>
                  <a:srgbClr val="333333"/>
                </a:solidFill>
                <a:latin typeface="Calibri"/>
                <a:ea typeface="Calibri"/>
                <a:cs typeface="Calibri"/>
                <a:sym typeface="Calibri"/>
              </a:rPr>
              <a:t> based on the priorities set during the CCT problem identification and prioritisation exercise.</a:t>
            </a:r>
            <a:endParaRPr sz="1200">
              <a:solidFill>
                <a:srgbClr val="333333"/>
              </a:solidFill>
              <a:latin typeface="Calibri"/>
              <a:ea typeface="Calibri"/>
              <a:cs typeface="Calibri"/>
              <a:sym typeface="Calibri"/>
            </a:endParaRPr>
          </a:p>
          <a:p>
            <a:pPr indent="-304800" lvl="0" marL="457200" rtl="0" algn="l">
              <a:spcBef>
                <a:spcPts val="0"/>
              </a:spcBef>
              <a:spcAft>
                <a:spcPts val="0"/>
              </a:spcAft>
              <a:buClr>
                <a:srgbClr val="333333"/>
              </a:buClr>
              <a:buSzPts val="1200"/>
              <a:buFont typeface="Calibri"/>
              <a:buAutoNum type="arabicPeriod"/>
            </a:pPr>
            <a:r>
              <a:rPr b="1" lang="en-GB" sz="1200">
                <a:solidFill>
                  <a:srgbClr val="333333"/>
                </a:solidFill>
                <a:latin typeface="Calibri"/>
                <a:ea typeface="Calibri"/>
                <a:cs typeface="Calibri"/>
                <a:sym typeface="Calibri"/>
              </a:rPr>
              <a:t>Gather the public expenditure information you need. </a:t>
            </a:r>
            <a:r>
              <a:rPr lang="en-GB" sz="1200">
                <a:solidFill>
                  <a:srgbClr val="333333"/>
                </a:solidFill>
                <a:latin typeface="Calibri"/>
                <a:ea typeface="Calibri"/>
                <a:cs typeface="Calibri"/>
                <a:sym typeface="Calibri"/>
              </a:rPr>
              <a:t>Try to get hold of the local authority plans, budgets and expenditure information that you need. Once you have received all the documents, read them carefully. Don’t worry if you have questions about things that you don’t understand – it is fine to ask the people in the office or authority that provided the budget.</a:t>
            </a:r>
            <a:endParaRPr sz="1200">
              <a:solidFill>
                <a:srgbClr val="333333"/>
              </a:solidFill>
              <a:latin typeface="Calibri"/>
              <a:ea typeface="Calibri"/>
              <a:cs typeface="Calibri"/>
              <a:sym typeface="Calibri"/>
            </a:endParaRPr>
          </a:p>
          <a:p>
            <a:pPr indent="-304800" lvl="0" marL="457200" rtl="0" algn="l">
              <a:spcBef>
                <a:spcPts val="0"/>
              </a:spcBef>
              <a:spcAft>
                <a:spcPts val="0"/>
              </a:spcAft>
              <a:buClr>
                <a:srgbClr val="333333"/>
              </a:buClr>
              <a:buSzPts val="1200"/>
              <a:buFont typeface="Calibri"/>
              <a:buAutoNum type="arabicPeriod"/>
            </a:pPr>
            <a:r>
              <a:rPr b="1" lang="en-GB" sz="1200">
                <a:solidFill>
                  <a:srgbClr val="333333"/>
                </a:solidFill>
                <a:latin typeface="Calibri"/>
                <a:ea typeface="Calibri"/>
                <a:cs typeface="Calibri"/>
                <a:sym typeface="Calibri"/>
              </a:rPr>
              <a:t>Find out what is actually happening:</a:t>
            </a:r>
            <a:r>
              <a:rPr lang="en-GB" sz="1200">
                <a:solidFill>
                  <a:srgbClr val="333333"/>
                </a:solidFill>
                <a:latin typeface="Calibri"/>
                <a:ea typeface="Calibri"/>
                <a:cs typeface="Calibri"/>
                <a:sym typeface="Calibri"/>
              </a:rPr>
              <a:t> Are the funds for the project being spent as they should be?</a:t>
            </a:r>
            <a:endParaRPr sz="1200">
              <a:solidFill>
                <a:srgbClr val="333333"/>
              </a:solidFill>
              <a:latin typeface="Calibri"/>
              <a:ea typeface="Calibri"/>
              <a:cs typeface="Calibri"/>
              <a:sym typeface="Calibri"/>
            </a:endParaRPr>
          </a:p>
          <a:p>
            <a:pPr indent="-304800" lvl="0" marL="457200" rtl="0" algn="l">
              <a:spcBef>
                <a:spcPts val="0"/>
              </a:spcBef>
              <a:spcAft>
                <a:spcPts val="0"/>
              </a:spcAft>
              <a:buClr>
                <a:srgbClr val="333333"/>
              </a:buClr>
              <a:buSzPts val="1200"/>
              <a:buFont typeface="Calibri"/>
              <a:buAutoNum type="arabicPeriod"/>
            </a:pPr>
            <a:r>
              <a:rPr b="1" lang="en-GB" sz="1200">
                <a:solidFill>
                  <a:srgbClr val="333333"/>
                </a:solidFill>
                <a:latin typeface="Calibri"/>
                <a:ea typeface="Calibri"/>
                <a:cs typeface="Calibri"/>
                <a:sym typeface="Calibri"/>
              </a:rPr>
              <a:t>Analyse all of the information</a:t>
            </a:r>
            <a:r>
              <a:rPr lang="en-GB" sz="1200">
                <a:solidFill>
                  <a:srgbClr val="333333"/>
                </a:solidFill>
                <a:latin typeface="Calibri"/>
                <a:ea typeface="Calibri"/>
                <a:cs typeface="Calibri"/>
                <a:sym typeface="Calibri"/>
              </a:rPr>
              <a:t> – does it all add up when you look at the amounts allocated, amounts spent and the progress made?</a:t>
            </a:r>
            <a:endParaRPr sz="1200">
              <a:solidFill>
                <a:srgbClr val="333333"/>
              </a:solidFill>
              <a:latin typeface="Calibri"/>
              <a:ea typeface="Calibri"/>
              <a:cs typeface="Calibri"/>
              <a:sym typeface="Calibri"/>
            </a:endParaRPr>
          </a:p>
          <a:p>
            <a:pPr indent="-304800" lvl="0" marL="457200" rtl="0" algn="l">
              <a:spcBef>
                <a:spcPts val="0"/>
              </a:spcBef>
              <a:spcAft>
                <a:spcPts val="0"/>
              </a:spcAft>
              <a:buClr>
                <a:srgbClr val="333333"/>
              </a:buClr>
              <a:buSzPts val="1200"/>
              <a:buFont typeface="Calibri"/>
              <a:buAutoNum type="arabicPeriod"/>
            </a:pPr>
            <a:r>
              <a:rPr b="1" lang="en-GB" sz="1200">
                <a:solidFill>
                  <a:srgbClr val="333333"/>
                </a:solidFill>
                <a:latin typeface="Calibri"/>
                <a:ea typeface="Calibri"/>
                <a:cs typeface="Calibri"/>
                <a:sym typeface="Calibri"/>
              </a:rPr>
              <a:t>Feedback to your community and those responsible for the budget</a:t>
            </a:r>
            <a:r>
              <a:rPr lang="en-GB" sz="1200">
                <a:solidFill>
                  <a:srgbClr val="333333"/>
                </a:solidFill>
                <a:latin typeface="Calibri"/>
                <a:ea typeface="Calibri"/>
                <a:cs typeface="Calibri"/>
                <a:sym typeface="Calibri"/>
              </a:rPr>
              <a:t> and its use, and decide on how to follow up. Collect all your information, analyse it, set it out in a report and hold a community meeting to make sure everyone has the opportunity to hear your findings, and to be involved in any follow up. </a:t>
            </a:r>
            <a:endParaRPr sz="1200">
              <a:solidFill>
                <a:srgbClr val="333333"/>
              </a:solidFill>
              <a:latin typeface="Calibri"/>
              <a:ea typeface="Calibri"/>
              <a:cs typeface="Calibri"/>
              <a:sym typeface="Calibri"/>
            </a:endParaRPr>
          </a:p>
          <a:p>
            <a:pPr indent="0" lvl="0" marL="0" rtl="0" algn="l">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spcBef>
                <a:spcPts val="1400"/>
              </a:spcBef>
              <a:spcAft>
                <a:spcPts val="0"/>
              </a:spcAft>
              <a:buClr>
                <a:schemeClr val="dk1"/>
              </a:buClr>
              <a:buSzPts val="1100"/>
              <a:buFont typeface="Arial"/>
              <a:buNone/>
            </a:pPr>
            <a:r>
              <a:t/>
            </a:r>
            <a:endParaRPr sz="1200">
              <a:solidFill>
                <a:srgbClr val="434343"/>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6061305578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26061305578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dba264d4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2dba264d4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The testing of the template can be done through role play with two (2) main roles, the Facilitators group and the Church &amp; Community group. Depending on the number of participants, each group must have between 3 to 6 people. Hand out copies of the participatory planning template to the Facilitator group and copies of the case study to the Church and Community group.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You will need: </a:t>
            </a:r>
            <a:endParaRPr b="1"/>
          </a:p>
          <a:p>
            <a:pPr indent="-298450" lvl="0" marL="457200" rtl="0" algn="l">
              <a:spcBef>
                <a:spcPts val="0"/>
              </a:spcBef>
              <a:spcAft>
                <a:spcPts val="0"/>
              </a:spcAft>
              <a:buSzPts val="1100"/>
              <a:buChar char="●"/>
            </a:pPr>
            <a:r>
              <a:rPr lang="en-GB"/>
              <a:t>Printouts of the template </a:t>
            </a:r>
            <a:endParaRPr/>
          </a:p>
          <a:p>
            <a:pPr indent="-298450" lvl="0" marL="457200" rtl="0" algn="l">
              <a:spcBef>
                <a:spcPts val="0"/>
              </a:spcBef>
              <a:spcAft>
                <a:spcPts val="0"/>
              </a:spcAft>
              <a:buSzPts val="1100"/>
              <a:buChar char="●"/>
            </a:pPr>
            <a:r>
              <a:rPr lang="en-GB"/>
              <a:t>Printouts of the</a:t>
            </a:r>
            <a:r>
              <a:rPr lang="en-GB" u="sng">
                <a:solidFill>
                  <a:schemeClr val="hlink"/>
                </a:solidFill>
                <a:hlinkClick r:id="rId2"/>
              </a:rPr>
              <a:t> case study </a:t>
            </a:r>
            <a:r>
              <a:rPr lang="en-GB"/>
              <a:t>- available in 4 TF core languages</a:t>
            </a:r>
            <a:endParaRPr/>
          </a:p>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dba264d4e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2dba264d4e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to facilitator: This reflection session will help you see if the participants are understanding the material.  Extra r</a:t>
            </a:r>
            <a:r>
              <a:rPr lang="en-GB"/>
              <a:t>esources have been provided in the Guide under “Further Guidance” that facilitators can use as they do their background reading and research</a:t>
            </a:r>
            <a:r>
              <a:rPr lang="en-GB"/>
              <a:t>  </a:t>
            </a:r>
            <a:endParaRPr/>
          </a:p>
          <a:p>
            <a:pPr indent="0" lvl="0" marL="0" rtl="0" algn="l">
              <a:spcBef>
                <a:spcPts val="0"/>
              </a:spcBef>
              <a:spcAft>
                <a:spcPts val="0"/>
              </a:spcAft>
              <a:buNone/>
            </a:pPr>
            <a:r>
              <a:rPr lang="en-GB"/>
              <a:t>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6061305578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2606130557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606130557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2606130557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26061305578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26061305578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6061305578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26061305578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6061305578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26061305578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6061305578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26061305578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3" name="Shape 53"/>
        <p:cNvGrpSpPr/>
        <p:nvPr/>
      </p:nvGrpSpPr>
      <p:grpSpPr>
        <a:xfrm>
          <a:off x="0" y="0"/>
          <a:ext cx="0" cy="0"/>
          <a:chOff x="0" y="0"/>
          <a:chExt cx="0" cy="0"/>
        </a:xfrm>
      </p:grpSpPr>
      <p:sp>
        <p:nvSpPr>
          <p:cNvPr id="54" name="Google Shape;54;p11"/>
          <p:cNvSpPr txBox="1"/>
          <p:nvPr>
            <p:ph type="title"/>
          </p:nvPr>
        </p:nvSpPr>
        <p:spPr>
          <a:xfrm>
            <a:off x="457200" y="342900"/>
            <a:ext cx="8229600" cy="1028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5" name="Google Shape;55;p11"/>
          <p:cNvSpPr txBox="1"/>
          <p:nvPr>
            <p:ph idx="1" type="body"/>
          </p:nvPr>
        </p:nvSpPr>
        <p:spPr>
          <a:xfrm>
            <a:off x="457200" y="1485900"/>
            <a:ext cx="8229600" cy="2914800"/>
          </a:xfrm>
          <a:prstGeom prst="rect">
            <a:avLst/>
          </a:prstGeom>
          <a:noFill/>
          <a:ln>
            <a:noFill/>
          </a:ln>
        </p:spPr>
        <p:txBody>
          <a:bodyPr anchorCtr="0" anchor="t" bIns="45700" lIns="91425" spcFirstLastPara="1" rIns="91425" wrap="square" tIns="45700">
            <a:noAutofit/>
          </a:bodyPr>
          <a:lstStyle>
            <a:lvl1pPr indent="-314325" lvl="0" marL="457200" rtl="0" algn="l">
              <a:spcBef>
                <a:spcPts val="360"/>
              </a:spcBef>
              <a:spcAft>
                <a:spcPts val="0"/>
              </a:spcAft>
              <a:buSzPts val="1350"/>
              <a:buChar char="●"/>
              <a:defRPr/>
            </a:lvl1pPr>
            <a:lvl2pPr indent="-320040" lvl="1" marL="914400" rtl="0" algn="l">
              <a:spcBef>
                <a:spcPts val="360"/>
              </a:spcBef>
              <a:spcAft>
                <a:spcPts val="0"/>
              </a:spcAft>
              <a:buSzPts val="1440"/>
              <a:buChar char="○"/>
              <a:defRPr/>
            </a:lvl2pPr>
            <a:lvl3pPr indent="-302894" lvl="2" marL="1371600" rtl="0" algn="l">
              <a:spcBef>
                <a:spcPts val="360"/>
              </a:spcBef>
              <a:spcAft>
                <a:spcPts val="0"/>
              </a:spcAft>
              <a:buSzPts val="1170"/>
              <a:buChar char="■"/>
              <a:defRPr/>
            </a:lvl3pPr>
            <a:lvl4pPr indent="-308610" lvl="3" marL="1828800" rtl="0" algn="l">
              <a:spcBef>
                <a:spcPts val="360"/>
              </a:spcBef>
              <a:spcAft>
                <a:spcPts val="0"/>
              </a:spcAft>
              <a:buSzPts val="126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56" name="Google Shape;56;p11"/>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1"/>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200">
                <a:solidFill>
                  <a:schemeClr val="dk1"/>
                </a:solidFill>
                <a:latin typeface="Arial Black"/>
                <a:ea typeface="Arial Black"/>
                <a:cs typeface="Arial Black"/>
                <a:sym typeface="Arial Black"/>
              </a:defRPr>
            </a:lvl1pPr>
            <a:lvl2pPr indent="0" lvl="1" marL="0" marR="0" rtl="0" algn="r">
              <a:spcBef>
                <a:spcPts val="0"/>
              </a:spcBef>
              <a:spcAft>
                <a:spcPts val="0"/>
              </a:spcAft>
              <a:buNone/>
              <a:defRPr sz="1200">
                <a:solidFill>
                  <a:schemeClr val="dk1"/>
                </a:solidFill>
                <a:latin typeface="Arial Black"/>
                <a:ea typeface="Arial Black"/>
                <a:cs typeface="Arial Black"/>
                <a:sym typeface="Arial Black"/>
              </a:defRPr>
            </a:lvl2pPr>
            <a:lvl3pPr indent="0" lvl="2" marL="0" marR="0" rtl="0" algn="r">
              <a:spcBef>
                <a:spcPts val="0"/>
              </a:spcBef>
              <a:spcAft>
                <a:spcPts val="0"/>
              </a:spcAft>
              <a:buNone/>
              <a:defRPr sz="1200">
                <a:solidFill>
                  <a:schemeClr val="dk1"/>
                </a:solidFill>
                <a:latin typeface="Arial Black"/>
                <a:ea typeface="Arial Black"/>
                <a:cs typeface="Arial Black"/>
                <a:sym typeface="Arial Black"/>
              </a:defRPr>
            </a:lvl3pPr>
            <a:lvl4pPr indent="0" lvl="3" marL="0" marR="0" rtl="0" algn="r">
              <a:spcBef>
                <a:spcPts val="0"/>
              </a:spcBef>
              <a:spcAft>
                <a:spcPts val="0"/>
              </a:spcAft>
              <a:buNone/>
              <a:defRPr sz="1200">
                <a:solidFill>
                  <a:schemeClr val="dk1"/>
                </a:solidFill>
                <a:latin typeface="Arial Black"/>
                <a:ea typeface="Arial Black"/>
                <a:cs typeface="Arial Black"/>
                <a:sym typeface="Arial Black"/>
              </a:defRPr>
            </a:lvl4pPr>
            <a:lvl5pPr indent="0" lvl="4" marL="0" marR="0" rtl="0" algn="r">
              <a:spcBef>
                <a:spcPts val="0"/>
              </a:spcBef>
              <a:spcAft>
                <a:spcPts val="0"/>
              </a:spcAft>
              <a:buNone/>
              <a:defRPr sz="1200">
                <a:solidFill>
                  <a:schemeClr val="dk1"/>
                </a:solidFill>
                <a:latin typeface="Arial Black"/>
                <a:ea typeface="Arial Black"/>
                <a:cs typeface="Arial Black"/>
                <a:sym typeface="Arial Black"/>
              </a:defRPr>
            </a:lvl5pPr>
            <a:lvl6pPr indent="0" lvl="5" marL="0" marR="0" rtl="0" algn="r">
              <a:spcBef>
                <a:spcPts val="0"/>
              </a:spcBef>
              <a:spcAft>
                <a:spcPts val="0"/>
              </a:spcAft>
              <a:buNone/>
              <a:defRPr sz="1200">
                <a:solidFill>
                  <a:schemeClr val="dk1"/>
                </a:solidFill>
                <a:latin typeface="Arial Black"/>
                <a:ea typeface="Arial Black"/>
                <a:cs typeface="Arial Black"/>
                <a:sym typeface="Arial Black"/>
              </a:defRPr>
            </a:lvl6pPr>
            <a:lvl7pPr indent="0" lvl="6" marL="0" marR="0" rtl="0" algn="r">
              <a:spcBef>
                <a:spcPts val="0"/>
              </a:spcBef>
              <a:spcAft>
                <a:spcPts val="0"/>
              </a:spcAft>
              <a:buNone/>
              <a:defRPr sz="1200">
                <a:solidFill>
                  <a:schemeClr val="dk1"/>
                </a:solidFill>
                <a:latin typeface="Arial Black"/>
                <a:ea typeface="Arial Black"/>
                <a:cs typeface="Arial Black"/>
                <a:sym typeface="Arial Black"/>
              </a:defRPr>
            </a:lvl7pPr>
            <a:lvl8pPr indent="0" lvl="7" marL="0" marR="0" rtl="0" algn="r">
              <a:spcBef>
                <a:spcPts val="0"/>
              </a:spcBef>
              <a:spcAft>
                <a:spcPts val="0"/>
              </a:spcAft>
              <a:buNone/>
              <a:defRPr sz="1200">
                <a:solidFill>
                  <a:schemeClr val="dk1"/>
                </a:solidFill>
                <a:latin typeface="Arial Black"/>
                <a:ea typeface="Arial Black"/>
                <a:cs typeface="Arial Black"/>
                <a:sym typeface="Arial Black"/>
              </a:defRPr>
            </a:lvl8pPr>
            <a:lvl9pPr indent="0" lvl="8" marL="0" marR="0" rtl="0" algn="r">
              <a:spcBef>
                <a:spcPts val="0"/>
              </a:spcBef>
              <a:spcAft>
                <a:spcPts val="0"/>
              </a:spcAft>
              <a:buNone/>
              <a:defRPr sz="1200">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GB"/>
              <a:t>‹#›</a:t>
            </a:fld>
            <a:endParaRPr/>
          </a:p>
        </p:txBody>
      </p:sp>
      <p:sp>
        <p:nvSpPr>
          <p:cNvPr id="58" name="Google Shape;58;p11"/>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600"/>
              <a:buFont typeface="Calibri"/>
              <a:buNone/>
              <a:defRPr b="1" sz="2600">
                <a:solidFill>
                  <a:srgbClr val="434343"/>
                </a:solidFill>
                <a:latin typeface="Calibri"/>
                <a:ea typeface="Calibri"/>
                <a:cs typeface="Calibri"/>
                <a:sym typeface="Calibri"/>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5" name="Google Shape;15;p3"/>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6" name="Google Shape;16;p3"/>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sz="1000">
                <a:solidFill>
                  <a:schemeClr val="accent2"/>
                </a:solidFill>
                <a:latin typeface="Source Code Pro"/>
                <a:ea typeface="Source Code Pro"/>
                <a:cs typeface="Source Code Pro"/>
                <a:sym typeface="Source Code Pro"/>
              </a:rPr>
              <a:t>‹#›</a:t>
            </a:fld>
            <a:endParaRPr/>
          </a:p>
        </p:txBody>
      </p:sp>
      <p:pic>
        <p:nvPicPr>
          <p:cNvPr id="17" name="Google Shape;17;p3"/>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20" name="Google Shape;20;p4"/>
          <p:cNvSpPr txBox="1"/>
          <p:nvPr>
            <p:ph type="title"/>
          </p:nvPr>
        </p:nvSpPr>
        <p:spPr>
          <a:xfrm>
            <a:off x="462625" y="1362038"/>
            <a:ext cx="2966100" cy="1027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 name="Google Shape;21;p4"/>
          <p:cNvSpPr txBox="1"/>
          <p:nvPr>
            <p:ph idx="2" type="subTitle"/>
          </p:nvPr>
        </p:nvSpPr>
        <p:spPr>
          <a:xfrm>
            <a:off x="546475" y="2336734"/>
            <a:ext cx="2798400" cy="84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22" name="Google Shape;22;p4"/>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300">
                <a:solidFill>
                  <a:srgbClr val="0B2F43"/>
                </a:solidFill>
                <a:latin typeface="Calibri"/>
                <a:ea typeface="Calibri"/>
                <a:cs typeface="Calibri"/>
                <a:sym typeface="Calibri"/>
              </a:rPr>
              <a:t>tearfund.org</a:t>
            </a:r>
            <a:endParaRPr b="1" sz="3000">
              <a:solidFill>
                <a:srgbClr val="0B2F43"/>
              </a:solidFill>
              <a:latin typeface="Calibri"/>
              <a:ea typeface="Calibri"/>
              <a:cs typeface="Calibri"/>
              <a:sym typeface="Calibri"/>
            </a:endParaRPr>
          </a:p>
        </p:txBody>
      </p:sp>
      <p:pic>
        <p:nvPicPr>
          <p:cNvPr id="25" name="Google Shape;25;p5"/>
          <p:cNvPicPr preferRelativeResize="0"/>
          <p:nvPr/>
        </p:nvPicPr>
        <p:blipFill>
          <a:blip r:embed="rId3">
            <a:alphaModFix/>
          </a:blip>
          <a:stretch>
            <a:fillRect/>
          </a:stretch>
        </p:blipFill>
        <p:spPr>
          <a:xfrm>
            <a:off x="2901625" y="1805675"/>
            <a:ext cx="3340750" cy="1049300"/>
          </a:xfrm>
          <a:prstGeom prst="rect">
            <a:avLst/>
          </a:prstGeom>
          <a:noFill/>
          <a:ln>
            <a:noFill/>
          </a:ln>
        </p:spPr>
      </p:pic>
      <p:sp>
        <p:nvSpPr>
          <p:cNvPr id="26" name="Google Shape;26;p5"/>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200"/>
              </a:spcAft>
              <a:buNone/>
            </a:pPr>
            <a:r>
              <a:rPr lang="en-GB" sz="1000">
                <a:solidFill>
                  <a:srgbClr val="0B2F43"/>
                </a:solidFill>
                <a:latin typeface="Calibri"/>
                <a:ea typeface="Calibri"/>
                <a:cs typeface="Calibri"/>
                <a:sym typeface="Calibri"/>
              </a:rPr>
              <a:t>Registered office: Tearfund, 100 Church Road, Teddington, TW11 8QE. Registered in England: 994339. A company limited by guarantee. </a:t>
            </a:r>
            <a:br>
              <a:rPr lang="en-GB" sz="1000">
                <a:solidFill>
                  <a:srgbClr val="0B2F43"/>
                </a:solidFill>
                <a:latin typeface="Calibri"/>
                <a:ea typeface="Calibri"/>
                <a:cs typeface="Calibri"/>
                <a:sym typeface="Calibri"/>
              </a:rPr>
            </a:br>
            <a:r>
              <a:rPr lang="en-GB" sz="1000">
                <a:solidFill>
                  <a:srgbClr val="0B2F43"/>
                </a:solidFill>
                <a:latin typeface="Calibri"/>
                <a:ea typeface="Calibri"/>
                <a:cs typeface="Calibri"/>
                <a:sym typeface="Calibri"/>
              </a:rPr>
              <a:t>Registered Charity No. 265464 (England &amp; Wales) Registered Charity No. SC037624 (Scotland)</a:t>
            </a:r>
            <a:endParaRPr sz="1000">
              <a:solidFill>
                <a:srgbClr val="0B2F43"/>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8"/>
          <p:cNvSpPr txBox="1"/>
          <p:nvPr>
            <p:ph type="title"/>
          </p:nvPr>
        </p:nvSpPr>
        <p:spPr>
          <a:xfrm>
            <a:off x="457200" y="342900"/>
            <a:ext cx="8229600" cy="555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3" name="Google Shape;33;p8"/>
          <p:cNvSpPr txBox="1"/>
          <p:nvPr>
            <p:ph idx="1" type="body"/>
          </p:nvPr>
        </p:nvSpPr>
        <p:spPr>
          <a:xfrm>
            <a:off x="457200" y="1006078"/>
            <a:ext cx="8229600" cy="38337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34" name="Google Shape;34;p8"/>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p8"/>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1" i="0" sz="12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1" i="0" sz="12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1" i="0" sz="12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1" i="0" sz="12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1" i="0" sz="12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1" i="0" sz="12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1" i="0" sz="12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1" i="0" sz="12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6" name="Google Shape;36;p8"/>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9" name="Google Shape;39;p9"/>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2400"/>
              <a:buNone/>
              <a:defRPr b="1" sz="2400"/>
            </a:lvl1pPr>
            <a:lvl2pPr indent="-228600" lvl="1" marL="914400" rtl="0" algn="l">
              <a:spcBef>
                <a:spcPts val="400"/>
              </a:spcBef>
              <a:spcAft>
                <a:spcPts val="0"/>
              </a:spcAft>
              <a:buSzPts val="20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40" name="Google Shape;40;p9"/>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SzPts val="2400"/>
              <a:buChar char="●"/>
              <a:defRPr sz="2400"/>
            </a:lvl1pPr>
            <a:lvl2pPr indent="-355600" lvl="1" marL="914400" rtl="0" algn="l">
              <a:spcBef>
                <a:spcPts val="400"/>
              </a:spcBef>
              <a:spcAft>
                <a:spcPts val="0"/>
              </a:spcAft>
              <a:buSzPts val="2000"/>
              <a:buChar char="○"/>
              <a:defRPr sz="2000"/>
            </a:lvl2pPr>
            <a:lvl3pPr indent="-342900" lvl="2" marL="1371600" rtl="0" algn="l">
              <a:spcBef>
                <a:spcPts val="360"/>
              </a:spcBef>
              <a:spcAft>
                <a:spcPts val="0"/>
              </a:spcAft>
              <a:buSzPts val="1800"/>
              <a:buChar char="■"/>
              <a:defRPr sz="1800"/>
            </a:lvl3pPr>
            <a:lvl4pPr indent="-330200" lvl="3" marL="1828800" rtl="0" algn="l">
              <a:spcBef>
                <a:spcPts val="320"/>
              </a:spcBef>
              <a:spcAft>
                <a:spcPts val="0"/>
              </a:spcAft>
              <a:buSzPts val="1600"/>
              <a:buChar char="●"/>
              <a:defRPr sz="1600"/>
            </a:lvl4pPr>
            <a:lvl5pPr indent="-330200" lvl="4" marL="2286000" rtl="0" algn="l">
              <a:spcBef>
                <a:spcPts val="320"/>
              </a:spcBef>
              <a:spcAft>
                <a:spcPts val="0"/>
              </a:spcAft>
              <a:buSzPts val="1600"/>
              <a:buChar char="○"/>
              <a:defRPr sz="1600"/>
            </a:lvl5pPr>
            <a:lvl6pPr indent="-330200" lvl="5" marL="2743200" rtl="0" algn="l">
              <a:spcBef>
                <a:spcPts val="320"/>
              </a:spcBef>
              <a:spcAft>
                <a:spcPts val="0"/>
              </a:spcAft>
              <a:buSzPts val="1600"/>
              <a:buChar char="■"/>
              <a:defRPr sz="1600"/>
            </a:lvl6pPr>
            <a:lvl7pPr indent="-330200" lvl="6" marL="3200400" rtl="0" algn="l">
              <a:spcBef>
                <a:spcPts val="320"/>
              </a:spcBef>
              <a:spcAft>
                <a:spcPts val="0"/>
              </a:spcAft>
              <a:buSzPts val="1600"/>
              <a:buChar char="●"/>
              <a:defRPr sz="1600"/>
            </a:lvl7pPr>
            <a:lvl8pPr indent="-330200" lvl="7" marL="3657600" rtl="0" algn="l">
              <a:spcBef>
                <a:spcPts val="320"/>
              </a:spcBef>
              <a:spcAft>
                <a:spcPts val="0"/>
              </a:spcAft>
              <a:buSzPts val="1600"/>
              <a:buChar char="○"/>
              <a:defRPr sz="1600"/>
            </a:lvl8pPr>
            <a:lvl9pPr indent="-330200" lvl="8" marL="4114800" rtl="0" algn="l">
              <a:spcBef>
                <a:spcPts val="320"/>
              </a:spcBef>
              <a:spcAft>
                <a:spcPts val="0"/>
              </a:spcAft>
              <a:buSzPts val="1600"/>
              <a:buChar char="■"/>
              <a:defRPr sz="1600"/>
            </a:lvl9pPr>
          </a:lstStyle>
          <a:p/>
        </p:txBody>
      </p:sp>
      <p:sp>
        <p:nvSpPr>
          <p:cNvPr id="41" name="Google Shape;41;p9"/>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2400"/>
              <a:buNone/>
              <a:defRPr b="1" sz="2400"/>
            </a:lvl1pPr>
            <a:lvl2pPr indent="-228600" lvl="1" marL="914400" rtl="0" algn="l">
              <a:spcBef>
                <a:spcPts val="400"/>
              </a:spcBef>
              <a:spcAft>
                <a:spcPts val="0"/>
              </a:spcAft>
              <a:buSzPts val="20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42" name="Google Shape;42;p9"/>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SzPts val="2400"/>
              <a:buChar char="●"/>
              <a:defRPr sz="2400"/>
            </a:lvl1pPr>
            <a:lvl2pPr indent="-355600" lvl="1" marL="914400" rtl="0" algn="l">
              <a:spcBef>
                <a:spcPts val="400"/>
              </a:spcBef>
              <a:spcAft>
                <a:spcPts val="0"/>
              </a:spcAft>
              <a:buSzPts val="2000"/>
              <a:buChar char="○"/>
              <a:defRPr sz="2000"/>
            </a:lvl2pPr>
            <a:lvl3pPr indent="-342900" lvl="2" marL="1371600" rtl="0" algn="l">
              <a:spcBef>
                <a:spcPts val="360"/>
              </a:spcBef>
              <a:spcAft>
                <a:spcPts val="0"/>
              </a:spcAft>
              <a:buSzPts val="1800"/>
              <a:buChar char="■"/>
              <a:defRPr sz="1800"/>
            </a:lvl3pPr>
            <a:lvl4pPr indent="-330200" lvl="3" marL="1828800" rtl="0" algn="l">
              <a:spcBef>
                <a:spcPts val="320"/>
              </a:spcBef>
              <a:spcAft>
                <a:spcPts val="0"/>
              </a:spcAft>
              <a:buSzPts val="1600"/>
              <a:buChar char="●"/>
              <a:defRPr sz="1600"/>
            </a:lvl4pPr>
            <a:lvl5pPr indent="-330200" lvl="4" marL="2286000" rtl="0" algn="l">
              <a:spcBef>
                <a:spcPts val="320"/>
              </a:spcBef>
              <a:spcAft>
                <a:spcPts val="0"/>
              </a:spcAft>
              <a:buSzPts val="1600"/>
              <a:buChar char="○"/>
              <a:defRPr sz="1600"/>
            </a:lvl5pPr>
            <a:lvl6pPr indent="-330200" lvl="5" marL="2743200" rtl="0" algn="l">
              <a:spcBef>
                <a:spcPts val="320"/>
              </a:spcBef>
              <a:spcAft>
                <a:spcPts val="0"/>
              </a:spcAft>
              <a:buSzPts val="1600"/>
              <a:buChar char="■"/>
              <a:defRPr sz="1600"/>
            </a:lvl6pPr>
            <a:lvl7pPr indent="-330200" lvl="6" marL="3200400" rtl="0" algn="l">
              <a:spcBef>
                <a:spcPts val="320"/>
              </a:spcBef>
              <a:spcAft>
                <a:spcPts val="0"/>
              </a:spcAft>
              <a:buSzPts val="1600"/>
              <a:buChar char="●"/>
              <a:defRPr sz="1600"/>
            </a:lvl7pPr>
            <a:lvl8pPr indent="-330200" lvl="7" marL="3657600" rtl="0" algn="l">
              <a:spcBef>
                <a:spcPts val="320"/>
              </a:spcBef>
              <a:spcAft>
                <a:spcPts val="0"/>
              </a:spcAft>
              <a:buSzPts val="1600"/>
              <a:buChar char="○"/>
              <a:defRPr sz="1600"/>
            </a:lvl8pPr>
            <a:lvl9pPr indent="-330200" lvl="8" marL="4114800" rtl="0" algn="l">
              <a:spcBef>
                <a:spcPts val="320"/>
              </a:spcBef>
              <a:spcAft>
                <a:spcPts val="0"/>
              </a:spcAft>
              <a:buSzPts val="1600"/>
              <a:buChar char="■"/>
              <a:defRPr sz="1600"/>
            </a:lvl9pPr>
          </a:lstStyle>
          <a:p/>
        </p:txBody>
      </p:sp>
      <p:sp>
        <p:nvSpPr>
          <p:cNvPr id="43" name="Google Shape;43;p9"/>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 name="Google Shape;44;p9"/>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1" sz="1200">
                <a:solidFill>
                  <a:srgbClr val="000000"/>
                </a:solidFill>
                <a:latin typeface="Arial"/>
                <a:ea typeface="Arial"/>
                <a:cs typeface="Arial"/>
                <a:sym typeface="Arial"/>
              </a:defRPr>
            </a:lvl1pPr>
            <a:lvl2pPr indent="0" lvl="1" marL="0" marR="0" rtl="0" algn="r">
              <a:spcBef>
                <a:spcPts val="0"/>
              </a:spcBef>
              <a:spcAft>
                <a:spcPts val="0"/>
              </a:spcAft>
              <a:buNone/>
              <a:defRPr b="1" sz="1200">
                <a:solidFill>
                  <a:srgbClr val="000000"/>
                </a:solidFill>
                <a:latin typeface="Arial"/>
                <a:ea typeface="Arial"/>
                <a:cs typeface="Arial"/>
                <a:sym typeface="Arial"/>
              </a:defRPr>
            </a:lvl2pPr>
            <a:lvl3pPr indent="0" lvl="2" marL="0" marR="0" rtl="0" algn="r">
              <a:spcBef>
                <a:spcPts val="0"/>
              </a:spcBef>
              <a:spcAft>
                <a:spcPts val="0"/>
              </a:spcAft>
              <a:buNone/>
              <a:defRPr b="1" sz="1200">
                <a:solidFill>
                  <a:srgbClr val="000000"/>
                </a:solidFill>
                <a:latin typeface="Arial"/>
                <a:ea typeface="Arial"/>
                <a:cs typeface="Arial"/>
                <a:sym typeface="Arial"/>
              </a:defRPr>
            </a:lvl3pPr>
            <a:lvl4pPr indent="0" lvl="3" marL="0" marR="0" rtl="0" algn="r">
              <a:spcBef>
                <a:spcPts val="0"/>
              </a:spcBef>
              <a:spcAft>
                <a:spcPts val="0"/>
              </a:spcAft>
              <a:buNone/>
              <a:defRPr b="1" sz="1200">
                <a:solidFill>
                  <a:srgbClr val="000000"/>
                </a:solidFill>
                <a:latin typeface="Arial"/>
                <a:ea typeface="Arial"/>
                <a:cs typeface="Arial"/>
                <a:sym typeface="Arial"/>
              </a:defRPr>
            </a:lvl4pPr>
            <a:lvl5pPr indent="0" lvl="4" marL="0" marR="0" rtl="0" algn="r">
              <a:spcBef>
                <a:spcPts val="0"/>
              </a:spcBef>
              <a:spcAft>
                <a:spcPts val="0"/>
              </a:spcAft>
              <a:buNone/>
              <a:defRPr b="1" sz="1200">
                <a:solidFill>
                  <a:srgbClr val="000000"/>
                </a:solidFill>
                <a:latin typeface="Arial"/>
                <a:ea typeface="Arial"/>
                <a:cs typeface="Arial"/>
                <a:sym typeface="Arial"/>
              </a:defRPr>
            </a:lvl5pPr>
            <a:lvl6pPr indent="0" lvl="5" marL="0" marR="0" rtl="0" algn="r">
              <a:spcBef>
                <a:spcPts val="0"/>
              </a:spcBef>
              <a:spcAft>
                <a:spcPts val="0"/>
              </a:spcAft>
              <a:buNone/>
              <a:defRPr b="1" sz="1200">
                <a:solidFill>
                  <a:srgbClr val="000000"/>
                </a:solidFill>
                <a:latin typeface="Arial"/>
                <a:ea typeface="Arial"/>
                <a:cs typeface="Arial"/>
                <a:sym typeface="Arial"/>
              </a:defRPr>
            </a:lvl6pPr>
            <a:lvl7pPr indent="0" lvl="6" marL="0" marR="0" rtl="0" algn="r">
              <a:spcBef>
                <a:spcPts val="0"/>
              </a:spcBef>
              <a:spcAft>
                <a:spcPts val="0"/>
              </a:spcAft>
              <a:buNone/>
              <a:defRPr b="1" sz="1200">
                <a:solidFill>
                  <a:srgbClr val="000000"/>
                </a:solidFill>
                <a:latin typeface="Arial"/>
                <a:ea typeface="Arial"/>
                <a:cs typeface="Arial"/>
                <a:sym typeface="Arial"/>
              </a:defRPr>
            </a:lvl7pPr>
            <a:lvl8pPr indent="0" lvl="7" marL="0" marR="0" rtl="0" algn="r">
              <a:spcBef>
                <a:spcPts val="0"/>
              </a:spcBef>
              <a:spcAft>
                <a:spcPts val="0"/>
              </a:spcAft>
              <a:buNone/>
              <a:defRPr b="1" sz="1200">
                <a:solidFill>
                  <a:srgbClr val="000000"/>
                </a:solidFill>
                <a:latin typeface="Arial"/>
                <a:ea typeface="Arial"/>
                <a:cs typeface="Arial"/>
                <a:sym typeface="Arial"/>
              </a:defRPr>
            </a:lvl8pPr>
            <a:lvl9pPr indent="0" lvl="8" marL="0" marR="0" rtl="0" algn="r">
              <a:spcBef>
                <a:spcPts val="0"/>
              </a:spcBef>
              <a:spcAft>
                <a:spcPts val="0"/>
              </a:spcAft>
              <a:buNone/>
              <a:defRPr b="1" sz="12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5" name="Google Shape;45;p9"/>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46" name="Shape 46"/>
        <p:cNvGrpSpPr/>
        <p:nvPr/>
      </p:nvGrpSpPr>
      <p:grpSpPr>
        <a:xfrm>
          <a:off x="0" y="0"/>
          <a:ext cx="0" cy="0"/>
          <a:chOff x="0" y="0"/>
          <a:chExt cx="0" cy="0"/>
        </a:xfrm>
      </p:grpSpPr>
      <p:sp>
        <p:nvSpPr>
          <p:cNvPr id="47" name="Google Shape;47;p10"/>
          <p:cNvSpPr txBox="1"/>
          <p:nvPr>
            <p:ph type="title"/>
          </p:nvPr>
        </p:nvSpPr>
        <p:spPr>
          <a:xfrm>
            <a:off x="457200" y="342900"/>
            <a:ext cx="8229600" cy="555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48" name="Google Shape;48;p10"/>
          <p:cNvSpPr txBox="1"/>
          <p:nvPr>
            <p:ph idx="1" type="body"/>
          </p:nvPr>
        </p:nvSpPr>
        <p:spPr>
          <a:xfrm>
            <a:off x="457200" y="1006078"/>
            <a:ext cx="8229600" cy="1860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49" name="Google Shape;49;p10"/>
          <p:cNvSpPr txBox="1"/>
          <p:nvPr>
            <p:ph idx="2" type="body"/>
          </p:nvPr>
        </p:nvSpPr>
        <p:spPr>
          <a:xfrm>
            <a:off x="457200" y="2980135"/>
            <a:ext cx="8229600" cy="1860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50" name="Google Shape;50;p10"/>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 name="Google Shape;51;p10"/>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1" sz="1200">
                <a:solidFill>
                  <a:schemeClr val="dk1"/>
                </a:solidFill>
                <a:latin typeface="Arial"/>
                <a:ea typeface="Arial"/>
                <a:cs typeface="Arial"/>
                <a:sym typeface="Arial"/>
              </a:defRPr>
            </a:lvl1pPr>
            <a:lvl2pPr indent="0" lvl="1" marL="0" marR="0" rtl="0" algn="r">
              <a:spcBef>
                <a:spcPts val="0"/>
              </a:spcBef>
              <a:spcAft>
                <a:spcPts val="0"/>
              </a:spcAft>
              <a:buNone/>
              <a:defRPr b="1" sz="1200">
                <a:solidFill>
                  <a:schemeClr val="dk1"/>
                </a:solidFill>
                <a:latin typeface="Arial"/>
                <a:ea typeface="Arial"/>
                <a:cs typeface="Arial"/>
                <a:sym typeface="Arial"/>
              </a:defRPr>
            </a:lvl2pPr>
            <a:lvl3pPr indent="0" lvl="2" marL="0" marR="0" rtl="0" algn="r">
              <a:spcBef>
                <a:spcPts val="0"/>
              </a:spcBef>
              <a:spcAft>
                <a:spcPts val="0"/>
              </a:spcAft>
              <a:buNone/>
              <a:defRPr b="1" sz="1200">
                <a:solidFill>
                  <a:schemeClr val="dk1"/>
                </a:solidFill>
                <a:latin typeface="Arial"/>
                <a:ea typeface="Arial"/>
                <a:cs typeface="Arial"/>
                <a:sym typeface="Arial"/>
              </a:defRPr>
            </a:lvl3pPr>
            <a:lvl4pPr indent="0" lvl="3" marL="0" marR="0" rtl="0" algn="r">
              <a:spcBef>
                <a:spcPts val="0"/>
              </a:spcBef>
              <a:spcAft>
                <a:spcPts val="0"/>
              </a:spcAft>
              <a:buNone/>
              <a:defRPr b="1" sz="1200">
                <a:solidFill>
                  <a:schemeClr val="dk1"/>
                </a:solidFill>
                <a:latin typeface="Arial"/>
                <a:ea typeface="Arial"/>
                <a:cs typeface="Arial"/>
                <a:sym typeface="Arial"/>
              </a:defRPr>
            </a:lvl4pPr>
            <a:lvl5pPr indent="0" lvl="4" marL="0" marR="0" rtl="0" algn="r">
              <a:spcBef>
                <a:spcPts val="0"/>
              </a:spcBef>
              <a:spcAft>
                <a:spcPts val="0"/>
              </a:spcAft>
              <a:buNone/>
              <a:defRPr b="1" sz="1200">
                <a:solidFill>
                  <a:schemeClr val="dk1"/>
                </a:solidFill>
                <a:latin typeface="Arial"/>
                <a:ea typeface="Arial"/>
                <a:cs typeface="Arial"/>
                <a:sym typeface="Arial"/>
              </a:defRPr>
            </a:lvl5pPr>
            <a:lvl6pPr indent="0" lvl="5" marL="0" marR="0" rtl="0" algn="r">
              <a:spcBef>
                <a:spcPts val="0"/>
              </a:spcBef>
              <a:spcAft>
                <a:spcPts val="0"/>
              </a:spcAft>
              <a:buNone/>
              <a:defRPr b="1" sz="1200">
                <a:solidFill>
                  <a:schemeClr val="dk1"/>
                </a:solidFill>
                <a:latin typeface="Arial"/>
                <a:ea typeface="Arial"/>
                <a:cs typeface="Arial"/>
                <a:sym typeface="Arial"/>
              </a:defRPr>
            </a:lvl6pPr>
            <a:lvl7pPr indent="0" lvl="6" marL="0" marR="0" rtl="0" algn="r">
              <a:spcBef>
                <a:spcPts val="0"/>
              </a:spcBef>
              <a:spcAft>
                <a:spcPts val="0"/>
              </a:spcAft>
              <a:buNone/>
              <a:defRPr b="1" sz="1200">
                <a:solidFill>
                  <a:schemeClr val="dk1"/>
                </a:solidFill>
                <a:latin typeface="Arial"/>
                <a:ea typeface="Arial"/>
                <a:cs typeface="Arial"/>
                <a:sym typeface="Arial"/>
              </a:defRPr>
            </a:lvl7pPr>
            <a:lvl8pPr indent="0" lvl="7" marL="0" marR="0" rtl="0" algn="r">
              <a:spcBef>
                <a:spcPts val="0"/>
              </a:spcBef>
              <a:spcAft>
                <a:spcPts val="0"/>
              </a:spcAft>
              <a:buNone/>
              <a:defRPr b="1" sz="1200">
                <a:solidFill>
                  <a:schemeClr val="dk1"/>
                </a:solidFill>
                <a:latin typeface="Arial"/>
                <a:ea typeface="Arial"/>
                <a:cs typeface="Arial"/>
                <a:sym typeface="Arial"/>
              </a:defRPr>
            </a:lvl8pPr>
            <a:lvl9pPr indent="0" lvl="8" marL="0" marR="0" rtl="0" algn="r">
              <a:spcBef>
                <a:spcPts val="0"/>
              </a:spcBef>
              <a:spcAft>
                <a:spcPts val="0"/>
              </a:spcAft>
              <a:buNone/>
              <a:defRPr b="1"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10"/>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1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2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hyperlink" Target="https://knowledgehub.transparency.org/assets/uploads/kproducts/Social_Accountability_Topic_Guide.pdf" TargetMode="External"/><Relationship Id="rId4" Type="http://schemas.openxmlformats.org/officeDocument/2006/relationships/hyperlink" Target="https://www.civilsocietyacademy.org/post/social-audits" TargetMode="External"/><Relationship Id="rId9" Type="http://schemas.openxmlformats.org/officeDocument/2006/relationships/hyperlink" Target="https://www.academia.edu/34789214/MANUAL_ON_SOCIAL_ACCOUNTABILITY_for_Civil_Societya_Organizations_and_Municipalities_in_Palestine" TargetMode="External"/><Relationship Id="rId5" Type="http://schemas.openxmlformats.org/officeDocument/2006/relationships/hyperlink" Target="https://pria-academy.org/pdf/m4-4-addl-Social-Audit-Toolkit.pdf" TargetMode="External"/><Relationship Id="rId6" Type="http://schemas.openxmlformats.org/officeDocument/2006/relationships/hyperlink" Target="https://pria-academy.org/pdf/m4-4-addl-Social-Audit-Toolkit.pdf" TargetMode="External"/><Relationship Id="rId7" Type="http://schemas.openxmlformats.org/officeDocument/2006/relationships/hyperlink" Target="https://pria-academy.org/pdf/m4-4-addl-Social-Audit-Toolkit.pdf" TargetMode="External"/><Relationship Id="rId8" Type="http://schemas.openxmlformats.org/officeDocument/2006/relationships/hyperlink" Target="https://www.academia.edu/34789214/MANUAL_ON_SOCIAL_ACCOUNTABILITY_for_Civil_Societya_Organizations_and_Municipalities_in_Palestine" TargetMode="External"/><Relationship Id="rId11" Type="http://schemas.openxmlformats.org/officeDocument/2006/relationships/hyperlink" Target="https://www.cbgaindia.org/wp-content/uploads/2016/04/Manual-on-Social-Accountability-Concepts-and-Tools.pdf" TargetMode="External"/><Relationship Id="rId10" Type="http://schemas.openxmlformats.org/officeDocument/2006/relationships/hyperlink" Target="https://www.academia.edu/34789214/MANUAL_ON_SOCIAL_ACCOUNTABILITY_for_Civil_Societya_Organizations_and_Municipalities_in_Palestine" TargetMode="External"/><Relationship Id="rId13" Type="http://schemas.openxmlformats.org/officeDocument/2006/relationships/hyperlink" Target="https://www.cbgaindia.org/wp-content/uploads/2016/04/Manual-on-Social-Accountability-Concepts-and-Tools.pdf" TargetMode="External"/><Relationship Id="rId12" Type="http://schemas.openxmlformats.org/officeDocument/2006/relationships/hyperlink" Target="https://www.cbgaindia.org/wp-content/uploads/2016/04/Manual-on-Social-Accountability-Concepts-and-Tools.pdf" TargetMode="External"/><Relationship Id="rId14" Type="http://schemas.openxmlformats.org/officeDocument/2006/relationships/image" Target="../media/image1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omments" Target="../comments/commen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learn.tearfund.org/en/resources/case-studies/advocacy-in-nepal-training-communities-to-work-with-local-government" TargetMode="External"/><Relationship Id="rId4" Type="http://schemas.openxmlformats.org/officeDocument/2006/relationships/image" Target="../media/image10.png"/><Relationship Id="rId5" Type="http://schemas.openxmlformats.org/officeDocument/2006/relationships/hyperlink" Target="https://learn.tearfund.org/en/resources/case-studies/advocacy-in-nepal-training-communities-to-work-with-local-governm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learn.tearfund.org/en/resources/case-studies/advocacy-in-nepal-community-participation-in-government-planning" TargetMode="External"/><Relationship Id="rId4" Type="http://schemas.openxmlformats.org/officeDocument/2006/relationships/hyperlink" Target="http://www.nzdl.org/cgi-bin/library.cgi?e=d-00000-00---off-0aginfo--00-0----0-10-0---0---0direct-10---4-------0-1l--11-en-50---20-about---00-0-1-00-0-0-11-1-0utfZz-8-00&amp;cl=CL2.10&amp;d=HASH01dafc3b5ca7c3c48a301404.6.1.4&amp;gt=1" TargetMode="External"/><Relationship Id="rId5" Type="http://schemas.openxmlformats.org/officeDocument/2006/relationships/hyperlink" Target="https://civicus.org/documents/toolkits/PGX_F_Participatory%20Development%20Planning.pdf" TargetMode="External"/><Relationship Id="rId6"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learn.tearfund.org/en/resources/case-studies/advocacy-in-zambia-budget-monitoring" TargetMode="External"/><Relationship Id="rId4" Type="http://schemas.openxmlformats.org/officeDocument/2006/relationships/hyperlink" Target="https://docs.google.com/document/d/0B8D0Ib0sF8YWaEpKbFptd0JuTWZmb3Z0VjFIMksyQUoxdjNj/edit?usp=sharing&amp;ouid=117930654132534315401&amp;resourcekey=0-U4ddUwxDEndE6DAM47THpQ&amp;rtpof=true&amp;sd=true" TargetMode="External"/><Relationship Id="rId5"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s://learn.tearfund.org/en/resources/case-studies/advocacy-in-bolivia-improving-water-supply" TargetMode="Externa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1" Type="http://schemas.openxmlformats.org/officeDocument/2006/relationships/hyperlink" Target="https://actionaid.org/sites/default/files/budgets_-_revenues_and_financing_public_service_provision_-_hrba_governance_resources.pdf" TargetMode="External"/><Relationship Id="rId10" Type="http://schemas.openxmlformats.org/officeDocument/2006/relationships/hyperlink" Target="https://actionaid.org/sites/default/files/budgets_-_revenues_and_financing_public_service_provision_-_hrba_governance_resources.pdf" TargetMode="External"/><Relationship Id="rId13" Type="http://schemas.openxmlformats.org/officeDocument/2006/relationships/hyperlink" Target="https://www.internationalbudget.org/publications/kenya-county-budget-workshop-training-materials/" TargetMode="External"/><Relationship Id="rId12" Type="http://schemas.openxmlformats.org/officeDocument/2006/relationships/hyperlink" Target="https://actionaid.org/sites/default/files/budgets_-_revenues_and_financing_public_service_provision_-_hrba_governance_resources.pdf" TargetMode="External"/><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learn.tearfund.org/-/media/learn/resources/series/reveal/c2---monitoring-government-spending.pdf" TargetMode="External"/><Relationship Id="rId4" Type="http://schemas.openxmlformats.org/officeDocument/2006/relationships/hyperlink" Target="https://learn.tearfund.org/-/media/learn/resources/series/reveal/c2---monitoring-government-spending.pdf" TargetMode="External"/><Relationship Id="rId9" Type="http://schemas.openxmlformats.org/officeDocument/2006/relationships/hyperlink" Target="https://www.cbgaindia.org/wp-content/uploads/2016/04/Manual-on-Social-Accountability-Concepts-and-Tools.pdf" TargetMode="External"/><Relationship Id="rId14" Type="http://schemas.openxmlformats.org/officeDocument/2006/relationships/image" Target="../media/image12.png"/><Relationship Id="rId5" Type="http://schemas.openxmlformats.org/officeDocument/2006/relationships/hyperlink" Target="https://learn.tearfund.org/-/media/learn/resources/series/reveal/c2---monitoring-government-spending.pdf" TargetMode="External"/><Relationship Id="rId6" Type="http://schemas.openxmlformats.org/officeDocument/2006/relationships/hyperlink" Target="https://learn.tearfund.org/en/resources/tools-and-guides/budget-tracking-for-beginners-an-introductory-guide" TargetMode="External"/><Relationship Id="rId7" Type="http://schemas.openxmlformats.org/officeDocument/2006/relationships/hyperlink" Target="https://learn.tearfund.org/en/resources/tools-and-guides/budget-tracking-for-beginners-an-introductory-guide" TargetMode="External"/><Relationship Id="rId8" Type="http://schemas.openxmlformats.org/officeDocument/2006/relationships/hyperlink" Target="https://learn.tearfund.org/en/resources/tools-and-guides/budget-tracking-for-beginners-an-introductory-guid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hyperlink" Target="http://www.youtube.com/watch?v=KzKjOOkJCA0" TargetMode="External"/><Relationship Id="rId4" Type="http://schemas.openxmlformats.org/officeDocument/2006/relationships/image" Target="../media/image23.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1" Type="http://schemas.openxmlformats.org/officeDocument/2006/relationships/hyperlink" Target="https://www.eskills4girls.org/female-zambian-citizen-journalists-ready-to-tell-their-stories/" TargetMode="External"/><Relationship Id="rId10" Type="http://schemas.openxmlformats.org/officeDocument/2006/relationships/hyperlink" Target="https://www.researchgate.net/publication/331059791_Citizen_Journalism_Practices_Propaganda_Pedagogy" TargetMode="External"/><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s://thecitizenscampaign.org/wp-content/uploads/2017/04/Participation_Guide-Citizen_Journalist.pdf" TargetMode="External"/><Relationship Id="rId4" Type="http://schemas.openxmlformats.org/officeDocument/2006/relationships/hyperlink" Target="https://assets-global.website-files.com/5cfe1ff171000a855754a32f/5d138a3f422ada190480ae33_citizen_journalists_draft4FIINAL%5B1%5D.pdf" TargetMode="External"/><Relationship Id="rId9" Type="http://schemas.openxmlformats.org/officeDocument/2006/relationships/hyperlink" Target="https://kq.freepressunlimited.org/wp-content/uploads/2022/03/local-media-survival-guide-2022.pdf" TargetMode="External"/><Relationship Id="rId5" Type="http://schemas.openxmlformats.org/officeDocument/2006/relationships/hyperlink" Target="https://www.researchgate.net/publication/332627049_Citizen_Journalism" TargetMode="External"/><Relationship Id="rId6" Type="http://schemas.openxmlformats.org/officeDocument/2006/relationships/hyperlink" Target="https://www.mediasupport.org/wp-content/uploads/2018/03/Zim_IMS-Citizen-Journalism-1-1.pdf" TargetMode="External"/><Relationship Id="rId7" Type="http://schemas.openxmlformats.org/officeDocument/2006/relationships/hyperlink" Target="https://www.cima.ned.org/wp-content/uploads/2015/02/CIMA-Media_Literacy_Citizen_Journalists-Report.pdf" TargetMode="External"/><Relationship Id="rId8" Type="http://schemas.openxmlformats.org/officeDocument/2006/relationships/hyperlink" Target="https://www.civilsocietyacademy.org/post/advocacy-strategies-media-and-online-campaign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1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hyperlink" Target="https://learn.tearfund.org/en/resources/footsteps/footsteps-111-120/footsteps-118/community-champions" TargetMode="External"/><Relationship Id="rId4" Type="http://schemas.openxmlformats.org/officeDocument/2006/relationships/hyperlink" Target="https://youtu.be/ZlLBtGQE1Fw" TargetMode="External"/><Relationship Id="rId5" Type="http://schemas.openxmlformats.org/officeDocument/2006/relationships/image" Target="../media/image30.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hyperlink" Target="https://learn.tearfund.org/en/resources/footsteps/footsteps-111-120/footsteps-118/community-champions" TargetMode="External"/><Relationship Id="rId4" Type="http://schemas.openxmlformats.org/officeDocument/2006/relationships/image" Target="../media/image10.png"/><Relationship Id="rId5" Type="http://schemas.openxmlformats.org/officeDocument/2006/relationships/hyperlink" Target="https://learn.tearfund.org/en/resources/footsteps/footsteps-111-120/footsteps-118/community-champio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1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20" Type="http://schemas.openxmlformats.org/officeDocument/2006/relationships/hyperlink" Target="https://www.academia.edu/34789214/MANUAL_ON_SOCIAL_ACCOUNTABILITY_for_Civil_Societya_Organizations_and_Municipalities_in_Palestine" TargetMode="External"/><Relationship Id="rId22" Type="http://schemas.openxmlformats.org/officeDocument/2006/relationships/hyperlink" Target="https://www.academia.edu/34789214/MANUAL_ON_SOCIAL_ACCOUNTABILITY_for_Civil_Societya_Organizations_and_Municipalities_in_Palestine" TargetMode="External"/><Relationship Id="rId21" Type="http://schemas.openxmlformats.org/officeDocument/2006/relationships/hyperlink" Target="https://www.academia.edu/34789214/MANUAL_ON_SOCIAL_ACCOUNTABILITY_for_Civil_Societya_Organizations_and_Municipalities_in_Palestine" TargetMode="External"/><Relationship Id="rId24" Type="http://schemas.openxmlformats.org/officeDocument/2006/relationships/hyperlink" Target="https://countytoolkit.devolution.go.ke/sites/default/files/resources/AHADI_Soc%20Acc%20training_Training%20Guide_final_28.12.18.pdf" TargetMode="External"/><Relationship Id="rId23" Type="http://schemas.openxmlformats.org/officeDocument/2006/relationships/hyperlink" Target="https://countytoolkit.devolution.go.ke/sites/default/files/resources/AHADI_Soc%20Acc%20training_Training%20Guide_final_28.12.18.pdf" TargetMode="External"/><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hyperlink" Target="https://countytoolkit.devolution.go.ke/sites/default/files/Community%20Score%20Card_Example%20and%20Template%20(1).pdf" TargetMode="External"/><Relationship Id="rId4" Type="http://schemas.openxmlformats.org/officeDocument/2006/relationships/hyperlink" Target="https://countytoolkit.devolution.go.ke/sites/default/files/Community%20Score%20Card_Example%20and%20Template%20(1).pdf" TargetMode="External"/><Relationship Id="rId9" Type="http://schemas.openxmlformats.org/officeDocument/2006/relationships/hyperlink" Target="https://ieakenya.or.ke/download/participatory-budgeting-community-score-card-and-citizen-report-card-toolkit/" TargetMode="External"/><Relationship Id="rId26" Type="http://schemas.openxmlformats.org/officeDocument/2006/relationships/hyperlink" Target="https://countytoolkit.devolution.go.ke/sites/default/files/resources/AHADI_SocAcc%20training_final_28.12.18.pdf" TargetMode="External"/><Relationship Id="rId25" Type="http://schemas.openxmlformats.org/officeDocument/2006/relationships/hyperlink" Target="https://countytoolkit.devolution.go.ke/sites/default/files/resources/AHADI_Soc%20Acc%20training_Training%20Guide_final_28.12.18.pdf" TargetMode="External"/><Relationship Id="rId27" Type="http://schemas.openxmlformats.org/officeDocument/2006/relationships/image" Target="../media/image12.png"/><Relationship Id="rId5" Type="http://schemas.openxmlformats.org/officeDocument/2006/relationships/hyperlink" Target="https://countytoolkit.devolution.go.ke/sites/default/files/Community%20Score%20Card_Example%20and%20Template%20(1).pdf" TargetMode="External"/><Relationship Id="rId6" Type="http://schemas.openxmlformats.org/officeDocument/2006/relationships/hyperlink" Target="https://countytoolkit.devolution.go.ke/sites/default/files/Community%20Score%20Card_Example%20and%20Template%20(1).pdf" TargetMode="External"/><Relationship Id="rId7" Type="http://schemas.openxmlformats.org/officeDocument/2006/relationships/hyperlink" Target="https://countytoolkit.devolution.go.ke/sites/default/files/Community%20Score%20Card_Example%20and%20Template%20(1).pdf" TargetMode="External"/><Relationship Id="rId8" Type="http://schemas.openxmlformats.org/officeDocument/2006/relationships/hyperlink" Target="https://ieakenya.or.ke/download/participatory-budgeting-community-score-card-and-citizen-report-card-toolkit/" TargetMode="External"/><Relationship Id="rId11" Type="http://schemas.openxmlformats.org/officeDocument/2006/relationships/hyperlink" Target="https://ieakenya.or.ke/download/participatory-budgeting-community-score-card-and-citizen-report-card-toolkit/" TargetMode="External"/><Relationship Id="rId10" Type="http://schemas.openxmlformats.org/officeDocument/2006/relationships/hyperlink" Target="https://ieakenya.or.ke/download/participatory-budgeting-community-score-card-and-citizen-report-card-toolkit/" TargetMode="External"/><Relationship Id="rId13" Type="http://schemas.openxmlformats.org/officeDocument/2006/relationships/hyperlink" Target="https://www.civicus.org/documents/toolkits/PGX_H_Community%20Score%20Cards.pdf" TargetMode="External"/><Relationship Id="rId12" Type="http://schemas.openxmlformats.org/officeDocument/2006/relationships/hyperlink" Target="https://ieakenya.or.ke/download/participatory-budgeting-community-score-card-and-citizen-report-card-toolkit/" TargetMode="External"/><Relationship Id="rId15" Type="http://schemas.openxmlformats.org/officeDocument/2006/relationships/hyperlink" Target="https://www.civicus.org/documents/toolkits/PGX_H_Community%20Score%20Cards.pdf" TargetMode="External"/><Relationship Id="rId14" Type="http://schemas.openxmlformats.org/officeDocument/2006/relationships/hyperlink" Target="https://www.civicus.org/documents/toolkits/PGX_H_Community%20Score%20Cards.pdf" TargetMode="External"/><Relationship Id="rId17" Type="http://schemas.openxmlformats.org/officeDocument/2006/relationships/hyperlink" Target="https://www.civilsocietyacademy.org/post/community-score-cards-a-powerful-tool" TargetMode="External"/><Relationship Id="rId16" Type="http://schemas.openxmlformats.org/officeDocument/2006/relationships/hyperlink" Target="https://knowledgehub.transparency.org/assets/uploads/kproducts/Social_Accountability_Topic_Guide.pdf" TargetMode="External"/><Relationship Id="rId19" Type="http://schemas.openxmlformats.org/officeDocument/2006/relationships/hyperlink" Target="https://www.civilsocietyacademy.org/post/community-score-cards-a-powerful-tool" TargetMode="External"/><Relationship Id="rId18" Type="http://schemas.openxmlformats.org/officeDocument/2006/relationships/hyperlink" Target="https://www.civilsocietyacademy.org/post/community-score-cards-a-powerful-tool"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hyperlink" Target="https://learn.tearfund.org/en/resources/case-studies/advocacy-in-uganda-building-relationships-with-local-government" TargetMode="External"/><Relationship Id="rId4" Type="http://schemas.openxmlformats.org/officeDocument/2006/relationships/image" Target="../media/image2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hyperlink" Target="https://learn.tearfund.org/en/resources/case-studies/advocacy-in-uganda-building-relationships-with-local-government" TargetMode="External"/><Relationship Id="rId4" Type="http://schemas.openxmlformats.org/officeDocument/2006/relationships/image" Target="../media/image10.png"/><Relationship Id="rId5" Type="http://schemas.openxmlformats.org/officeDocument/2006/relationships/hyperlink" Target="https://learn.tearfund.org/en/resources/case-studies/advocacy-in-uganda-building-relationships-with-local-government"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1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hyperlink" Target="https://countytoolkit.devolution.go.ke/sites/default/files/resources/AHADI_SocAcc%20training_final_28.12.18.pdf" TargetMode="External"/><Relationship Id="rId4" Type="http://schemas.openxmlformats.org/officeDocument/2006/relationships/hyperlink" Target="https://countytoolkit.devolution.go.ke/sites/default/files/resources/AHADI_Soc%20Acc%20training_Training%20Guide_final_28.12.18.pdf" TargetMode="External"/><Relationship Id="rId5" Type="http://schemas.openxmlformats.org/officeDocument/2006/relationships/hyperlink" Target="https://openknowledge.worldbank.org/server/api/core/bitstreams/6218df93-3d28-5d99-a661-bcea14b0d27f/content" TargetMode="External"/><Relationship Id="rId6" Type="http://schemas.openxmlformats.org/officeDocument/2006/relationships/image" Target="../media/image1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2"/>
          <p:cNvSpPr txBox="1"/>
          <p:nvPr>
            <p:ph type="ctrTitle"/>
          </p:nvPr>
        </p:nvSpPr>
        <p:spPr>
          <a:xfrm>
            <a:off x="357150" y="114615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Social</a:t>
            </a:r>
            <a:r>
              <a:rPr lang="en-GB"/>
              <a:t> accountability </a:t>
            </a:r>
            <a:br>
              <a:rPr lang="en-GB"/>
            </a:br>
            <a:r>
              <a:rPr lang="en-GB"/>
              <a:t>tools guide</a:t>
            </a:r>
            <a:endParaRPr/>
          </a:p>
        </p:txBody>
      </p:sp>
      <p:sp>
        <p:nvSpPr>
          <p:cNvPr id="64" name="Google Shape;64;p12"/>
          <p:cNvSpPr txBox="1"/>
          <p:nvPr>
            <p:ph idx="1" type="subTitle"/>
          </p:nvPr>
        </p:nvSpPr>
        <p:spPr>
          <a:xfrm>
            <a:off x="713650" y="1955125"/>
            <a:ext cx="7640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How to integrate advocacy into the CCT process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idx="1" type="body"/>
          </p:nvPr>
        </p:nvSpPr>
        <p:spPr>
          <a:xfrm>
            <a:off x="596400" y="1030750"/>
            <a:ext cx="8235900" cy="3003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Accountability to God:</a:t>
            </a:r>
            <a:r>
              <a:rPr lang="en-GB" sz="1800"/>
              <a:t> </a:t>
            </a:r>
            <a:r>
              <a:rPr i="1" lang="en-GB" sz="1800"/>
              <a:t>Identify different ways in which you show dependence upon God, especially in challenging circumstances.</a:t>
            </a:r>
            <a:endParaRPr i="1" sz="1800"/>
          </a:p>
          <a:p>
            <a:pPr indent="0" lvl="0" marL="457200" rtl="0" algn="l">
              <a:lnSpc>
                <a:spcPct val="100000"/>
              </a:lnSpc>
              <a:spcBef>
                <a:spcPts val="0"/>
              </a:spcBef>
              <a:spcAft>
                <a:spcPts val="0"/>
              </a:spcAft>
              <a:buNone/>
            </a:pPr>
            <a:r>
              <a:t/>
            </a:r>
            <a:endParaRPr i="1" sz="1800"/>
          </a:p>
          <a:p>
            <a:pPr indent="-342900" lvl="0" marL="457200" rtl="0" algn="l">
              <a:lnSpc>
                <a:spcPct val="100000"/>
              </a:lnSpc>
              <a:spcBef>
                <a:spcPts val="0"/>
              </a:spcBef>
              <a:spcAft>
                <a:spcPts val="0"/>
              </a:spcAft>
              <a:buSzPts val="1800"/>
              <a:buChar char="●"/>
            </a:pPr>
            <a:r>
              <a:rPr b="1" lang="en-GB" sz="1800"/>
              <a:t>Accountability to self:</a:t>
            </a:r>
            <a:r>
              <a:rPr lang="en-GB" sz="1800"/>
              <a:t> </a:t>
            </a:r>
            <a:r>
              <a:rPr i="1" lang="en-GB" sz="1800"/>
              <a:t>How does your daily work reflect God’s purpose for your life?</a:t>
            </a:r>
            <a:endParaRPr i="1" sz="1800"/>
          </a:p>
          <a:p>
            <a:pPr indent="0" lvl="0" marL="457200" rtl="0" algn="l">
              <a:lnSpc>
                <a:spcPct val="100000"/>
              </a:lnSpc>
              <a:spcBef>
                <a:spcPts val="0"/>
              </a:spcBef>
              <a:spcAft>
                <a:spcPts val="0"/>
              </a:spcAft>
              <a:buNone/>
            </a:pPr>
            <a:r>
              <a:t/>
            </a:r>
            <a:endParaRPr i="1" sz="1800"/>
          </a:p>
          <a:p>
            <a:pPr indent="-342900" lvl="0" marL="457200" rtl="0" algn="l">
              <a:lnSpc>
                <a:spcPct val="100000"/>
              </a:lnSpc>
              <a:spcBef>
                <a:spcPts val="0"/>
              </a:spcBef>
              <a:spcAft>
                <a:spcPts val="0"/>
              </a:spcAft>
              <a:buSzPts val="1800"/>
              <a:buChar char="●"/>
            </a:pPr>
            <a:r>
              <a:rPr b="1" lang="en-GB" sz="1800"/>
              <a:t>Accountability to others: </a:t>
            </a:r>
            <a:r>
              <a:rPr i="1" lang="en-GB" sz="1800"/>
              <a:t>What activities can you introduce in your church for members to experience greater connectedness?</a:t>
            </a:r>
            <a:endParaRPr i="1" sz="1800"/>
          </a:p>
          <a:p>
            <a:pPr indent="0" lvl="0" marL="0" rtl="0" algn="ctr">
              <a:lnSpc>
                <a:spcPct val="100000"/>
              </a:lnSpc>
              <a:spcBef>
                <a:spcPts val="0"/>
              </a:spcBef>
              <a:spcAft>
                <a:spcPts val="0"/>
              </a:spcAft>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spcBef>
                <a:spcPts val="0"/>
              </a:spcBef>
              <a:spcAft>
                <a:spcPts val="1600"/>
              </a:spcAft>
              <a:buNone/>
            </a:pPr>
            <a:r>
              <a:t/>
            </a:r>
            <a:endParaRPr sz="1800"/>
          </a:p>
        </p:txBody>
      </p:sp>
      <p:sp>
        <p:nvSpPr>
          <p:cNvPr id="128" name="Google Shape;128;p2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Three areas of accountability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29" name="Google Shape;129;p21"/>
          <p:cNvPicPr preferRelativeResize="0"/>
          <p:nvPr/>
        </p:nvPicPr>
        <p:blipFill>
          <a:blip r:embed="rId3">
            <a:alphaModFix/>
          </a:blip>
          <a:stretch>
            <a:fillRect/>
          </a:stretch>
        </p:blipFill>
        <p:spPr>
          <a:xfrm>
            <a:off x="4045613" y="3773975"/>
            <a:ext cx="1052775" cy="1052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11"/>
          <p:cNvSpPr txBox="1"/>
          <p:nvPr>
            <p:ph type="title"/>
          </p:nvPr>
        </p:nvSpPr>
        <p:spPr>
          <a:xfrm>
            <a:off x="311700" y="111650"/>
            <a:ext cx="878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Tool 6: Social audits in your CCT process </a:t>
            </a:r>
            <a:endParaRPr/>
          </a:p>
          <a:p>
            <a:pPr indent="0" lvl="0" marL="0" rtl="0" algn="l">
              <a:spcBef>
                <a:spcPts val="0"/>
              </a:spcBef>
              <a:spcAft>
                <a:spcPts val="0"/>
              </a:spcAft>
              <a:buNone/>
            </a:pPr>
            <a:r>
              <a:rPr lang="en-GB"/>
              <a:t> </a:t>
            </a:r>
            <a:endParaRPr/>
          </a:p>
        </p:txBody>
      </p:sp>
      <p:graphicFrame>
        <p:nvGraphicFramePr>
          <p:cNvPr id="748" name="Google Shape;748;p111"/>
          <p:cNvGraphicFramePr/>
          <p:nvPr/>
        </p:nvGraphicFramePr>
        <p:xfrm>
          <a:off x="222275" y="1244500"/>
          <a:ext cx="3000000" cy="3000000"/>
        </p:xfrm>
        <a:graphic>
          <a:graphicData uri="http://schemas.openxmlformats.org/drawingml/2006/table">
            <a:tbl>
              <a:tblPr>
                <a:noFill/>
                <a:tableStyleId>{86477A54-2309-4EA9-BEAA-6DD926495A96}</a:tableStyleId>
              </a:tblPr>
              <a:tblGrid>
                <a:gridCol w="1771700"/>
                <a:gridCol w="1915275"/>
                <a:gridCol w="2919375"/>
                <a:gridCol w="2093100"/>
              </a:tblGrid>
              <a:tr h="671175">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CCT approach</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CCMP</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Umoja/Parivartan/Unidos</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Sangsangai</a:t>
                      </a:r>
                      <a:endParaRPr b="1" sz="1800">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749" name="Google Shape;749;p111"/>
          <p:cNvPicPr preferRelativeResize="0"/>
          <p:nvPr/>
        </p:nvPicPr>
        <p:blipFill>
          <a:blip r:embed="rId3">
            <a:alphaModFix/>
          </a:blip>
          <a:stretch>
            <a:fillRect/>
          </a:stretch>
        </p:blipFill>
        <p:spPr>
          <a:xfrm>
            <a:off x="4134487" y="4268450"/>
            <a:ext cx="875025" cy="87505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12"/>
          <p:cNvSpPr txBox="1"/>
          <p:nvPr>
            <p:ph type="title"/>
          </p:nvPr>
        </p:nvSpPr>
        <p:spPr>
          <a:xfrm>
            <a:off x="311700" y="111650"/>
            <a:ext cx="878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Tool 6: Social audits in your CCT process (summary)</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p:txBody>
      </p:sp>
      <p:sp>
        <p:nvSpPr>
          <p:cNvPr id="755" name="Google Shape;755;p112"/>
          <p:cNvSpPr txBox="1"/>
          <p:nvPr/>
        </p:nvSpPr>
        <p:spPr>
          <a:xfrm>
            <a:off x="0" y="824500"/>
            <a:ext cx="9091800" cy="11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34343"/>
                </a:solidFill>
                <a:latin typeface="Calibri"/>
                <a:ea typeface="Calibri"/>
                <a:cs typeface="Calibri"/>
                <a:sym typeface="Calibri"/>
              </a:rPr>
              <a:t>This tool is ideal for use at the stage where resource mapping has been done: </a:t>
            </a:r>
            <a:endParaRPr sz="1600">
              <a:solidFill>
                <a:srgbClr val="434343"/>
              </a:solidFill>
              <a:latin typeface="Calibri"/>
              <a:ea typeface="Calibri"/>
              <a:cs typeface="Calibri"/>
              <a:sym typeface="Calibri"/>
            </a:endParaRPr>
          </a:p>
          <a:p>
            <a:pPr indent="-330200" lvl="0" marL="457200" rtl="0" algn="l">
              <a:spcBef>
                <a:spcPts val="0"/>
              </a:spcBef>
              <a:spcAft>
                <a:spcPts val="0"/>
              </a:spcAft>
              <a:buClr>
                <a:srgbClr val="434343"/>
              </a:buClr>
              <a:buSzPts val="1600"/>
              <a:buFont typeface="Calibri"/>
              <a:buChar char="●"/>
            </a:pPr>
            <a:r>
              <a:rPr lang="en-GB" sz="1600">
                <a:solidFill>
                  <a:srgbClr val="434343"/>
                </a:solidFill>
                <a:latin typeface="Calibri"/>
                <a:ea typeface="Calibri"/>
                <a:cs typeface="Calibri"/>
                <a:sym typeface="Calibri"/>
              </a:rPr>
              <a:t>communities, with the church, have conducted their needs assessment, </a:t>
            </a:r>
            <a:endParaRPr sz="1600">
              <a:solidFill>
                <a:srgbClr val="434343"/>
              </a:solidFill>
              <a:latin typeface="Calibri"/>
              <a:ea typeface="Calibri"/>
              <a:cs typeface="Calibri"/>
              <a:sym typeface="Calibri"/>
            </a:endParaRPr>
          </a:p>
          <a:p>
            <a:pPr indent="-330200" lvl="0" marL="457200" rtl="0" algn="l">
              <a:spcBef>
                <a:spcPts val="0"/>
              </a:spcBef>
              <a:spcAft>
                <a:spcPts val="0"/>
              </a:spcAft>
              <a:buClr>
                <a:srgbClr val="434343"/>
              </a:buClr>
              <a:buSzPts val="1600"/>
              <a:buFont typeface="Calibri"/>
              <a:buChar char="●"/>
            </a:pPr>
            <a:r>
              <a:rPr lang="en-GB" sz="1600">
                <a:solidFill>
                  <a:srgbClr val="434343"/>
                </a:solidFill>
                <a:latin typeface="Calibri"/>
                <a:ea typeface="Calibri"/>
                <a:cs typeface="Calibri"/>
                <a:sym typeface="Calibri"/>
              </a:rPr>
              <a:t>identified the problems and opportunities in their communities, prioritised the problems they want to focus on and have begun to mobilise resources to address those problems. </a:t>
            </a:r>
            <a:endParaRPr sz="1600">
              <a:solidFill>
                <a:srgbClr val="434343"/>
              </a:solidFill>
              <a:latin typeface="Calibri"/>
              <a:ea typeface="Calibri"/>
              <a:cs typeface="Calibri"/>
              <a:sym typeface="Calibri"/>
            </a:endParaRPr>
          </a:p>
          <a:p>
            <a:pPr indent="-330200" lvl="0" marL="457200" rtl="0" algn="l">
              <a:spcBef>
                <a:spcPts val="0"/>
              </a:spcBef>
              <a:spcAft>
                <a:spcPts val="0"/>
              </a:spcAft>
              <a:buClr>
                <a:srgbClr val="434343"/>
              </a:buClr>
              <a:buSzPts val="1600"/>
              <a:buFont typeface="Calibri"/>
              <a:buChar char="●"/>
            </a:pPr>
            <a:r>
              <a:rPr lang="en-GB" sz="1600">
                <a:solidFill>
                  <a:srgbClr val="434343"/>
                </a:solidFill>
                <a:latin typeface="Calibri"/>
                <a:ea typeface="Calibri"/>
                <a:cs typeface="Calibri"/>
                <a:sym typeface="Calibri"/>
              </a:rPr>
              <a:t>If the government is already implementing a project to address an issue identified and prioritised by the community, this tool can be used to ensure the problem is addressed in the best way possible to bring about the intended outcome. This tool will help the community establish if the activities, projects or programmes are achieving positive results. </a:t>
            </a:r>
            <a:endParaRPr sz="1600">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p:txBody>
      </p:sp>
      <p:graphicFrame>
        <p:nvGraphicFramePr>
          <p:cNvPr id="756" name="Google Shape;756;p112"/>
          <p:cNvGraphicFramePr/>
          <p:nvPr/>
        </p:nvGraphicFramePr>
        <p:xfrm>
          <a:off x="65525" y="2978550"/>
          <a:ext cx="3000000" cy="3000000"/>
        </p:xfrm>
        <a:graphic>
          <a:graphicData uri="http://schemas.openxmlformats.org/drawingml/2006/table">
            <a:tbl>
              <a:tblPr>
                <a:noFill/>
                <a:tableStyleId>{7C7364D7-614C-4349-9D16-5793555BE450}</a:tableStyleId>
              </a:tblPr>
              <a:tblGrid>
                <a:gridCol w="1883300"/>
                <a:gridCol w="1932450"/>
                <a:gridCol w="3197625"/>
                <a:gridCol w="1947375"/>
              </a:tblGrid>
              <a:tr h="336800">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CCT approach</a:t>
                      </a:r>
                      <a:endParaRPr b="1" sz="15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CCMP</a:t>
                      </a:r>
                      <a:endParaRPr b="1" sz="15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Umoja/Parivartan/Unidos</a:t>
                      </a:r>
                      <a:endParaRPr b="1" sz="15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Sangsangai</a:t>
                      </a:r>
                      <a:endParaRPr b="1" sz="1500">
                        <a:solidFill>
                          <a:srgbClr val="333333"/>
                        </a:solidFill>
                        <a:latin typeface="Calibri"/>
                        <a:ea typeface="Calibri"/>
                        <a:cs typeface="Calibri"/>
                        <a:sym typeface="Calibri"/>
                      </a:endParaRPr>
                    </a:p>
                  </a:txBody>
                  <a:tcPr marT="63500" marB="63500" marR="63500" marL="63500">
                    <a:solidFill>
                      <a:srgbClr val="FCE97D"/>
                    </a:solidFill>
                  </a:tcPr>
                </a:tc>
              </a:tr>
              <a:tr h="1697650">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When social audit tool can be introduced</a:t>
                      </a:r>
                      <a:endParaRPr b="1" sz="15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Stage 4:</a:t>
                      </a:r>
                      <a:r>
                        <a:rPr lang="en-GB" sz="1500">
                          <a:solidFill>
                            <a:srgbClr val="333333"/>
                          </a:solidFill>
                          <a:latin typeface="Calibri"/>
                          <a:ea typeface="Calibri"/>
                          <a:cs typeface="Calibri"/>
                          <a:sym typeface="Calibri"/>
                        </a:rPr>
                        <a:t>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Information analysis</a:t>
                      </a:r>
                      <a:endParaRPr sz="1500">
                        <a:solidFill>
                          <a:srgbClr val="333333"/>
                        </a:solidFill>
                        <a:latin typeface="Calibri"/>
                        <a:ea typeface="Calibri"/>
                        <a:cs typeface="Calibri"/>
                        <a:sym typeface="Calibri"/>
                      </a:endParaRPr>
                    </a:p>
                    <a:p>
                      <a:pPr indent="0" lvl="0" marL="0" rtl="0" algn="l">
                        <a:spcBef>
                          <a:spcPts val="0"/>
                        </a:spcBef>
                        <a:spcAft>
                          <a:spcPts val="0"/>
                        </a:spcAft>
                        <a:buNone/>
                      </a:pPr>
                      <a:r>
                        <a:t/>
                      </a:r>
                      <a:endParaRPr sz="1500">
                        <a:solidFill>
                          <a:srgbClr val="333333"/>
                        </a:solidFill>
                        <a:latin typeface="Calibri"/>
                        <a:ea typeface="Calibri"/>
                        <a:cs typeface="Calibri"/>
                        <a:sym typeface="Calibri"/>
                      </a:endParaRPr>
                    </a:p>
                    <a:p>
                      <a:pPr indent="0" lvl="0" marL="0" rtl="0" algn="l">
                        <a:spcBef>
                          <a:spcPts val="0"/>
                        </a:spcBef>
                        <a:spcAft>
                          <a:spcPts val="0"/>
                        </a:spcAft>
                        <a:buNone/>
                      </a:pPr>
                      <a:r>
                        <a:rPr b="1" lang="en-GB" sz="1500">
                          <a:solidFill>
                            <a:srgbClr val="333333"/>
                          </a:solidFill>
                          <a:latin typeface="Calibri"/>
                          <a:ea typeface="Calibri"/>
                          <a:cs typeface="Calibri"/>
                          <a:sym typeface="Calibri"/>
                        </a:rPr>
                        <a:t>Stage 5:</a:t>
                      </a:r>
                      <a:r>
                        <a:rPr lang="en-GB" sz="1500">
                          <a:solidFill>
                            <a:srgbClr val="333333"/>
                          </a:solidFill>
                          <a:latin typeface="Calibri"/>
                          <a:ea typeface="Calibri"/>
                          <a:cs typeface="Calibri"/>
                          <a:sym typeface="Calibri"/>
                        </a:rPr>
                        <a:t>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Decision making</a:t>
                      </a:r>
                      <a:endParaRPr sz="15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Stage 3</a:t>
                      </a:r>
                      <a:r>
                        <a:rPr b="1" lang="en-GB" sz="1500">
                          <a:solidFill>
                            <a:srgbClr val="333333"/>
                          </a:solidFill>
                          <a:highlight>
                            <a:srgbClr val="FFFFFF"/>
                          </a:highlight>
                          <a:latin typeface="Calibri"/>
                          <a:ea typeface="Calibri"/>
                          <a:cs typeface="Calibri"/>
                          <a:sym typeface="Calibri"/>
                        </a:rPr>
                        <a:t>: </a:t>
                      </a:r>
                      <a:br>
                        <a:rPr b="1" lang="en-GB" sz="1500">
                          <a:solidFill>
                            <a:srgbClr val="333333"/>
                          </a:solidFill>
                          <a:highlight>
                            <a:srgbClr val="FFFFFF"/>
                          </a:highlight>
                          <a:latin typeface="Calibri"/>
                          <a:ea typeface="Calibri"/>
                          <a:cs typeface="Calibri"/>
                          <a:sym typeface="Calibri"/>
                        </a:rPr>
                      </a:br>
                      <a:r>
                        <a:rPr lang="en-GB" sz="1500">
                          <a:solidFill>
                            <a:srgbClr val="333333"/>
                          </a:solidFill>
                          <a:highlight>
                            <a:srgbClr val="FFFFFF"/>
                          </a:highlight>
                          <a:latin typeface="Calibri"/>
                          <a:ea typeface="Calibri"/>
                          <a:cs typeface="Calibri"/>
                          <a:sym typeface="Calibri"/>
                        </a:rPr>
                        <a:t>Dreaming dreams and taking action (planning for action)</a:t>
                      </a:r>
                      <a:endParaRPr sz="15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rPr b="1" lang="en-GB" sz="1500">
                          <a:solidFill>
                            <a:srgbClr val="333333"/>
                          </a:solidFill>
                          <a:highlight>
                            <a:srgbClr val="FFFFFF"/>
                          </a:highlight>
                          <a:latin typeface="Calibri"/>
                          <a:ea typeface="Calibri"/>
                          <a:cs typeface="Calibri"/>
                          <a:sym typeface="Calibri"/>
                        </a:rPr>
                        <a:t>Stage 4: </a:t>
                      </a:r>
                      <a:br>
                        <a:rPr lang="en-GB" sz="1500">
                          <a:solidFill>
                            <a:srgbClr val="333333"/>
                          </a:solidFill>
                          <a:highlight>
                            <a:srgbClr val="FFFFFF"/>
                          </a:highlight>
                          <a:latin typeface="Calibri"/>
                          <a:ea typeface="Calibri"/>
                          <a:cs typeface="Calibri"/>
                          <a:sym typeface="Calibri"/>
                        </a:rPr>
                      </a:br>
                      <a:r>
                        <a:rPr lang="en-GB" sz="1500">
                          <a:solidFill>
                            <a:srgbClr val="333333"/>
                          </a:solidFill>
                          <a:highlight>
                            <a:srgbClr val="FFFFFF"/>
                          </a:highlight>
                          <a:latin typeface="Calibri"/>
                          <a:ea typeface="Calibri"/>
                          <a:cs typeface="Calibri"/>
                          <a:sym typeface="Calibri"/>
                        </a:rPr>
                        <a:t>Taking action</a:t>
                      </a:r>
                      <a:endParaRPr sz="15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rPr b="1" lang="en-GB" sz="1500">
                          <a:solidFill>
                            <a:srgbClr val="333333"/>
                          </a:solidFill>
                          <a:highlight>
                            <a:srgbClr val="FFFFFF"/>
                          </a:highlight>
                          <a:latin typeface="Calibri"/>
                          <a:ea typeface="Calibri"/>
                          <a:cs typeface="Calibri"/>
                          <a:sym typeface="Calibri"/>
                        </a:rPr>
                        <a:t>Stage 5: </a:t>
                      </a:r>
                      <a:br>
                        <a:rPr b="1" lang="en-GB" sz="1500">
                          <a:solidFill>
                            <a:srgbClr val="333333"/>
                          </a:solidFill>
                          <a:highlight>
                            <a:srgbClr val="FFFFFF"/>
                          </a:highlight>
                          <a:latin typeface="Calibri"/>
                          <a:ea typeface="Calibri"/>
                          <a:cs typeface="Calibri"/>
                          <a:sym typeface="Calibri"/>
                        </a:rPr>
                      </a:br>
                      <a:r>
                        <a:rPr lang="en-GB" sz="1500">
                          <a:solidFill>
                            <a:srgbClr val="333333"/>
                          </a:solidFill>
                          <a:highlight>
                            <a:srgbClr val="FFFFFF"/>
                          </a:highlight>
                          <a:latin typeface="Calibri"/>
                          <a:ea typeface="Calibri"/>
                          <a:cs typeface="Calibri"/>
                          <a:sym typeface="Calibri"/>
                        </a:rPr>
                        <a:t>Evaluation</a:t>
                      </a:r>
                      <a:endParaRPr sz="1500">
                        <a:solidFill>
                          <a:srgbClr val="333333"/>
                        </a:solidFill>
                        <a:highlight>
                          <a:srgbClr val="FFFFFF"/>
                        </a:highlight>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3rd cycle:</a:t>
                      </a:r>
                      <a:r>
                        <a:rPr lang="en-GB" sz="1500">
                          <a:solidFill>
                            <a:srgbClr val="333333"/>
                          </a:solidFill>
                          <a:latin typeface="Calibri"/>
                          <a:ea typeface="Calibri"/>
                          <a:cs typeface="Calibri"/>
                          <a:sym typeface="Calibri"/>
                        </a:rPr>
                        <a:t>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The community</a:t>
                      </a:r>
                      <a:endParaRPr sz="1500">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13"/>
          <p:cNvSpPr txBox="1"/>
          <p:nvPr>
            <p:ph type="title"/>
          </p:nvPr>
        </p:nvSpPr>
        <p:spPr>
          <a:xfrm>
            <a:off x="160725" y="111650"/>
            <a:ext cx="898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6:</a:t>
            </a:r>
            <a:r>
              <a:rPr lang="en-GB"/>
              <a:t> </a:t>
            </a:r>
            <a:r>
              <a:rPr lang="en-GB"/>
              <a:t>Key steps</a:t>
            </a:r>
            <a:r>
              <a:rPr lang="en-GB"/>
              <a:t> in a s</a:t>
            </a:r>
            <a:r>
              <a:rPr lang="en-GB"/>
              <a:t>ocial audit tool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62" name="Google Shape;762;p113"/>
          <p:cNvSpPr txBox="1"/>
          <p:nvPr>
            <p:ph idx="1" type="body"/>
          </p:nvPr>
        </p:nvSpPr>
        <p:spPr>
          <a:xfrm>
            <a:off x="295775" y="938750"/>
            <a:ext cx="4610700" cy="3477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300">
                <a:solidFill>
                  <a:schemeClr val="dk1"/>
                </a:solidFill>
              </a:rPr>
              <a:t>Step 1: </a:t>
            </a:r>
            <a:r>
              <a:rPr lang="en-GB" sz="2300">
                <a:solidFill>
                  <a:schemeClr val="dk1"/>
                </a:solidFill>
              </a:rPr>
              <a:t>Identification of the problem</a:t>
            </a:r>
            <a:endParaRPr sz="2300">
              <a:solidFill>
                <a:schemeClr val="dk1"/>
              </a:solidFill>
            </a:endParaRPr>
          </a:p>
          <a:p>
            <a:pPr indent="0" lvl="0" marL="0" rtl="0" algn="l">
              <a:lnSpc>
                <a:spcPct val="100000"/>
              </a:lnSpc>
              <a:spcBef>
                <a:spcPts val="700"/>
              </a:spcBef>
              <a:spcAft>
                <a:spcPts val="0"/>
              </a:spcAft>
              <a:buNone/>
            </a:pPr>
            <a:r>
              <a:rPr b="1" lang="en-GB" sz="2300">
                <a:solidFill>
                  <a:schemeClr val="dk1"/>
                </a:solidFill>
              </a:rPr>
              <a:t>Step 2:</a:t>
            </a:r>
            <a:r>
              <a:rPr lang="en-GB" sz="2300">
                <a:solidFill>
                  <a:schemeClr val="dk1"/>
                </a:solidFill>
              </a:rPr>
              <a:t> Identification of relevant </a:t>
            </a:r>
            <a:br>
              <a:rPr lang="en-GB" sz="2300">
                <a:solidFill>
                  <a:schemeClr val="dk1"/>
                </a:solidFill>
              </a:rPr>
            </a:br>
            <a:r>
              <a:rPr lang="en-GB" sz="2300">
                <a:solidFill>
                  <a:schemeClr val="dk1"/>
                </a:solidFill>
              </a:rPr>
              <a:t>		information</a:t>
            </a:r>
            <a:endParaRPr sz="2300">
              <a:solidFill>
                <a:schemeClr val="dk1"/>
              </a:solidFill>
            </a:endParaRPr>
          </a:p>
          <a:p>
            <a:pPr indent="0" lvl="0" marL="0" rtl="0" algn="l">
              <a:lnSpc>
                <a:spcPct val="100000"/>
              </a:lnSpc>
              <a:spcBef>
                <a:spcPts val="700"/>
              </a:spcBef>
              <a:spcAft>
                <a:spcPts val="0"/>
              </a:spcAft>
              <a:buNone/>
            </a:pPr>
            <a:r>
              <a:rPr b="1" lang="en-GB" sz="2300">
                <a:solidFill>
                  <a:schemeClr val="dk1"/>
                </a:solidFill>
              </a:rPr>
              <a:t>Step 3: </a:t>
            </a:r>
            <a:r>
              <a:rPr lang="en-GB" sz="2300">
                <a:solidFill>
                  <a:schemeClr val="dk1"/>
                </a:solidFill>
              </a:rPr>
              <a:t>Procurement of information</a:t>
            </a:r>
            <a:endParaRPr sz="2300">
              <a:solidFill>
                <a:schemeClr val="dk1"/>
              </a:solidFill>
            </a:endParaRPr>
          </a:p>
          <a:p>
            <a:pPr indent="0" lvl="0" marL="0" rtl="0" algn="l">
              <a:lnSpc>
                <a:spcPct val="100000"/>
              </a:lnSpc>
              <a:spcBef>
                <a:spcPts val="700"/>
              </a:spcBef>
              <a:spcAft>
                <a:spcPts val="0"/>
              </a:spcAft>
              <a:buNone/>
            </a:pPr>
            <a:r>
              <a:rPr b="1" lang="en-GB" sz="2300">
                <a:solidFill>
                  <a:schemeClr val="dk1"/>
                </a:solidFill>
              </a:rPr>
              <a:t>Step 4: </a:t>
            </a:r>
            <a:r>
              <a:rPr lang="en-GB" sz="2300">
                <a:solidFill>
                  <a:schemeClr val="dk1"/>
                </a:solidFill>
              </a:rPr>
              <a:t>Accessing the information</a:t>
            </a:r>
            <a:endParaRPr sz="2300">
              <a:solidFill>
                <a:schemeClr val="dk1"/>
              </a:solidFill>
            </a:endParaRPr>
          </a:p>
          <a:p>
            <a:pPr indent="0" lvl="0" marL="0" rtl="0" algn="l">
              <a:lnSpc>
                <a:spcPct val="100000"/>
              </a:lnSpc>
              <a:spcBef>
                <a:spcPts val="700"/>
              </a:spcBef>
              <a:spcAft>
                <a:spcPts val="0"/>
              </a:spcAft>
              <a:buNone/>
            </a:pPr>
            <a:r>
              <a:rPr b="1" lang="en-GB" sz="2300">
                <a:solidFill>
                  <a:schemeClr val="dk1"/>
                </a:solidFill>
              </a:rPr>
              <a:t>Step 5:</a:t>
            </a:r>
            <a:r>
              <a:rPr lang="en-GB" sz="2300">
                <a:solidFill>
                  <a:schemeClr val="dk1"/>
                </a:solidFill>
              </a:rPr>
              <a:t> Scrutiny of information</a:t>
            </a:r>
            <a:endParaRPr sz="2300">
              <a:solidFill>
                <a:schemeClr val="dk1"/>
              </a:solidFill>
            </a:endParaRPr>
          </a:p>
          <a:p>
            <a:pPr indent="0" lvl="0" marL="0" rtl="0" algn="l">
              <a:lnSpc>
                <a:spcPct val="100000"/>
              </a:lnSpc>
              <a:spcBef>
                <a:spcPts val="700"/>
              </a:spcBef>
              <a:spcAft>
                <a:spcPts val="0"/>
              </a:spcAft>
              <a:buNone/>
            </a:pPr>
            <a:r>
              <a:rPr b="1" lang="en-GB" sz="2300">
                <a:solidFill>
                  <a:schemeClr val="dk1"/>
                </a:solidFill>
              </a:rPr>
              <a:t>Step 6:</a:t>
            </a:r>
            <a:r>
              <a:rPr lang="en-GB" sz="2300">
                <a:solidFill>
                  <a:schemeClr val="dk1"/>
                </a:solidFill>
              </a:rPr>
              <a:t> Audit of information</a:t>
            </a:r>
            <a:endParaRPr sz="2300">
              <a:solidFill>
                <a:schemeClr val="dk1"/>
              </a:solidFill>
            </a:endParaRPr>
          </a:p>
          <a:p>
            <a:pPr indent="0" lvl="0" marL="0" rtl="0" algn="l">
              <a:lnSpc>
                <a:spcPct val="100000"/>
              </a:lnSpc>
              <a:spcBef>
                <a:spcPts val="700"/>
              </a:spcBef>
              <a:spcAft>
                <a:spcPts val="0"/>
              </a:spcAft>
              <a:buNone/>
            </a:pPr>
            <a:r>
              <a:rPr b="1" lang="en-GB" sz="2300">
                <a:solidFill>
                  <a:schemeClr val="dk1"/>
                </a:solidFill>
              </a:rPr>
              <a:t>Step 7:</a:t>
            </a:r>
            <a:r>
              <a:rPr lang="en-GB" sz="2300">
                <a:solidFill>
                  <a:schemeClr val="dk1"/>
                </a:solidFill>
              </a:rPr>
              <a:t> Public hearing</a:t>
            </a:r>
            <a:endParaRPr sz="23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457200" rtl="0" algn="l">
              <a:lnSpc>
                <a:spcPct val="100000"/>
              </a:lnSpc>
              <a:spcBef>
                <a:spcPts val="700"/>
              </a:spcBef>
              <a:spcAft>
                <a:spcPts val="0"/>
              </a:spcAft>
              <a:buNone/>
            </a:pPr>
            <a:r>
              <a:t/>
            </a:r>
            <a:endParaRPr b="1"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1400"/>
              </a:spcBef>
              <a:spcAft>
                <a:spcPts val="0"/>
              </a:spcAft>
              <a:buNone/>
            </a:pPr>
            <a:r>
              <a:t/>
            </a:r>
            <a:endParaRPr sz="1800"/>
          </a:p>
        </p:txBody>
      </p:sp>
      <p:pic>
        <p:nvPicPr>
          <p:cNvPr descr="Illustration showing a man and a woman presenting a graph with an upward trend. The man is pointing at the graph with a stick while the woman is gesturing to it with her hand" id="763" name="Google Shape;763;p113"/>
          <p:cNvPicPr preferRelativeResize="0"/>
          <p:nvPr/>
        </p:nvPicPr>
        <p:blipFill>
          <a:blip r:embed="rId3">
            <a:alphaModFix/>
          </a:blip>
          <a:stretch>
            <a:fillRect/>
          </a:stretch>
        </p:blipFill>
        <p:spPr>
          <a:xfrm>
            <a:off x="5065700" y="1445150"/>
            <a:ext cx="3819525" cy="237172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14"/>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6: Case study  </a:t>
            </a:r>
            <a:endParaRPr/>
          </a:p>
        </p:txBody>
      </p:sp>
      <p:sp>
        <p:nvSpPr>
          <p:cNvPr id="769" name="Google Shape;769;p114"/>
          <p:cNvSpPr txBox="1"/>
          <p:nvPr>
            <p:ph idx="1" type="body"/>
          </p:nvPr>
        </p:nvSpPr>
        <p:spPr>
          <a:xfrm>
            <a:off x="311700" y="781175"/>
            <a:ext cx="8486400" cy="3641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600"/>
              <a:t>A local early-childhood development and education centre was being constructed in a county supported under USAID’s Agile and Harmonised Assistance for Devolved Institutions (AHADI). The community wanted to ensure that this treasured resource would fulfil their needs and expectations of improving their access to quality education in a safe environment. After thorough scrutiny of the project documents, community members unanimously agreed that there was a worrying discrepancy between the building works and the plan. The citizens raised their concerns with the County Early Childhood Development and Education Director and the area Member of County Assembly. The county leadership in turn summoned the contractor to a public meeting to explain the discrepancy. The contractor accepted liability, demolished the defective works and reconstructed the education centre, keeping to the approved design and bill of quantities in the contract. The construction was completed with close supervision from the County Public Works Engineers and the school Board of Management.</a:t>
            </a:r>
            <a:endParaRPr sz="1600"/>
          </a:p>
          <a:p>
            <a:pPr indent="0" lvl="0" marL="0" rtl="0" algn="l">
              <a:spcBef>
                <a:spcPts val="1000"/>
              </a:spcBef>
              <a:spcAft>
                <a:spcPts val="0"/>
              </a:spcAft>
              <a:buNone/>
            </a:pPr>
            <a:r>
              <a:rPr b="1" lang="en-GB" sz="1600"/>
              <a:t>Group exercise: </a:t>
            </a:r>
            <a:r>
              <a:rPr i="1" lang="en-GB" sz="1600"/>
              <a:t>If the community wanted to know if the quality of education had improved after a year of using the Education Centre, which social accountability tool(s) could they use and why?</a:t>
            </a:r>
            <a:endParaRPr i="1" sz="1600"/>
          </a:p>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lnSpc>
                <a:spcPct val="100000"/>
              </a:lnSpc>
              <a:spcBef>
                <a:spcPts val="1600"/>
              </a:spcBef>
              <a:spcAft>
                <a:spcPts val="0"/>
              </a:spcAft>
              <a:buNone/>
            </a:pPr>
            <a:r>
              <a:t/>
            </a:r>
            <a:endParaRPr b="1">
              <a:solidFill>
                <a:schemeClr val="dk1"/>
              </a:solidFill>
            </a:endParaRPr>
          </a:p>
          <a:p>
            <a:pPr indent="0" lvl="0" marL="0" rtl="0" algn="l">
              <a:lnSpc>
                <a:spcPct val="100000"/>
              </a:lnSpc>
              <a:spcBef>
                <a:spcPts val="0"/>
              </a:spcBef>
              <a:spcAft>
                <a:spcPts val="0"/>
              </a:spcAft>
              <a:buNone/>
            </a:pPr>
            <a:r>
              <a:t/>
            </a:r>
            <a:endParaRPr b="1"/>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1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Further guidance </a:t>
            </a:r>
            <a:endParaRPr/>
          </a:p>
        </p:txBody>
      </p:sp>
      <p:sp>
        <p:nvSpPr>
          <p:cNvPr id="775" name="Google Shape;775;p115"/>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000">
                <a:solidFill>
                  <a:schemeClr val="dk1"/>
                </a:solidFill>
              </a:rPr>
              <a:t>Before you start using the social audit tool with the community:</a:t>
            </a:r>
            <a:endParaRPr sz="2000">
              <a:solidFill>
                <a:schemeClr val="dk1"/>
              </a:solidFill>
            </a:endParaRPr>
          </a:p>
          <a:p>
            <a:pPr indent="-355600" lvl="0" marL="457200" rtl="0" algn="l">
              <a:lnSpc>
                <a:spcPct val="115000"/>
              </a:lnSpc>
              <a:spcBef>
                <a:spcPts val="1400"/>
              </a:spcBef>
              <a:spcAft>
                <a:spcPts val="0"/>
              </a:spcAft>
              <a:buClr>
                <a:schemeClr val="dk1"/>
              </a:buClr>
              <a:buSzPts val="2000"/>
              <a:buChar char="●"/>
            </a:pPr>
            <a:r>
              <a:rPr lang="en-GB" sz="2000">
                <a:solidFill>
                  <a:schemeClr val="dk1"/>
                </a:solidFill>
              </a:rPr>
              <a:t>Ensure you have a good understanding of the CCT approach used in the community where you will use this tool.</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GB" sz="2000">
                <a:solidFill>
                  <a:schemeClr val="dk1"/>
                </a:solidFill>
              </a:rPr>
              <a:t>Conduct some preliminary research answering the following questions:</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GB" sz="2000">
                <a:solidFill>
                  <a:schemeClr val="dk1"/>
                </a:solidFill>
              </a:rPr>
              <a:t>Is there a right to information law in place?</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GB" sz="2000">
                <a:solidFill>
                  <a:schemeClr val="dk1"/>
                </a:solidFill>
              </a:rPr>
              <a:t>Are government institutions willing to share information? If not, some work needs to be done to address this as it will be difficult to conduct social audits without key documents concerning the project earmarked for auditing.</a:t>
            </a:r>
            <a:endParaRPr sz="2000">
              <a:solidFill>
                <a:schemeClr val="dk1"/>
              </a:solidFill>
            </a:endParaRPr>
          </a:p>
          <a:p>
            <a:pPr indent="0" lvl="0" marL="457200" rtl="0" algn="l">
              <a:lnSpc>
                <a:spcPct val="100000"/>
              </a:lnSpc>
              <a:spcBef>
                <a:spcPts val="1400"/>
              </a:spcBef>
              <a:spcAft>
                <a:spcPts val="0"/>
              </a:spcAft>
              <a:buNone/>
            </a:pPr>
            <a:r>
              <a:t/>
            </a:r>
            <a:endParaRPr>
              <a:solidFill>
                <a:schemeClr val="dk1"/>
              </a:solidFill>
            </a:endParaRPr>
          </a:p>
          <a:p>
            <a:pPr indent="0" lvl="0" marL="0" rtl="0" algn="l">
              <a:lnSpc>
                <a:spcPct val="100000"/>
              </a:lnSpc>
              <a:spcBef>
                <a:spcPts val="1400"/>
              </a:spcBef>
              <a:spcAft>
                <a:spcPts val="0"/>
              </a:spcAft>
              <a:buNone/>
            </a:pPr>
            <a:r>
              <a:t/>
            </a:r>
            <a:endParaRPr>
              <a:solidFill>
                <a:schemeClr val="dk1"/>
              </a:solidFill>
            </a:endParaRPr>
          </a:p>
          <a:p>
            <a:pPr indent="0" lvl="0" marL="0" rtl="0" algn="l">
              <a:lnSpc>
                <a:spcPct val="100000"/>
              </a:lnSpc>
              <a:spcBef>
                <a:spcPts val="1400"/>
              </a:spcBef>
              <a:spcAft>
                <a:spcPts val="0"/>
              </a:spcAft>
              <a:buNone/>
            </a:pPr>
            <a:r>
              <a:t/>
            </a:r>
            <a:endParaRPr>
              <a:solidFill>
                <a:schemeClr val="dk1"/>
              </a:solidFill>
            </a:endParaRPr>
          </a:p>
          <a:p>
            <a:pPr indent="0" lvl="0" marL="457200" rtl="0" algn="l">
              <a:lnSpc>
                <a:spcPct val="100000"/>
              </a:lnSpc>
              <a:spcBef>
                <a:spcPts val="1400"/>
              </a:spcBef>
              <a:spcAft>
                <a:spcPts val="0"/>
              </a:spcAft>
              <a:buNone/>
            </a:pPr>
            <a:r>
              <a:t/>
            </a:r>
            <a:endParaRPr>
              <a:solidFill>
                <a:schemeClr val="dk1"/>
              </a:solidFill>
            </a:endParaRPr>
          </a:p>
          <a:p>
            <a:pPr indent="0" lvl="0" marL="0" rtl="0" algn="l">
              <a:lnSpc>
                <a:spcPct val="100000"/>
              </a:lnSpc>
              <a:spcBef>
                <a:spcPts val="1400"/>
              </a:spcBef>
              <a:spcAft>
                <a:spcPts val="0"/>
              </a:spcAft>
              <a:buNone/>
            </a:pPr>
            <a:r>
              <a:t/>
            </a:r>
            <a:endParaRPr>
              <a:solidFill>
                <a:schemeClr val="dk1"/>
              </a:solidFill>
            </a:endParaRPr>
          </a:p>
          <a:p>
            <a:pPr indent="0" lvl="0" marL="0" rtl="0" algn="l">
              <a:lnSpc>
                <a:spcPct val="100000"/>
              </a:lnSpc>
              <a:spcBef>
                <a:spcPts val="1400"/>
              </a:spcBef>
              <a:spcAft>
                <a:spcPts val="0"/>
              </a:spcAft>
              <a:buNone/>
            </a:pPr>
            <a:r>
              <a:t/>
            </a:r>
            <a:endParaRPr>
              <a:solidFill>
                <a:schemeClr val="dk1"/>
              </a:solidFill>
            </a:endParaRPr>
          </a:p>
          <a:p>
            <a:pPr indent="0" lvl="0" marL="0" rtl="0" algn="l">
              <a:spcBef>
                <a:spcPts val="14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1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Further reading</a:t>
            </a:r>
            <a:endParaRPr/>
          </a:p>
        </p:txBody>
      </p:sp>
      <p:sp>
        <p:nvSpPr>
          <p:cNvPr id="781" name="Google Shape;781;p116"/>
          <p:cNvSpPr txBox="1"/>
          <p:nvPr>
            <p:ph idx="1" type="body"/>
          </p:nvPr>
        </p:nvSpPr>
        <p:spPr>
          <a:xfrm>
            <a:off x="559850" y="1279125"/>
            <a:ext cx="4775100" cy="274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a:solidFill>
                <a:srgbClr val="007D98"/>
              </a:solidFill>
            </a:endParaRPr>
          </a:p>
          <a:p>
            <a:pPr indent="-317500" lvl="0" marL="457200" rtl="0" algn="l">
              <a:lnSpc>
                <a:spcPct val="100000"/>
              </a:lnSpc>
              <a:spcBef>
                <a:spcPts val="700"/>
              </a:spcBef>
              <a:spcAft>
                <a:spcPts val="0"/>
              </a:spcAft>
              <a:buSzPts val="1400"/>
              <a:buAutoNum type="alphaUcPeriod"/>
            </a:pPr>
            <a:r>
              <a:rPr b="1" lang="en-GB" u="sng">
                <a:solidFill>
                  <a:srgbClr val="007D98"/>
                </a:solidFill>
                <a:hlinkClick r:id="rId3">
                  <a:extLst>
                    <a:ext uri="{A12FA001-AC4F-418D-AE19-62706E023703}">
                      <ahyp:hlinkClr val="tx"/>
                    </a:ext>
                  </a:extLst>
                </a:hlinkClick>
              </a:rPr>
              <a:t>Social Accountability Topic Guide</a:t>
            </a:r>
            <a:endParaRPr/>
          </a:p>
          <a:p>
            <a:pPr indent="-317500" lvl="0" marL="457200" rtl="0" algn="l">
              <a:lnSpc>
                <a:spcPct val="100000"/>
              </a:lnSpc>
              <a:spcBef>
                <a:spcPts val="0"/>
              </a:spcBef>
              <a:spcAft>
                <a:spcPts val="0"/>
              </a:spcAft>
              <a:buSzPts val="1400"/>
              <a:buAutoNum type="alphaUcPeriod"/>
            </a:pPr>
            <a:r>
              <a:rPr b="1" lang="en-GB" u="sng">
                <a:solidFill>
                  <a:srgbClr val="007D98"/>
                </a:solidFill>
                <a:hlinkClick r:id="rId4">
                  <a:extLst>
                    <a:ext uri="{A12FA001-AC4F-418D-AE19-62706E023703}">
                      <ahyp:hlinkClr val="tx"/>
                    </a:ext>
                  </a:extLst>
                </a:hlinkClick>
              </a:rPr>
              <a:t>Advocacy and social accountability toolbox</a:t>
            </a:r>
            <a:endParaRPr/>
          </a:p>
          <a:p>
            <a:pPr indent="-317500" lvl="0" marL="457200" rtl="0" algn="l">
              <a:lnSpc>
                <a:spcPct val="100000"/>
              </a:lnSpc>
              <a:spcBef>
                <a:spcPts val="0"/>
              </a:spcBef>
              <a:spcAft>
                <a:spcPts val="0"/>
              </a:spcAft>
              <a:buSzPts val="1400"/>
              <a:buAutoNum type="alphaUcPeriod"/>
            </a:pPr>
            <a:r>
              <a:rPr b="1" lang="en-GB" u="sng">
                <a:solidFill>
                  <a:srgbClr val="007D98"/>
                </a:solidFill>
                <a:hlinkClick r:id="rId5">
                  <a:extLst>
                    <a:ext uri="{A12FA001-AC4F-418D-AE19-62706E023703}">
                      <ahyp:hlinkClr val="tx"/>
                    </a:ext>
                  </a:extLst>
                </a:hlinkClick>
              </a:rPr>
              <a:t>Social Audit: A Toolkit A Guide for Performance Improvement and </a:t>
            </a:r>
            <a:br>
              <a:rPr b="1" lang="en-GB" u="sng">
                <a:solidFill>
                  <a:srgbClr val="007D98"/>
                </a:solidFill>
                <a:hlinkClick r:id="rId6">
                  <a:extLst>
                    <a:ext uri="{A12FA001-AC4F-418D-AE19-62706E023703}">
                      <ahyp:hlinkClr val="tx"/>
                    </a:ext>
                  </a:extLst>
                </a:hlinkClick>
              </a:rPr>
            </a:br>
            <a:r>
              <a:rPr b="1" lang="en-GB" u="sng">
                <a:solidFill>
                  <a:srgbClr val="007D98"/>
                </a:solidFill>
                <a:hlinkClick r:id="rId7">
                  <a:extLst>
                    <a:ext uri="{A12FA001-AC4F-418D-AE19-62706E023703}">
                      <ahyp:hlinkClr val="tx"/>
                    </a:ext>
                  </a:extLst>
                </a:hlinkClick>
              </a:rPr>
              <a:t>Outcome Measurement</a:t>
            </a:r>
            <a:endParaRPr/>
          </a:p>
          <a:p>
            <a:pPr indent="-317500" lvl="0" marL="457200" rtl="0" algn="l">
              <a:lnSpc>
                <a:spcPct val="100000"/>
              </a:lnSpc>
              <a:spcBef>
                <a:spcPts val="0"/>
              </a:spcBef>
              <a:spcAft>
                <a:spcPts val="0"/>
              </a:spcAft>
              <a:buSzPts val="1400"/>
              <a:buAutoNum type="alphaUcPeriod"/>
            </a:pPr>
            <a:r>
              <a:rPr b="1" lang="en-GB" u="sng">
                <a:solidFill>
                  <a:srgbClr val="007D98"/>
                </a:solidFill>
                <a:hlinkClick r:id="rId8">
                  <a:extLst>
                    <a:ext uri="{A12FA001-AC4F-418D-AE19-62706E023703}">
                      <ahyp:hlinkClr val="tx"/>
                    </a:ext>
                  </a:extLst>
                </a:hlinkClick>
              </a:rPr>
              <a:t>Manual on Social Accountability for Civil Society Organizations and Municipalities </a:t>
            </a:r>
            <a:br>
              <a:rPr b="1" lang="en-GB" u="sng">
                <a:solidFill>
                  <a:srgbClr val="007D98"/>
                </a:solidFill>
                <a:hlinkClick r:id="rId9">
                  <a:extLst>
                    <a:ext uri="{A12FA001-AC4F-418D-AE19-62706E023703}">
                      <ahyp:hlinkClr val="tx"/>
                    </a:ext>
                  </a:extLst>
                </a:hlinkClick>
              </a:rPr>
            </a:br>
            <a:r>
              <a:rPr b="1" lang="en-GB" u="sng">
                <a:solidFill>
                  <a:srgbClr val="007D98"/>
                </a:solidFill>
                <a:hlinkClick r:id="rId10">
                  <a:extLst>
                    <a:ext uri="{A12FA001-AC4F-418D-AE19-62706E023703}">
                      <ahyp:hlinkClr val="tx"/>
                    </a:ext>
                  </a:extLst>
                </a:hlinkClick>
              </a:rPr>
              <a:t>in Palestine</a:t>
            </a:r>
            <a:endParaRPr/>
          </a:p>
          <a:p>
            <a:pPr indent="-317500" lvl="0" marL="457200" rtl="0" algn="l">
              <a:lnSpc>
                <a:spcPct val="100000"/>
              </a:lnSpc>
              <a:spcBef>
                <a:spcPts val="0"/>
              </a:spcBef>
              <a:spcAft>
                <a:spcPts val="0"/>
              </a:spcAft>
              <a:buSzPts val="1400"/>
              <a:buAutoNum type="alphaUcPeriod"/>
            </a:pPr>
            <a:r>
              <a:rPr b="1" lang="en-GB" u="sng">
                <a:solidFill>
                  <a:srgbClr val="007D98"/>
                </a:solidFill>
                <a:hlinkClick r:id="rId11">
                  <a:extLst>
                    <a:ext uri="{A12FA001-AC4F-418D-AE19-62706E023703}">
                      <ahyp:hlinkClr val="tx"/>
                    </a:ext>
                  </a:extLst>
                </a:hlinkClick>
              </a:rPr>
              <a:t>Manual on Social Accountability: </a:t>
            </a:r>
            <a:br>
              <a:rPr b="1" lang="en-GB" u="sng">
                <a:solidFill>
                  <a:srgbClr val="007D98"/>
                </a:solidFill>
                <a:hlinkClick r:id="rId12">
                  <a:extLst>
                    <a:ext uri="{A12FA001-AC4F-418D-AE19-62706E023703}">
                      <ahyp:hlinkClr val="tx"/>
                    </a:ext>
                  </a:extLst>
                </a:hlinkClick>
              </a:rPr>
            </a:br>
            <a:r>
              <a:rPr b="1" lang="en-GB" u="sng">
                <a:solidFill>
                  <a:srgbClr val="007D98"/>
                </a:solidFill>
                <a:hlinkClick r:id="rId13">
                  <a:extLst>
                    <a:ext uri="{A12FA001-AC4F-418D-AE19-62706E023703}">
                      <ahyp:hlinkClr val="tx"/>
                    </a:ext>
                  </a:extLst>
                </a:hlinkClick>
              </a:rPr>
              <a:t>Concepts &amp; Tools</a:t>
            </a:r>
            <a:endParaRPr b="1">
              <a:solidFill>
                <a:srgbClr val="333333"/>
              </a:solidFill>
            </a:endParaRPr>
          </a:p>
          <a:p>
            <a:pPr indent="0" lvl="0" marL="0" rtl="0" algn="l">
              <a:lnSpc>
                <a:spcPct val="100000"/>
              </a:lnSpc>
              <a:spcBef>
                <a:spcPts val="1100"/>
              </a:spcBef>
              <a:spcAft>
                <a:spcPts val="700"/>
              </a:spcAft>
              <a:buNone/>
            </a:pPr>
            <a:r>
              <a:t/>
            </a:r>
            <a:endParaRPr b="1"/>
          </a:p>
        </p:txBody>
      </p:sp>
      <p:pic>
        <p:nvPicPr>
          <p:cNvPr id="782" name="Google Shape;782;p116"/>
          <p:cNvPicPr preferRelativeResize="0"/>
          <p:nvPr/>
        </p:nvPicPr>
        <p:blipFill>
          <a:blip r:embed="rId14">
            <a:alphaModFix/>
          </a:blip>
          <a:stretch>
            <a:fillRect/>
          </a:stretch>
        </p:blipFill>
        <p:spPr>
          <a:xfrm>
            <a:off x="5681513" y="1574088"/>
            <a:ext cx="2447925" cy="244792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Biblical basis for social accountability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
        <p:nvSpPr>
          <p:cNvPr id="135" name="Google Shape;135;p22"/>
          <p:cNvSpPr txBox="1"/>
          <p:nvPr>
            <p:ph idx="1" type="body"/>
          </p:nvPr>
        </p:nvSpPr>
        <p:spPr>
          <a:xfrm>
            <a:off x="311700" y="2115400"/>
            <a:ext cx="4653000" cy="24399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Calibri"/>
              <a:buChar char="●"/>
            </a:pPr>
            <a:r>
              <a:rPr lang="en-GB" sz="1800"/>
              <a:t>Speaking out against injustice and idolatry</a:t>
            </a:r>
            <a:endParaRPr sz="1800"/>
          </a:p>
          <a:p>
            <a:pPr indent="-342900" lvl="0" marL="457200" rtl="0" algn="l">
              <a:lnSpc>
                <a:spcPct val="100000"/>
              </a:lnSpc>
              <a:spcBef>
                <a:spcPts val="0"/>
              </a:spcBef>
              <a:spcAft>
                <a:spcPts val="0"/>
              </a:spcAft>
              <a:buClr>
                <a:srgbClr val="434343"/>
              </a:buClr>
              <a:buSzPts val="1800"/>
              <a:buFont typeface="Calibri"/>
              <a:buChar char="●"/>
            </a:pPr>
            <a:r>
              <a:rPr lang="en-GB" sz="1800"/>
              <a:t>Modelling an alternative society, showing how God intended it to be</a:t>
            </a:r>
            <a:endParaRPr sz="1800"/>
          </a:p>
          <a:p>
            <a:pPr indent="-342900" lvl="0" marL="457200" rtl="0" algn="l">
              <a:lnSpc>
                <a:spcPct val="100000"/>
              </a:lnSpc>
              <a:spcBef>
                <a:spcPts val="0"/>
              </a:spcBef>
              <a:spcAft>
                <a:spcPts val="0"/>
              </a:spcAft>
              <a:buClr>
                <a:srgbClr val="434343"/>
              </a:buClr>
              <a:buSzPts val="1800"/>
              <a:buFont typeface="Calibri"/>
              <a:buChar char="●"/>
            </a:pPr>
            <a:r>
              <a:rPr lang="en-GB" sz="1800"/>
              <a:t>Confronting authority when it goes against what the Bible teaches</a:t>
            </a:r>
            <a:endParaRPr sz="1800"/>
          </a:p>
          <a:p>
            <a:pPr indent="-342900" lvl="0" marL="457200" rtl="0" algn="l">
              <a:lnSpc>
                <a:spcPct val="100000"/>
              </a:lnSpc>
              <a:spcBef>
                <a:spcPts val="0"/>
              </a:spcBef>
              <a:spcAft>
                <a:spcPts val="0"/>
              </a:spcAft>
              <a:buClr>
                <a:srgbClr val="434343"/>
              </a:buClr>
              <a:buSzPts val="1800"/>
              <a:buFont typeface="Calibri"/>
              <a:buChar char="●"/>
            </a:pPr>
            <a:r>
              <a:rPr lang="en-GB" sz="1800"/>
              <a:t>Praying for God to intervene </a:t>
            </a:r>
            <a:endParaRPr sz="1800"/>
          </a:p>
          <a:p>
            <a:pPr indent="-342900" lvl="0" marL="457200" rtl="0" algn="l">
              <a:lnSpc>
                <a:spcPct val="100000"/>
              </a:lnSpc>
              <a:spcBef>
                <a:spcPts val="0"/>
              </a:spcBef>
              <a:spcAft>
                <a:spcPts val="0"/>
              </a:spcAft>
              <a:buClr>
                <a:srgbClr val="434343"/>
              </a:buClr>
              <a:buSzPts val="1800"/>
              <a:buFont typeface="Calibri"/>
              <a:buChar char="●"/>
            </a:pPr>
            <a:r>
              <a:rPr lang="en-GB" sz="1800"/>
              <a:t>Bringing peace and reconciliation </a:t>
            </a:r>
            <a:endParaRPr sz="1800"/>
          </a:p>
          <a:p>
            <a:pPr indent="-342900" lvl="0" marL="457200" rtl="0" algn="l">
              <a:lnSpc>
                <a:spcPct val="100000"/>
              </a:lnSpc>
              <a:spcBef>
                <a:spcPts val="0"/>
              </a:spcBef>
              <a:spcAft>
                <a:spcPts val="0"/>
              </a:spcAft>
              <a:buClr>
                <a:srgbClr val="434343"/>
              </a:buClr>
              <a:buSzPts val="1800"/>
              <a:buFont typeface="Calibri"/>
              <a:buChar char="●"/>
            </a:pPr>
            <a:r>
              <a:rPr lang="en-GB" sz="1800"/>
              <a:t>Seeking social and economic justice</a:t>
            </a:r>
            <a:endParaRPr sz="1800"/>
          </a:p>
          <a:p>
            <a:pPr indent="0" lvl="0" marL="0" rtl="0" algn="l">
              <a:spcBef>
                <a:spcPts val="0"/>
              </a:spcBef>
              <a:spcAft>
                <a:spcPts val="1600"/>
              </a:spcAft>
              <a:buNone/>
            </a:pPr>
            <a:r>
              <a:t/>
            </a:r>
            <a:endParaRPr sz="1800"/>
          </a:p>
        </p:txBody>
      </p:sp>
      <p:pic>
        <p:nvPicPr>
          <p:cNvPr id="136" name="Google Shape;136;p22"/>
          <p:cNvPicPr preferRelativeResize="0"/>
          <p:nvPr/>
        </p:nvPicPr>
        <p:blipFill>
          <a:blip r:embed="rId3">
            <a:alphaModFix/>
          </a:blip>
          <a:stretch>
            <a:fillRect/>
          </a:stretch>
        </p:blipFill>
        <p:spPr>
          <a:xfrm>
            <a:off x="5076800" y="2141113"/>
            <a:ext cx="3583575" cy="2388474"/>
          </a:xfrm>
          <a:prstGeom prst="rect">
            <a:avLst/>
          </a:prstGeom>
          <a:noFill/>
          <a:ln>
            <a:noFill/>
          </a:ln>
        </p:spPr>
      </p:pic>
      <p:sp>
        <p:nvSpPr>
          <p:cNvPr id="137" name="Google Shape;137;p22"/>
          <p:cNvSpPr txBox="1"/>
          <p:nvPr>
            <p:ph idx="1" type="body"/>
          </p:nvPr>
        </p:nvSpPr>
        <p:spPr>
          <a:xfrm>
            <a:off x="311700" y="962700"/>
            <a:ext cx="8571900" cy="1188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2000"/>
              <a:t>God has placed Christians in many different areas of work and society, all of which need to be influenced and transformed if poverty is to be alleviated. Christians need to use their strategic influence by following the biblical example: </a:t>
            </a:r>
            <a:endParaRPr sz="1600"/>
          </a:p>
          <a:p>
            <a:pPr indent="0" lvl="0" marL="0" rtl="0" algn="l">
              <a:spcBef>
                <a:spcPts val="0"/>
              </a:spcBef>
              <a:spcAft>
                <a:spcPts val="1600"/>
              </a:spcAft>
              <a:buNone/>
            </a:pPr>
            <a:r>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idx="1" type="body"/>
          </p:nvPr>
        </p:nvSpPr>
        <p:spPr>
          <a:xfrm>
            <a:off x="4410750" y="1127400"/>
            <a:ext cx="4397400" cy="28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What do we need to keep in mind to increase the effectiveness and chance of success of the social accountability tools?</a:t>
            </a:r>
            <a:endParaRPr sz="2700"/>
          </a:p>
          <a:p>
            <a:pPr indent="0" lvl="0" marL="0" rtl="0" algn="ctr">
              <a:spcBef>
                <a:spcPts val="1600"/>
              </a:spcBef>
              <a:spcAft>
                <a:spcPts val="0"/>
              </a:spcAft>
              <a:buNone/>
            </a:pPr>
            <a:r>
              <a:rPr b="1" lang="en-GB" sz="1800"/>
              <a:t>(Discuss in pairs)</a:t>
            </a:r>
            <a:endParaRPr b="1" sz="1800"/>
          </a:p>
          <a:p>
            <a:pPr indent="0" lvl="0" marL="0" rtl="0" algn="l">
              <a:spcBef>
                <a:spcPts val="1600"/>
              </a:spcBef>
              <a:spcAft>
                <a:spcPts val="1600"/>
              </a:spcAft>
              <a:buNone/>
            </a:pPr>
            <a:r>
              <a:t/>
            </a:r>
            <a:endParaRPr sz="2700"/>
          </a:p>
        </p:txBody>
      </p:sp>
      <p:sp>
        <p:nvSpPr>
          <p:cNvPr id="143" name="Google Shape;143;p23"/>
          <p:cNvSpPr txBox="1"/>
          <p:nvPr>
            <p:ph type="title"/>
          </p:nvPr>
        </p:nvSpPr>
        <p:spPr>
          <a:xfrm>
            <a:off x="532050" y="1998154"/>
            <a:ext cx="2966100" cy="11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Social accountability tools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GB"/>
              <a:t>To </a:t>
            </a:r>
            <a:r>
              <a:rPr b="1" lang="en-GB"/>
              <a:t>enable citizens to directly engage</a:t>
            </a:r>
            <a:r>
              <a:rPr lang="en-GB"/>
              <a:t> with state institutions – to influence policies and monitor functions.</a:t>
            </a:r>
            <a:endParaRPr/>
          </a:p>
          <a:p>
            <a:pPr indent="-317500" lvl="0" marL="457200" rtl="0" algn="l">
              <a:spcBef>
                <a:spcPts val="0"/>
              </a:spcBef>
              <a:spcAft>
                <a:spcPts val="0"/>
              </a:spcAft>
              <a:buSzPts val="1400"/>
              <a:buAutoNum type="arabicPeriod"/>
            </a:pPr>
            <a:r>
              <a:rPr lang="en-GB"/>
              <a:t>To be an effective way of </a:t>
            </a:r>
            <a:r>
              <a:rPr b="1" lang="en-GB"/>
              <a:t>collecting, analysing and passing on information</a:t>
            </a:r>
            <a:r>
              <a:rPr lang="en-GB"/>
              <a:t>.</a:t>
            </a:r>
            <a:endParaRPr/>
          </a:p>
          <a:p>
            <a:pPr indent="-317500" lvl="0" marL="457200" rtl="0" algn="l">
              <a:spcBef>
                <a:spcPts val="0"/>
              </a:spcBef>
              <a:spcAft>
                <a:spcPts val="0"/>
              </a:spcAft>
              <a:buSzPts val="1400"/>
              <a:buAutoNum type="arabicPeriod"/>
            </a:pPr>
            <a:r>
              <a:rPr lang="en-GB"/>
              <a:t>To provide </a:t>
            </a:r>
            <a:r>
              <a:rPr b="1" lang="en-GB"/>
              <a:t>opportunities to mobilise public </a:t>
            </a:r>
            <a:r>
              <a:rPr lang="en-GB"/>
              <a:t>support for community development projects.</a:t>
            </a:r>
            <a:endParaRPr/>
          </a:p>
          <a:p>
            <a:pPr indent="-317500" lvl="0" marL="457200" rtl="0" algn="l">
              <a:spcBef>
                <a:spcPts val="0"/>
              </a:spcBef>
              <a:spcAft>
                <a:spcPts val="0"/>
              </a:spcAft>
              <a:buSzPts val="1400"/>
              <a:buAutoNum type="arabicPeriod"/>
            </a:pPr>
            <a:r>
              <a:rPr lang="en-GB"/>
              <a:t>To </a:t>
            </a:r>
            <a:r>
              <a:rPr b="1" lang="en-GB"/>
              <a:t>facilitate advocacy </a:t>
            </a:r>
            <a:r>
              <a:rPr lang="en-GB"/>
              <a:t>and negotiation for changes or improvements to service delivery.</a:t>
            </a:r>
            <a:endParaRPr/>
          </a:p>
          <a:p>
            <a:pPr indent="-317500" lvl="0" marL="457200" rtl="0" algn="l">
              <a:spcBef>
                <a:spcPts val="0"/>
              </a:spcBef>
              <a:spcAft>
                <a:spcPts val="0"/>
              </a:spcAft>
              <a:buSzPts val="1400"/>
              <a:buAutoNum type="arabicPeriod"/>
            </a:pPr>
            <a:r>
              <a:rPr lang="en-GB"/>
              <a:t>To help citizens and communities </a:t>
            </a:r>
            <a:r>
              <a:rPr b="1" lang="en-GB"/>
              <a:t>to understand the accountability processes </a:t>
            </a:r>
            <a:r>
              <a:rPr lang="en-GB"/>
              <a:t>at different levels of government.</a:t>
            </a:r>
            <a:endParaRPr/>
          </a:p>
          <a:p>
            <a:pPr indent="-317500" lvl="0" marL="457200" rtl="0" algn="l">
              <a:spcBef>
                <a:spcPts val="0"/>
              </a:spcBef>
              <a:spcAft>
                <a:spcPts val="0"/>
              </a:spcAft>
              <a:buSzPts val="1400"/>
              <a:buAutoNum type="arabicPeriod"/>
            </a:pPr>
            <a:r>
              <a:rPr lang="en-GB"/>
              <a:t>To </a:t>
            </a:r>
            <a:r>
              <a:rPr b="1" lang="en-GB"/>
              <a:t>enhance citizen</a:t>
            </a:r>
            <a:r>
              <a:rPr lang="en-GB"/>
              <a:t> or civil society organisation (CSO) </a:t>
            </a:r>
            <a:r>
              <a:rPr b="1" lang="en-GB"/>
              <a:t>participation</a:t>
            </a:r>
            <a:r>
              <a:rPr lang="en-GB"/>
              <a:t> in the ‘internal’ government process of accountability.</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sz="1400"/>
          </a:p>
        </p:txBody>
      </p:sp>
      <p:sp>
        <p:nvSpPr>
          <p:cNvPr id="149" name="Google Shape;149;p24"/>
          <p:cNvSpPr txBox="1"/>
          <p:nvPr>
            <p:ph type="title"/>
          </p:nvPr>
        </p:nvSpPr>
        <p:spPr>
          <a:xfrm>
            <a:off x="454925" y="1402636"/>
            <a:ext cx="2966100" cy="191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Main goals of social accountability tools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idx="1" type="body"/>
          </p:nvPr>
        </p:nvSpPr>
        <p:spPr>
          <a:xfrm>
            <a:off x="4191525" y="124650"/>
            <a:ext cx="4831200" cy="40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the </a:t>
            </a:r>
            <a:r>
              <a:rPr lang="en-GB"/>
              <a:t>successful</a:t>
            </a:r>
            <a:r>
              <a:rPr lang="en-GB"/>
              <a:t>, effective use of social accountability tools: </a:t>
            </a:r>
            <a:endParaRPr/>
          </a:p>
          <a:p>
            <a:pPr indent="-317500" lvl="0" marL="457200" rtl="0" algn="l">
              <a:spcBef>
                <a:spcPts val="1600"/>
              </a:spcBef>
              <a:spcAft>
                <a:spcPts val="0"/>
              </a:spcAft>
              <a:buSzPts val="1400"/>
              <a:buAutoNum type="arabicPeriod"/>
            </a:pPr>
            <a:r>
              <a:rPr lang="en-GB"/>
              <a:t>Have a good understanding of the </a:t>
            </a:r>
            <a:r>
              <a:rPr b="1" lang="en-GB"/>
              <a:t>social and political context.</a:t>
            </a:r>
            <a:endParaRPr b="1"/>
          </a:p>
          <a:p>
            <a:pPr indent="-317500" lvl="0" marL="457200" rtl="0" algn="l">
              <a:spcBef>
                <a:spcPts val="0"/>
              </a:spcBef>
              <a:spcAft>
                <a:spcPts val="0"/>
              </a:spcAft>
              <a:buSzPts val="1400"/>
              <a:buAutoNum type="arabicPeriod"/>
            </a:pPr>
            <a:r>
              <a:rPr lang="en-GB"/>
              <a:t>Take time to understand the </a:t>
            </a:r>
            <a:r>
              <a:rPr b="1" lang="en-GB"/>
              <a:t>structure of public finance</a:t>
            </a:r>
            <a:r>
              <a:rPr lang="en-GB"/>
              <a:t> at local, regional and national levels. </a:t>
            </a:r>
            <a:endParaRPr/>
          </a:p>
          <a:p>
            <a:pPr indent="-317500" lvl="0" marL="457200" rtl="0" algn="l">
              <a:spcBef>
                <a:spcPts val="0"/>
              </a:spcBef>
              <a:spcAft>
                <a:spcPts val="0"/>
              </a:spcAft>
              <a:buSzPts val="1400"/>
              <a:buAutoNum type="arabicPeriod"/>
            </a:pPr>
            <a:r>
              <a:rPr lang="en-GB"/>
              <a:t>Follow the </a:t>
            </a:r>
            <a:r>
              <a:rPr b="1" lang="en-GB"/>
              <a:t>CCT approach of identifying and prioritising needs</a:t>
            </a:r>
            <a:r>
              <a:rPr lang="en-GB"/>
              <a:t> to ensure sensitivity to people in the community. </a:t>
            </a:r>
            <a:endParaRPr/>
          </a:p>
          <a:p>
            <a:pPr indent="-317500" lvl="0" marL="457200" rtl="0" algn="l">
              <a:spcBef>
                <a:spcPts val="0"/>
              </a:spcBef>
              <a:spcAft>
                <a:spcPts val="0"/>
              </a:spcAft>
              <a:buSzPts val="1400"/>
              <a:buAutoNum type="arabicPeriod"/>
            </a:pPr>
            <a:r>
              <a:rPr lang="en-GB"/>
              <a:t>Support the community to identify a group (called ‘social accountability champions’ in some contexts) to lead the process. </a:t>
            </a:r>
            <a:endParaRPr/>
          </a:p>
          <a:p>
            <a:pPr indent="-317500" lvl="0" marL="457200" rtl="0" algn="l">
              <a:spcBef>
                <a:spcPts val="0"/>
              </a:spcBef>
              <a:spcAft>
                <a:spcPts val="0"/>
              </a:spcAft>
              <a:buSzPts val="1400"/>
              <a:buAutoNum type="arabicPeriod"/>
            </a:pPr>
            <a:r>
              <a:rPr lang="en-GB"/>
              <a:t>Ensure other community members understand the process and provide regular feedback to ensure maximum participation. </a:t>
            </a:r>
            <a:endParaRPr/>
          </a:p>
          <a:p>
            <a:pPr indent="-317500" lvl="0" marL="457200" rtl="0" algn="l">
              <a:spcBef>
                <a:spcPts val="0"/>
              </a:spcBef>
              <a:spcAft>
                <a:spcPts val="0"/>
              </a:spcAft>
              <a:buSzPts val="1400"/>
              <a:buAutoNum type="arabicPeriod"/>
            </a:pPr>
            <a:r>
              <a:rPr lang="en-GB"/>
              <a:t>Secure the commitment of the service provider(s) from the beginning.</a:t>
            </a:r>
            <a:endParaRPr/>
          </a:p>
          <a:p>
            <a:pPr indent="-317500" lvl="0" marL="457200" rtl="0" algn="l">
              <a:spcBef>
                <a:spcPts val="0"/>
              </a:spcBef>
              <a:spcAft>
                <a:spcPts val="0"/>
              </a:spcAft>
              <a:buSzPts val="1400"/>
              <a:buAutoNum type="arabicPeriod"/>
            </a:pPr>
            <a:r>
              <a:rPr lang="en-GB"/>
              <a:t>Put together a plan for coordinated follow up. </a:t>
            </a:r>
            <a:endParaRPr/>
          </a:p>
          <a:p>
            <a:pPr indent="0" lvl="0" marL="457200" rtl="0" algn="l">
              <a:spcBef>
                <a:spcPts val="1600"/>
              </a:spcBef>
              <a:spcAft>
                <a:spcPts val="0"/>
              </a:spcAft>
              <a:buNone/>
            </a:pPr>
            <a:r>
              <a:t/>
            </a:r>
            <a:endParaRPr sz="1300"/>
          </a:p>
          <a:p>
            <a:pPr indent="0" lvl="0" marL="0" rtl="0" algn="l">
              <a:spcBef>
                <a:spcPts val="1600"/>
              </a:spcBef>
              <a:spcAft>
                <a:spcPts val="1600"/>
              </a:spcAft>
              <a:buNone/>
            </a:pPr>
            <a:r>
              <a:t/>
            </a:r>
            <a:endParaRPr sz="1400"/>
          </a:p>
        </p:txBody>
      </p:sp>
      <p:sp>
        <p:nvSpPr>
          <p:cNvPr id="155" name="Google Shape;155;p25"/>
          <p:cNvSpPr txBox="1"/>
          <p:nvPr>
            <p:ph type="title"/>
          </p:nvPr>
        </p:nvSpPr>
        <p:spPr>
          <a:xfrm>
            <a:off x="532050" y="1998154"/>
            <a:ext cx="2966100" cy="11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Factors to keep in mind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generic</a:t>
            </a:r>
            <a:r>
              <a:rPr lang="en-GB"/>
              <a:t> </a:t>
            </a:r>
            <a:r>
              <a:rPr lang="en-GB"/>
              <a:t>government </a:t>
            </a:r>
            <a:r>
              <a:rPr lang="en-GB"/>
              <a:t>development cycle </a:t>
            </a:r>
            <a:endParaRPr/>
          </a:p>
          <a:p>
            <a:pPr indent="0" lvl="0" marL="0" rtl="0" algn="l">
              <a:spcBef>
                <a:spcPts val="0"/>
              </a:spcBef>
              <a:spcAft>
                <a:spcPts val="0"/>
              </a:spcAft>
              <a:buNone/>
            </a:pPr>
            <a:r>
              <a:t/>
            </a:r>
            <a:endParaRPr/>
          </a:p>
        </p:txBody>
      </p:sp>
      <p:pic>
        <p:nvPicPr>
          <p:cNvPr id="161" name="Google Shape;161;p26"/>
          <p:cNvPicPr preferRelativeResize="0"/>
          <p:nvPr/>
        </p:nvPicPr>
        <p:blipFill>
          <a:blip r:embed="rId3">
            <a:alphaModFix/>
          </a:blip>
          <a:stretch>
            <a:fillRect/>
          </a:stretch>
        </p:blipFill>
        <p:spPr>
          <a:xfrm>
            <a:off x="32750" y="882300"/>
            <a:ext cx="6647250" cy="3378900"/>
          </a:xfrm>
          <a:prstGeom prst="rect">
            <a:avLst/>
          </a:prstGeom>
          <a:noFill/>
          <a:ln>
            <a:noFill/>
          </a:ln>
        </p:spPr>
      </p:pic>
      <p:sp>
        <p:nvSpPr>
          <p:cNvPr id="162" name="Google Shape;162;p26"/>
          <p:cNvSpPr txBox="1"/>
          <p:nvPr/>
        </p:nvSpPr>
        <p:spPr>
          <a:xfrm>
            <a:off x="6375150" y="953475"/>
            <a:ext cx="26649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There are </a:t>
            </a:r>
            <a:r>
              <a:rPr b="1" lang="en-GB"/>
              <a:t>t</a:t>
            </a:r>
            <a:r>
              <a:rPr b="1" lang="en-GB"/>
              <a:t>h</a:t>
            </a:r>
            <a:r>
              <a:rPr b="1" lang="en-GB"/>
              <a:t>ree main stages represented </a:t>
            </a:r>
            <a:r>
              <a:rPr lang="en-GB"/>
              <a:t>in any government’s development cycle.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Some governments may separate the tasks and have more stages.</a:t>
            </a:r>
            <a:endParaRPr/>
          </a:p>
        </p:txBody>
      </p:sp>
      <p:sp>
        <p:nvSpPr>
          <p:cNvPr id="163" name="Google Shape;163;p26"/>
          <p:cNvSpPr txBox="1"/>
          <p:nvPr/>
        </p:nvSpPr>
        <p:spPr>
          <a:xfrm>
            <a:off x="6530800" y="3149675"/>
            <a:ext cx="2451900" cy="13557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GB">
                <a:solidFill>
                  <a:schemeClr val="dk2"/>
                </a:solidFill>
              </a:rPr>
              <a:t>Quick plenary discussion:</a:t>
            </a:r>
            <a:endParaRPr b="1" i="1">
              <a:solidFill>
                <a:schemeClr val="dk2"/>
              </a:solidFill>
            </a:endParaRPr>
          </a:p>
          <a:p>
            <a:pPr indent="-317500" lvl="0" marL="457200" rtl="0" algn="l">
              <a:spcBef>
                <a:spcPts val="0"/>
              </a:spcBef>
              <a:spcAft>
                <a:spcPts val="0"/>
              </a:spcAft>
              <a:buClr>
                <a:schemeClr val="dk2"/>
              </a:buClr>
              <a:buSzPts val="1400"/>
              <a:buChar char="●"/>
            </a:pPr>
            <a:r>
              <a:rPr lang="en-GB">
                <a:solidFill>
                  <a:schemeClr val="dk2"/>
                </a:solidFill>
              </a:rPr>
              <a:t>What is happening at each stage? </a:t>
            </a:r>
            <a:endParaRPr>
              <a:solidFill>
                <a:schemeClr val="dk2"/>
              </a:solidFill>
            </a:endParaRPr>
          </a:p>
          <a:p>
            <a:pPr indent="-317500" lvl="0" marL="457200" rtl="0" algn="l">
              <a:spcBef>
                <a:spcPts val="0"/>
              </a:spcBef>
              <a:spcAft>
                <a:spcPts val="0"/>
              </a:spcAft>
              <a:buClr>
                <a:schemeClr val="dk2"/>
              </a:buClr>
              <a:buSzPts val="1400"/>
              <a:buChar char="●"/>
            </a:pPr>
            <a:r>
              <a:rPr lang="en-GB">
                <a:solidFill>
                  <a:schemeClr val="dk2"/>
                </a:solidFill>
              </a:rPr>
              <a:t>Can you give some practical examples?</a:t>
            </a:r>
            <a:endParaRPr>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tools within a government development cycle </a:t>
            </a:r>
            <a:endParaRPr/>
          </a:p>
          <a:p>
            <a:pPr indent="0" lvl="0" marL="0" rtl="0" algn="l">
              <a:spcBef>
                <a:spcPts val="0"/>
              </a:spcBef>
              <a:spcAft>
                <a:spcPts val="0"/>
              </a:spcAft>
              <a:buNone/>
            </a:pPr>
            <a:r>
              <a:t/>
            </a:r>
            <a:endParaRPr/>
          </a:p>
        </p:txBody>
      </p:sp>
      <p:pic>
        <p:nvPicPr>
          <p:cNvPr id="169" name="Google Shape;169;p27"/>
          <p:cNvPicPr preferRelativeResize="0"/>
          <p:nvPr/>
        </p:nvPicPr>
        <p:blipFill>
          <a:blip r:embed="rId3">
            <a:alphaModFix/>
          </a:blip>
          <a:stretch>
            <a:fillRect/>
          </a:stretch>
        </p:blipFill>
        <p:spPr>
          <a:xfrm>
            <a:off x="32750" y="882300"/>
            <a:ext cx="6647250" cy="3378900"/>
          </a:xfrm>
          <a:prstGeom prst="rect">
            <a:avLst/>
          </a:prstGeom>
          <a:noFill/>
          <a:ln>
            <a:noFill/>
          </a:ln>
        </p:spPr>
      </p:pic>
      <p:sp>
        <p:nvSpPr>
          <p:cNvPr id="170" name="Google Shape;170;p27"/>
          <p:cNvSpPr txBox="1"/>
          <p:nvPr/>
        </p:nvSpPr>
        <p:spPr>
          <a:xfrm>
            <a:off x="6323250" y="1748675"/>
            <a:ext cx="2620500" cy="1680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GB">
                <a:solidFill>
                  <a:schemeClr val="dk2"/>
                </a:solidFill>
              </a:rPr>
              <a:t>Group exercise</a:t>
            </a:r>
            <a:r>
              <a:rPr b="1" i="1" lang="en-GB">
                <a:solidFill>
                  <a:schemeClr val="dk2"/>
                </a:solidFill>
              </a:rPr>
              <a:t>:</a:t>
            </a:r>
            <a:endParaRPr b="1" i="1">
              <a:solidFill>
                <a:schemeClr val="dk2"/>
              </a:solidFill>
            </a:endParaRPr>
          </a:p>
          <a:p>
            <a:pPr indent="-317500" lvl="0" marL="457200" rtl="0" algn="l">
              <a:spcBef>
                <a:spcPts val="0"/>
              </a:spcBef>
              <a:spcAft>
                <a:spcPts val="0"/>
              </a:spcAft>
              <a:buClr>
                <a:schemeClr val="dk2"/>
              </a:buClr>
              <a:buSzPts val="1400"/>
              <a:buChar char="●"/>
            </a:pPr>
            <a:r>
              <a:rPr lang="en-GB">
                <a:solidFill>
                  <a:schemeClr val="dk2"/>
                </a:solidFill>
              </a:rPr>
              <a:t>Which tool(s) can be used at each stage of the development cycle?</a:t>
            </a:r>
            <a:r>
              <a:rPr lang="en-GB">
                <a:solidFill>
                  <a:schemeClr val="dk2"/>
                </a:solidFill>
              </a:rPr>
              <a:t> </a:t>
            </a:r>
            <a:endParaRPr>
              <a:solidFill>
                <a:schemeClr val="dk2"/>
              </a:solidFill>
            </a:endParaRPr>
          </a:p>
          <a:p>
            <a:pPr indent="0" lvl="0" marL="457200" rtl="0" algn="l">
              <a:spcBef>
                <a:spcPts val="0"/>
              </a:spcBef>
              <a:spcAft>
                <a:spcPts val="0"/>
              </a:spcAft>
              <a:buNone/>
            </a:pPr>
            <a:r>
              <a:t/>
            </a:r>
            <a:endParaRPr>
              <a:solidFill>
                <a:schemeClr val="dk2"/>
              </a:solidFill>
            </a:endParaRPr>
          </a:p>
          <a:p>
            <a:pPr indent="-317500" lvl="0" marL="457200" rtl="0" algn="l">
              <a:spcBef>
                <a:spcPts val="0"/>
              </a:spcBef>
              <a:spcAft>
                <a:spcPts val="0"/>
              </a:spcAft>
              <a:buClr>
                <a:schemeClr val="dk2"/>
              </a:buClr>
              <a:buSzPts val="1400"/>
              <a:buChar char="●"/>
            </a:pPr>
            <a:r>
              <a:rPr lang="en-GB">
                <a:solidFill>
                  <a:schemeClr val="dk2"/>
                </a:solidFill>
              </a:rPr>
              <a:t>Share the reasons for your choices.</a:t>
            </a:r>
            <a:endParaRPr>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122550" y="111650"/>
            <a:ext cx="8873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Answers: u</a:t>
            </a:r>
            <a:r>
              <a:rPr lang="en-GB" sz="2400"/>
              <a:t>sing</a:t>
            </a:r>
            <a:r>
              <a:rPr lang="en-GB" sz="2400"/>
              <a:t> the tools within a government development cycle </a:t>
            </a:r>
            <a:endParaRPr sz="2400"/>
          </a:p>
          <a:p>
            <a:pPr indent="0" lvl="0" marL="0" rtl="0" algn="l">
              <a:spcBef>
                <a:spcPts val="0"/>
              </a:spcBef>
              <a:spcAft>
                <a:spcPts val="0"/>
              </a:spcAft>
              <a:buNone/>
            </a:pPr>
            <a:r>
              <a:t/>
            </a:r>
            <a:endParaRPr/>
          </a:p>
        </p:txBody>
      </p:sp>
      <p:graphicFrame>
        <p:nvGraphicFramePr>
          <p:cNvPr id="176" name="Google Shape;176;p28"/>
          <p:cNvGraphicFramePr/>
          <p:nvPr/>
        </p:nvGraphicFramePr>
        <p:xfrm>
          <a:off x="60050" y="854800"/>
          <a:ext cx="3000000" cy="3000000"/>
        </p:xfrm>
        <a:graphic>
          <a:graphicData uri="http://schemas.openxmlformats.org/drawingml/2006/table">
            <a:tbl>
              <a:tblPr>
                <a:noFill/>
                <a:tableStyleId>{7C7364D7-614C-4349-9D16-5793555BE450}</a:tableStyleId>
              </a:tblPr>
              <a:tblGrid>
                <a:gridCol w="2037975"/>
                <a:gridCol w="2329875"/>
                <a:gridCol w="2329875"/>
                <a:gridCol w="2329875"/>
              </a:tblGrid>
              <a:tr h="1044600">
                <a:tc>
                  <a:txBody>
                    <a:bodyPr/>
                    <a:lstStyle/>
                    <a:p>
                      <a:pPr indent="0" lvl="0" marL="0" rtl="0" algn="l">
                        <a:spcBef>
                          <a:spcPts val="0"/>
                        </a:spcBef>
                        <a:spcAft>
                          <a:spcPts val="0"/>
                        </a:spcAft>
                        <a:buNone/>
                      </a:pPr>
                      <a:r>
                        <a:rPr b="1" lang="en-GB">
                          <a:solidFill>
                            <a:srgbClr val="333333"/>
                          </a:solidFill>
                          <a:latin typeface="Calibri"/>
                          <a:ea typeface="Calibri"/>
                          <a:cs typeface="Calibri"/>
                          <a:sym typeface="Calibri"/>
                        </a:rPr>
                        <a:t>Stages of a government development cycle</a:t>
                      </a:r>
                      <a:endParaRPr b="1">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rtl="0" algn="l">
                        <a:spcBef>
                          <a:spcPts val="0"/>
                        </a:spcBef>
                        <a:spcAft>
                          <a:spcPts val="0"/>
                        </a:spcAft>
                        <a:buNone/>
                      </a:pPr>
                      <a:r>
                        <a:rPr b="1" lang="en-GB">
                          <a:solidFill>
                            <a:srgbClr val="FFFFFF"/>
                          </a:solidFill>
                          <a:latin typeface="Calibri"/>
                          <a:ea typeface="Calibri"/>
                          <a:cs typeface="Calibri"/>
                          <a:sym typeface="Calibri"/>
                        </a:rPr>
                        <a:t>Stage one:</a:t>
                      </a:r>
                      <a:endParaRPr b="1">
                        <a:solidFill>
                          <a:srgbClr val="FFFFFF"/>
                        </a:solidFill>
                        <a:latin typeface="Calibri"/>
                        <a:ea typeface="Calibri"/>
                        <a:cs typeface="Calibri"/>
                        <a:sym typeface="Calibri"/>
                      </a:endParaRPr>
                    </a:p>
                    <a:p>
                      <a:pPr indent="0" lvl="0" marL="0" rtl="0" algn="l">
                        <a:spcBef>
                          <a:spcPts val="0"/>
                        </a:spcBef>
                        <a:spcAft>
                          <a:spcPts val="0"/>
                        </a:spcAft>
                        <a:buNone/>
                      </a:pPr>
                      <a:r>
                        <a:rPr b="1" lang="en-GB">
                          <a:solidFill>
                            <a:srgbClr val="FFFFFF"/>
                          </a:solidFill>
                          <a:latin typeface="Calibri"/>
                          <a:ea typeface="Calibri"/>
                          <a:cs typeface="Calibri"/>
                          <a:sym typeface="Calibri"/>
                        </a:rPr>
                        <a:t>Monitor and influence </a:t>
                      </a:r>
                      <a:br>
                        <a:rPr b="1" lang="en-GB">
                          <a:solidFill>
                            <a:srgbClr val="FFFFFF"/>
                          </a:solidFill>
                          <a:latin typeface="Calibri"/>
                          <a:ea typeface="Calibri"/>
                          <a:cs typeface="Calibri"/>
                          <a:sym typeface="Calibri"/>
                        </a:rPr>
                      </a:br>
                      <a:r>
                        <a:rPr b="1" lang="en-GB">
                          <a:solidFill>
                            <a:srgbClr val="FFFFFF"/>
                          </a:solidFill>
                          <a:latin typeface="Calibri"/>
                          <a:ea typeface="Calibri"/>
                          <a:cs typeface="Calibri"/>
                          <a:sym typeface="Calibri"/>
                        </a:rPr>
                        <a:t>the strategic planning </a:t>
                      </a:r>
                      <a:br>
                        <a:rPr b="1" lang="en-GB">
                          <a:solidFill>
                            <a:srgbClr val="FFFFFF"/>
                          </a:solidFill>
                          <a:latin typeface="Calibri"/>
                          <a:ea typeface="Calibri"/>
                          <a:cs typeface="Calibri"/>
                          <a:sym typeface="Calibri"/>
                        </a:rPr>
                      </a:br>
                      <a:r>
                        <a:rPr b="1" lang="en-GB">
                          <a:solidFill>
                            <a:srgbClr val="FFFFFF"/>
                          </a:solidFill>
                          <a:latin typeface="Calibri"/>
                          <a:ea typeface="Calibri"/>
                          <a:cs typeface="Calibri"/>
                          <a:sym typeface="Calibri"/>
                        </a:rPr>
                        <a:t>and budgeting</a:t>
                      </a:r>
                      <a:endParaRPr b="1">
                        <a:solidFill>
                          <a:srgbClr val="333333"/>
                        </a:solidFill>
                        <a:latin typeface="Calibri"/>
                        <a:ea typeface="Calibri"/>
                        <a:cs typeface="Calibri"/>
                        <a:sym typeface="Calibri"/>
                      </a:endParaRPr>
                    </a:p>
                  </a:txBody>
                  <a:tcPr marT="45075" marB="45075" marR="45075" marL="45075">
                    <a:solidFill>
                      <a:srgbClr val="5260B5"/>
                    </a:solidFill>
                  </a:tcPr>
                </a:tc>
                <a:tc>
                  <a:txBody>
                    <a:bodyPr/>
                    <a:lstStyle/>
                    <a:p>
                      <a:pPr indent="0" lvl="0" marL="0" rtl="0" algn="l">
                        <a:spcBef>
                          <a:spcPts val="0"/>
                        </a:spcBef>
                        <a:spcAft>
                          <a:spcPts val="0"/>
                        </a:spcAft>
                        <a:buNone/>
                      </a:pPr>
                      <a:r>
                        <a:rPr b="1" lang="en-GB">
                          <a:solidFill>
                            <a:srgbClr val="FFFFFF"/>
                          </a:solidFill>
                          <a:latin typeface="Calibri"/>
                          <a:ea typeface="Calibri"/>
                          <a:cs typeface="Calibri"/>
                          <a:sym typeface="Calibri"/>
                        </a:rPr>
                        <a:t>Stage two:</a:t>
                      </a:r>
                      <a:endParaRPr b="1">
                        <a:solidFill>
                          <a:srgbClr val="FFFFFF"/>
                        </a:solidFill>
                        <a:latin typeface="Calibri"/>
                        <a:ea typeface="Calibri"/>
                        <a:cs typeface="Calibri"/>
                        <a:sym typeface="Calibri"/>
                      </a:endParaRPr>
                    </a:p>
                    <a:p>
                      <a:pPr indent="0" lvl="0" marL="0" rtl="0" algn="l">
                        <a:spcBef>
                          <a:spcPts val="0"/>
                        </a:spcBef>
                        <a:spcAft>
                          <a:spcPts val="0"/>
                        </a:spcAft>
                        <a:buNone/>
                      </a:pPr>
                      <a:r>
                        <a:rPr b="1" lang="en-GB">
                          <a:solidFill>
                            <a:srgbClr val="FFFFFF"/>
                          </a:solidFill>
                          <a:latin typeface="Calibri"/>
                          <a:ea typeface="Calibri"/>
                          <a:cs typeface="Calibri"/>
                          <a:sym typeface="Calibri"/>
                        </a:rPr>
                        <a:t>Monitor implementation of projects and programmes</a:t>
                      </a:r>
                      <a:endParaRPr b="1">
                        <a:solidFill>
                          <a:srgbClr val="333333"/>
                        </a:solidFill>
                        <a:latin typeface="Calibri"/>
                        <a:ea typeface="Calibri"/>
                        <a:cs typeface="Calibri"/>
                        <a:sym typeface="Calibri"/>
                      </a:endParaRPr>
                    </a:p>
                  </a:txBody>
                  <a:tcPr marT="45075" marB="45075" marR="45075" marL="45075">
                    <a:solidFill>
                      <a:srgbClr val="D13D60"/>
                    </a:solidFill>
                  </a:tcPr>
                </a:tc>
                <a:tc>
                  <a:txBody>
                    <a:bodyPr/>
                    <a:lstStyle/>
                    <a:p>
                      <a:pPr indent="0" lvl="0" marL="0" rtl="0" algn="l">
                        <a:spcBef>
                          <a:spcPts val="0"/>
                        </a:spcBef>
                        <a:spcAft>
                          <a:spcPts val="0"/>
                        </a:spcAft>
                        <a:buNone/>
                      </a:pPr>
                      <a:r>
                        <a:rPr b="1" lang="en-GB">
                          <a:solidFill>
                            <a:srgbClr val="FFFFFF"/>
                          </a:solidFill>
                          <a:latin typeface="Calibri"/>
                          <a:ea typeface="Calibri"/>
                          <a:cs typeface="Calibri"/>
                          <a:sym typeface="Calibri"/>
                        </a:rPr>
                        <a:t>Stage three:</a:t>
                      </a:r>
                      <a:endParaRPr b="1">
                        <a:solidFill>
                          <a:srgbClr val="FFFFFF"/>
                        </a:solidFill>
                        <a:latin typeface="Calibri"/>
                        <a:ea typeface="Calibri"/>
                        <a:cs typeface="Calibri"/>
                        <a:sym typeface="Calibri"/>
                      </a:endParaRPr>
                    </a:p>
                    <a:p>
                      <a:pPr indent="0" lvl="0" marL="0" rtl="0" algn="l">
                        <a:spcBef>
                          <a:spcPts val="0"/>
                        </a:spcBef>
                        <a:spcAft>
                          <a:spcPts val="0"/>
                        </a:spcAft>
                        <a:buNone/>
                      </a:pPr>
                      <a:r>
                        <a:rPr b="1" lang="en-GB">
                          <a:solidFill>
                            <a:srgbClr val="FFFFFF"/>
                          </a:solidFill>
                          <a:latin typeface="Calibri"/>
                          <a:ea typeface="Calibri"/>
                          <a:cs typeface="Calibri"/>
                          <a:sym typeface="Calibri"/>
                        </a:rPr>
                        <a:t>Monitor the development outcomes</a:t>
                      </a:r>
                      <a:endParaRPr b="1">
                        <a:solidFill>
                          <a:srgbClr val="333333"/>
                        </a:solidFill>
                        <a:latin typeface="Calibri"/>
                        <a:ea typeface="Calibri"/>
                        <a:cs typeface="Calibri"/>
                        <a:sym typeface="Calibri"/>
                      </a:endParaRPr>
                    </a:p>
                  </a:txBody>
                  <a:tcPr marT="45075" marB="45075" marR="45075" marL="45075">
                    <a:solidFill>
                      <a:srgbClr val="78398E"/>
                    </a:solidFill>
                  </a:tcPr>
                </a:tc>
              </a:tr>
              <a:tr h="1044600">
                <a:tc>
                  <a:txBody>
                    <a:bodyPr/>
                    <a:lstStyle/>
                    <a:p>
                      <a:pPr indent="0" lvl="0" marL="0" rtl="0" algn="l">
                        <a:spcBef>
                          <a:spcPts val="0"/>
                        </a:spcBef>
                        <a:spcAft>
                          <a:spcPts val="0"/>
                        </a:spcAft>
                        <a:buNone/>
                      </a:pPr>
                      <a:r>
                        <a:rPr b="1" lang="en-GB">
                          <a:solidFill>
                            <a:srgbClr val="333333"/>
                          </a:solidFill>
                          <a:latin typeface="Calibri"/>
                          <a:ea typeface="Calibri"/>
                          <a:cs typeface="Calibri"/>
                          <a:sym typeface="Calibri"/>
                        </a:rPr>
                        <a:t>Key question </a:t>
                      </a:r>
                      <a:br>
                        <a:rPr b="1" lang="en-GB">
                          <a:solidFill>
                            <a:srgbClr val="333333"/>
                          </a:solidFill>
                          <a:latin typeface="Calibri"/>
                          <a:ea typeface="Calibri"/>
                          <a:cs typeface="Calibri"/>
                          <a:sym typeface="Calibri"/>
                        </a:rPr>
                      </a:br>
                      <a:r>
                        <a:rPr b="1" lang="en-GB">
                          <a:solidFill>
                            <a:srgbClr val="333333"/>
                          </a:solidFill>
                          <a:latin typeface="Calibri"/>
                          <a:ea typeface="Calibri"/>
                          <a:cs typeface="Calibri"/>
                          <a:sym typeface="Calibri"/>
                        </a:rPr>
                        <a:t>being answered</a:t>
                      </a:r>
                      <a:endParaRPr b="1">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rtl="0" algn="l">
                        <a:spcBef>
                          <a:spcPts val="0"/>
                        </a:spcBef>
                        <a:spcAft>
                          <a:spcPts val="0"/>
                        </a:spcAft>
                        <a:buNone/>
                      </a:pPr>
                      <a:r>
                        <a:rPr lang="en-GB">
                          <a:solidFill>
                            <a:srgbClr val="333333"/>
                          </a:solidFill>
                          <a:latin typeface="Calibri"/>
                          <a:ea typeface="Calibri"/>
                          <a:cs typeface="Calibri"/>
                          <a:sym typeface="Calibri"/>
                        </a:rPr>
                        <a:t>Are the plans developed </a:t>
                      </a:r>
                      <a:br>
                        <a:rPr lang="en-GB">
                          <a:solidFill>
                            <a:srgbClr val="333333"/>
                          </a:solidFill>
                          <a:latin typeface="Calibri"/>
                          <a:ea typeface="Calibri"/>
                          <a:cs typeface="Calibri"/>
                          <a:sym typeface="Calibri"/>
                        </a:rPr>
                      </a:br>
                      <a:r>
                        <a:rPr lang="en-GB">
                          <a:solidFill>
                            <a:srgbClr val="333333"/>
                          </a:solidFill>
                          <a:latin typeface="Calibri"/>
                          <a:ea typeface="Calibri"/>
                          <a:cs typeface="Calibri"/>
                          <a:sym typeface="Calibri"/>
                        </a:rPr>
                        <a:t>and funds allocated adequate to achieve set goals?</a:t>
                      </a:r>
                      <a:endParaRPr b="1">
                        <a:solidFill>
                          <a:srgbClr val="333333"/>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rPr lang="en-GB">
                          <a:solidFill>
                            <a:srgbClr val="333333"/>
                          </a:solidFill>
                          <a:latin typeface="Calibri"/>
                          <a:ea typeface="Calibri"/>
                          <a:cs typeface="Calibri"/>
                          <a:sym typeface="Calibri"/>
                        </a:rPr>
                        <a:t>Are projects/activities </a:t>
                      </a:r>
                      <a:br>
                        <a:rPr lang="en-GB">
                          <a:solidFill>
                            <a:srgbClr val="333333"/>
                          </a:solidFill>
                          <a:latin typeface="Calibri"/>
                          <a:ea typeface="Calibri"/>
                          <a:cs typeface="Calibri"/>
                          <a:sym typeface="Calibri"/>
                        </a:rPr>
                      </a:br>
                      <a:r>
                        <a:rPr lang="en-GB">
                          <a:solidFill>
                            <a:srgbClr val="333333"/>
                          </a:solidFill>
                          <a:latin typeface="Calibri"/>
                          <a:ea typeface="Calibri"/>
                          <a:cs typeface="Calibri"/>
                          <a:sym typeface="Calibri"/>
                        </a:rPr>
                        <a:t>being carried out according to desired quality, plan and budget?</a:t>
                      </a:r>
                      <a:endParaRPr b="1">
                        <a:solidFill>
                          <a:srgbClr val="333333"/>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rPr lang="en-GB">
                          <a:solidFill>
                            <a:srgbClr val="333333"/>
                          </a:solidFill>
                          <a:latin typeface="Calibri"/>
                          <a:ea typeface="Calibri"/>
                          <a:cs typeface="Calibri"/>
                          <a:sym typeface="Calibri"/>
                        </a:rPr>
                        <a:t>Are the projects and activities implemented helping us reach the desired goals/outcomes?</a:t>
                      </a:r>
                      <a:endParaRPr b="1">
                        <a:solidFill>
                          <a:srgbClr val="333333"/>
                        </a:solidFill>
                        <a:latin typeface="Calibri"/>
                        <a:ea typeface="Calibri"/>
                        <a:cs typeface="Calibri"/>
                        <a:sym typeface="Calibri"/>
                      </a:endParaRPr>
                    </a:p>
                  </a:txBody>
                  <a:tcPr marT="45075" marB="45075" marR="45075" marL="45075">
                    <a:solidFill>
                      <a:schemeClr val="lt1"/>
                    </a:solidFill>
                  </a:tcPr>
                </a:tc>
              </a:tr>
              <a:tr h="572975">
                <a:tc rowSpan="5">
                  <a:txBody>
                    <a:bodyPr/>
                    <a:lstStyle/>
                    <a:p>
                      <a:pPr indent="0" lvl="0" marL="0" rtl="0" algn="l">
                        <a:spcBef>
                          <a:spcPts val="0"/>
                        </a:spcBef>
                        <a:spcAft>
                          <a:spcPts val="0"/>
                        </a:spcAft>
                        <a:buNone/>
                      </a:pPr>
                      <a:r>
                        <a:rPr b="1" lang="en-GB">
                          <a:solidFill>
                            <a:srgbClr val="333333"/>
                          </a:solidFill>
                          <a:latin typeface="Calibri"/>
                          <a:ea typeface="Calibri"/>
                          <a:cs typeface="Calibri"/>
                          <a:sym typeface="Calibri"/>
                        </a:rPr>
                        <a:t>Social accountability tools to be used, available in this guide</a:t>
                      </a:r>
                      <a:endParaRPr b="1">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rtl="0" algn="l">
                        <a:spcBef>
                          <a:spcPts val="0"/>
                        </a:spcBef>
                        <a:spcAft>
                          <a:spcPts val="0"/>
                        </a:spcAft>
                        <a:buNone/>
                      </a:pPr>
                      <a:r>
                        <a:rPr b="1" lang="en-GB">
                          <a:latin typeface="Calibri"/>
                          <a:ea typeface="Calibri"/>
                          <a:cs typeface="Calibri"/>
                          <a:sym typeface="Calibri"/>
                        </a:rPr>
                        <a:t>Participatory planning process</a:t>
                      </a:r>
                      <a:endParaRPr b="1">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rPr b="1" lang="en-GB">
                          <a:latin typeface="Calibri"/>
                          <a:ea typeface="Calibri"/>
                          <a:cs typeface="Calibri"/>
                          <a:sym typeface="Calibri"/>
                        </a:rPr>
                        <a:t>Budget tracking </a:t>
                      </a:r>
                      <a:endParaRPr b="1">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rPr b="1" lang="en-GB">
                          <a:latin typeface="Calibri"/>
                          <a:ea typeface="Calibri"/>
                          <a:cs typeface="Calibri"/>
                          <a:sym typeface="Calibri"/>
                        </a:rPr>
                        <a:t>Budget tracking </a:t>
                      </a:r>
                      <a:endParaRPr b="1">
                        <a:solidFill>
                          <a:srgbClr val="007D98"/>
                        </a:solidFill>
                        <a:latin typeface="Calibri"/>
                        <a:ea typeface="Calibri"/>
                        <a:cs typeface="Calibri"/>
                        <a:sym typeface="Calibri"/>
                      </a:endParaRPr>
                    </a:p>
                  </a:txBody>
                  <a:tcPr marT="45075" marB="45075" marR="45075" marL="45075">
                    <a:solidFill>
                      <a:schemeClr val="lt1"/>
                    </a:solidFill>
                  </a:tcPr>
                </a:tc>
              </a:tr>
              <a:tr h="337200">
                <a:tc vMerge="1"/>
                <a:tc>
                  <a:txBody>
                    <a:bodyPr/>
                    <a:lstStyle/>
                    <a:p>
                      <a:pPr indent="0" lvl="0" marL="0" rtl="0" algn="l">
                        <a:spcBef>
                          <a:spcPts val="0"/>
                        </a:spcBef>
                        <a:spcAft>
                          <a:spcPts val="0"/>
                        </a:spcAft>
                        <a:buNone/>
                      </a:pPr>
                      <a:r>
                        <a:rPr b="1" lang="en-GB">
                          <a:latin typeface="Calibri"/>
                          <a:ea typeface="Calibri"/>
                          <a:cs typeface="Calibri"/>
                          <a:sym typeface="Calibri"/>
                        </a:rPr>
                        <a:t>Budget tracking </a:t>
                      </a:r>
                      <a:endParaRPr b="1">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rPr b="1" lang="en-GB">
                          <a:latin typeface="Calibri"/>
                          <a:ea typeface="Calibri"/>
                          <a:cs typeface="Calibri"/>
                          <a:sym typeface="Calibri"/>
                        </a:rPr>
                        <a:t>Citizen journalism</a:t>
                      </a:r>
                      <a:endParaRPr b="1">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rPr b="1" lang="en-GB">
                          <a:latin typeface="Calibri"/>
                          <a:ea typeface="Calibri"/>
                          <a:cs typeface="Calibri"/>
                          <a:sym typeface="Calibri"/>
                        </a:rPr>
                        <a:t>Citizen journalism</a:t>
                      </a:r>
                      <a:endParaRPr b="1">
                        <a:solidFill>
                          <a:srgbClr val="007D98"/>
                        </a:solidFill>
                        <a:latin typeface="Calibri"/>
                        <a:ea typeface="Calibri"/>
                        <a:cs typeface="Calibri"/>
                        <a:sym typeface="Calibri"/>
                      </a:endParaRPr>
                    </a:p>
                  </a:txBody>
                  <a:tcPr marT="45075" marB="45075" marR="45075" marL="45075">
                    <a:solidFill>
                      <a:schemeClr val="lt1"/>
                    </a:solidFill>
                  </a:tcPr>
                </a:tc>
              </a:tr>
              <a:tr h="337200">
                <a:tc vMerge="1"/>
                <a:tc>
                  <a:txBody>
                    <a:bodyPr/>
                    <a:lstStyle/>
                    <a:p>
                      <a:pPr indent="0" lvl="0" marL="0" rtl="0" algn="l">
                        <a:spcBef>
                          <a:spcPts val="0"/>
                        </a:spcBef>
                        <a:spcAft>
                          <a:spcPts val="0"/>
                        </a:spcAft>
                        <a:buNone/>
                      </a:pPr>
                      <a:r>
                        <a:rPr b="1" lang="en-GB">
                          <a:latin typeface="Calibri"/>
                          <a:ea typeface="Calibri"/>
                          <a:cs typeface="Calibri"/>
                          <a:sym typeface="Calibri"/>
                        </a:rPr>
                        <a:t>Citizen journalism</a:t>
                      </a:r>
                      <a:endParaRPr b="1">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rPr b="1" lang="en-GB">
                          <a:latin typeface="Calibri"/>
                          <a:ea typeface="Calibri"/>
                          <a:cs typeface="Calibri"/>
                          <a:sym typeface="Calibri"/>
                        </a:rPr>
                        <a:t>Community scorecards</a:t>
                      </a:r>
                      <a:endParaRPr b="1">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rPr b="1" lang="en-GB">
                          <a:latin typeface="Calibri"/>
                          <a:ea typeface="Calibri"/>
                          <a:cs typeface="Calibri"/>
                          <a:sym typeface="Calibri"/>
                        </a:rPr>
                        <a:t>Community scorecards</a:t>
                      </a:r>
                      <a:endParaRPr b="1">
                        <a:solidFill>
                          <a:srgbClr val="007D98"/>
                        </a:solidFill>
                        <a:latin typeface="Calibri"/>
                        <a:ea typeface="Calibri"/>
                        <a:cs typeface="Calibri"/>
                        <a:sym typeface="Calibri"/>
                      </a:endParaRPr>
                    </a:p>
                  </a:txBody>
                  <a:tcPr marT="45075" marB="45075" marR="45075" marL="45075">
                    <a:solidFill>
                      <a:schemeClr val="lt1"/>
                    </a:solidFill>
                  </a:tcPr>
                </a:tc>
              </a:tr>
              <a:tr h="572975">
                <a:tc vMerge="1"/>
                <a:tc>
                  <a:txBody>
                    <a:bodyPr/>
                    <a:lstStyle/>
                    <a:p>
                      <a:pPr indent="0" lvl="0" marL="0" rtl="0" algn="l">
                        <a:spcBef>
                          <a:spcPts val="0"/>
                        </a:spcBef>
                        <a:spcAft>
                          <a:spcPts val="0"/>
                        </a:spcAft>
                        <a:buNone/>
                      </a:pPr>
                      <a:r>
                        <a:rPr b="1" lang="en-GB">
                          <a:latin typeface="Calibri"/>
                          <a:ea typeface="Calibri"/>
                          <a:cs typeface="Calibri"/>
                          <a:sym typeface="Calibri"/>
                        </a:rPr>
                        <a:t>Community scorecards</a:t>
                      </a:r>
                      <a:endParaRPr b="1">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rPr b="1" lang="en-GB">
                          <a:latin typeface="Calibri"/>
                          <a:ea typeface="Calibri"/>
                          <a:cs typeface="Calibri"/>
                          <a:sym typeface="Calibri"/>
                        </a:rPr>
                        <a:t>Public expenditure tracking surveys</a:t>
                      </a:r>
                      <a:endParaRPr b="1">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rPr b="1" lang="en-GB">
                          <a:latin typeface="Calibri"/>
                          <a:ea typeface="Calibri"/>
                          <a:cs typeface="Calibri"/>
                          <a:sym typeface="Calibri"/>
                        </a:rPr>
                        <a:t>Social audit</a:t>
                      </a:r>
                      <a:endParaRPr b="1">
                        <a:solidFill>
                          <a:srgbClr val="007D98"/>
                        </a:solidFill>
                        <a:latin typeface="Calibri"/>
                        <a:ea typeface="Calibri"/>
                        <a:cs typeface="Calibri"/>
                        <a:sym typeface="Calibri"/>
                      </a:endParaRPr>
                    </a:p>
                  </a:txBody>
                  <a:tcPr marT="45075" marB="45075" marR="45075" marL="45075">
                    <a:solidFill>
                      <a:schemeClr val="lt1"/>
                    </a:solidFill>
                  </a:tcPr>
                </a:tc>
              </a:tr>
              <a:tr h="341475">
                <a:tc vMerge="1"/>
                <a:tc>
                  <a:txBody>
                    <a:bodyPr/>
                    <a:lstStyle/>
                    <a:p>
                      <a:pPr indent="0" lvl="0" marL="0" rtl="0" algn="l">
                        <a:spcBef>
                          <a:spcPts val="0"/>
                        </a:spcBef>
                        <a:spcAft>
                          <a:spcPts val="0"/>
                        </a:spcAft>
                        <a:buNone/>
                      </a:pPr>
                      <a:r>
                        <a:t/>
                      </a:r>
                      <a:endParaRPr b="1">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rPr b="1" lang="en-GB">
                          <a:latin typeface="Calibri"/>
                          <a:ea typeface="Calibri"/>
                          <a:cs typeface="Calibri"/>
                          <a:sym typeface="Calibri"/>
                        </a:rPr>
                        <a:t>Social audit</a:t>
                      </a:r>
                      <a:endParaRPr b="1">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rtl="0" algn="l">
                        <a:spcBef>
                          <a:spcPts val="0"/>
                        </a:spcBef>
                        <a:spcAft>
                          <a:spcPts val="0"/>
                        </a:spcAft>
                        <a:buNone/>
                      </a:pPr>
                      <a:r>
                        <a:t/>
                      </a:r>
                      <a:endParaRPr b="1">
                        <a:solidFill>
                          <a:srgbClr val="007D98"/>
                        </a:solidFill>
                        <a:latin typeface="Calibri"/>
                        <a:ea typeface="Calibri"/>
                        <a:cs typeface="Calibri"/>
                        <a:sym typeface="Calibri"/>
                      </a:endParaRPr>
                    </a:p>
                  </a:txBody>
                  <a:tcPr marT="45075" marB="45075" marR="45075" marL="45075">
                    <a:solidFill>
                      <a:schemeClr val="lt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tools within a government development cycle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2" name="Google Shape;182;p29"/>
          <p:cNvSpPr txBox="1"/>
          <p:nvPr>
            <p:ph idx="1" type="body"/>
          </p:nvPr>
        </p:nvSpPr>
        <p:spPr>
          <a:xfrm>
            <a:off x="311700" y="1101625"/>
            <a:ext cx="4338000" cy="3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accountability tools are extremely effective when they:</a:t>
            </a:r>
            <a:endParaRPr/>
          </a:p>
          <a:p>
            <a:pPr indent="-317500" lvl="0" marL="457200" rtl="0" algn="l">
              <a:spcBef>
                <a:spcPts val="1600"/>
              </a:spcBef>
              <a:spcAft>
                <a:spcPts val="0"/>
              </a:spcAft>
              <a:buSzPts val="1400"/>
              <a:buChar char="●"/>
            </a:pPr>
            <a:r>
              <a:rPr lang="en-GB"/>
              <a:t>become established and linked to the various structures of governance involved in service delivery</a:t>
            </a:r>
            <a:endParaRPr/>
          </a:p>
          <a:p>
            <a:pPr indent="-317500" lvl="0" marL="457200" rtl="0" algn="l">
              <a:spcBef>
                <a:spcPts val="0"/>
              </a:spcBef>
              <a:spcAft>
                <a:spcPts val="0"/>
              </a:spcAft>
              <a:buSzPts val="1400"/>
              <a:buChar char="●"/>
            </a:pPr>
            <a:r>
              <a:rPr lang="en-GB"/>
              <a:t>are put in place at the correct stage of the government development cycle</a:t>
            </a:r>
            <a:endParaRPr/>
          </a:p>
          <a:p>
            <a:pPr indent="0" lvl="0" marL="0" rtl="0" algn="l">
              <a:spcBef>
                <a:spcPts val="1600"/>
              </a:spcBef>
              <a:spcAft>
                <a:spcPts val="0"/>
              </a:spcAft>
              <a:buNone/>
            </a:pPr>
            <a:r>
              <a:rPr lang="en-GB"/>
              <a:t>The majority of the social accountability tools focus on the first two stages, as they are foundational in achieving positive outcomes.</a:t>
            </a:r>
            <a:endParaRPr/>
          </a:p>
          <a:p>
            <a:pPr indent="0" lvl="0" marL="0" rtl="0" algn="l">
              <a:spcBef>
                <a:spcPts val="1600"/>
              </a:spcBef>
              <a:spcAft>
                <a:spcPts val="1600"/>
              </a:spcAft>
              <a:buNone/>
            </a:pPr>
            <a:r>
              <a:t/>
            </a:r>
            <a:endParaRPr/>
          </a:p>
        </p:txBody>
      </p:sp>
      <p:pic>
        <p:nvPicPr>
          <p:cNvPr id="183" name="Google Shape;183;p29"/>
          <p:cNvPicPr preferRelativeResize="0"/>
          <p:nvPr/>
        </p:nvPicPr>
        <p:blipFill>
          <a:blip r:embed="rId3">
            <a:alphaModFix/>
          </a:blip>
          <a:stretch>
            <a:fillRect/>
          </a:stretch>
        </p:blipFill>
        <p:spPr>
          <a:xfrm>
            <a:off x="4719275" y="1308625"/>
            <a:ext cx="4192051" cy="2794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ctrTitle"/>
          </p:nvPr>
        </p:nvSpPr>
        <p:spPr>
          <a:xfrm>
            <a:off x="357150" y="1244925"/>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500"/>
              <a:t>Participatory planning process tool</a:t>
            </a:r>
            <a:endParaRPr sz="4500"/>
          </a:p>
        </p:txBody>
      </p:sp>
      <p:sp>
        <p:nvSpPr>
          <p:cNvPr id="189" name="Google Shape;189;p30"/>
          <p:cNvSpPr txBox="1"/>
          <p:nvPr>
            <p:ph idx="1" type="subTitle"/>
          </p:nvPr>
        </p:nvSpPr>
        <p:spPr>
          <a:xfrm>
            <a:off x="996150" y="2205825"/>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Tool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3"/>
          <p:cNvSpPr txBox="1"/>
          <p:nvPr>
            <p:ph type="ctrTitle"/>
          </p:nvPr>
        </p:nvSpPr>
        <p:spPr>
          <a:xfrm>
            <a:off x="357150" y="1136225"/>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Introduction </a:t>
            </a:r>
            <a:endParaRPr/>
          </a:p>
        </p:txBody>
      </p:sp>
      <p:sp>
        <p:nvSpPr>
          <p:cNvPr id="70" name="Google Shape;70;p13"/>
          <p:cNvSpPr txBox="1"/>
          <p:nvPr/>
        </p:nvSpPr>
        <p:spPr>
          <a:xfrm>
            <a:off x="357150" y="2000850"/>
            <a:ext cx="8275200" cy="5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chemeClr val="dk2"/>
                </a:solidFill>
                <a:latin typeface="Calibri"/>
                <a:ea typeface="Calibri"/>
                <a:cs typeface="Calibri"/>
                <a:sym typeface="Calibri"/>
              </a:rPr>
              <a:t>Church and community transformation (CCT) </a:t>
            </a:r>
            <a:br>
              <a:rPr lang="en-GB" sz="3000">
                <a:solidFill>
                  <a:schemeClr val="dk2"/>
                </a:solidFill>
                <a:latin typeface="Calibri"/>
                <a:ea typeface="Calibri"/>
                <a:cs typeface="Calibri"/>
                <a:sym typeface="Calibri"/>
              </a:rPr>
            </a:br>
            <a:r>
              <a:rPr lang="en-GB" sz="3000">
                <a:solidFill>
                  <a:schemeClr val="dk2"/>
                </a:solidFill>
                <a:latin typeface="Calibri"/>
                <a:ea typeface="Calibri"/>
                <a:cs typeface="Calibri"/>
                <a:sym typeface="Calibri"/>
              </a:rPr>
              <a:t>and CCT advocacy</a:t>
            </a:r>
            <a:endParaRPr sz="3000">
              <a:solidFill>
                <a:schemeClr val="dk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1: What is the participatory planning process tool?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5" name="Google Shape;195;p31"/>
          <p:cNvSpPr txBox="1"/>
          <p:nvPr>
            <p:ph idx="1" type="body"/>
          </p:nvPr>
        </p:nvSpPr>
        <p:spPr>
          <a:xfrm>
            <a:off x="241450" y="9831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Participatory planning is a process by which citizens show their influence and control over development initiatives which affect them. Playing an active role in:</a:t>
            </a:r>
            <a:endParaRPr sz="1800"/>
          </a:p>
          <a:p>
            <a:pPr indent="-342900" lvl="0" marL="457200" rtl="0" algn="l">
              <a:spcBef>
                <a:spcPts val="0"/>
              </a:spcBef>
              <a:spcAft>
                <a:spcPts val="0"/>
              </a:spcAft>
              <a:buSzPts val="1800"/>
              <a:buChar char="●"/>
            </a:pPr>
            <a:r>
              <a:rPr lang="en-GB" sz="1800"/>
              <a:t>setting priorities </a:t>
            </a:r>
            <a:endParaRPr sz="1800"/>
          </a:p>
          <a:p>
            <a:pPr indent="-342900" lvl="0" marL="457200" rtl="0" algn="l">
              <a:spcBef>
                <a:spcPts val="0"/>
              </a:spcBef>
              <a:spcAft>
                <a:spcPts val="0"/>
              </a:spcAft>
              <a:buSzPts val="1800"/>
              <a:buChar char="●"/>
            </a:pPr>
            <a:r>
              <a:rPr lang="en-GB" sz="1800"/>
              <a:t>allocating resources</a:t>
            </a:r>
            <a:endParaRPr sz="1800"/>
          </a:p>
          <a:p>
            <a:pPr indent="-342900" lvl="0" marL="457200" rtl="0" algn="l">
              <a:spcBef>
                <a:spcPts val="0"/>
              </a:spcBef>
              <a:spcAft>
                <a:spcPts val="0"/>
              </a:spcAft>
              <a:buSzPts val="1800"/>
              <a:buChar char="●"/>
            </a:pPr>
            <a:r>
              <a:rPr lang="en-GB" sz="1800"/>
              <a:t>monitoring the outworking of development initiatives</a:t>
            </a:r>
            <a:endParaRPr/>
          </a:p>
        </p:txBody>
      </p:sp>
      <p:sp>
        <p:nvSpPr>
          <p:cNvPr id="196" name="Google Shape;196;p31"/>
          <p:cNvSpPr txBox="1"/>
          <p:nvPr/>
        </p:nvSpPr>
        <p:spPr>
          <a:xfrm>
            <a:off x="6306750" y="1865725"/>
            <a:ext cx="2333700" cy="19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97" name="Google Shape;197;p31"/>
          <p:cNvPicPr preferRelativeResize="0"/>
          <p:nvPr/>
        </p:nvPicPr>
        <p:blipFill>
          <a:blip r:embed="rId4">
            <a:alphaModFix/>
          </a:blip>
          <a:stretch>
            <a:fillRect/>
          </a:stretch>
        </p:blipFill>
        <p:spPr>
          <a:xfrm>
            <a:off x="5738513" y="2327226"/>
            <a:ext cx="3093775" cy="2219775"/>
          </a:xfrm>
          <a:prstGeom prst="rect">
            <a:avLst/>
          </a:prstGeom>
          <a:noFill/>
          <a:ln>
            <a:noFill/>
          </a:ln>
        </p:spPr>
      </p:pic>
      <p:sp>
        <p:nvSpPr>
          <p:cNvPr id="198" name="Google Shape;198;p31"/>
          <p:cNvSpPr txBox="1"/>
          <p:nvPr>
            <p:ph idx="1" type="body"/>
          </p:nvPr>
        </p:nvSpPr>
        <p:spPr>
          <a:xfrm>
            <a:off x="311700" y="2770375"/>
            <a:ext cx="5493300" cy="11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The term ‘participation’</a:t>
            </a:r>
            <a:r>
              <a:rPr lang="en-GB" sz="1800"/>
              <a:t> can be used to mean various processes such as: </a:t>
            </a:r>
            <a:endParaRPr sz="1800"/>
          </a:p>
          <a:p>
            <a:pPr indent="-342900" lvl="0" marL="457200" rtl="0" algn="l">
              <a:spcBef>
                <a:spcPts val="0"/>
              </a:spcBef>
              <a:spcAft>
                <a:spcPts val="0"/>
              </a:spcAft>
              <a:buSzPts val="1800"/>
              <a:buChar char="●"/>
            </a:pPr>
            <a:r>
              <a:rPr lang="en-GB" sz="1800"/>
              <a:t>information-sharing </a:t>
            </a:r>
            <a:endParaRPr sz="1800"/>
          </a:p>
          <a:p>
            <a:pPr indent="-342900" lvl="0" marL="457200" rtl="0" algn="l">
              <a:spcBef>
                <a:spcPts val="0"/>
              </a:spcBef>
              <a:spcAft>
                <a:spcPts val="0"/>
              </a:spcAft>
              <a:buSzPts val="1800"/>
              <a:buChar char="●"/>
            </a:pPr>
            <a:r>
              <a:rPr lang="en-GB" sz="1800"/>
              <a:t>consultation </a:t>
            </a:r>
            <a:endParaRPr sz="1800"/>
          </a:p>
          <a:p>
            <a:pPr indent="-342900" lvl="0" marL="457200" rtl="0" algn="l">
              <a:spcBef>
                <a:spcPts val="0"/>
              </a:spcBef>
              <a:spcAft>
                <a:spcPts val="0"/>
              </a:spcAft>
              <a:buSzPts val="1800"/>
              <a:buChar char="●"/>
            </a:pPr>
            <a:r>
              <a:rPr lang="en-GB" sz="1800"/>
              <a:t>collaborative planning </a:t>
            </a:r>
            <a:r>
              <a:rPr lang="en-GB" sz="1800"/>
              <a:t>(*we aim for this)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idx="1" type="body"/>
          </p:nvPr>
        </p:nvSpPr>
        <p:spPr>
          <a:xfrm>
            <a:off x="4216650" y="334025"/>
            <a:ext cx="4719600" cy="42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This tool is aimed at supporting local churches and communities’ efforts to do the following:</a:t>
            </a:r>
            <a:endParaRPr sz="1700"/>
          </a:p>
          <a:p>
            <a:pPr indent="-336550" lvl="0" marL="457200" rtl="0" algn="l">
              <a:spcBef>
                <a:spcPts val="1600"/>
              </a:spcBef>
              <a:spcAft>
                <a:spcPts val="0"/>
              </a:spcAft>
              <a:buSzPts val="1700"/>
              <a:buChar char="●"/>
            </a:pPr>
            <a:r>
              <a:rPr lang="en-GB" sz="1700"/>
              <a:t>Ensure </a:t>
            </a:r>
            <a:r>
              <a:rPr b="1" lang="en-GB" sz="1700"/>
              <a:t>local knowledge and understanding are incorporated</a:t>
            </a:r>
            <a:r>
              <a:rPr lang="en-GB" sz="1700"/>
              <a:t> in government development plans and initiatives.</a:t>
            </a:r>
            <a:endParaRPr sz="1700"/>
          </a:p>
          <a:p>
            <a:pPr indent="-336550" lvl="0" marL="457200" rtl="0" algn="l">
              <a:spcBef>
                <a:spcPts val="0"/>
              </a:spcBef>
              <a:spcAft>
                <a:spcPts val="0"/>
              </a:spcAft>
              <a:buSzPts val="1700"/>
              <a:buChar char="●"/>
            </a:pPr>
            <a:r>
              <a:rPr lang="en-GB" sz="1700"/>
              <a:t>Ensure communities </a:t>
            </a:r>
            <a:r>
              <a:rPr b="1" lang="en-GB" sz="1700"/>
              <a:t>actively participate in the making of development decisions</a:t>
            </a:r>
            <a:r>
              <a:rPr lang="en-GB" sz="1700"/>
              <a:t> that may affect them</a:t>
            </a:r>
            <a:endParaRPr sz="1700"/>
          </a:p>
          <a:p>
            <a:pPr indent="-336550" lvl="0" marL="457200" rtl="0" algn="l">
              <a:spcBef>
                <a:spcPts val="0"/>
              </a:spcBef>
              <a:spcAft>
                <a:spcPts val="0"/>
              </a:spcAft>
              <a:buSzPts val="1700"/>
              <a:buChar char="●"/>
            </a:pPr>
            <a:r>
              <a:rPr lang="en-GB" sz="1700"/>
              <a:t>Ensure that development interventions are </a:t>
            </a:r>
            <a:r>
              <a:rPr b="1" lang="en-GB" sz="1700"/>
              <a:t>appropriate to the needs and preferences</a:t>
            </a:r>
            <a:r>
              <a:rPr lang="en-GB" sz="1700"/>
              <a:t> of the communities they are intended to benefit.</a:t>
            </a:r>
            <a:endParaRPr sz="1700"/>
          </a:p>
          <a:p>
            <a:pPr indent="0" lvl="0" marL="45720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0" rtl="0" algn="l">
              <a:spcBef>
                <a:spcPts val="1600"/>
              </a:spcBef>
              <a:spcAft>
                <a:spcPts val="1600"/>
              </a:spcAft>
              <a:buNone/>
            </a:pPr>
            <a:r>
              <a:t/>
            </a:r>
            <a:endParaRPr sz="1700"/>
          </a:p>
        </p:txBody>
      </p:sp>
      <p:sp>
        <p:nvSpPr>
          <p:cNvPr id="204" name="Google Shape;204;p32"/>
          <p:cNvSpPr txBox="1"/>
          <p:nvPr>
            <p:ph type="title"/>
          </p:nvPr>
        </p:nvSpPr>
        <p:spPr>
          <a:xfrm>
            <a:off x="439475" y="1735056"/>
            <a:ext cx="2966100" cy="88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1: Purpose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3"/>
          <p:cNvSpPr txBox="1"/>
          <p:nvPr>
            <p:ph idx="1" type="body"/>
          </p:nvPr>
        </p:nvSpPr>
        <p:spPr>
          <a:xfrm>
            <a:off x="4386225" y="1142825"/>
            <a:ext cx="4312800" cy="136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800"/>
              <a:t>Group exercise / Discussion in pairs:</a:t>
            </a:r>
            <a:endParaRPr b="1" sz="1800"/>
          </a:p>
          <a:p>
            <a:pPr indent="0" lvl="0" marL="0" rtl="0" algn="ctr">
              <a:spcBef>
                <a:spcPts val="1600"/>
              </a:spcBef>
              <a:spcAft>
                <a:spcPts val="1600"/>
              </a:spcAft>
              <a:buNone/>
            </a:pPr>
            <a:r>
              <a:rPr i="1" lang="en-GB" sz="1800"/>
              <a:t>What are the </a:t>
            </a:r>
            <a:r>
              <a:rPr i="1" lang="en-GB" sz="1800"/>
              <a:t>advantages</a:t>
            </a:r>
            <a:r>
              <a:rPr i="1" lang="en-GB" sz="1800"/>
              <a:t> of using the participatory planning process tool?</a:t>
            </a:r>
            <a:endParaRPr i="1" sz="1800"/>
          </a:p>
        </p:txBody>
      </p:sp>
      <p:sp>
        <p:nvSpPr>
          <p:cNvPr id="210" name="Google Shape;210;p33"/>
          <p:cNvSpPr txBox="1"/>
          <p:nvPr>
            <p:ph type="title"/>
          </p:nvPr>
        </p:nvSpPr>
        <p:spPr>
          <a:xfrm>
            <a:off x="508350" y="1420781"/>
            <a:ext cx="2966100" cy="8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1: Strengths</a:t>
            </a:r>
            <a:endParaRPr/>
          </a:p>
        </p:txBody>
      </p:sp>
      <p:pic>
        <p:nvPicPr>
          <p:cNvPr id="211" name="Google Shape;211;p33"/>
          <p:cNvPicPr preferRelativeResize="0"/>
          <p:nvPr/>
        </p:nvPicPr>
        <p:blipFill>
          <a:blip r:embed="rId3">
            <a:alphaModFix/>
          </a:blip>
          <a:stretch>
            <a:fillRect/>
          </a:stretch>
        </p:blipFill>
        <p:spPr>
          <a:xfrm>
            <a:off x="6213887" y="3258725"/>
            <a:ext cx="875025" cy="875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1: Strengths/advantages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7" name="Google Shape;217;p34"/>
          <p:cNvSpPr txBox="1"/>
          <p:nvPr>
            <p:ph idx="1" type="body"/>
          </p:nvPr>
        </p:nvSpPr>
        <p:spPr>
          <a:xfrm>
            <a:off x="311700" y="964875"/>
            <a:ext cx="7848000" cy="3499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GB"/>
              <a:t>It increases citizens' voices</a:t>
            </a:r>
            <a:endParaRPr/>
          </a:p>
          <a:p>
            <a:pPr indent="-317500" lvl="1" marL="914400" rtl="0" algn="l">
              <a:lnSpc>
                <a:spcPct val="100000"/>
              </a:lnSpc>
              <a:spcBef>
                <a:spcPts val="0"/>
              </a:spcBef>
              <a:spcAft>
                <a:spcPts val="0"/>
              </a:spcAft>
              <a:buSzPts val="1400"/>
              <a:buChar char="○"/>
            </a:pPr>
            <a:r>
              <a:rPr lang="en-GB"/>
              <a:t>Citizens are well informed </a:t>
            </a:r>
            <a:endParaRPr/>
          </a:p>
          <a:p>
            <a:pPr indent="-317500" lvl="1" marL="914400" rtl="0" algn="l">
              <a:lnSpc>
                <a:spcPct val="100000"/>
              </a:lnSpc>
              <a:spcBef>
                <a:spcPts val="0"/>
              </a:spcBef>
              <a:spcAft>
                <a:spcPts val="0"/>
              </a:spcAft>
              <a:buSzPts val="1400"/>
              <a:buChar char="○"/>
            </a:pPr>
            <a:r>
              <a:rPr lang="en-GB"/>
              <a:t>They have opportunities to participate in identifying development needs and in deciding what policies and programs of their local governments should be prioritised.  </a:t>
            </a:r>
            <a:endParaRPr/>
          </a:p>
          <a:p>
            <a:pPr indent="-317500" lvl="0" marL="457200" rtl="0" algn="l">
              <a:spcBef>
                <a:spcPts val="1000"/>
              </a:spcBef>
              <a:spcAft>
                <a:spcPts val="0"/>
              </a:spcAft>
              <a:buSzPts val="1400"/>
              <a:buChar char="●"/>
            </a:pPr>
            <a:r>
              <a:rPr b="1" lang="en-GB"/>
              <a:t>It opens up new civic spaces for citizens to exact performance, transparency and accountability from their local governments. </a:t>
            </a:r>
            <a:r>
              <a:rPr lang="en-GB"/>
              <a:t>Citizens to be involved not only in the implementation of the plans but also in monitoring and evaluating the performance of their local governments.</a:t>
            </a:r>
            <a:endParaRPr/>
          </a:p>
          <a:p>
            <a:pPr indent="-317500" lvl="0" marL="457200" rtl="0" algn="l">
              <a:spcBef>
                <a:spcPts val="1000"/>
              </a:spcBef>
              <a:spcAft>
                <a:spcPts val="0"/>
              </a:spcAft>
              <a:buSzPts val="1400"/>
              <a:buChar char="●"/>
            </a:pPr>
            <a:r>
              <a:rPr b="1" lang="en-GB"/>
              <a:t>It builds community ownership in local government plans,</a:t>
            </a:r>
            <a:r>
              <a:rPr lang="en-GB"/>
              <a:t> which in turn, opens access to community resources, for example resources identified during the church and community mobilisation processes.</a:t>
            </a:r>
            <a:endParaRPr/>
          </a:p>
          <a:p>
            <a:pPr indent="-317500" lvl="0" marL="457200" rtl="0" algn="l">
              <a:spcBef>
                <a:spcPts val="1000"/>
              </a:spcBef>
              <a:spcAft>
                <a:spcPts val="0"/>
              </a:spcAft>
              <a:buSzPts val="1400"/>
              <a:buChar char="●"/>
            </a:pPr>
            <a:r>
              <a:rPr b="1" lang="en-GB"/>
              <a:t>It helps shift the power dynamics between different forms of power, stakeholders and resources</a:t>
            </a:r>
            <a:r>
              <a:rPr lang="en-GB"/>
              <a:t> thereby enabling different participants to interact in an equitable and genuinely collaborative way.</a:t>
            </a:r>
            <a:endParaRPr/>
          </a:p>
          <a:p>
            <a:pPr indent="0" lvl="0" marL="0" rtl="0" algn="l">
              <a:spcBef>
                <a:spcPts val="10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idx="1" type="body"/>
          </p:nvPr>
        </p:nvSpPr>
        <p:spPr>
          <a:xfrm>
            <a:off x="4121400" y="1201000"/>
            <a:ext cx="4771800" cy="1933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GB" sz="1800">
                <a:solidFill>
                  <a:srgbClr val="000000"/>
                </a:solidFill>
              </a:rPr>
              <a:t>Group exercise / Discussion in pairs:</a:t>
            </a:r>
            <a:endParaRPr b="1" sz="1800">
              <a:solidFill>
                <a:srgbClr val="000000"/>
              </a:solidFill>
            </a:endParaRPr>
          </a:p>
          <a:p>
            <a:pPr indent="0" lvl="0" marL="0" rtl="0" algn="ctr">
              <a:lnSpc>
                <a:spcPct val="100000"/>
              </a:lnSpc>
              <a:spcBef>
                <a:spcPts val="0"/>
              </a:spcBef>
              <a:spcAft>
                <a:spcPts val="0"/>
              </a:spcAft>
              <a:buNone/>
            </a:pPr>
            <a:r>
              <a:t/>
            </a:r>
            <a:endParaRPr b="1" sz="1800">
              <a:solidFill>
                <a:srgbClr val="000000"/>
              </a:solidFill>
            </a:endParaRPr>
          </a:p>
          <a:p>
            <a:pPr indent="0" lvl="0" marL="0" rtl="0" algn="ctr">
              <a:lnSpc>
                <a:spcPct val="100000"/>
              </a:lnSpc>
              <a:spcBef>
                <a:spcPts val="0"/>
              </a:spcBef>
              <a:spcAft>
                <a:spcPts val="0"/>
              </a:spcAft>
              <a:buNone/>
            </a:pPr>
            <a:r>
              <a:rPr i="1" lang="en-GB" sz="1800">
                <a:solidFill>
                  <a:srgbClr val="000000"/>
                </a:solidFill>
              </a:rPr>
              <a:t>What are the limitations of using the participatory planning process tool?</a:t>
            </a:r>
            <a:endParaRPr i="1" sz="1800">
              <a:solidFill>
                <a:srgbClr val="000000"/>
              </a:solidFill>
            </a:endParaRPr>
          </a:p>
          <a:p>
            <a:pPr indent="0" lvl="0" marL="0" rtl="0" algn="l">
              <a:spcBef>
                <a:spcPts val="0"/>
              </a:spcBef>
              <a:spcAft>
                <a:spcPts val="1600"/>
              </a:spcAft>
              <a:buNone/>
            </a:pPr>
            <a:r>
              <a:t/>
            </a:r>
            <a:endParaRPr sz="1800"/>
          </a:p>
        </p:txBody>
      </p:sp>
      <p:sp>
        <p:nvSpPr>
          <p:cNvPr id="223" name="Google Shape;223;p35"/>
          <p:cNvSpPr txBox="1"/>
          <p:nvPr>
            <p:ph type="title"/>
          </p:nvPr>
        </p:nvSpPr>
        <p:spPr>
          <a:xfrm>
            <a:off x="470350" y="1957931"/>
            <a:ext cx="2966100" cy="8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1: Limitations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1: Some limitations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9" name="Google Shape;229;p36"/>
          <p:cNvSpPr txBox="1"/>
          <p:nvPr>
            <p:ph idx="1" type="body"/>
          </p:nvPr>
        </p:nvSpPr>
        <p:spPr>
          <a:xfrm>
            <a:off x="311700" y="880800"/>
            <a:ext cx="7726500" cy="35421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en-GB" sz="1800"/>
              <a:t>It may </a:t>
            </a:r>
            <a:r>
              <a:rPr b="1" lang="en-GB" sz="1800"/>
              <a:t>not directly lead to community involvement in the actual outworking, monitoring or evaluation of actions. </a:t>
            </a:r>
            <a:endParaRPr sz="1800"/>
          </a:p>
          <a:p>
            <a:pPr indent="-342900" lvl="0" marL="457200" rtl="0" algn="l">
              <a:spcBef>
                <a:spcPts val="1600"/>
              </a:spcBef>
              <a:spcAft>
                <a:spcPts val="0"/>
              </a:spcAft>
              <a:buSzPts val="1800"/>
              <a:buChar char="●"/>
            </a:pPr>
            <a:r>
              <a:rPr b="1" lang="en-GB" sz="1800"/>
              <a:t>The process could be captured by community elites or other powerful people and organisations</a:t>
            </a:r>
            <a:r>
              <a:rPr lang="en-GB" sz="1800"/>
              <a:t> as they seek to promote their own interests by manipulating the process.</a:t>
            </a:r>
            <a:endParaRPr sz="1800"/>
          </a:p>
          <a:p>
            <a:pPr indent="-342900" lvl="0" marL="457200" rtl="0" algn="l">
              <a:spcBef>
                <a:spcPts val="1000"/>
              </a:spcBef>
              <a:spcAft>
                <a:spcPts val="0"/>
              </a:spcAft>
              <a:buSzPts val="1800"/>
              <a:buChar char="●"/>
            </a:pPr>
            <a:r>
              <a:rPr b="1" lang="en-GB" sz="1800"/>
              <a:t>It requires time and resources to include various stakeholders with diverse interests.  </a:t>
            </a:r>
            <a:endParaRPr b="1" sz="1800"/>
          </a:p>
          <a:p>
            <a:pPr indent="-342900" lvl="0" marL="457200" rtl="0" algn="l">
              <a:spcBef>
                <a:spcPts val="1000"/>
              </a:spcBef>
              <a:spcAft>
                <a:spcPts val="0"/>
              </a:spcAft>
              <a:buSzPts val="1800"/>
              <a:buChar char="●"/>
            </a:pPr>
            <a:r>
              <a:rPr b="1" lang="en-GB" sz="1800"/>
              <a:t>It raises expectations.</a:t>
            </a:r>
            <a:endParaRPr sz="1800"/>
          </a:p>
          <a:p>
            <a:pPr indent="0" lvl="0" marL="0" rtl="0" algn="l">
              <a:spcBef>
                <a:spcPts val="1600"/>
              </a:spcBef>
              <a:spcAft>
                <a:spcPts val="1600"/>
              </a:spcAft>
              <a:buNone/>
            </a:pPr>
            <a:r>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ctrTitle"/>
          </p:nvPr>
        </p:nvSpPr>
        <p:spPr>
          <a:xfrm>
            <a:off x="288775" y="1275325"/>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500"/>
              <a:t>Using and adapting the tool</a:t>
            </a:r>
            <a:endParaRPr sz="4500"/>
          </a:p>
        </p:txBody>
      </p:sp>
      <p:sp>
        <p:nvSpPr>
          <p:cNvPr id="235" name="Google Shape;235;p37"/>
          <p:cNvSpPr txBox="1"/>
          <p:nvPr>
            <p:ph idx="1" type="subTitle"/>
          </p:nvPr>
        </p:nvSpPr>
        <p:spPr>
          <a:xfrm>
            <a:off x="927775" y="2236225"/>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Tool 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txBox="1"/>
          <p:nvPr>
            <p:ph type="title"/>
          </p:nvPr>
        </p:nvSpPr>
        <p:spPr>
          <a:xfrm>
            <a:off x="47125" y="111650"/>
            <a:ext cx="904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GB" sz="2700"/>
              <a:t>Tool 1: Planning in your CCT process </a:t>
            </a:r>
            <a:endParaRPr sz="2700"/>
          </a:p>
        </p:txBody>
      </p:sp>
      <p:graphicFrame>
        <p:nvGraphicFramePr>
          <p:cNvPr id="241" name="Google Shape;241;p38"/>
          <p:cNvGraphicFramePr/>
          <p:nvPr/>
        </p:nvGraphicFramePr>
        <p:xfrm>
          <a:off x="222275" y="970225"/>
          <a:ext cx="3000000" cy="3000000"/>
        </p:xfrm>
        <a:graphic>
          <a:graphicData uri="http://schemas.openxmlformats.org/drawingml/2006/table">
            <a:tbl>
              <a:tblPr>
                <a:noFill/>
                <a:tableStyleId>{86477A54-2309-4EA9-BEAA-6DD926495A96}</a:tableStyleId>
              </a:tblPr>
              <a:tblGrid>
                <a:gridCol w="1771700"/>
                <a:gridCol w="1915275"/>
                <a:gridCol w="2919375"/>
                <a:gridCol w="2093100"/>
              </a:tblGrid>
              <a:tr h="565400">
                <a:tc>
                  <a:txBody>
                    <a:bodyPr/>
                    <a:lstStyle/>
                    <a:p>
                      <a:pPr indent="0" lvl="0" marL="0" rtl="0" algn="l">
                        <a:spcBef>
                          <a:spcPts val="0"/>
                        </a:spcBef>
                        <a:spcAft>
                          <a:spcPts val="0"/>
                        </a:spcAft>
                        <a:buNone/>
                      </a:pPr>
                      <a:r>
                        <a:rPr b="1" lang="en-GB">
                          <a:solidFill>
                            <a:srgbClr val="333333"/>
                          </a:solidFill>
                          <a:latin typeface="Calibri"/>
                          <a:ea typeface="Calibri"/>
                          <a:cs typeface="Calibri"/>
                          <a:sym typeface="Calibri"/>
                        </a:rPr>
                        <a:t>CCT approach</a:t>
                      </a:r>
                      <a:endParaRPr b="1">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a:solidFill>
                            <a:srgbClr val="333333"/>
                          </a:solidFill>
                          <a:latin typeface="Calibri"/>
                          <a:ea typeface="Calibri"/>
                          <a:cs typeface="Calibri"/>
                          <a:sym typeface="Calibri"/>
                        </a:rPr>
                        <a:t>CCMP</a:t>
                      </a:r>
                      <a:endParaRPr b="1">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a:solidFill>
                            <a:srgbClr val="333333"/>
                          </a:solidFill>
                          <a:latin typeface="Calibri"/>
                          <a:ea typeface="Calibri"/>
                          <a:cs typeface="Calibri"/>
                          <a:sym typeface="Calibri"/>
                        </a:rPr>
                        <a:t>Umoja/Parivartan/Unidos</a:t>
                      </a:r>
                      <a:endParaRPr b="1">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a:solidFill>
                            <a:srgbClr val="333333"/>
                          </a:solidFill>
                          <a:latin typeface="Calibri"/>
                          <a:ea typeface="Calibri"/>
                          <a:cs typeface="Calibri"/>
                          <a:sym typeface="Calibri"/>
                        </a:rPr>
                        <a:t>Sangsangai</a:t>
                      </a:r>
                      <a:endParaRPr b="1">
                        <a:solidFill>
                          <a:srgbClr val="333333"/>
                        </a:solidFill>
                        <a:latin typeface="Calibri"/>
                        <a:ea typeface="Calibri"/>
                        <a:cs typeface="Calibri"/>
                        <a:sym typeface="Calibri"/>
                      </a:endParaRPr>
                    </a:p>
                  </a:txBody>
                  <a:tcPr marT="89525" marB="89525" marR="89525" marL="89525">
                    <a:solidFill>
                      <a:srgbClr val="FCE97D"/>
                    </a:solidFill>
                  </a:tcPr>
                </a:tc>
              </a:tr>
              <a:tr h="1246650">
                <a:tc>
                  <a:txBody>
                    <a:bodyPr/>
                    <a:lstStyle/>
                    <a:p>
                      <a:pPr indent="0" lvl="0" marL="0" rtl="0" algn="l">
                        <a:spcBef>
                          <a:spcPts val="0"/>
                        </a:spcBef>
                        <a:spcAft>
                          <a:spcPts val="0"/>
                        </a:spcAft>
                        <a:buNone/>
                      </a:pPr>
                      <a:r>
                        <a:rPr b="1" lang="en-GB">
                          <a:solidFill>
                            <a:srgbClr val="333333"/>
                          </a:solidFill>
                          <a:latin typeface="Calibri"/>
                          <a:ea typeface="Calibri"/>
                          <a:cs typeface="Calibri"/>
                          <a:sym typeface="Calibri"/>
                        </a:rPr>
                        <a:t>How</a:t>
                      </a:r>
                      <a:r>
                        <a:rPr lang="en-GB">
                          <a:solidFill>
                            <a:srgbClr val="333333"/>
                          </a:solidFill>
                          <a:latin typeface="Calibri"/>
                          <a:ea typeface="Calibri"/>
                          <a:cs typeface="Calibri"/>
                          <a:sym typeface="Calibri"/>
                        </a:rPr>
                        <a:t> and </a:t>
                      </a:r>
                      <a:r>
                        <a:rPr b="1" lang="en-GB">
                          <a:solidFill>
                            <a:srgbClr val="333333"/>
                          </a:solidFill>
                          <a:latin typeface="Calibri"/>
                          <a:ea typeface="Calibri"/>
                          <a:cs typeface="Calibri"/>
                          <a:sym typeface="Calibri"/>
                        </a:rPr>
                        <a:t>when</a:t>
                      </a:r>
                      <a:r>
                        <a:rPr lang="en-GB">
                          <a:solidFill>
                            <a:srgbClr val="333333"/>
                          </a:solidFill>
                          <a:latin typeface="Calibri"/>
                          <a:ea typeface="Calibri"/>
                          <a:cs typeface="Calibri"/>
                          <a:sym typeface="Calibri"/>
                        </a:rPr>
                        <a:t> is planning done in your CCT process?</a:t>
                      </a:r>
                      <a:endParaRPr>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a:solidFill>
                          <a:srgbClr val="333333"/>
                        </a:solidFill>
                        <a:latin typeface="Calibri"/>
                        <a:ea typeface="Calibri"/>
                        <a:cs typeface="Calibri"/>
                        <a:sym typeface="Calibri"/>
                      </a:endParaRPr>
                    </a:p>
                  </a:txBody>
                  <a:tcPr marT="63500" marB="63500" marR="63500" marL="63500">
                    <a:solidFill>
                      <a:schemeClr val="lt1"/>
                    </a:solidFill>
                  </a:tcPr>
                </a:tc>
              </a:tr>
              <a:tr h="978450">
                <a:tc>
                  <a:txBody>
                    <a:bodyPr/>
                    <a:lstStyle/>
                    <a:p>
                      <a:pPr indent="0" lvl="0" marL="0" rtl="0" algn="l">
                        <a:spcBef>
                          <a:spcPts val="0"/>
                        </a:spcBef>
                        <a:spcAft>
                          <a:spcPts val="0"/>
                        </a:spcAft>
                        <a:buNone/>
                      </a:pPr>
                      <a:r>
                        <a:rPr lang="en-GB">
                          <a:solidFill>
                            <a:srgbClr val="333333"/>
                          </a:solidFill>
                          <a:latin typeface="Calibri"/>
                          <a:ea typeface="Calibri"/>
                          <a:cs typeface="Calibri"/>
                          <a:sym typeface="Calibri"/>
                        </a:rPr>
                        <a:t>How are the identified issues prioritised?</a:t>
                      </a:r>
                      <a:endParaRPr>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a:solidFill>
                          <a:srgbClr val="333333"/>
                        </a:solidFill>
                        <a:latin typeface="Calibri"/>
                        <a:ea typeface="Calibri"/>
                        <a:cs typeface="Calibri"/>
                        <a:sym typeface="Calibri"/>
                      </a:endParaRPr>
                    </a:p>
                  </a:txBody>
                  <a:tcPr marT="63500" marB="63500" marR="63500" marL="63500">
                    <a:solidFill>
                      <a:schemeClr val="lt1"/>
                    </a:solidFill>
                  </a:tcPr>
                </a:tc>
              </a:tr>
              <a:tr h="1217950">
                <a:tc>
                  <a:txBody>
                    <a:bodyPr/>
                    <a:lstStyle/>
                    <a:p>
                      <a:pPr indent="0" lvl="0" marL="0" rtl="0" algn="l">
                        <a:spcBef>
                          <a:spcPts val="0"/>
                        </a:spcBef>
                        <a:spcAft>
                          <a:spcPts val="0"/>
                        </a:spcAft>
                        <a:buNone/>
                      </a:pPr>
                      <a:r>
                        <a:rPr lang="en-GB">
                          <a:solidFill>
                            <a:schemeClr val="dk1"/>
                          </a:solidFill>
                          <a:latin typeface="Calibri"/>
                          <a:ea typeface="Calibri"/>
                          <a:cs typeface="Calibri"/>
                          <a:sym typeface="Calibri"/>
                        </a:rPr>
                        <a:t>When can participatory planning can be introduced?</a:t>
                      </a:r>
                      <a:endParaRPr>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47125" y="111650"/>
            <a:ext cx="904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Tool 1: </a:t>
            </a:r>
            <a:r>
              <a:rPr lang="en-GB" sz="2700"/>
              <a:t>Planning in your CCT process (summary)</a:t>
            </a:r>
            <a:endParaRPr sz="2700"/>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p:txBody>
      </p:sp>
      <p:graphicFrame>
        <p:nvGraphicFramePr>
          <p:cNvPr id="247" name="Google Shape;247;p39"/>
          <p:cNvGraphicFramePr/>
          <p:nvPr/>
        </p:nvGraphicFramePr>
        <p:xfrm>
          <a:off x="209875" y="1063900"/>
          <a:ext cx="3000000" cy="3000000"/>
        </p:xfrm>
        <a:graphic>
          <a:graphicData uri="http://schemas.openxmlformats.org/drawingml/2006/table">
            <a:tbl>
              <a:tblPr>
                <a:noFill/>
                <a:tableStyleId>{86477A54-2309-4EA9-BEAA-6DD926495A96}</a:tableStyleId>
              </a:tblPr>
              <a:tblGrid>
                <a:gridCol w="1750350"/>
                <a:gridCol w="1892175"/>
                <a:gridCol w="2884100"/>
                <a:gridCol w="2175775"/>
              </a:tblGrid>
              <a:tr h="485300">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CCT approach</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CCMP</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Umoja/Parivartan/Unidos</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Sangsangai</a:t>
                      </a:r>
                      <a:endParaRPr b="1" sz="1800">
                        <a:solidFill>
                          <a:srgbClr val="333333"/>
                        </a:solidFill>
                        <a:latin typeface="Calibri"/>
                        <a:ea typeface="Calibri"/>
                        <a:cs typeface="Calibri"/>
                        <a:sym typeface="Calibri"/>
                      </a:endParaRPr>
                    </a:p>
                  </a:txBody>
                  <a:tcPr marT="89525" marB="89525" marR="89525" marL="89525">
                    <a:solidFill>
                      <a:srgbClr val="FCE97D"/>
                    </a:solidFill>
                  </a:tcPr>
                </a:tc>
              </a:tr>
              <a:tr h="1967500">
                <a:tc>
                  <a:txBody>
                    <a:bodyPr/>
                    <a:lstStyle/>
                    <a:p>
                      <a:pPr indent="0" lvl="0" marL="0" rtl="0" algn="l">
                        <a:spcBef>
                          <a:spcPts val="0"/>
                        </a:spcBef>
                        <a:spcAft>
                          <a:spcPts val="0"/>
                        </a:spcAft>
                        <a:buNone/>
                      </a:pPr>
                      <a:r>
                        <a:rPr lang="en-GB" sz="1800">
                          <a:solidFill>
                            <a:schemeClr val="dk1"/>
                          </a:solidFill>
                          <a:latin typeface="Calibri"/>
                          <a:ea typeface="Calibri"/>
                          <a:cs typeface="Calibri"/>
                          <a:sym typeface="Calibri"/>
                        </a:rPr>
                        <a:t>When participatory planning can be introduced</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Stage 4:</a:t>
                      </a:r>
                      <a:r>
                        <a:rPr lang="en-GB" sz="1800">
                          <a:solidFill>
                            <a:srgbClr val="333333"/>
                          </a:solidFill>
                          <a:latin typeface="Calibri"/>
                          <a:ea typeface="Calibri"/>
                          <a:cs typeface="Calibri"/>
                          <a:sym typeface="Calibri"/>
                        </a:rPr>
                        <a:t> </a:t>
                      </a:r>
                      <a:br>
                        <a:rPr lang="en-GB" sz="1800">
                          <a:solidFill>
                            <a:srgbClr val="333333"/>
                          </a:solidFill>
                          <a:latin typeface="Calibri"/>
                          <a:ea typeface="Calibri"/>
                          <a:cs typeface="Calibri"/>
                          <a:sym typeface="Calibri"/>
                        </a:rPr>
                      </a:br>
                      <a:r>
                        <a:rPr lang="en-GB" sz="1800">
                          <a:solidFill>
                            <a:srgbClr val="333333"/>
                          </a:solidFill>
                          <a:latin typeface="Calibri"/>
                          <a:ea typeface="Calibri"/>
                          <a:cs typeface="Calibri"/>
                          <a:sym typeface="Calibri"/>
                        </a:rPr>
                        <a:t>Information analysis</a:t>
                      </a:r>
                      <a:endParaRPr sz="1800">
                        <a:solidFill>
                          <a:srgbClr val="333333"/>
                        </a:solidFill>
                        <a:latin typeface="Calibri"/>
                        <a:ea typeface="Calibri"/>
                        <a:cs typeface="Calibri"/>
                        <a:sym typeface="Calibri"/>
                      </a:endParaRPr>
                    </a:p>
                    <a:p>
                      <a:pPr indent="0" lvl="0" marL="0" rtl="0" algn="l">
                        <a:spcBef>
                          <a:spcPts val="700"/>
                        </a:spcBef>
                        <a:spcAft>
                          <a:spcPts val="0"/>
                        </a:spcAft>
                        <a:buNone/>
                      </a:pPr>
                      <a:r>
                        <a:rPr b="1" lang="en-GB" sz="1800">
                          <a:solidFill>
                            <a:srgbClr val="333333"/>
                          </a:solidFill>
                          <a:latin typeface="Calibri"/>
                          <a:ea typeface="Calibri"/>
                          <a:cs typeface="Calibri"/>
                          <a:sym typeface="Calibri"/>
                        </a:rPr>
                        <a:t>Stage 5:</a:t>
                      </a:r>
                      <a:r>
                        <a:rPr lang="en-GB" sz="1800">
                          <a:solidFill>
                            <a:srgbClr val="333333"/>
                          </a:solidFill>
                          <a:latin typeface="Calibri"/>
                          <a:ea typeface="Calibri"/>
                          <a:cs typeface="Calibri"/>
                          <a:sym typeface="Calibri"/>
                        </a:rPr>
                        <a:t> </a:t>
                      </a:r>
                      <a:br>
                        <a:rPr lang="en-GB" sz="1800">
                          <a:solidFill>
                            <a:srgbClr val="333333"/>
                          </a:solidFill>
                          <a:latin typeface="Calibri"/>
                          <a:ea typeface="Calibri"/>
                          <a:cs typeface="Calibri"/>
                          <a:sym typeface="Calibri"/>
                        </a:rPr>
                      </a:br>
                      <a:r>
                        <a:rPr lang="en-GB" sz="1800">
                          <a:solidFill>
                            <a:srgbClr val="333333"/>
                          </a:solidFill>
                          <a:latin typeface="Calibri"/>
                          <a:ea typeface="Calibri"/>
                          <a:cs typeface="Calibri"/>
                          <a:sym typeface="Calibri"/>
                        </a:rPr>
                        <a:t>Decision making</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Stage 3:</a:t>
                      </a:r>
                      <a:r>
                        <a:rPr lang="en-GB" sz="1800">
                          <a:solidFill>
                            <a:srgbClr val="333333"/>
                          </a:solidFill>
                          <a:latin typeface="Calibri"/>
                          <a:ea typeface="Calibri"/>
                          <a:cs typeface="Calibri"/>
                          <a:sym typeface="Calibri"/>
                        </a:rPr>
                        <a:t> </a:t>
                      </a:r>
                      <a:br>
                        <a:rPr lang="en-GB" sz="1800">
                          <a:solidFill>
                            <a:srgbClr val="333333"/>
                          </a:solidFill>
                          <a:latin typeface="Calibri"/>
                          <a:ea typeface="Calibri"/>
                          <a:cs typeface="Calibri"/>
                          <a:sym typeface="Calibri"/>
                        </a:rPr>
                      </a:br>
                      <a:r>
                        <a:rPr lang="en-GB" sz="1800">
                          <a:solidFill>
                            <a:srgbClr val="333333"/>
                          </a:solidFill>
                          <a:latin typeface="Calibri"/>
                          <a:ea typeface="Calibri"/>
                          <a:cs typeface="Calibri"/>
                          <a:sym typeface="Calibri"/>
                        </a:rPr>
                        <a:t>Dreaming dreams and taking action (planning for action)</a:t>
                      </a:r>
                      <a:endParaRPr sz="1800">
                        <a:solidFill>
                          <a:srgbClr val="333333"/>
                        </a:solidFill>
                        <a:latin typeface="Calibri"/>
                        <a:ea typeface="Calibri"/>
                        <a:cs typeface="Calibri"/>
                        <a:sym typeface="Calibri"/>
                      </a:endParaRPr>
                    </a:p>
                    <a:p>
                      <a:pPr indent="0" lvl="0" marL="0" rtl="0" algn="l">
                        <a:spcBef>
                          <a:spcPts val="700"/>
                        </a:spcBef>
                        <a:spcAft>
                          <a:spcPts val="0"/>
                        </a:spcAft>
                        <a:buNone/>
                      </a:pPr>
                      <a:r>
                        <a:rPr b="1" lang="en-GB" sz="1800">
                          <a:solidFill>
                            <a:srgbClr val="333333"/>
                          </a:solidFill>
                          <a:latin typeface="Calibri"/>
                          <a:ea typeface="Calibri"/>
                          <a:cs typeface="Calibri"/>
                          <a:sym typeface="Calibri"/>
                        </a:rPr>
                        <a:t>Stage 4:</a:t>
                      </a:r>
                      <a:r>
                        <a:rPr lang="en-GB" sz="1800">
                          <a:solidFill>
                            <a:srgbClr val="333333"/>
                          </a:solidFill>
                          <a:latin typeface="Calibri"/>
                          <a:ea typeface="Calibri"/>
                          <a:cs typeface="Calibri"/>
                          <a:sym typeface="Calibri"/>
                        </a:rPr>
                        <a:t> </a:t>
                      </a:r>
                      <a:br>
                        <a:rPr lang="en-GB" sz="1800">
                          <a:solidFill>
                            <a:srgbClr val="333333"/>
                          </a:solidFill>
                          <a:latin typeface="Calibri"/>
                          <a:ea typeface="Calibri"/>
                          <a:cs typeface="Calibri"/>
                          <a:sym typeface="Calibri"/>
                        </a:rPr>
                      </a:br>
                      <a:r>
                        <a:rPr lang="en-GB" sz="1800">
                          <a:solidFill>
                            <a:srgbClr val="333333"/>
                          </a:solidFill>
                          <a:latin typeface="Calibri"/>
                          <a:ea typeface="Calibri"/>
                          <a:cs typeface="Calibri"/>
                          <a:sym typeface="Calibri"/>
                        </a:rPr>
                        <a:t>Taking action</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3rd cycle:</a:t>
                      </a:r>
                      <a:r>
                        <a:rPr lang="en-GB" sz="1800">
                          <a:solidFill>
                            <a:srgbClr val="333333"/>
                          </a:solidFill>
                          <a:latin typeface="Calibri"/>
                          <a:ea typeface="Calibri"/>
                          <a:cs typeface="Calibri"/>
                          <a:sym typeface="Calibri"/>
                        </a:rPr>
                        <a:t> </a:t>
                      </a:r>
                      <a:br>
                        <a:rPr lang="en-GB" sz="1800">
                          <a:solidFill>
                            <a:srgbClr val="333333"/>
                          </a:solidFill>
                          <a:latin typeface="Calibri"/>
                          <a:ea typeface="Calibri"/>
                          <a:cs typeface="Calibri"/>
                          <a:sym typeface="Calibri"/>
                        </a:rPr>
                      </a:br>
                      <a:r>
                        <a:rPr lang="en-GB" sz="1800">
                          <a:solidFill>
                            <a:srgbClr val="333333"/>
                          </a:solidFill>
                          <a:latin typeface="Calibri"/>
                          <a:ea typeface="Calibri"/>
                          <a:cs typeface="Calibri"/>
                          <a:sym typeface="Calibri"/>
                        </a:rPr>
                        <a:t>The community</a:t>
                      </a:r>
                      <a:endParaRPr sz="1800">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
        <p:nvSpPr>
          <p:cNvPr id="248" name="Google Shape;248;p39"/>
          <p:cNvSpPr txBox="1"/>
          <p:nvPr/>
        </p:nvSpPr>
        <p:spPr>
          <a:xfrm>
            <a:off x="275700" y="3524050"/>
            <a:ext cx="8188500" cy="8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34343"/>
                </a:solidFill>
                <a:latin typeface="Calibri"/>
                <a:ea typeface="Calibri"/>
                <a:cs typeface="Calibri"/>
                <a:sym typeface="Calibri"/>
              </a:rPr>
              <a:t>A common feature</a:t>
            </a:r>
            <a:r>
              <a:rPr lang="en-GB">
                <a:solidFill>
                  <a:srgbClr val="434343"/>
                </a:solidFill>
                <a:latin typeface="Calibri"/>
                <a:ea typeface="Calibri"/>
                <a:cs typeface="Calibri"/>
                <a:sym typeface="Calibri"/>
              </a:rPr>
              <a:t> of all CCT processes is that they all use the participatory method, so they are well set up to incorporate participatory planning. Therefore much of the work described in the participatory planning tool will have been done by the church and community if they have done stages 3 and 4 of the CCT process. </a:t>
            </a:r>
            <a:endParaRPr>
              <a:solidFill>
                <a:srgbClr val="434343"/>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47075" y="111650"/>
            <a:ext cx="90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tool: Key steps in the participatory planning process  </a:t>
            </a:r>
            <a:endParaRPr/>
          </a:p>
        </p:txBody>
      </p:sp>
      <p:sp>
        <p:nvSpPr>
          <p:cNvPr id="254" name="Google Shape;254;p40"/>
          <p:cNvSpPr txBox="1"/>
          <p:nvPr>
            <p:ph idx="1" type="body"/>
          </p:nvPr>
        </p:nvSpPr>
        <p:spPr>
          <a:xfrm>
            <a:off x="311700" y="890100"/>
            <a:ext cx="8520600" cy="35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In a regular participatory planning process, the following steps are taken: </a:t>
            </a:r>
            <a:endParaRPr sz="1800"/>
          </a:p>
          <a:p>
            <a:pPr indent="-342900" lvl="0" marL="457200" rtl="0" algn="l">
              <a:spcBef>
                <a:spcPts val="1600"/>
              </a:spcBef>
              <a:spcAft>
                <a:spcPts val="0"/>
              </a:spcAft>
              <a:buSzPts val="1800"/>
              <a:buAutoNum type="arabicPeriod"/>
            </a:pPr>
            <a:r>
              <a:rPr lang="en-GB" sz="1800"/>
              <a:t>Verbal ranking of problems and opportunities (done in stages 3 and 4 of CCT processes) </a:t>
            </a:r>
            <a:endParaRPr sz="1800"/>
          </a:p>
          <a:p>
            <a:pPr indent="-342900" lvl="0" marL="457200" rtl="0" algn="l">
              <a:spcBef>
                <a:spcPts val="1000"/>
              </a:spcBef>
              <a:spcAft>
                <a:spcPts val="0"/>
              </a:spcAft>
              <a:buSzPts val="1800"/>
              <a:buAutoNum type="arabicPeriod"/>
            </a:pPr>
            <a:r>
              <a:rPr lang="en-GB" sz="1800"/>
              <a:t>Community action plan (similar to the planning and decision-making stages in CCT approaches)</a:t>
            </a:r>
            <a:endParaRPr sz="1800"/>
          </a:p>
          <a:p>
            <a:pPr indent="-342900" lvl="0" marL="457200" rtl="0" algn="l">
              <a:spcBef>
                <a:spcPts val="1000"/>
              </a:spcBef>
              <a:spcAft>
                <a:spcPts val="0"/>
              </a:spcAft>
              <a:buSzPts val="1800"/>
              <a:buAutoNum type="arabicPeriod"/>
            </a:pPr>
            <a:r>
              <a:rPr b="1" lang="en-GB" sz="1800"/>
              <a:t>Mapping of existing opportunities: This is the new part! From the list of</a:t>
            </a:r>
            <a:r>
              <a:rPr b="1" lang="en-GB" sz="1800"/>
              <a:t> identified issues, pick out those that can be incorporated into government plans and budgets</a:t>
            </a:r>
            <a:endParaRPr b="1" sz="1800"/>
          </a:p>
          <a:p>
            <a:pPr indent="0" lvl="0" marL="0" rtl="0" algn="l">
              <a:lnSpc>
                <a:spcPct val="100000"/>
              </a:lnSpc>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600"/>
              </a:spcBef>
              <a:spcAft>
                <a:spcPts val="1600"/>
              </a:spcAft>
              <a:buNone/>
            </a:pPr>
            <a:r>
              <a:t/>
            </a:r>
            <a:endParaRPr sz="1800"/>
          </a:p>
        </p:txBody>
      </p:sp>
      <p:pic>
        <p:nvPicPr>
          <p:cNvPr id="255" name="Google Shape;255;p40"/>
          <p:cNvPicPr preferRelativeResize="0"/>
          <p:nvPr/>
        </p:nvPicPr>
        <p:blipFill>
          <a:blip r:embed="rId3">
            <a:alphaModFix/>
          </a:blip>
          <a:stretch>
            <a:fillRect/>
          </a:stretch>
        </p:blipFill>
        <p:spPr>
          <a:xfrm>
            <a:off x="3939893" y="3935518"/>
            <a:ext cx="1143000" cy="114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197375" y="111650"/>
            <a:ext cx="8634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t>Church and community transformation</a:t>
            </a:r>
            <a:endParaRPr sz="2600"/>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
        <p:nvSpPr>
          <p:cNvPr id="76" name="Google Shape;76;p14"/>
          <p:cNvSpPr txBox="1"/>
          <p:nvPr>
            <p:ph idx="1" type="body"/>
          </p:nvPr>
        </p:nvSpPr>
        <p:spPr>
          <a:xfrm>
            <a:off x="197375" y="1177600"/>
            <a:ext cx="4657500" cy="330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800"/>
              <a:t>Tearfund believes that local churches – wherever they are in the world – begin a </a:t>
            </a:r>
            <a:r>
              <a:rPr b="1" lang="en-GB" sz="1800"/>
              <a:t>lifelong journey</a:t>
            </a:r>
            <a:r>
              <a:rPr lang="en-GB" sz="1800"/>
              <a:t> when they embrace and commit to living out a theology of what we call ‘</a:t>
            </a:r>
            <a:r>
              <a:rPr b="1" lang="en-GB" sz="1800"/>
              <a:t>integral mission</a:t>
            </a:r>
            <a:r>
              <a:rPr lang="en-GB" sz="1800"/>
              <a:t>’.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lang="en-GB" sz="1800"/>
              <a:t>This journey </a:t>
            </a:r>
            <a:r>
              <a:rPr b="1" lang="en-GB" sz="1800"/>
              <a:t>empowers them</a:t>
            </a:r>
            <a:r>
              <a:rPr lang="en-GB" sz="1800"/>
              <a:t>, </a:t>
            </a:r>
            <a:r>
              <a:rPr b="1" lang="en-GB" sz="1800"/>
              <a:t>changes mindsets</a:t>
            </a:r>
            <a:r>
              <a:rPr lang="en-GB" sz="1800"/>
              <a:t> and brings about </a:t>
            </a:r>
            <a:r>
              <a:rPr b="1" lang="en-GB" sz="1800"/>
              <a:t>holistic transformation</a:t>
            </a:r>
            <a:r>
              <a:rPr lang="en-GB" sz="1800"/>
              <a:t> in both the church and the community.</a:t>
            </a:r>
            <a:endParaRPr sz="1800"/>
          </a:p>
          <a:p>
            <a:pPr indent="0" lvl="0" marL="0" rtl="0" algn="l">
              <a:lnSpc>
                <a:spcPct val="100000"/>
              </a:lnSpc>
              <a:spcBef>
                <a:spcPts val="0"/>
              </a:spcBef>
              <a:spcAft>
                <a:spcPts val="0"/>
              </a:spcAft>
              <a:buNone/>
            </a:pPr>
            <a:r>
              <a:t/>
            </a:r>
            <a:endParaRPr sz="1800"/>
          </a:p>
          <a:p>
            <a:pPr indent="0" lvl="0" marL="457200" rtl="0" algn="l">
              <a:lnSpc>
                <a:spcPct val="100000"/>
              </a:lnSpc>
              <a:spcBef>
                <a:spcPts val="0"/>
              </a:spcBef>
              <a:spcAft>
                <a:spcPts val="0"/>
              </a:spcAft>
              <a:buClr>
                <a:schemeClr val="dk1"/>
              </a:buClr>
              <a:buSzPts val="1100"/>
              <a:buFont typeface="Arial"/>
              <a:buNone/>
            </a:pPr>
            <a:r>
              <a:t/>
            </a:r>
            <a:endParaRPr sz="1800"/>
          </a:p>
          <a:p>
            <a:pPr indent="0" lvl="0" marL="0" rtl="0" algn="l">
              <a:spcBef>
                <a:spcPts val="0"/>
              </a:spcBef>
              <a:spcAft>
                <a:spcPts val="1600"/>
              </a:spcAft>
              <a:buNone/>
            </a:pPr>
            <a:r>
              <a:t/>
            </a:r>
            <a:endParaRPr sz="1800"/>
          </a:p>
        </p:txBody>
      </p:sp>
      <p:pic>
        <p:nvPicPr>
          <p:cNvPr id="77" name="Google Shape;77;p14"/>
          <p:cNvPicPr preferRelativeResize="0"/>
          <p:nvPr/>
        </p:nvPicPr>
        <p:blipFill>
          <a:blip r:embed="rId3">
            <a:alphaModFix/>
          </a:blip>
          <a:stretch>
            <a:fillRect/>
          </a:stretch>
        </p:blipFill>
        <p:spPr>
          <a:xfrm>
            <a:off x="5128200" y="1451587"/>
            <a:ext cx="3790326" cy="25262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Preparing for the community meeting </a:t>
            </a:r>
            <a:endParaRPr/>
          </a:p>
        </p:txBody>
      </p:sp>
      <p:sp>
        <p:nvSpPr>
          <p:cNvPr id="261" name="Google Shape;261;p41"/>
          <p:cNvSpPr txBox="1"/>
          <p:nvPr>
            <p:ph idx="1" type="body"/>
          </p:nvPr>
        </p:nvSpPr>
        <p:spPr>
          <a:xfrm>
            <a:off x="195375" y="863550"/>
            <a:ext cx="88041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b="1" lang="en-GB" sz="1800"/>
              <a:t>Community meeting f</a:t>
            </a:r>
            <a:r>
              <a:rPr b="1" lang="en-GB" sz="1800"/>
              <a:t>acilitator</a:t>
            </a:r>
            <a:r>
              <a:rPr b="1" lang="en-GB" sz="1800"/>
              <a:t> b</a:t>
            </a:r>
            <a:r>
              <a:rPr b="1" lang="en-GB" sz="1800"/>
              <a:t>ackground</a:t>
            </a:r>
            <a:r>
              <a:rPr b="1" lang="en-GB" sz="1800"/>
              <a:t> research: </a:t>
            </a:r>
            <a:r>
              <a:rPr lang="en-GB" sz="1800"/>
              <a:t>to get a basic understanding of the country’s local and national</a:t>
            </a:r>
            <a:r>
              <a:rPr lang="en-GB" sz="1800"/>
              <a:t> planning </a:t>
            </a:r>
            <a:r>
              <a:rPr lang="en-GB" sz="1800"/>
              <a:t>cycles to build your confidence on the subject.</a:t>
            </a:r>
            <a:endParaRPr b="1" sz="1800"/>
          </a:p>
          <a:p>
            <a:pPr indent="-342900" lvl="0" marL="457200" rtl="0" algn="l">
              <a:spcBef>
                <a:spcPts val="0"/>
              </a:spcBef>
              <a:spcAft>
                <a:spcPts val="0"/>
              </a:spcAft>
              <a:buSzPts val="1800"/>
              <a:buAutoNum type="arabicPeriod"/>
            </a:pPr>
            <a:r>
              <a:rPr b="1" lang="en-GB" sz="1800"/>
              <a:t>Facilitator/community research: </a:t>
            </a:r>
            <a:r>
              <a:rPr lang="en-GB" sz="1800"/>
              <a:t>research with the community to acquire a more detailed understanding of the planning processes in their local area. </a:t>
            </a:r>
            <a:endParaRPr sz="1800"/>
          </a:p>
          <a:p>
            <a:pPr indent="-342900" lvl="0" marL="457200" rtl="0" algn="l">
              <a:spcBef>
                <a:spcPts val="0"/>
              </a:spcBef>
              <a:spcAft>
                <a:spcPts val="0"/>
              </a:spcAft>
              <a:buSzPts val="1800"/>
              <a:buAutoNum type="arabicPeriod"/>
            </a:pPr>
            <a:r>
              <a:rPr b="1" lang="en-GB" sz="1800"/>
              <a:t>Key questions to be answered:</a:t>
            </a:r>
            <a:endParaRPr b="1" sz="1800"/>
          </a:p>
          <a:p>
            <a:pPr indent="-342899" lvl="0" marL="990000" rtl="0" algn="l">
              <a:spcBef>
                <a:spcPts val="0"/>
              </a:spcBef>
              <a:spcAft>
                <a:spcPts val="0"/>
              </a:spcAft>
              <a:buSzPts val="1800"/>
              <a:buChar char="●"/>
            </a:pPr>
            <a:r>
              <a:rPr lang="en-GB" sz="1800"/>
              <a:t>Is there a law that supports participatory planning?</a:t>
            </a:r>
            <a:endParaRPr sz="1800"/>
          </a:p>
          <a:p>
            <a:pPr indent="-342899" lvl="0" marL="990000" rtl="0" algn="l">
              <a:spcBef>
                <a:spcPts val="0"/>
              </a:spcBef>
              <a:spcAft>
                <a:spcPts val="0"/>
              </a:spcAft>
              <a:buSzPts val="1800"/>
              <a:buChar char="●"/>
            </a:pPr>
            <a:r>
              <a:rPr lang="en-GB" sz="1800"/>
              <a:t>When is the beginning and end of the fiscal year?</a:t>
            </a:r>
            <a:endParaRPr sz="1800"/>
          </a:p>
          <a:p>
            <a:pPr indent="-342899" lvl="0" marL="990000" rtl="0" algn="l">
              <a:spcBef>
                <a:spcPts val="0"/>
              </a:spcBef>
              <a:spcAft>
                <a:spcPts val="0"/>
              </a:spcAft>
              <a:buSzPts val="1800"/>
              <a:buChar char="●"/>
            </a:pPr>
            <a:r>
              <a:rPr lang="en-GB" sz="1800"/>
              <a:t>How is annual planning done in the country at local and national level? </a:t>
            </a:r>
            <a:endParaRPr sz="1800"/>
          </a:p>
          <a:p>
            <a:pPr indent="-342899" lvl="0" marL="990000" rtl="0" algn="l">
              <a:spcBef>
                <a:spcPts val="0"/>
              </a:spcBef>
              <a:spcAft>
                <a:spcPts val="0"/>
              </a:spcAft>
              <a:buSzPts val="1800"/>
              <a:buChar char="●"/>
            </a:pPr>
            <a:r>
              <a:rPr lang="en-GB" sz="1800"/>
              <a:t>What platforms are available to input into the local or national plans?</a:t>
            </a:r>
            <a:endParaRPr sz="1800"/>
          </a:p>
          <a:p>
            <a:pPr indent="-342899" lvl="0" marL="990000" rtl="0" algn="l">
              <a:spcBef>
                <a:spcPts val="0"/>
              </a:spcBef>
              <a:spcAft>
                <a:spcPts val="0"/>
              </a:spcAft>
              <a:buSzPts val="1800"/>
              <a:buChar char="●"/>
            </a:pPr>
            <a:r>
              <a:rPr lang="en-GB" sz="1800"/>
              <a:t>Who leads the planning process? </a:t>
            </a:r>
            <a:endParaRPr sz="1800"/>
          </a:p>
          <a:p>
            <a:pPr indent="-342899" lvl="0" marL="990000" rtl="0" algn="l">
              <a:spcBef>
                <a:spcPts val="0"/>
              </a:spcBef>
              <a:spcAft>
                <a:spcPts val="0"/>
              </a:spcAft>
              <a:buSzPts val="1800"/>
              <a:buChar char="●"/>
            </a:pPr>
            <a:r>
              <a:rPr lang="en-GB" sz="1800"/>
              <a:t>What are the key dates, eg start and end dates of consultation periods? </a:t>
            </a:r>
            <a:endParaRPr sz="1800"/>
          </a:p>
          <a:p>
            <a:pPr indent="0" lvl="0" marL="45720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tool: </a:t>
            </a:r>
            <a:r>
              <a:rPr lang="en-GB"/>
              <a:t>Testing</a:t>
            </a:r>
            <a:r>
              <a:rPr lang="en-GB"/>
              <a:t> the t</a:t>
            </a:r>
            <a:r>
              <a:rPr lang="en-GB"/>
              <a:t>emplate</a:t>
            </a:r>
            <a:r>
              <a:rPr lang="en-GB"/>
              <a:t>  </a:t>
            </a:r>
            <a:endParaRPr/>
          </a:p>
        </p:txBody>
      </p:sp>
      <p:sp>
        <p:nvSpPr>
          <p:cNvPr id="267" name="Google Shape;267;p42"/>
          <p:cNvSpPr txBox="1"/>
          <p:nvPr>
            <p:ph idx="1" type="body"/>
          </p:nvPr>
        </p:nvSpPr>
        <p:spPr>
          <a:xfrm>
            <a:off x="138900" y="863550"/>
            <a:ext cx="4216500" cy="3606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Facilitators group prepare for community meeting</a:t>
            </a:r>
            <a:endParaRPr b="1" sz="1800"/>
          </a:p>
          <a:p>
            <a:pPr indent="-330200" lvl="0" marL="457200" rtl="0" algn="l">
              <a:lnSpc>
                <a:spcPct val="100000"/>
              </a:lnSpc>
              <a:spcBef>
                <a:spcPts val="1000"/>
              </a:spcBef>
              <a:spcAft>
                <a:spcPts val="0"/>
              </a:spcAft>
              <a:buSzPts val="1600"/>
              <a:buChar char="●"/>
            </a:pPr>
            <a:r>
              <a:rPr lang="en-GB" sz="1600"/>
              <a:t>Read the </a:t>
            </a:r>
            <a:r>
              <a:rPr lang="en-GB" sz="1600" u="sng">
                <a:solidFill>
                  <a:schemeClr val="accent1"/>
                </a:solidFill>
                <a:hlinkClick r:id="rId3">
                  <a:extLst>
                    <a:ext uri="{A12FA001-AC4F-418D-AE19-62706E023703}">
                      <ahyp:hlinkClr val="tx"/>
                    </a:ext>
                  </a:extLst>
                </a:hlinkClick>
              </a:rPr>
              <a:t>case study</a:t>
            </a:r>
            <a:r>
              <a:rPr lang="en-GB" sz="1600"/>
              <a:t> to understand the community context</a:t>
            </a:r>
            <a:endParaRPr sz="1600"/>
          </a:p>
          <a:p>
            <a:pPr indent="-330200" lvl="0" marL="457200" rtl="0" algn="l">
              <a:lnSpc>
                <a:spcPct val="100000"/>
              </a:lnSpc>
              <a:spcBef>
                <a:spcPts val="0"/>
              </a:spcBef>
              <a:spcAft>
                <a:spcPts val="0"/>
              </a:spcAft>
              <a:buSzPts val="1600"/>
              <a:buChar char="●"/>
            </a:pPr>
            <a:r>
              <a:rPr lang="en-GB" sz="1600"/>
              <a:t>Read through the tool to understand the requirements and </a:t>
            </a:r>
            <a:r>
              <a:rPr lang="en-GB" sz="1600"/>
              <a:t>simplify the information</a:t>
            </a:r>
            <a:r>
              <a:rPr lang="en-GB" sz="1600"/>
              <a:t> in the tool, if necessary.</a:t>
            </a:r>
            <a:endParaRPr sz="1600"/>
          </a:p>
          <a:p>
            <a:pPr indent="-330200" lvl="0" marL="457200" rtl="0" algn="l">
              <a:lnSpc>
                <a:spcPct val="100000"/>
              </a:lnSpc>
              <a:spcBef>
                <a:spcPts val="0"/>
              </a:spcBef>
              <a:spcAft>
                <a:spcPts val="0"/>
              </a:spcAft>
              <a:buSzPts val="1600"/>
              <a:buChar char="●"/>
            </a:pPr>
            <a:r>
              <a:rPr lang="en-GB" sz="1600"/>
              <a:t>Agree on how the community meeting will be conducted</a:t>
            </a:r>
            <a:endParaRPr sz="1600"/>
          </a:p>
          <a:p>
            <a:pPr indent="-330200" lvl="0" marL="457200" rtl="0" algn="l">
              <a:lnSpc>
                <a:spcPct val="100000"/>
              </a:lnSpc>
              <a:spcBef>
                <a:spcPts val="0"/>
              </a:spcBef>
              <a:spcAft>
                <a:spcPts val="0"/>
              </a:spcAft>
              <a:buSzPts val="1600"/>
              <a:buChar char="●"/>
            </a:pPr>
            <a:r>
              <a:rPr lang="en-GB" sz="1600"/>
              <a:t>Different members should take turns to lead the community meeting</a:t>
            </a:r>
            <a:endParaRPr sz="1600"/>
          </a:p>
          <a:p>
            <a:pPr indent="0" lvl="0" marL="0" rtl="0" algn="l">
              <a:spcBef>
                <a:spcPts val="1000"/>
              </a:spcBef>
              <a:spcAft>
                <a:spcPts val="1600"/>
              </a:spcAft>
              <a:buNone/>
            </a:pPr>
            <a:r>
              <a:t/>
            </a:r>
            <a:endParaRPr sz="1800"/>
          </a:p>
        </p:txBody>
      </p:sp>
      <p:pic>
        <p:nvPicPr>
          <p:cNvPr id="268" name="Google Shape;268;p42"/>
          <p:cNvPicPr preferRelativeResize="0"/>
          <p:nvPr/>
        </p:nvPicPr>
        <p:blipFill>
          <a:blip r:embed="rId4">
            <a:alphaModFix/>
          </a:blip>
          <a:stretch>
            <a:fillRect/>
          </a:stretch>
        </p:blipFill>
        <p:spPr>
          <a:xfrm>
            <a:off x="3782118" y="3723843"/>
            <a:ext cx="1143000" cy="1143025"/>
          </a:xfrm>
          <a:prstGeom prst="rect">
            <a:avLst/>
          </a:prstGeom>
          <a:noFill/>
          <a:ln>
            <a:noFill/>
          </a:ln>
        </p:spPr>
      </p:pic>
      <p:sp>
        <p:nvSpPr>
          <p:cNvPr id="269" name="Google Shape;269;p42"/>
          <p:cNvSpPr txBox="1"/>
          <p:nvPr>
            <p:ph idx="1" type="body"/>
          </p:nvPr>
        </p:nvSpPr>
        <p:spPr>
          <a:xfrm>
            <a:off x="4355400" y="863550"/>
            <a:ext cx="4476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Church and community group</a:t>
            </a:r>
            <a:endParaRPr b="1" sz="1800"/>
          </a:p>
          <a:p>
            <a:pPr indent="-330200" lvl="0" marL="457200" rtl="0" algn="l">
              <a:lnSpc>
                <a:spcPct val="100000"/>
              </a:lnSpc>
              <a:spcBef>
                <a:spcPts val="1000"/>
              </a:spcBef>
              <a:spcAft>
                <a:spcPts val="0"/>
              </a:spcAft>
              <a:buSzPts val="1600"/>
              <a:buChar char="●"/>
            </a:pPr>
            <a:r>
              <a:rPr lang="en-GB" sz="1600"/>
              <a:t>Read the </a:t>
            </a:r>
            <a:r>
              <a:rPr lang="en-GB" sz="1600" u="sng">
                <a:solidFill>
                  <a:schemeClr val="hlink"/>
                </a:solidFill>
                <a:hlinkClick r:id="rId5"/>
              </a:rPr>
              <a:t>case study</a:t>
            </a:r>
            <a:r>
              <a:rPr lang="en-GB" sz="1600"/>
              <a:t> to understand the community context</a:t>
            </a:r>
            <a:endParaRPr sz="1600"/>
          </a:p>
          <a:p>
            <a:pPr indent="-330200" lvl="0" marL="457200" rtl="0" algn="l">
              <a:lnSpc>
                <a:spcPct val="100000"/>
              </a:lnSpc>
              <a:spcBef>
                <a:spcPts val="0"/>
              </a:spcBef>
              <a:spcAft>
                <a:spcPts val="0"/>
              </a:spcAft>
              <a:buSzPts val="1600"/>
              <a:buChar char="●"/>
            </a:pPr>
            <a:r>
              <a:rPr lang="en-GB" sz="1600"/>
              <a:t>Agree as a community on the </a:t>
            </a:r>
            <a:r>
              <a:rPr lang="en-GB" sz="1600">
                <a:solidFill>
                  <a:schemeClr val="dk1"/>
                </a:solidFill>
              </a:rPr>
              <a:t>key dates for your government planning process?</a:t>
            </a:r>
            <a:endParaRPr sz="1600">
              <a:solidFill>
                <a:schemeClr val="dk1"/>
              </a:solidFill>
            </a:endParaRPr>
          </a:p>
          <a:p>
            <a:pPr indent="-373380" lvl="0" marL="748665" rtl="0" algn="l">
              <a:lnSpc>
                <a:spcPct val="100000"/>
              </a:lnSpc>
              <a:spcBef>
                <a:spcPts val="0"/>
              </a:spcBef>
              <a:spcAft>
                <a:spcPts val="0"/>
              </a:spcAft>
              <a:buClr>
                <a:srgbClr val="008CAA"/>
              </a:buClr>
              <a:buSzPts val="1600"/>
              <a:buChar char="●"/>
            </a:pPr>
            <a:r>
              <a:rPr lang="en-GB" sz="1600">
                <a:solidFill>
                  <a:schemeClr val="dk1"/>
                </a:solidFill>
              </a:rPr>
              <a:t>In what months of the year does the planning </a:t>
            </a:r>
            <a:br>
              <a:rPr lang="en-GB" sz="1600">
                <a:solidFill>
                  <a:schemeClr val="dk1"/>
                </a:solidFill>
              </a:rPr>
            </a:br>
            <a:r>
              <a:rPr lang="en-GB" sz="1600">
                <a:solidFill>
                  <a:schemeClr val="dk1"/>
                </a:solidFill>
              </a:rPr>
              <a:t>process begin? </a:t>
            </a:r>
            <a:endParaRPr sz="1600">
              <a:solidFill>
                <a:schemeClr val="dk1"/>
              </a:solidFill>
            </a:endParaRPr>
          </a:p>
          <a:p>
            <a:pPr indent="-373380" lvl="0" marL="748665" rtl="0" algn="l">
              <a:lnSpc>
                <a:spcPct val="100000"/>
              </a:lnSpc>
              <a:spcBef>
                <a:spcPts val="1100"/>
              </a:spcBef>
              <a:spcAft>
                <a:spcPts val="0"/>
              </a:spcAft>
              <a:buClr>
                <a:srgbClr val="008CAA"/>
              </a:buClr>
              <a:buSzPts val="1600"/>
              <a:buChar char="●"/>
            </a:pPr>
            <a:r>
              <a:rPr lang="en-GB" sz="1600">
                <a:solidFill>
                  <a:schemeClr val="dk1"/>
                </a:solidFill>
              </a:rPr>
              <a:t>When do consultations start and end?</a:t>
            </a:r>
            <a:endParaRPr sz="1600">
              <a:solidFill>
                <a:schemeClr val="dk1"/>
              </a:solidFill>
            </a:endParaRPr>
          </a:p>
          <a:p>
            <a:pPr indent="-373380" lvl="0" marL="748665" rtl="0" algn="l">
              <a:lnSpc>
                <a:spcPct val="100000"/>
              </a:lnSpc>
              <a:spcBef>
                <a:spcPts val="1100"/>
              </a:spcBef>
              <a:spcAft>
                <a:spcPts val="0"/>
              </a:spcAft>
              <a:buClr>
                <a:srgbClr val="008CAA"/>
              </a:buClr>
              <a:buSzPts val="1600"/>
              <a:buChar char="●"/>
            </a:pPr>
            <a:r>
              <a:rPr lang="en-GB" sz="1600">
                <a:solidFill>
                  <a:schemeClr val="dk1"/>
                </a:solidFill>
              </a:rPr>
              <a:t>When will the final government plan and budget be ready?</a:t>
            </a:r>
            <a:r>
              <a:rPr b="1" lang="en-GB" sz="1600">
                <a:solidFill>
                  <a:schemeClr val="dk1"/>
                </a:solidFill>
              </a:rPr>
              <a:t> </a:t>
            </a:r>
            <a:endParaRPr sz="1600"/>
          </a:p>
          <a:p>
            <a:pPr indent="0" lvl="0" marL="0" rtl="0" algn="l">
              <a:spcBef>
                <a:spcPts val="1100"/>
              </a:spcBef>
              <a:spcAft>
                <a:spcPts val="1600"/>
              </a:spcAft>
              <a:buNone/>
            </a:pPr>
            <a:r>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tool: Testing the t</a:t>
            </a:r>
            <a:r>
              <a:rPr lang="en-GB"/>
              <a:t>emplate</a:t>
            </a:r>
            <a:r>
              <a:rPr lang="en-GB"/>
              <a:t>  </a:t>
            </a:r>
            <a:endParaRPr/>
          </a:p>
        </p:txBody>
      </p:sp>
      <p:sp>
        <p:nvSpPr>
          <p:cNvPr id="275" name="Google Shape;275;p43"/>
          <p:cNvSpPr txBox="1"/>
          <p:nvPr>
            <p:ph idx="1" type="body"/>
          </p:nvPr>
        </p:nvSpPr>
        <p:spPr>
          <a:xfrm>
            <a:off x="187625" y="2821525"/>
            <a:ext cx="3465300" cy="1822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700"/>
              <a:t>Facilitators group </a:t>
            </a:r>
            <a:endParaRPr b="1" sz="1700"/>
          </a:p>
          <a:p>
            <a:pPr indent="-336550" lvl="0" marL="457200" rtl="0" algn="l">
              <a:lnSpc>
                <a:spcPct val="100000"/>
              </a:lnSpc>
              <a:spcBef>
                <a:spcPts val="1000"/>
              </a:spcBef>
              <a:spcAft>
                <a:spcPts val="0"/>
              </a:spcAft>
              <a:buSzPts val="1700"/>
              <a:buChar char="●"/>
            </a:pPr>
            <a:r>
              <a:rPr lang="en-GB" sz="1700"/>
              <a:t>How did you find your role?</a:t>
            </a:r>
            <a:endParaRPr sz="1700"/>
          </a:p>
          <a:p>
            <a:pPr indent="-336550" lvl="0" marL="457200" rtl="0" algn="l">
              <a:lnSpc>
                <a:spcPct val="100000"/>
              </a:lnSpc>
              <a:spcBef>
                <a:spcPts val="0"/>
              </a:spcBef>
              <a:spcAft>
                <a:spcPts val="0"/>
              </a:spcAft>
              <a:buSzPts val="1700"/>
              <a:buChar char="●"/>
            </a:pPr>
            <a:r>
              <a:rPr lang="en-GB" sz="1700"/>
              <a:t>Anything that was challenging to do?</a:t>
            </a:r>
            <a:endParaRPr sz="1700"/>
          </a:p>
          <a:p>
            <a:pPr indent="0" lvl="0" marL="0" rtl="0" algn="l">
              <a:spcBef>
                <a:spcPts val="1000"/>
              </a:spcBef>
              <a:spcAft>
                <a:spcPts val="1600"/>
              </a:spcAft>
              <a:buNone/>
            </a:pPr>
            <a:r>
              <a:t/>
            </a:r>
            <a:endParaRPr sz="1700"/>
          </a:p>
        </p:txBody>
      </p:sp>
      <p:pic>
        <p:nvPicPr>
          <p:cNvPr id="276" name="Google Shape;276;p43"/>
          <p:cNvPicPr preferRelativeResize="0"/>
          <p:nvPr/>
        </p:nvPicPr>
        <p:blipFill>
          <a:blip r:embed="rId3">
            <a:alphaModFix/>
          </a:blip>
          <a:stretch>
            <a:fillRect/>
          </a:stretch>
        </p:blipFill>
        <p:spPr>
          <a:xfrm>
            <a:off x="3807343" y="3784343"/>
            <a:ext cx="1143000" cy="1143025"/>
          </a:xfrm>
          <a:prstGeom prst="rect">
            <a:avLst/>
          </a:prstGeom>
          <a:noFill/>
          <a:ln>
            <a:noFill/>
          </a:ln>
        </p:spPr>
      </p:pic>
      <p:sp>
        <p:nvSpPr>
          <p:cNvPr id="277" name="Google Shape;277;p43"/>
          <p:cNvSpPr txBox="1"/>
          <p:nvPr>
            <p:ph idx="1" type="body"/>
          </p:nvPr>
        </p:nvSpPr>
        <p:spPr>
          <a:xfrm>
            <a:off x="5104775" y="1557650"/>
            <a:ext cx="3842100" cy="170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700"/>
              <a:t>Church and community group</a:t>
            </a:r>
            <a:endParaRPr b="1" sz="1700"/>
          </a:p>
          <a:p>
            <a:pPr indent="-336550" lvl="0" marL="457200" rtl="0" algn="l">
              <a:lnSpc>
                <a:spcPct val="100000"/>
              </a:lnSpc>
              <a:spcBef>
                <a:spcPts val="1000"/>
              </a:spcBef>
              <a:spcAft>
                <a:spcPts val="0"/>
              </a:spcAft>
              <a:buSzPts val="1700"/>
              <a:buChar char="●"/>
            </a:pPr>
            <a:r>
              <a:rPr lang="en-GB" sz="1700"/>
              <a:t>How did you find the exercise?</a:t>
            </a:r>
            <a:endParaRPr sz="1700"/>
          </a:p>
          <a:p>
            <a:pPr indent="-336550" lvl="0" marL="457200" rtl="0" algn="l">
              <a:lnSpc>
                <a:spcPct val="100000"/>
              </a:lnSpc>
              <a:spcBef>
                <a:spcPts val="0"/>
              </a:spcBef>
              <a:spcAft>
                <a:spcPts val="0"/>
              </a:spcAft>
              <a:buSzPts val="1700"/>
              <a:buChar char="●"/>
            </a:pPr>
            <a:r>
              <a:rPr lang="en-GB" sz="1700"/>
              <a:t>Anything the facilitators could have done differently to help you as a group?</a:t>
            </a:r>
            <a:endParaRPr sz="1700"/>
          </a:p>
          <a:p>
            <a:pPr indent="0" lvl="0" marL="457200" rtl="0" algn="l">
              <a:spcBef>
                <a:spcPts val="1000"/>
              </a:spcBef>
              <a:spcAft>
                <a:spcPts val="1600"/>
              </a:spcAft>
              <a:buNone/>
            </a:pPr>
            <a:r>
              <a:t/>
            </a:r>
            <a:endParaRPr sz="1700"/>
          </a:p>
        </p:txBody>
      </p:sp>
      <p:sp>
        <p:nvSpPr>
          <p:cNvPr id="278" name="Google Shape;278;p43"/>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chemeClr val="dk2"/>
                </a:solidFill>
                <a:latin typeface="Calibri"/>
                <a:ea typeface="Calibri"/>
                <a:cs typeface="Calibri"/>
                <a:sym typeface="Calibri"/>
              </a:rPr>
              <a:t>Feedback session</a:t>
            </a:r>
            <a:endParaRPr b="1" sz="2000">
              <a:solidFill>
                <a:schemeClr val="dk2"/>
              </a:solidFill>
              <a:latin typeface="Calibri"/>
              <a:ea typeface="Calibri"/>
              <a:cs typeface="Calibri"/>
              <a:sym typeface="Calibri"/>
            </a:endParaRPr>
          </a:p>
        </p:txBody>
      </p:sp>
      <p:sp>
        <p:nvSpPr>
          <p:cNvPr id="279" name="Google Shape;279;p43"/>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700">
                <a:solidFill>
                  <a:schemeClr val="dk2"/>
                </a:solidFill>
                <a:latin typeface="Calibri"/>
                <a:ea typeface="Calibri"/>
                <a:cs typeface="Calibri"/>
                <a:sym typeface="Calibri"/>
              </a:rPr>
              <a:t>Feedback from the </a:t>
            </a:r>
            <a:r>
              <a:rPr b="1" lang="en-GB" sz="1700">
                <a:solidFill>
                  <a:schemeClr val="dk2"/>
                </a:solidFill>
                <a:latin typeface="Calibri"/>
                <a:ea typeface="Calibri"/>
                <a:cs typeface="Calibri"/>
                <a:sym typeface="Calibri"/>
              </a:rPr>
              <a:t>audience</a:t>
            </a:r>
            <a:endParaRPr b="1" sz="1700">
              <a:solidFill>
                <a:schemeClr val="dk2"/>
              </a:solidFill>
              <a:latin typeface="Calibri"/>
              <a:ea typeface="Calibri"/>
              <a:cs typeface="Calibri"/>
              <a:sym typeface="Calibri"/>
            </a:endParaRPr>
          </a:p>
          <a:p>
            <a:pPr indent="-336550" lvl="0" marL="457200" rtl="0" algn="l">
              <a:spcBef>
                <a:spcPts val="0"/>
              </a:spcBef>
              <a:spcAft>
                <a:spcPts val="0"/>
              </a:spcAft>
              <a:buClr>
                <a:schemeClr val="dk2"/>
              </a:buClr>
              <a:buSzPts val="1700"/>
              <a:buFont typeface="Calibri"/>
              <a:buChar char="●"/>
            </a:pPr>
            <a:r>
              <a:rPr lang="en-GB" sz="1700">
                <a:solidFill>
                  <a:schemeClr val="dk2"/>
                </a:solidFill>
                <a:latin typeface="Calibri"/>
                <a:ea typeface="Calibri"/>
                <a:cs typeface="Calibri"/>
                <a:sym typeface="Calibri"/>
              </a:rPr>
              <a:t>What did you like about the role-play?</a:t>
            </a:r>
            <a:endParaRPr sz="1700">
              <a:solidFill>
                <a:schemeClr val="dk2"/>
              </a:solidFill>
              <a:latin typeface="Calibri"/>
              <a:ea typeface="Calibri"/>
              <a:cs typeface="Calibri"/>
              <a:sym typeface="Calibri"/>
            </a:endParaRPr>
          </a:p>
          <a:p>
            <a:pPr indent="-336550" lvl="0" marL="457200" rtl="0" algn="l">
              <a:spcBef>
                <a:spcPts val="0"/>
              </a:spcBef>
              <a:spcAft>
                <a:spcPts val="0"/>
              </a:spcAft>
              <a:buClr>
                <a:schemeClr val="dk2"/>
              </a:buClr>
              <a:buSzPts val="1700"/>
              <a:buFont typeface="Calibri"/>
              <a:buChar char="●"/>
            </a:pPr>
            <a:r>
              <a:rPr lang="en-GB" sz="1700">
                <a:solidFill>
                  <a:schemeClr val="dk2"/>
                </a:solidFill>
                <a:latin typeface="Calibri"/>
                <a:ea typeface="Calibri"/>
                <a:cs typeface="Calibri"/>
                <a:sym typeface="Calibri"/>
              </a:rPr>
              <a:t>What can be improved?</a:t>
            </a:r>
            <a:endParaRPr sz="1700">
              <a:solidFill>
                <a:schemeClr val="dk2"/>
              </a:solidFill>
              <a:latin typeface="Calibri"/>
              <a:ea typeface="Calibri"/>
              <a:cs typeface="Calibri"/>
              <a:sym typeface="Calibri"/>
            </a:endParaRPr>
          </a:p>
        </p:txBody>
      </p:sp>
      <p:sp>
        <p:nvSpPr>
          <p:cNvPr id="280" name="Google Shape;280;p43"/>
          <p:cNvSpPr txBox="1"/>
          <p:nvPr/>
        </p:nvSpPr>
        <p:spPr>
          <a:xfrm>
            <a:off x="5104775" y="3054475"/>
            <a:ext cx="3727500" cy="15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700">
                <a:solidFill>
                  <a:schemeClr val="dk2"/>
                </a:solidFill>
                <a:latin typeface="Calibri"/>
                <a:ea typeface="Calibri"/>
                <a:cs typeface="Calibri"/>
                <a:sym typeface="Calibri"/>
              </a:rPr>
              <a:t>Everyone</a:t>
            </a:r>
            <a:endParaRPr b="1" sz="1700">
              <a:solidFill>
                <a:schemeClr val="dk2"/>
              </a:solidFill>
              <a:latin typeface="Calibri"/>
              <a:ea typeface="Calibri"/>
              <a:cs typeface="Calibri"/>
              <a:sym typeface="Calibri"/>
            </a:endParaRPr>
          </a:p>
          <a:p>
            <a:pPr indent="-336550" lvl="0" marL="457200" rtl="0" algn="l">
              <a:spcBef>
                <a:spcPts val="0"/>
              </a:spcBef>
              <a:spcAft>
                <a:spcPts val="0"/>
              </a:spcAft>
              <a:buClr>
                <a:schemeClr val="dk2"/>
              </a:buClr>
              <a:buSzPts val="1700"/>
              <a:buFont typeface="Calibri"/>
              <a:buChar char="●"/>
            </a:pPr>
            <a:r>
              <a:rPr lang="en-GB" sz="1700">
                <a:solidFill>
                  <a:schemeClr val="dk2"/>
                </a:solidFill>
                <a:latin typeface="Calibri"/>
                <a:ea typeface="Calibri"/>
                <a:cs typeface="Calibri"/>
                <a:sym typeface="Calibri"/>
              </a:rPr>
              <a:t>How would you go about </a:t>
            </a:r>
            <a:r>
              <a:rPr lang="en-GB" sz="1700">
                <a:solidFill>
                  <a:schemeClr val="dk2"/>
                </a:solidFill>
                <a:latin typeface="Calibri"/>
                <a:ea typeface="Calibri"/>
                <a:cs typeface="Calibri"/>
                <a:sym typeface="Calibri"/>
              </a:rPr>
              <a:t>facilitating</a:t>
            </a:r>
            <a:r>
              <a:rPr lang="en-GB" sz="1700">
                <a:solidFill>
                  <a:schemeClr val="dk2"/>
                </a:solidFill>
                <a:latin typeface="Calibri"/>
                <a:ea typeface="Calibri"/>
                <a:cs typeface="Calibri"/>
                <a:sym typeface="Calibri"/>
              </a:rPr>
              <a:t> this session if your community cannot read? Give some ideas from your experiences.</a:t>
            </a:r>
            <a:endParaRPr sz="1700">
              <a:solidFill>
                <a:schemeClr val="dk2"/>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4"/>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Further</a:t>
            </a:r>
            <a:r>
              <a:rPr lang="en-GB"/>
              <a:t> reading</a:t>
            </a:r>
            <a:endParaRPr/>
          </a:p>
        </p:txBody>
      </p:sp>
      <p:sp>
        <p:nvSpPr>
          <p:cNvPr id="286" name="Google Shape;286;p44"/>
          <p:cNvSpPr txBox="1"/>
          <p:nvPr>
            <p:ph idx="1" type="body"/>
          </p:nvPr>
        </p:nvSpPr>
        <p:spPr>
          <a:xfrm>
            <a:off x="404225" y="1727100"/>
            <a:ext cx="5225100" cy="16506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chemeClr val="dk1"/>
              </a:buClr>
              <a:buSzPts val="1700"/>
              <a:buAutoNum type="alphaUcPeriod"/>
            </a:pPr>
            <a:r>
              <a:rPr b="1" lang="en-GB" sz="1700" u="sng">
                <a:solidFill>
                  <a:srgbClr val="007D98"/>
                </a:solidFill>
                <a:hlinkClick r:id="rId3">
                  <a:extLst>
                    <a:ext uri="{A12FA001-AC4F-418D-AE19-62706E023703}">
                      <ahyp:hlinkClr val="tx"/>
                    </a:ext>
                  </a:extLst>
                </a:hlinkClick>
              </a:rPr>
              <a:t>Advocacy in Nepal: Community participation in government planning</a:t>
            </a:r>
            <a:endParaRPr b="1" sz="1700">
              <a:solidFill>
                <a:schemeClr val="dk1"/>
              </a:solidFill>
            </a:endParaRPr>
          </a:p>
          <a:p>
            <a:pPr indent="-336550" lvl="0" marL="457200" rtl="0" algn="l">
              <a:lnSpc>
                <a:spcPct val="100000"/>
              </a:lnSpc>
              <a:spcBef>
                <a:spcPts val="700"/>
              </a:spcBef>
              <a:spcAft>
                <a:spcPts val="0"/>
              </a:spcAft>
              <a:buClr>
                <a:schemeClr val="dk1"/>
              </a:buClr>
              <a:buSzPts val="1700"/>
              <a:buAutoNum type="alphaUcPeriod"/>
            </a:pPr>
            <a:r>
              <a:rPr b="1" lang="en-GB" sz="1700" u="sng">
                <a:solidFill>
                  <a:srgbClr val="007D98"/>
                </a:solidFill>
                <a:hlinkClick r:id="rId4">
                  <a:extLst>
                    <a:ext uri="{A12FA001-AC4F-418D-AE19-62706E023703}">
                      <ahyp:hlinkClr val="tx"/>
                    </a:ext>
                  </a:extLst>
                </a:hlinkClick>
              </a:rPr>
              <a:t>2.1.4 Participatory planning methods and tools used</a:t>
            </a:r>
            <a:endParaRPr b="1" sz="1700">
              <a:solidFill>
                <a:schemeClr val="dk1"/>
              </a:solidFill>
            </a:endParaRPr>
          </a:p>
          <a:p>
            <a:pPr indent="-336550" lvl="0" marL="457200" rtl="0" algn="l">
              <a:lnSpc>
                <a:spcPct val="100000"/>
              </a:lnSpc>
              <a:spcBef>
                <a:spcPts val="700"/>
              </a:spcBef>
              <a:spcAft>
                <a:spcPts val="700"/>
              </a:spcAft>
              <a:buClr>
                <a:schemeClr val="dk1"/>
              </a:buClr>
              <a:buSzPts val="1700"/>
              <a:buAutoNum type="alphaUcPeriod"/>
            </a:pPr>
            <a:r>
              <a:rPr b="1" lang="en-GB" sz="1700" u="sng">
                <a:solidFill>
                  <a:srgbClr val="007D98"/>
                </a:solidFill>
                <a:hlinkClick r:id="rId5">
                  <a:extLst>
                    <a:ext uri="{A12FA001-AC4F-418D-AE19-62706E023703}">
                      <ahyp:hlinkClr val="tx"/>
                    </a:ext>
                  </a:extLst>
                </a:hlinkClick>
              </a:rPr>
              <a:t>Participatory Development Planning</a:t>
            </a:r>
            <a:endParaRPr b="1" sz="2100"/>
          </a:p>
        </p:txBody>
      </p:sp>
      <p:pic>
        <p:nvPicPr>
          <p:cNvPr id="287" name="Google Shape;287;p44"/>
          <p:cNvPicPr preferRelativeResize="0"/>
          <p:nvPr/>
        </p:nvPicPr>
        <p:blipFill>
          <a:blip r:embed="rId6">
            <a:alphaModFix/>
          </a:blip>
          <a:stretch>
            <a:fillRect/>
          </a:stretch>
        </p:blipFill>
        <p:spPr>
          <a:xfrm>
            <a:off x="5915938" y="1409463"/>
            <a:ext cx="2447925" cy="2447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5"/>
          <p:cNvSpPr txBox="1"/>
          <p:nvPr>
            <p:ph type="ctrTitle"/>
          </p:nvPr>
        </p:nvSpPr>
        <p:spPr>
          <a:xfrm>
            <a:off x="357150" y="1336075"/>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500"/>
              <a:t>Budget tracking tool</a:t>
            </a:r>
            <a:endParaRPr sz="4500"/>
          </a:p>
        </p:txBody>
      </p:sp>
      <p:sp>
        <p:nvSpPr>
          <p:cNvPr id="293" name="Google Shape;293;p45"/>
          <p:cNvSpPr txBox="1"/>
          <p:nvPr>
            <p:ph idx="1" type="subTitle"/>
          </p:nvPr>
        </p:nvSpPr>
        <p:spPr>
          <a:xfrm>
            <a:off x="996150" y="2296975"/>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Tool 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2: What is the budget tracking tool?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9" name="Google Shape;299;p46"/>
          <p:cNvSpPr txBox="1"/>
          <p:nvPr>
            <p:ph idx="1" type="body"/>
          </p:nvPr>
        </p:nvSpPr>
        <p:spPr>
          <a:xfrm>
            <a:off x="179300" y="1006525"/>
            <a:ext cx="5444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t>This tool is used for the monitoring of government spending, by citizens, communities and other interested stakeholders through the review and periodic analysis of the budget.</a:t>
            </a:r>
            <a:r>
              <a:rPr lang="en-GB" sz="1600"/>
              <a:t> Budget tracking involves conducting:</a:t>
            </a:r>
            <a:endParaRPr sz="1600"/>
          </a:p>
          <a:p>
            <a:pPr indent="-330200" lvl="0" marL="457200" rtl="0" algn="l">
              <a:spcBef>
                <a:spcPts val="1600"/>
              </a:spcBef>
              <a:spcAft>
                <a:spcPts val="0"/>
              </a:spcAft>
              <a:buSzPts val="1600"/>
              <a:buChar char="●"/>
            </a:pPr>
            <a:r>
              <a:rPr b="1" lang="en-GB" sz="1600"/>
              <a:t>Reviews</a:t>
            </a:r>
            <a:r>
              <a:rPr lang="en-GB" sz="1600"/>
              <a:t>: Looking at the </a:t>
            </a:r>
            <a:r>
              <a:rPr b="1" lang="en-GB" sz="1600"/>
              <a:t>allocations of funds</a:t>
            </a:r>
            <a:r>
              <a:rPr lang="en-GB" sz="1600"/>
              <a:t> and establishing whether or not the funds have been </a:t>
            </a:r>
            <a:r>
              <a:rPr b="1" lang="en-GB" sz="1600"/>
              <a:t>allocated to the correct sectors. </a:t>
            </a:r>
            <a:endParaRPr b="1" sz="1600"/>
          </a:p>
          <a:p>
            <a:pPr indent="-330200" lvl="0" marL="457200" rtl="0" algn="l">
              <a:spcBef>
                <a:spcPts val="0"/>
              </a:spcBef>
              <a:spcAft>
                <a:spcPts val="0"/>
              </a:spcAft>
              <a:buSzPts val="1600"/>
              <a:buChar char="●"/>
            </a:pPr>
            <a:r>
              <a:rPr b="1" lang="en-GB" sz="1600"/>
              <a:t>Budget analysis</a:t>
            </a:r>
            <a:r>
              <a:rPr lang="en-GB" sz="1600"/>
              <a:t>: Looking at what was </a:t>
            </a:r>
            <a:r>
              <a:rPr b="1" lang="en-GB" sz="1600"/>
              <a:t>allocated at the beginning of the fiscal year </a:t>
            </a:r>
            <a:r>
              <a:rPr lang="en-GB" sz="1600"/>
              <a:t>and tracking what has been </a:t>
            </a:r>
            <a:r>
              <a:rPr b="1" lang="en-GB" sz="1600"/>
              <a:t>released and spent</a:t>
            </a:r>
            <a:r>
              <a:rPr lang="en-GB" sz="1600"/>
              <a:t>. Answering the question: ‘Is this leading us towards the intended development outcome?’</a:t>
            </a:r>
            <a:endParaRPr sz="16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descr="Illustration showing a man and a woman sitting on the ground holding a large dollar bill" id="300" name="Google Shape;300;p46"/>
          <p:cNvPicPr preferRelativeResize="0"/>
          <p:nvPr/>
        </p:nvPicPr>
        <p:blipFill>
          <a:blip r:embed="rId3">
            <a:alphaModFix/>
          </a:blip>
          <a:stretch>
            <a:fillRect/>
          </a:stretch>
        </p:blipFill>
        <p:spPr>
          <a:xfrm>
            <a:off x="5382375" y="1882750"/>
            <a:ext cx="3400425" cy="1809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7"/>
          <p:cNvSpPr txBox="1"/>
          <p:nvPr>
            <p:ph idx="1" type="body"/>
          </p:nvPr>
        </p:nvSpPr>
        <p:spPr>
          <a:xfrm>
            <a:off x="4401875" y="748400"/>
            <a:ext cx="4168200" cy="395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To monitor the </a:t>
            </a:r>
            <a:r>
              <a:rPr b="1" lang="en-GB" sz="1800"/>
              <a:t>allocation of money</a:t>
            </a:r>
            <a:r>
              <a:rPr lang="en-GB" sz="1800"/>
              <a:t> to ensure that the </a:t>
            </a:r>
            <a:r>
              <a:rPr b="1" lang="en-GB" sz="1800"/>
              <a:t>funds are correctly distributed</a:t>
            </a:r>
            <a:r>
              <a:rPr lang="en-GB" sz="1800"/>
              <a:t>, being </a:t>
            </a:r>
            <a:r>
              <a:rPr b="1" lang="en-GB" sz="1800"/>
              <a:t>released on time</a:t>
            </a:r>
            <a:r>
              <a:rPr lang="en-GB" sz="1800"/>
              <a:t> and being </a:t>
            </a:r>
            <a:r>
              <a:rPr b="1" lang="en-GB" sz="1800"/>
              <a:t>spent according to the plan </a:t>
            </a:r>
            <a:r>
              <a:rPr lang="en-GB" sz="1800"/>
              <a:t>(budget).</a:t>
            </a:r>
            <a:endParaRPr sz="1800"/>
          </a:p>
          <a:p>
            <a:pPr indent="0" lvl="0" marL="0" rtl="0" algn="l">
              <a:spcBef>
                <a:spcPts val="1600"/>
              </a:spcBef>
              <a:spcAft>
                <a:spcPts val="0"/>
              </a:spcAft>
              <a:buNone/>
            </a:pPr>
            <a:r>
              <a:rPr lang="en-GB" sz="1800"/>
              <a:t>This tool can be used at all levels of government where budgeting or expenditure takes place.</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sp>
        <p:nvSpPr>
          <p:cNvPr id="306" name="Google Shape;306;p47"/>
          <p:cNvSpPr txBox="1"/>
          <p:nvPr>
            <p:ph type="title"/>
          </p:nvPr>
        </p:nvSpPr>
        <p:spPr>
          <a:xfrm>
            <a:off x="439475" y="1839256"/>
            <a:ext cx="2966100" cy="88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2: Purpose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idx="1" type="body"/>
          </p:nvPr>
        </p:nvSpPr>
        <p:spPr>
          <a:xfrm>
            <a:off x="4452700" y="1625625"/>
            <a:ext cx="4397400" cy="207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800"/>
              <a:t>Group exercise / Discussion in pairs:</a:t>
            </a:r>
            <a:endParaRPr b="1" sz="1800"/>
          </a:p>
          <a:p>
            <a:pPr indent="0" lvl="0" marL="0" rtl="0" algn="ctr">
              <a:spcBef>
                <a:spcPts val="1600"/>
              </a:spcBef>
              <a:spcAft>
                <a:spcPts val="1600"/>
              </a:spcAft>
              <a:buNone/>
            </a:pPr>
            <a:r>
              <a:rPr i="1" lang="en-GB" sz="1800"/>
              <a:t>What are the </a:t>
            </a:r>
            <a:r>
              <a:rPr i="1" lang="en-GB" sz="1800"/>
              <a:t>advantages</a:t>
            </a:r>
            <a:r>
              <a:rPr i="1" lang="en-GB" sz="1800"/>
              <a:t> of using the budget tracking tool?</a:t>
            </a:r>
            <a:endParaRPr i="1" sz="1800"/>
          </a:p>
        </p:txBody>
      </p:sp>
      <p:sp>
        <p:nvSpPr>
          <p:cNvPr id="312" name="Google Shape;312;p48"/>
          <p:cNvSpPr txBox="1"/>
          <p:nvPr>
            <p:ph type="title"/>
          </p:nvPr>
        </p:nvSpPr>
        <p:spPr>
          <a:xfrm>
            <a:off x="470350" y="1957931"/>
            <a:ext cx="2966100" cy="8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2: Strengths</a:t>
            </a:r>
            <a:endParaRPr/>
          </a:p>
        </p:txBody>
      </p:sp>
      <p:pic>
        <p:nvPicPr>
          <p:cNvPr id="313" name="Google Shape;313;p48"/>
          <p:cNvPicPr preferRelativeResize="0"/>
          <p:nvPr/>
        </p:nvPicPr>
        <p:blipFill>
          <a:blip r:embed="rId3">
            <a:alphaModFix/>
          </a:blip>
          <a:stretch>
            <a:fillRect/>
          </a:stretch>
        </p:blipFill>
        <p:spPr>
          <a:xfrm>
            <a:off x="6213887" y="3103125"/>
            <a:ext cx="875025" cy="8750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9"/>
          <p:cNvSpPr txBox="1"/>
          <p:nvPr>
            <p:ph idx="1" type="body"/>
          </p:nvPr>
        </p:nvSpPr>
        <p:spPr>
          <a:xfrm>
            <a:off x="4298400" y="222425"/>
            <a:ext cx="4728000" cy="4202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GB" sz="1800"/>
              <a:t>It supports the effective implementation of set budgets</a:t>
            </a:r>
            <a:r>
              <a:rPr lang="en-GB" sz="1800"/>
              <a:t>: the budget reflects the ‘choices that the governments make to realise their socio-economic agenda. Thus, how effectively the budget is implemented is indicative of the extent to which policy is translated into outcomes.’</a:t>
            </a:r>
            <a:endParaRPr sz="1800"/>
          </a:p>
          <a:p>
            <a:pPr indent="-342900" lvl="0" marL="457200" rtl="0" algn="l">
              <a:spcBef>
                <a:spcPts val="0"/>
              </a:spcBef>
              <a:spcAft>
                <a:spcPts val="0"/>
              </a:spcAft>
              <a:buSzPts val="1800"/>
              <a:buChar char="●"/>
            </a:pPr>
            <a:r>
              <a:rPr b="1" lang="en-GB" sz="1800"/>
              <a:t>Improved service delivery can come about</a:t>
            </a:r>
            <a:r>
              <a:rPr lang="en-GB" sz="1800"/>
              <a:t> as budgets are used where needed instead of delayed or diverted.</a:t>
            </a:r>
            <a:endParaRPr sz="1800"/>
          </a:p>
          <a:p>
            <a:pPr indent="-342900" lvl="0" marL="457200" rtl="0" algn="l">
              <a:spcBef>
                <a:spcPts val="0"/>
              </a:spcBef>
              <a:spcAft>
                <a:spcPts val="0"/>
              </a:spcAft>
              <a:buSzPts val="1800"/>
              <a:buChar char="●"/>
            </a:pPr>
            <a:r>
              <a:rPr b="1" lang="en-GB" sz="1800"/>
              <a:t>It has the potential to reduce and expose corruption, crime and misapplication of resources</a:t>
            </a:r>
            <a:r>
              <a:rPr lang="en-GB" sz="1800"/>
              <a:t> as citizens notice when funds do not reach their intended destination.</a:t>
            </a:r>
            <a:endParaRPr sz="1800"/>
          </a:p>
          <a:p>
            <a:pPr indent="0" lvl="0" marL="457200" rtl="0" algn="l">
              <a:spcBef>
                <a:spcPts val="1600"/>
              </a:spcBef>
              <a:spcAft>
                <a:spcPts val="0"/>
              </a:spcAft>
              <a:buNone/>
            </a:pPr>
            <a:r>
              <a:t/>
            </a:r>
            <a:endParaRPr b="1"/>
          </a:p>
          <a:p>
            <a:pPr indent="0" lvl="0" marL="457200" rtl="0" algn="l">
              <a:spcBef>
                <a:spcPts val="1600"/>
              </a:spcBef>
              <a:spcAft>
                <a:spcPts val="0"/>
              </a:spcAft>
              <a:buNone/>
            </a:pPr>
            <a:r>
              <a:t/>
            </a:r>
            <a:endParaRPr b="1" sz="1200"/>
          </a:p>
          <a:p>
            <a:pPr indent="0" lvl="0" marL="0" rtl="0" algn="l">
              <a:spcBef>
                <a:spcPts val="1600"/>
              </a:spcBef>
              <a:spcAft>
                <a:spcPts val="1600"/>
              </a:spcAft>
              <a:buNone/>
            </a:pPr>
            <a:r>
              <a:t/>
            </a:r>
            <a:endParaRPr sz="1200"/>
          </a:p>
        </p:txBody>
      </p:sp>
      <p:sp>
        <p:nvSpPr>
          <p:cNvPr id="319" name="Google Shape;319;p49"/>
          <p:cNvSpPr txBox="1"/>
          <p:nvPr>
            <p:ph type="title"/>
          </p:nvPr>
        </p:nvSpPr>
        <p:spPr>
          <a:xfrm>
            <a:off x="470350" y="1957931"/>
            <a:ext cx="2966100" cy="8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2: Strengths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0"/>
          <p:cNvSpPr txBox="1"/>
          <p:nvPr>
            <p:ph idx="1" type="body"/>
          </p:nvPr>
        </p:nvSpPr>
        <p:spPr>
          <a:xfrm>
            <a:off x="4429900" y="210475"/>
            <a:ext cx="4397400" cy="3705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GB" sz="1600"/>
              <a:t>Those most impacted by decisions may not have opportunity to participate in the process</a:t>
            </a:r>
            <a:r>
              <a:rPr lang="en-GB" sz="1600"/>
              <a:t>: the choices about where resources are used can be biased by personal opinions or needs. There might also be political motives at work. Those who are most likely to be impacted may not have political or economic power, leaving them unable to participate in the budget formulation process.</a:t>
            </a:r>
            <a:endParaRPr sz="1600"/>
          </a:p>
          <a:p>
            <a:pPr indent="-330200" lvl="0" marL="457200" rtl="0" algn="l">
              <a:spcBef>
                <a:spcPts val="0"/>
              </a:spcBef>
              <a:spcAft>
                <a:spcPts val="0"/>
              </a:spcAft>
              <a:buSzPts val="1600"/>
              <a:buChar char="●"/>
            </a:pPr>
            <a:r>
              <a:rPr b="1" lang="en-GB" sz="1600"/>
              <a:t>There is no guarantee that resources budgeted for will be raised and be available to fund the various programmes.</a:t>
            </a:r>
            <a:endParaRPr b="1" sz="1600"/>
          </a:p>
          <a:p>
            <a:pPr indent="-330200" lvl="0" marL="457200" rtl="0" algn="l">
              <a:spcBef>
                <a:spcPts val="0"/>
              </a:spcBef>
              <a:spcAft>
                <a:spcPts val="0"/>
              </a:spcAft>
              <a:buSzPts val="1600"/>
              <a:buChar char="●"/>
            </a:pPr>
            <a:r>
              <a:rPr b="1" lang="en-GB" sz="1600"/>
              <a:t>The tool is more difficult to use in a centralised system of government.</a:t>
            </a:r>
            <a:endParaRPr b="1" sz="1600"/>
          </a:p>
          <a:p>
            <a:pPr indent="0" lvl="0" marL="457200" rtl="0" algn="l">
              <a:spcBef>
                <a:spcPts val="1600"/>
              </a:spcBef>
              <a:spcAft>
                <a:spcPts val="0"/>
              </a:spcAft>
              <a:buNone/>
            </a:pPr>
            <a:r>
              <a:t/>
            </a:r>
            <a:endParaRPr b="1"/>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325" name="Google Shape;325;p50"/>
          <p:cNvSpPr txBox="1"/>
          <p:nvPr>
            <p:ph type="title"/>
          </p:nvPr>
        </p:nvSpPr>
        <p:spPr>
          <a:xfrm>
            <a:off x="470350" y="1957931"/>
            <a:ext cx="2966100" cy="8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2: Limitations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idx="1" type="body"/>
          </p:nvPr>
        </p:nvSpPr>
        <p:spPr>
          <a:xfrm>
            <a:off x="157475" y="1172225"/>
            <a:ext cx="8654100" cy="30213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GB" sz="1800"/>
              <a:t>The ultimate goal of this journey is to </a:t>
            </a:r>
            <a:r>
              <a:rPr b="1" lang="en-GB" sz="1800"/>
              <a:t>see broken relationships restored</a:t>
            </a:r>
            <a:r>
              <a:rPr lang="en-GB" sz="1800"/>
              <a:t>. </a:t>
            </a:r>
            <a:endParaRPr sz="1800"/>
          </a:p>
          <a:p>
            <a:pPr indent="-342900" lvl="0" marL="457200" rtl="0" algn="l">
              <a:lnSpc>
                <a:spcPct val="100000"/>
              </a:lnSpc>
              <a:spcBef>
                <a:spcPts val="1000"/>
              </a:spcBef>
              <a:spcAft>
                <a:spcPts val="0"/>
              </a:spcAft>
              <a:buSzPts val="1800"/>
              <a:buChar char="●"/>
            </a:pPr>
            <a:r>
              <a:rPr lang="en-GB" sz="1800"/>
              <a:t>The church seeks ‘whole-life’ change, and responds in a comprehensive way to the needs of their local community.</a:t>
            </a:r>
            <a:endParaRPr sz="1800"/>
          </a:p>
          <a:p>
            <a:pPr indent="-342900" lvl="0" marL="457200" rtl="0" algn="l">
              <a:lnSpc>
                <a:spcPct val="100000"/>
              </a:lnSpc>
              <a:spcBef>
                <a:spcPts val="1000"/>
              </a:spcBef>
              <a:spcAft>
                <a:spcPts val="0"/>
              </a:spcAft>
              <a:buSzPts val="1800"/>
              <a:buChar char="●"/>
            </a:pPr>
            <a:r>
              <a:rPr b="1" lang="en-GB" sz="1800"/>
              <a:t>Overcoming poverty</a:t>
            </a:r>
            <a:r>
              <a:rPr lang="en-GB" sz="1800"/>
              <a:t> in the community is approached </a:t>
            </a:r>
            <a:r>
              <a:rPr b="1" lang="en-GB" sz="1800"/>
              <a:t>holistically and from within</a:t>
            </a:r>
            <a:r>
              <a:rPr lang="en-GB" sz="1800"/>
              <a:t>, as people realise their potential and recognise the resources God has given them. </a:t>
            </a:r>
            <a:endParaRPr sz="1800"/>
          </a:p>
          <a:p>
            <a:pPr indent="-342900" lvl="0" marL="457200" rtl="0" algn="l">
              <a:lnSpc>
                <a:spcPct val="100000"/>
              </a:lnSpc>
              <a:spcBef>
                <a:spcPts val="1000"/>
              </a:spcBef>
              <a:spcAft>
                <a:spcPts val="0"/>
              </a:spcAft>
              <a:buSzPts val="1800"/>
              <a:buChar char="●"/>
            </a:pPr>
            <a:r>
              <a:rPr lang="en-GB" sz="1800"/>
              <a:t>We refer to the destination of that journey as ‘church and community transformation’ (CCT)*.</a:t>
            </a:r>
            <a:endParaRPr sz="1800"/>
          </a:p>
          <a:p>
            <a:pPr indent="0" lvl="0" marL="0" rtl="0" algn="l">
              <a:lnSpc>
                <a:spcPct val="100000"/>
              </a:lnSpc>
              <a:spcBef>
                <a:spcPts val="1000"/>
              </a:spcBef>
              <a:spcAft>
                <a:spcPts val="0"/>
              </a:spcAft>
              <a:buNone/>
            </a:pPr>
            <a:r>
              <a:t/>
            </a:r>
            <a:endParaRPr sz="1800"/>
          </a:p>
          <a:p>
            <a:pPr indent="0" lvl="0" marL="0" rtl="0" algn="l">
              <a:lnSpc>
                <a:spcPct val="100000"/>
              </a:lnSpc>
              <a:spcBef>
                <a:spcPts val="1000"/>
              </a:spcBef>
              <a:spcAft>
                <a:spcPts val="0"/>
              </a:spcAft>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spcBef>
                <a:spcPts val="0"/>
              </a:spcBef>
              <a:spcAft>
                <a:spcPts val="1600"/>
              </a:spcAft>
              <a:buNone/>
            </a:pPr>
            <a:r>
              <a:t/>
            </a:r>
            <a:endParaRPr sz="1800"/>
          </a:p>
        </p:txBody>
      </p:sp>
      <p:sp>
        <p:nvSpPr>
          <p:cNvPr id="83" name="Google Shape;83;p15"/>
          <p:cNvSpPr txBox="1"/>
          <p:nvPr>
            <p:ph type="title"/>
          </p:nvPr>
        </p:nvSpPr>
        <p:spPr>
          <a:xfrm>
            <a:off x="260575" y="86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t>Church and community transformation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1"/>
          <p:cNvSpPr txBox="1"/>
          <p:nvPr>
            <p:ph type="ctrTitle"/>
          </p:nvPr>
        </p:nvSpPr>
        <p:spPr>
          <a:xfrm>
            <a:off x="357150" y="13285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500"/>
              <a:t>Using and adapting the tool</a:t>
            </a:r>
            <a:endParaRPr sz="4500"/>
          </a:p>
        </p:txBody>
      </p:sp>
      <p:sp>
        <p:nvSpPr>
          <p:cNvPr id="331" name="Google Shape;331;p51"/>
          <p:cNvSpPr txBox="1"/>
          <p:nvPr>
            <p:ph idx="1" type="subTitle"/>
          </p:nvPr>
        </p:nvSpPr>
        <p:spPr>
          <a:xfrm>
            <a:off x="996150" y="2289400"/>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Tool 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2"/>
          <p:cNvSpPr txBox="1"/>
          <p:nvPr>
            <p:ph type="title"/>
          </p:nvPr>
        </p:nvSpPr>
        <p:spPr>
          <a:xfrm>
            <a:off x="311700" y="111650"/>
            <a:ext cx="878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Tool 2: Budgeting in your CCT process </a:t>
            </a:r>
            <a:endParaRPr/>
          </a:p>
          <a:p>
            <a:pPr indent="0" lvl="0" marL="0" rtl="0" algn="l">
              <a:spcBef>
                <a:spcPts val="0"/>
              </a:spcBef>
              <a:spcAft>
                <a:spcPts val="0"/>
              </a:spcAft>
              <a:buNone/>
            </a:pPr>
            <a:r>
              <a:rPr lang="en-GB"/>
              <a:t> </a:t>
            </a:r>
            <a:endParaRPr/>
          </a:p>
        </p:txBody>
      </p:sp>
      <p:graphicFrame>
        <p:nvGraphicFramePr>
          <p:cNvPr id="337" name="Google Shape;337;p52"/>
          <p:cNvGraphicFramePr/>
          <p:nvPr/>
        </p:nvGraphicFramePr>
        <p:xfrm>
          <a:off x="168375" y="966050"/>
          <a:ext cx="3000000" cy="3000000"/>
        </p:xfrm>
        <a:graphic>
          <a:graphicData uri="http://schemas.openxmlformats.org/drawingml/2006/table">
            <a:tbl>
              <a:tblPr>
                <a:noFill/>
                <a:tableStyleId>{86477A54-2309-4EA9-BEAA-6DD926495A96}</a:tableStyleId>
              </a:tblPr>
              <a:tblGrid>
                <a:gridCol w="1771700"/>
                <a:gridCol w="1915275"/>
                <a:gridCol w="2919375"/>
                <a:gridCol w="2093100"/>
              </a:tblGrid>
              <a:tr h="671175">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CCT approach</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CCMP</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Umoja/Parivartan/Unidos</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Sangsangai</a:t>
                      </a:r>
                      <a:endParaRPr b="1" sz="1800">
                        <a:solidFill>
                          <a:srgbClr val="333333"/>
                        </a:solidFill>
                        <a:latin typeface="Calibri"/>
                        <a:ea typeface="Calibri"/>
                        <a:cs typeface="Calibri"/>
                        <a:sym typeface="Calibri"/>
                      </a:endParaRPr>
                    </a:p>
                  </a:txBody>
                  <a:tcPr marT="89525" marB="89525" marR="89525" marL="89525">
                    <a:solidFill>
                      <a:srgbClr val="FCE97D"/>
                    </a:solidFill>
                  </a:tcPr>
                </a:tc>
              </a:tr>
              <a:tr h="1020200">
                <a:tc>
                  <a:txBody>
                    <a:bodyPr/>
                    <a:lstStyle/>
                    <a:p>
                      <a:pPr indent="0" lvl="0" marL="0" rtl="0" algn="l">
                        <a:spcBef>
                          <a:spcPts val="0"/>
                        </a:spcBef>
                        <a:spcAft>
                          <a:spcPts val="0"/>
                        </a:spcAft>
                        <a:buNone/>
                      </a:pPr>
                      <a:r>
                        <a:rPr lang="en-GB" sz="1800">
                          <a:solidFill>
                            <a:schemeClr val="dk1"/>
                          </a:solidFill>
                          <a:latin typeface="Calibri"/>
                          <a:ea typeface="Calibri"/>
                          <a:cs typeface="Calibri"/>
                          <a:sym typeface="Calibri"/>
                        </a:rPr>
                        <a:t>When can the budget tracking tool can be introduced?</a:t>
                      </a:r>
                      <a:endParaRPr sz="1800">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338" name="Google Shape;338;p52"/>
          <p:cNvPicPr preferRelativeResize="0"/>
          <p:nvPr/>
        </p:nvPicPr>
        <p:blipFill>
          <a:blip r:embed="rId3">
            <a:alphaModFix/>
          </a:blip>
          <a:stretch>
            <a:fillRect/>
          </a:stretch>
        </p:blipFill>
        <p:spPr>
          <a:xfrm>
            <a:off x="4134487" y="4268450"/>
            <a:ext cx="875025" cy="875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3"/>
          <p:cNvSpPr txBox="1"/>
          <p:nvPr>
            <p:ph type="title"/>
          </p:nvPr>
        </p:nvSpPr>
        <p:spPr>
          <a:xfrm>
            <a:off x="311700" y="111650"/>
            <a:ext cx="878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2: Budgeting in your CCT process (summary)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p:txBody>
      </p:sp>
      <p:sp>
        <p:nvSpPr>
          <p:cNvPr id="344" name="Google Shape;344;p53"/>
          <p:cNvSpPr txBox="1"/>
          <p:nvPr/>
        </p:nvSpPr>
        <p:spPr>
          <a:xfrm>
            <a:off x="365700" y="992850"/>
            <a:ext cx="8726100" cy="11316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rgbClr val="434343"/>
              </a:buClr>
              <a:buSzPts val="1700"/>
              <a:buFont typeface="Calibri"/>
              <a:buChar char="●"/>
            </a:pPr>
            <a:r>
              <a:rPr lang="en-GB" sz="1700">
                <a:solidFill>
                  <a:srgbClr val="434343"/>
                </a:solidFill>
                <a:latin typeface="Calibri"/>
                <a:ea typeface="Calibri"/>
                <a:cs typeface="Calibri"/>
                <a:sym typeface="Calibri"/>
              </a:rPr>
              <a:t>I</a:t>
            </a:r>
            <a:r>
              <a:rPr lang="en-GB" sz="1700">
                <a:solidFill>
                  <a:srgbClr val="434343"/>
                </a:solidFill>
                <a:latin typeface="Calibri"/>
                <a:ea typeface="Calibri"/>
                <a:cs typeface="Calibri"/>
                <a:sym typeface="Calibri"/>
              </a:rPr>
              <a:t>deal for use at the stage where resource mapping has been done</a:t>
            </a:r>
            <a:endParaRPr sz="1700">
              <a:solidFill>
                <a:srgbClr val="434343"/>
              </a:solidFill>
              <a:latin typeface="Calibri"/>
              <a:ea typeface="Calibri"/>
              <a:cs typeface="Calibri"/>
              <a:sym typeface="Calibri"/>
            </a:endParaRPr>
          </a:p>
          <a:p>
            <a:pPr indent="-336550" lvl="0" marL="457200" rtl="0" algn="l">
              <a:spcBef>
                <a:spcPts val="0"/>
              </a:spcBef>
              <a:spcAft>
                <a:spcPts val="0"/>
              </a:spcAft>
              <a:buClr>
                <a:srgbClr val="434343"/>
              </a:buClr>
              <a:buSzPts val="1700"/>
              <a:buFont typeface="Calibri"/>
              <a:buChar char="●"/>
            </a:pPr>
            <a:r>
              <a:rPr lang="en-GB" sz="1700">
                <a:solidFill>
                  <a:srgbClr val="434343"/>
                </a:solidFill>
                <a:latin typeface="Calibri"/>
                <a:ea typeface="Calibri"/>
                <a:cs typeface="Calibri"/>
                <a:sym typeface="Calibri"/>
              </a:rPr>
              <a:t>When community is clear on the problems for which tracking the government budget will be useful. </a:t>
            </a:r>
            <a:endParaRPr sz="1700">
              <a:solidFill>
                <a:srgbClr val="434343"/>
              </a:solidFill>
              <a:latin typeface="Calibri"/>
              <a:ea typeface="Calibri"/>
              <a:cs typeface="Calibri"/>
              <a:sym typeface="Calibri"/>
            </a:endParaRPr>
          </a:p>
          <a:p>
            <a:pPr indent="0" lvl="0" marL="0" rtl="0" algn="l">
              <a:spcBef>
                <a:spcPts val="0"/>
              </a:spcBef>
              <a:spcAft>
                <a:spcPts val="0"/>
              </a:spcAft>
              <a:buNone/>
            </a:pPr>
            <a:r>
              <a:t/>
            </a:r>
            <a:endParaRPr sz="1700">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p:txBody>
      </p:sp>
      <p:graphicFrame>
        <p:nvGraphicFramePr>
          <p:cNvPr id="345" name="Google Shape;345;p53"/>
          <p:cNvGraphicFramePr/>
          <p:nvPr/>
        </p:nvGraphicFramePr>
        <p:xfrm>
          <a:off x="365700" y="1938650"/>
          <a:ext cx="3000000" cy="3000000"/>
        </p:xfrm>
        <a:graphic>
          <a:graphicData uri="http://schemas.openxmlformats.org/drawingml/2006/table">
            <a:tbl>
              <a:tblPr>
                <a:noFill/>
                <a:tableStyleId>{7C7364D7-614C-4349-9D16-5793555BE450}</a:tableStyleId>
              </a:tblPr>
              <a:tblGrid>
                <a:gridCol w="2800850"/>
                <a:gridCol w="1615450"/>
                <a:gridCol w="2546750"/>
                <a:gridCol w="1456425"/>
              </a:tblGrid>
              <a:tr h="12700">
                <a:tc>
                  <a:txBody>
                    <a:bodyPr/>
                    <a:lstStyle/>
                    <a:p>
                      <a:pPr indent="0" lvl="0" marL="0" rtl="0" algn="l">
                        <a:spcBef>
                          <a:spcPts val="0"/>
                        </a:spcBef>
                        <a:spcAft>
                          <a:spcPts val="0"/>
                        </a:spcAft>
                        <a:buNone/>
                      </a:pPr>
                      <a:r>
                        <a:rPr b="1" lang="en-GB" sz="1700">
                          <a:solidFill>
                            <a:srgbClr val="333333"/>
                          </a:solidFill>
                          <a:latin typeface="Calibri"/>
                          <a:ea typeface="Calibri"/>
                          <a:cs typeface="Calibri"/>
                          <a:sym typeface="Calibri"/>
                        </a:rPr>
                        <a:t>CCT approach</a:t>
                      </a:r>
                      <a:endParaRPr b="1" sz="17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700">
                          <a:solidFill>
                            <a:srgbClr val="333333"/>
                          </a:solidFill>
                          <a:latin typeface="Calibri"/>
                          <a:ea typeface="Calibri"/>
                          <a:cs typeface="Calibri"/>
                          <a:sym typeface="Calibri"/>
                        </a:rPr>
                        <a:t>CCMP</a:t>
                      </a:r>
                      <a:endParaRPr b="1" sz="17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700">
                          <a:solidFill>
                            <a:srgbClr val="333333"/>
                          </a:solidFill>
                          <a:latin typeface="Calibri"/>
                          <a:ea typeface="Calibri"/>
                          <a:cs typeface="Calibri"/>
                          <a:sym typeface="Calibri"/>
                        </a:rPr>
                        <a:t>Umoja/Parivartan/Unidos</a:t>
                      </a:r>
                      <a:endParaRPr b="1" sz="17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700">
                          <a:solidFill>
                            <a:srgbClr val="333333"/>
                          </a:solidFill>
                          <a:latin typeface="Calibri"/>
                          <a:ea typeface="Calibri"/>
                          <a:cs typeface="Calibri"/>
                          <a:sym typeface="Calibri"/>
                        </a:rPr>
                        <a:t>Sangsangai</a:t>
                      </a:r>
                      <a:endParaRPr b="1" sz="1700">
                        <a:solidFill>
                          <a:srgbClr val="333333"/>
                        </a:solidFill>
                        <a:latin typeface="Calibri"/>
                        <a:ea typeface="Calibri"/>
                        <a:cs typeface="Calibri"/>
                        <a:sym typeface="Calibri"/>
                      </a:endParaRPr>
                    </a:p>
                  </a:txBody>
                  <a:tcPr marT="63500" marB="63500" marR="63500" marL="63500">
                    <a:solidFill>
                      <a:srgbClr val="FCE97D"/>
                    </a:solidFill>
                  </a:tcPr>
                </a:tc>
              </a:tr>
              <a:tr h="12700">
                <a:tc>
                  <a:txBody>
                    <a:bodyPr/>
                    <a:lstStyle/>
                    <a:p>
                      <a:pPr indent="0" lvl="0" marL="0" rtl="0" algn="l">
                        <a:spcBef>
                          <a:spcPts val="0"/>
                        </a:spcBef>
                        <a:spcAft>
                          <a:spcPts val="0"/>
                        </a:spcAft>
                        <a:buNone/>
                      </a:pPr>
                      <a:r>
                        <a:rPr lang="en-GB" sz="1700">
                          <a:solidFill>
                            <a:srgbClr val="333333"/>
                          </a:solidFill>
                          <a:latin typeface="Calibri"/>
                          <a:ea typeface="Calibri"/>
                          <a:cs typeface="Calibri"/>
                          <a:sym typeface="Calibri"/>
                        </a:rPr>
                        <a:t>When the budget tracking tool can be introduced</a:t>
                      </a:r>
                      <a:endParaRPr sz="17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700">
                          <a:solidFill>
                            <a:srgbClr val="333333"/>
                          </a:solidFill>
                          <a:latin typeface="Calibri"/>
                          <a:ea typeface="Calibri"/>
                          <a:cs typeface="Calibri"/>
                          <a:sym typeface="Calibri"/>
                        </a:rPr>
                        <a:t>Stage 4:</a:t>
                      </a:r>
                      <a:r>
                        <a:rPr lang="en-GB" sz="1700">
                          <a:solidFill>
                            <a:srgbClr val="333333"/>
                          </a:solidFill>
                          <a:latin typeface="Calibri"/>
                          <a:ea typeface="Calibri"/>
                          <a:cs typeface="Calibri"/>
                          <a:sym typeface="Calibri"/>
                        </a:rPr>
                        <a:t> </a:t>
                      </a:r>
                      <a:br>
                        <a:rPr lang="en-GB" sz="1700">
                          <a:solidFill>
                            <a:srgbClr val="333333"/>
                          </a:solidFill>
                          <a:latin typeface="Calibri"/>
                          <a:ea typeface="Calibri"/>
                          <a:cs typeface="Calibri"/>
                          <a:sym typeface="Calibri"/>
                        </a:rPr>
                      </a:br>
                      <a:r>
                        <a:rPr lang="en-GB" sz="1700">
                          <a:solidFill>
                            <a:srgbClr val="333333"/>
                          </a:solidFill>
                          <a:latin typeface="Calibri"/>
                          <a:ea typeface="Calibri"/>
                          <a:cs typeface="Calibri"/>
                          <a:sym typeface="Calibri"/>
                        </a:rPr>
                        <a:t>Information analysis</a:t>
                      </a:r>
                      <a:endParaRPr sz="17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700">
                          <a:solidFill>
                            <a:srgbClr val="333333"/>
                          </a:solidFill>
                          <a:latin typeface="Calibri"/>
                          <a:ea typeface="Calibri"/>
                          <a:cs typeface="Calibri"/>
                          <a:sym typeface="Calibri"/>
                        </a:rPr>
                        <a:t>Stage 3: </a:t>
                      </a:r>
                      <a:br>
                        <a:rPr b="1" lang="en-GB" sz="1700">
                          <a:solidFill>
                            <a:srgbClr val="333333"/>
                          </a:solidFill>
                          <a:latin typeface="Calibri"/>
                          <a:ea typeface="Calibri"/>
                          <a:cs typeface="Calibri"/>
                          <a:sym typeface="Calibri"/>
                        </a:rPr>
                      </a:br>
                      <a:r>
                        <a:rPr lang="en-GB" sz="1700">
                          <a:solidFill>
                            <a:srgbClr val="333333"/>
                          </a:solidFill>
                          <a:latin typeface="Calibri"/>
                          <a:ea typeface="Calibri"/>
                          <a:cs typeface="Calibri"/>
                          <a:sym typeface="Calibri"/>
                        </a:rPr>
                        <a:t>Dreaming dreams and taking action (planning for action)</a:t>
                      </a:r>
                      <a:endParaRPr sz="1700">
                        <a:solidFill>
                          <a:srgbClr val="333333"/>
                        </a:solidFill>
                        <a:latin typeface="Calibri"/>
                        <a:ea typeface="Calibri"/>
                        <a:cs typeface="Calibri"/>
                        <a:sym typeface="Calibri"/>
                      </a:endParaRPr>
                    </a:p>
                    <a:p>
                      <a:pPr indent="0" lvl="0" marL="0" rtl="0" algn="l">
                        <a:spcBef>
                          <a:spcPts val="0"/>
                        </a:spcBef>
                        <a:spcAft>
                          <a:spcPts val="0"/>
                        </a:spcAft>
                        <a:buNone/>
                      </a:pPr>
                      <a:r>
                        <a:t/>
                      </a:r>
                      <a:endParaRPr sz="1700">
                        <a:solidFill>
                          <a:srgbClr val="333333"/>
                        </a:solidFill>
                        <a:latin typeface="Calibri"/>
                        <a:ea typeface="Calibri"/>
                        <a:cs typeface="Calibri"/>
                        <a:sym typeface="Calibri"/>
                      </a:endParaRPr>
                    </a:p>
                    <a:p>
                      <a:pPr indent="0" lvl="0" marL="0" rtl="0" algn="l">
                        <a:spcBef>
                          <a:spcPts val="0"/>
                        </a:spcBef>
                        <a:spcAft>
                          <a:spcPts val="0"/>
                        </a:spcAft>
                        <a:buNone/>
                      </a:pPr>
                      <a:r>
                        <a:rPr b="1" lang="en-GB" sz="1700">
                          <a:solidFill>
                            <a:srgbClr val="333333"/>
                          </a:solidFill>
                          <a:latin typeface="Calibri"/>
                          <a:ea typeface="Calibri"/>
                          <a:cs typeface="Calibri"/>
                          <a:sym typeface="Calibri"/>
                        </a:rPr>
                        <a:t>Stage 4: </a:t>
                      </a:r>
                      <a:br>
                        <a:rPr b="1" lang="en-GB" sz="1700">
                          <a:solidFill>
                            <a:srgbClr val="333333"/>
                          </a:solidFill>
                          <a:latin typeface="Calibri"/>
                          <a:ea typeface="Calibri"/>
                          <a:cs typeface="Calibri"/>
                          <a:sym typeface="Calibri"/>
                        </a:rPr>
                      </a:br>
                      <a:r>
                        <a:rPr lang="en-GB" sz="1700">
                          <a:solidFill>
                            <a:srgbClr val="333333"/>
                          </a:solidFill>
                          <a:latin typeface="Calibri"/>
                          <a:ea typeface="Calibri"/>
                          <a:cs typeface="Calibri"/>
                          <a:sym typeface="Calibri"/>
                        </a:rPr>
                        <a:t>Taking action</a:t>
                      </a:r>
                      <a:endParaRPr sz="17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700">
                          <a:solidFill>
                            <a:srgbClr val="333333"/>
                          </a:solidFill>
                          <a:latin typeface="Calibri"/>
                          <a:ea typeface="Calibri"/>
                          <a:cs typeface="Calibri"/>
                          <a:sym typeface="Calibri"/>
                        </a:rPr>
                        <a:t>3rd cycle: </a:t>
                      </a:r>
                      <a:br>
                        <a:rPr b="1" lang="en-GB" sz="1700">
                          <a:solidFill>
                            <a:srgbClr val="333333"/>
                          </a:solidFill>
                          <a:latin typeface="Calibri"/>
                          <a:ea typeface="Calibri"/>
                          <a:cs typeface="Calibri"/>
                          <a:sym typeface="Calibri"/>
                        </a:rPr>
                      </a:br>
                      <a:r>
                        <a:rPr lang="en-GB" sz="1700">
                          <a:solidFill>
                            <a:srgbClr val="333333"/>
                          </a:solidFill>
                          <a:latin typeface="Calibri"/>
                          <a:ea typeface="Calibri"/>
                          <a:cs typeface="Calibri"/>
                          <a:sym typeface="Calibri"/>
                        </a:rPr>
                        <a:t>The community</a:t>
                      </a:r>
                      <a:endParaRPr sz="1700">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4"/>
          <p:cNvSpPr txBox="1"/>
          <p:nvPr>
            <p:ph idx="1" type="body"/>
          </p:nvPr>
        </p:nvSpPr>
        <p:spPr>
          <a:xfrm>
            <a:off x="4437075" y="509525"/>
            <a:ext cx="4397400" cy="37053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GB" sz="3000"/>
              <a:t>Processes and tools for budget tracking</a:t>
            </a:r>
            <a:endParaRPr/>
          </a:p>
        </p:txBody>
      </p:sp>
      <p:sp>
        <p:nvSpPr>
          <p:cNvPr id="351" name="Google Shape;351;p54"/>
          <p:cNvSpPr txBox="1"/>
          <p:nvPr>
            <p:ph type="title"/>
          </p:nvPr>
        </p:nvSpPr>
        <p:spPr>
          <a:xfrm>
            <a:off x="498850" y="1563125"/>
            <a:ext cx="2966100" cy="159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Tool 2: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B</a:t>
            </a:r>
            <a:r>
              <a:rPr lang="en-GB"/>
              <a:t>udget legal framework</a:t>
            </a:r>
            <a:endParaRPr/>
          </a:p>
        </p:txBody>
      </p:sp>
      <p:sp>
        <p:nvSpPr>
          <p:cNvPr id="357" name="Google Shape;357;p55"/>
          <p:cNvSpPr txBox="1"/>
          <p:nvPr>
            <p:ph idx="1" type="body"/>
          </p:nvPr>
        </p:nvSpPr>
        <p:spPr>
          <a:xfrm>
            <a:off x="311700" y="841550"/>
            <a:ext cx="8570700" cy="430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t>Every country, like every family, has a </a:t>
            </a:r>
            <a:r>
              <a:rPr lang="en-GB" sz="1600"/>
              <a:t>legal framework which outlines:</a:t>
            </a:r>
            <a:endParaRPr sz="1600"/>
          </a:p>
          <a:p>
            <a:pPr indent="-330200" lvl="0" marL="457200" rtl="0" algn="l">
              <a:spcBef>
                <a:spcPts val="0"/>
              </a:spcBef>
              <a:spcAft>
                <a:spcPts val="0"/>
              </a:spcAft>
              <a:buSzPts val="1600"/>
              <a:buChar char="●"/>
            </a:pPr>
            <a:r>
              <a:rPr b="1" lang="en-GB" sz="1600"/>
              <a:t>the political process that the budget needs to follow</a:t>
            </a:r>
            <a:r>
              <a:rPr lang="en-GB" sz="1600"/>
              <a:t> </a:t>
            </a:r>
            <a:endParaRPr sz="1600"/>
          </a:p>
          <a:p>
            <a:pPr indent="-330200" lvl="0" marL="457200" rtl="0" algn="l">
              <a:spcBef>
                <a:spcPts val="0"/>
              </a:spcBef>
              <a:spcAft>
                <a:spcPts val="0"/>
              </a:spcAft>
              <a:buSzPts val="1600"/>
              <a:buChar char="●"/>
            </a:pPr>
            <a:r>
              <a:rPr lang="en-GB" sz="1600"/>
              <a:t>defines the </a:t>
            </a:r>
            <a:r>
              <a:rPr b="1" lang="en-GB" sz="1600"/>
              <a:t>key actors </a:t>
            </a:r>
            <a:r>
              <a:rPr lang="en-GB" sz="1600"/>
              <a:t>and </a:t>
            </a:r>
            <a:r>
              <a:rPr b="1" lang="en-GB" sz="1600"/>
              <a:t>their roles and responsibilities</a:t>
            </a:r>
            <a:r>
              <a:rPr lang="en-GB" sz="1600"/>
              <a:t> </a:t>
            </a:r>
            <a:endParaRPr sz="1600"/>
          </a:p>
          <a:p>
            <a:pPr indent="-330200" lvl="0" marL="457200" rtl="0" algn="l">
              <a:spcBef>
                <a:spcPts val="0"/>
              </a:spcBef>
              <a:spcAft>
                <a:spcPts val="0"/>
              </a:spcAft>
              <a:buSzPts val="1600"/>
              <a:buChar char="●"/>
            </a:pPr>
            <a:r>
              <a:rPr lang="en-GB" sz="1600"/>
              <a:t>the </a:t>
            </a:r>
            <a:r>
              <a:rPr b="1" lang="en-GB" sz="1600"/>
              <a:t>format and content of various budget documents</a:t>
            </a:r>
            <a:r>
              <a:rPr lang="en-GB" sz="1600"/>
              <a:t> </a:t>
            </a:r>
            <a:endParaRPr sz="1600"/>
          </a:p>
          <a:p>
            <a:pPr indent="0" lvl="0" marL="0" rtl="0" algn="l">
              <a:spcBef>
                <a:spcPts val="1600"/>
              </a:spcBef>
              <a:spcAft>
                <a:spcPts val="0"/>
              </a:spcAft>
              <a:buNone/>
            </a:pPr>
            <a:r>
              <a:rPr lang="en-GB" sz="1600"/>
              <a:t>Countries have many laws and regulations that govern budget design, approval, implementation and evaluation processes. Examples of laws: </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GB" sz="1600"/>
              <a:t>Constitution </a:t>
            </a:r>
            <a:endParaRPr sz="1600"/>
          </a:p>
          <a:p>
            <a:pPr indent="-330200" lvl="0" marL="457200" rtl="0" algn="l">
              <a:spcBef>
                <a:spcPts val="0"/>
              </a:spcBef>
              <a:spcAft>
                <a:spcPts val="0"/>
              </a:spcAft>
              <a:buSzPts val="1600"/>
              <a:buChar char="●"/>
            </a:pPr>
            <a:r>
              <a:rPr lang="en-GB" sz="1600"/>
              <a:t>Public Finance Management Act </a:t>
            </a:r>
            <a:endParaRPr sz="1600"/>
          </a:p>
          <a:p>
            <a:pPr indent="-330200" lvl="0" marL="457200" rtl="0" algn="l">
              <a:spcBef>
                <a:spcPts val="0"/>
              </a:spcBef>
              <a:spcAft>
                <a:spcPts val="0"/>
              </a:spcAft>
              <a:buSzPts val="1600"/>
              <a:buChar char="●"/>
            </a:pPr>
            <a:r>
              <a:rPr lang="en-GB" sz="1600"/>
              <a:t>Public Audit Act</a:t>
            </a:r>
            <a:endParaRPr sz="1600"/>
          </a:p>
          <a:p>
            <a:pPr indent="-330200" lvl="0" marL="457200" rtl="0" algn="l">
              <a:spcBef>
                <a:spcPts val="0"/>
              </a:spcBef>
              <a:spcAft>
                <a:spcPts val="0"/>
              </a:spcAft>
              <a:buSzPts val="1600"/>
              <a:buChar char="●"/>
            </a:pPr>
            <a:r>
              <a:rPr lang="en-GB" sz="1600"/>
              <a:t>Procurement Act</a:t>
            </a:r>
            <a:endParaRPr sz="1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6"/>
          <p:cNvSpPr txBox="1"/>
          <p:nvPr>
            <p:ph type="title"/>
          </p:nvPr>
        </p:nvSpPr>
        <p:spPr>
          <a:xfrm>
            <a:off x="152075" y="74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Malawi policy and budget calendar </a:t>
            </a:r>
            <a:endParaRPr/>
          </a:p>
        </p:txBody>
      </p:sp>
      <p:pic>
        <p:nvPicPr>
          <p:cNvPr id="363" name="Google Shape;363;p56"/>
          <p:cNvPicPr preferRelativeResize="0"/>
          <p:nvPr/>
        </p:nvPicPr>
        <p:blipFill>
          <a:blip r:embed="rId3">
            <a:alphaModFix/>
          </a:blip>
          <a:stretch>
            <a:fillRect/>
          </a:stretch>
        </p:blipFill>
        <p:spPr>
          <a:xfrm>
            <a:off x="1823375" y="872950"/>
            <a:ext cx="6401025" cy="42173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7"/>
          <p:cNvSpPr/>
          <p:nvPr/>
        </p:nvSpPr>
        <p:spPr>
          <a:xfrm rot="5400000">
            <a:off x="6201225" y="11431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 name="Google Shape;369;p57"/>
          <p:cNvSpPr/>
          <p:nvPr/>
        </p:nvSpPr>
        <p:spPr>
          <a:xfrm rot="10800000">
            <a:off x="6384675" y="374902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 name="Google Shape;370;p57"/>
          <p:cNvSpPr/>
          <p:nvPr/>
        </p:nvSpPr>
        <p:spPr>
          <a:xfrm>
            <a:off x="2173225" y="12193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57"/>
          <p:cNvSpPr/>
          <p:nvPr/>
        </p:nvSpPr>
        <p:spPr>
          <a:xfrm>
            <a:off x="3264025" y="1149475"/>
            <a:ext cx="3103200" cy="14733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Calibri"/>
                <a:ea typeface="Calibri"/>
                <a:cs typeface="Calibri"/>
                <a:sym typeface="Calibri"/>
              </a:rPr>
              <a:t>Budget formulation</a:t>
            </a:r>
            <a:endParaRPr b="1">
              <a:solidFill>
                <a:schemeClr val="dk1"/>
              </a:solidFill>
              <a:latin typeface="Calibri"/>
              <a:ea typeface="Calibri"/>
              <a:cs typeface="Calibri"/>
              <a:sym typeface="Calibri"/>
            </a:endParaRPr>
          </a:p>
          <a:p>
            <a:pPr indent="0" lvl="0" marL="457200" rtl="0" algn="l">
              <a:spcBef>
                <a:spcPts val="0"/>
              </a:spcBef>
              <a:spcAft>
                <a:spcPts val="0"/>
              </a:spcAft>
              <a:buNone/>
            </a:pPr>
            <a:r>
              <a:rPr lang="en-GB">
                <a:solidFill>
                  <a:schemeClr val="dk1"/>
                </a:solidFill>
                <a:latin typeface="Calibri"/>
                <a:ea typeface="Calibri"/>
                <a:cs typeface="Calibri"/>
                <a:sym typeface="Calibri"/>
              </a:rPr>
              <a:t>The executive </a:t>
            </a:r>
            <a:r>
              <a:rPr lang="en-GB">
                <a:solidFill>
                  <a:schemeClr val="dk1"/>
                </a:solidFill>
                <a:latin typeface="Calibri"/>
                <a:ea typeface="Calibri"/>
                <a:cs typeface="Calibri"/>
                <a:sym typeface="Calibri"/>
              </a:rPr>
              <a:t>formulates</a:t>
            </a:r>
            <a:r>
              <a:rPr lang="en-GB">
                <a:solidFill>
                  <a:schemeClr val="dk1"/>
                </a:solidFill>
                <a:latin typeface="Calibri"/>
                <a:ea typeface="Calibri"/>
                <a:cs typeface="Calibri"/>
                <a:sym typeface="Calibri"/>
              </a:rPr>
              <a:t> the draft </a:t>
            </a:r>
            <a:r>
              <a:rPr lang="en-GB">
                <a:solidFill>
                  <a:schemeClr val="dk1"/>
                </a:solidFill>
                <a:latin typeface="Calibri"/>
                <a:ea typeface="Calibri"/>
                <a:cs typeface="Calibri"/>
                <a:sym typeface="Calibri"/>
              </a:rPr>
              <a:t>budget</a:t>
            </a:r>
            <a:r>
              <a:rPr lang="en-GB">
                <a:solidFill>
                  <a:schemeClr val="dk1"/>
                </a:solidFill>
                <a:latin typeface="Calibri"/>
                <a:ea typeface="Calibri"/>
                <a:cs typeface="Calibri"/>
                <a:sym typeface="Calibri"/>
              </a:rPr>
              <a:t>. Key budget documents include </a:t>
            </a:r>
            <a:r>
              <a:rPr lang="en-GB">
                <a:solidFill>
                  <a:schemeClr val="dk1"/>
                </a:solidFill>
                <a:latin typeface="Calibri"/>
                <a:ea typeface="Calibri"/>
                <a:cs typeface="Calibri"/>
                <a:sym typeface="Calibri"/>
              </a:rPr>
              <a:t>executive's budget proposal, supporting budget reports.</a:t>
            </a:r>
            <a:endParaRPr>
              <a:solidFill>
                <a:schemeClr val="dk1"/>
              </a:solidFill>
              <a:latin typeface="Calibri"/>
              <a:ea typeface="Calibri"/>
              <a:cs typeface="Calibri"/>
              <a:sym typeface="Calibri"/>
            </a:endParaRPr>
          </a:p>
          <a:p>
            <a:pPr indent="0" lvl="0" marL="457200" rtl="0" algn="l">
              <a:spcBef>
                <a:spcPts val="0"/>
              </a:spcBef>
              <a:spcAft>
                <a:spcPts val="0"/>
              </a:spcAft>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372" name="Google Shape;372;p57"/>
          <p:cNvSpPr/>
          <p:nvPr/>
        </p:nvSpPr>
        <p:spPr>
          <a:xfrm>
            <a:off x="56550" y="1789400"/>
            <a:ext cx="3717600" cy="17925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Calibri"/>
                <a:ea typeface="Calibri"/>
                <a:cs typeface="Calibri"/>
                <a:sym typeface="Calibri"/>
              </a:rPr>
              <a:t>Budget oversight</a:t>
            </a:r>
            <a:endParaRPr b="1">
              <a:solidFill>
                <a:schemeClr val="dk1"/>
              </a:solidFill>
              <a:latin typeface="Calibri"/>
              <a:ea typeface="Calibri"/>
              <a:cs typeface="Calibri"/>
              <a:sym typeface="Calibri"/>
            </a:endParaRPr>
          </a:p>
          <a:p>
            <a:pPr indent="0" lvl="0" marL="457200" rtl="0" algn="l">
              <a:spcBef>
                <a:spcPts val="0"/>
              </a:spcBef>
              <a:spcAft>
                <a:spcPts val="0"/>
              </a:spcAft>
              <a:buNone/>
            </a:pPr>
            <a:r>
              <a:rPr lang="en-GB">
                <a:solidFill>
                  <a:schemeClr val="dk1"/>
                </a:solidFill>
                <a:latin typeface="Calibri"/>
                <a:ea typeface="Calibri"/>
                <a:cs typeface="Calibri"/>
                <a:sym typeface="Calibri"/>
              </a:rPr>
              <a:t>The budget accounts are audited and audit findings are reviewed by the legislature, which requires action to be taken by the executive to correct audit findings. Key documents include audit reports, legislative audit committee reports. </a:t>
            </a:r>
            <a:endParaRPr>
              <a:solidFill>
                <a:schemeClr val="dk1"/>
              </a:solidFill>
              <a:latin typeface="Calibri"/>
              <a:ea typeface="Calibri"/>
              <a:cs typeface="Calibri"/>
              <a:sym typeface="Calibri"/>
            </a:endParaRPr>
          </a:p>
        </p:txBody>
      </p:sp>
      <p:sp>
        <p:nvSpPr>
          <p:cNvPr id="373" name="Google Shape;373;p57"/>
          <p:cNvSpPr/>
          <p:nvPr/>
        </p:nvSpPr>
        <p:spPr>
          <a:xfrm rot="-5400000">
            <a:off x="2115050" y="33832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 name="Google Shape;374;p57"/>
          <p:cNvSpPr/>
          <p:nvPr/>
        </p:nvSpPr>
        <p:spPr>
          <a:xfrm>
            <a:off x="5790800" y="2190425"/>
            <a:ext cx="3201600" cy="16632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Calibri"/>
                <a:ea typeface="Calibri"/>
                <a:cs typeface="Calibri"/>
                <a:sym typeface="Calibri"/>
              </a:rPr>
              <a:t>Budget approval</a:t>
            </a:r>
            <a:endParaRPr b="1">
              <a:solidFill>
                <a:schemeClr val="dk1"/>
              </a:solidFill>
              <a:latin typeface="Calibri"/>
              <a:ea typeface="Calibri"/>
              <a:cs typeface="Calibri"/>
              <a:sym typeface="Calibri"/>
            </a:endParaRPr>
          </a:p>
          <a:p>
            <a:pPr indent="0" lvl="0" marL="457200" rtl="0" algn="l">
              <a:spcBef>
                <a:spcPts val="0"/>
              </a:spcBef>
              <a:spcAft>
                <a:spcPts val="0"/>
              </a:spcAft>
              <a:buNone/>
            </a:pPr>
            <a:r>
              <a:rPr lang="en-GB">
                <a:solidFill>
                  <a:schemeClr val="dk1"/>
                </a:solidFill>
                <a:latin typeface="Calibri"/>
                <a:ea typeface="Calibri"/>
                <a:cs typeface="Calibri"/>
                <a:sym typeface="Calibri"/>
              </a:rPr>
              <a:t>The legislature reviews ad amends the budget - and then enacts it into law. Key budget documents include budget law, reports of legislative budget committees. </a:t>
            </a:r>
            <a:endParaRPr>
              <a:solidFill>
                <a:schemeClr val="dk1"/>
              </a:solidFill>
            </a:endParaRPr>
          </a:p>
        </p:txBody>
      </p:sp>
      <p:sp>
        <p:nvSpPr>
          <p:cNvPr id="375" name="Google Shape;375;p57"/>
          <p:cNvSpPr/>
          <p:nvPr/>
        </p:nvSpPr>
        <p:spPr>
          <a:xfrm>
            <a:off x="2971100" y="3480825"/>
            <a:ext cx="3351900" cy="15651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Calibri"/>
                <a:ea typeface="Calibri"/>
                <a:cs typeface="Calibri"/>
                <a:sym typeface="Calibri"/>
              </a:rPr>
              <a:t>Budget execution </a:t>
            </a:r>
            <a:endParaRPr b="1">
              <a:solidFill>
                <a:schemeClr val="dk1"/>
              </a:solidFill>
              <a:latin typeface="Calibri"/>
              <a:ea typeface="Calibri"/>
              <a:cs typeface="Calibri"/>
              <a:sym typeface="Calibri"/>
            </a:endParaRPr>
          </a:p>
          <a:p>
            <a:pPr indent="0" lvl="0" marL="457200" rtl="0" algn="l">
              <a:spcBef>
                <a:spcPts val="0"/>
              </a:spcBef>
              <a:spcAft>
                <a:spcPts val="0"/>
              </a:spcAft>
              <a:buNone/>
            </a:pPr>
            <a:r>
              <a:rPr lang="en-GB">
                <a:solidFill>
                  <a:schemeClr val="dk1"/>
                </a:solidFill>
                <a:latin typeface="Calibri"/>
                <a:ea typeface="Calibri"/>
                <a:cs typeface="Calibri"/>
                <a:sym typeface="Calibri"/>
              </a:rPr>
              <a:t>The executive collects revenue and spends money as per the allocations made in the budget law. Key budget documents include in-year reports, mid-year reports, supplementary budgets. </a:t>
            </a:r>
            <a:endParaRPr>
              <a:solidFill>
                <a:schemeClr val="dk1"/>
              </a:solidFill>
            </a:endParaRPr>
          </a:p>
        </p:txBody>
      </p:sp>
      <p:sp>
        <p:nvSpPr>
          <p:cNvPr id="376" name="Google Shape;376;p57"/>
          <p:cNvSpPr/>
          <p:nvPr/>
        </p:nvSpPr>
        <p:spPr>
          <a:xfrm>
            <a:off x="5752810" y="875587"/>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latin typeface="Calibri"/>
                <a:ea typeface="Calibri"/>
                <a:cs typeface="Calibri"/>
                <a:sym typeface="Calibri"/>
              </a:rPr>
              <a:t>1</a:t>
            </a:r>
            <a:endParaRPr b="1" sz="2400">
              <a:latin typeface="Calibri"/>
              <a:ea typeface="Calibri"/>
              <a:cs typeface="Calibri"/>
              <a:sym typeface="Calibri"/>
            </a:endParaRPr>
          </a:p>
        </p:txBody>
      </p:sp>
      <p:sp>
        <p:nvSpPr>
          <p:cNvPr id="377" name="Google Shape;377;p57"/>
          <p:cNvSpPr/>
          <p:nvPr/>
        </p:nvSpPr>
        <p:spPr>
          <a:xfrm>
            <a:off x="8154181" y="1889085"/>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latin typeface="Calibri"/>
                <a:ea typeface="Calibri"/>
                <a:cs typeface="Calibri"/>
                <a:sym typeface="Calibri"/>
              </a:rPr>
              <a:t>2</a:t>
            </a:r>
            <a:endParaRPr b="1" sz="2400">
              <a:latin typeface="Calibri"/>
              <a:ea typeface="Calibri"/>
              <a:cs typeface="Calibri"/>
              <a:sym typeface="Calibri"/>
            </a:endParaRPr>
          </a:p>
        </p:txBody>
      </p:sp>
      <p:sp>
        <p:nvSpPr>
          <p:cNvPr id="378" name="Google Shape;378;p57"/>
          <p:cNvSpPr/>
          <p:nvPr/>
        </p:nvSpPr>
        <p:spPr>
          <a:xfrm>
            <a:off x="5031016" y="3204930"/>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latin typeface="Calibri"/>
                <a:ea typeface="Calibri"/>
                <a:cs typeface="Calibri"/>
                <a:sym typeface="Calibri"/>
              </a:rPr>
              <a:t>3</a:t>
            </a:r>
            <a:endParaRPr b="1" sz="2400">
              <a:latin typeface="Calibri"/>
              <a:ea typeface="Calibri"/>
              <a:cs typeface="Calibri"/>
              <a:sym typeface="Calibri"/>
            </a:endParaRPr>
          </a:p>
        </p:txBody>
      </p:sp>
      <p:sp>
        <p:nvSpPr>
          <p:cNvPr id="379" name="Google Shape;379;p57"/>
          <p:cNvSpPr/>
          <p:nvPr/>
        </p:nvSpPr>
        <p:spPr>
          <a:xfrm>
            <a:off x="1988287" y="1490358"/>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latin typeface="Calibri"/>
                <a:ea typeface="Calibri"/>
                <a:cs typeface="Calibri"/>
                <a:sym typeface="Calibri"/>
              </a:rPr>
              <a:t>4</a:t>
            </a:r>
            <a:endParaRPr b="1" sz="2400">
              <a:latin typeface="Calibri"/>
              <a:ea typeface="Calibri"/>
              <a:cs typeface="Calibri"/>
              <a:sym typeface="Calibri"/>
            </a:endParaRPr>
          </a:p>
        </p:txBody>
      </p:sp>
      <p:sp>
        <p:nvSpPr>
          <p:cNvPr id="380" name="Google Shape;380;p57"/>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Generic budget cycle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8"/>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2: </a:t>
            </a:r>
            <a:r>
              <a:rPr lang="en-GB"/>
              <a:t>Budget</a:t>
            </a:r>
            <a:r>
              <a:rPr lang="en-GB"/>
              <a:t> tracking </a:t>
            </a:r>
            <a:r>
              <a:rPr lang="en-GB"/>
              <a:t>exercise</a:t>
            </a:r>
            <a:r>
              <a:rPr lang="en-GB"/>
              <a:t> </a:t>
            </a:r>
            <a:endParaRPr/>
          </a:p>
        </p:txBody>
      </p:sp>
      <p:sp>
        <p:nvSpPr>
          <p:cNvPr id="386" name="Google Shape;386;p58"/>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Group exercise</a:t>
            </a:r>
            <a:endParaRPr b="1" sz="1800">
              <a:solidFill>
                <a:srgbClr val="000000"/>
              </a:solidFill>
            </a:endParaRPr>
          </a:p>
          <a:p>
            <a:pPr indent="0" lvl="0" marL="0" rtl="0" algn="l">
              <a:lnSpc>
                <a:spcPct val="100000"/>
              </a:lnSpc>
              <a:spcBef>
                <a:spcPts val="0"/>
              </a:spcBef>
              <a:spcAft>
                <a:spcPts val="0"/>
              </a:spcAft>
              <a:buNone/>
            </a:pPr>
            <a:r>
              <a:t/>
            </a:r>
            <a:endParaRPr sz="1800">
              <a:solidFill>
                <a:srgbClr val="000000"/>
              </a:solidFill>
            </a:endParaRPr>
          </a:p>
          <a:p>
            <a:pPr indent="0" lvl="0" marL="0" rtl="0" algn="l">
              <a:lnSpc>
                <a:spcPct val="100000"/>
              </a:lnSpc>
              <a:spcBef>
                <a:spcPts val="0"/>
              </a:spcBef>
              <a:spcAft>
                <a:spcPts val="0"/>
              </a:spcAft>
              <a:buNone/>
            </a:pPr>
            <a:r>
              <a:rPr lang="en-GB" sz="1800">
                <a:solidFill>
                  <a:srgbClr val="000000"/>
                </a:solidFill>
              </a:rPr>
              <a:t>(Group 1, 2 and 3)</a:t>
            </a:r>
            <a:endParaRPr sz="1800">
              <a:solidFill>
                <a:srgbClr val="000000"/>
              </a:solidFill>
            </a:endParaRPr>
          </a:p>
          <a:p>
            <a:pPr indent="0" lvl="0" marL="0" rtl="0" algn="l">
              <a:lnSpc>
                <a:spcPct val="100000"/>
              </a:lnSpc>
              <a:spcBef>
                <a:spcPts val="0"/>
              </a:spcBef>
              <a:spcAft>
                <a:spcPts val="0"/>
              </a:spcAft>
              <a:buNone/>
            </a:pPr>
            <a:r>
              <a:t/>
            </a:r>
            <a:endParaRPr sz="1800">
              <a:solidFill>
                <a:srgbClr val="000000"/>
              </a:solidFill>
            </a:endParaRPr>
          </a:p>
          <a:p>
            <a:pPr indent="0" lvl="0" marL="0" rtl="0" algn="l">
              <a:lnSpc>
                <a:spcPct val="100000"/>
              </a:lnSpc>
              <a:spcBef>
                <a:spcPts val="0"/>
              </a:spcBef>
              <a:spcAft>
                <a:spcPts val="0"/>
              </a:spcAft>
              <a:buNone/>
            </a:pPr>
            <a:r>
              <a:rPr lang="en-GB" sz="1800">
                <a:solidFill>
                  <a:srgbClr val="000000"/>
                </a:solidFill>
              </a:rPr>
              <a:t>Indicate </a:t>
            </a:r>
            <a:r>
              <a:rPr b="1" lang="en-GB" sz="1800">
                <a:solidFill>
                  <a:srgbClr val="000000"/>
                </a:solidFill>
              </a:rPr>
              <a:t>months of the financial year</a:t>
            </a:r>
            <a:r>
              <a:rPr lang="en-GB" sz="1800">
                <a:solidFill>
                  <a:srgbClr val="000000"/>
                </a:solidFill>
              </a:rPr>
              <a:t> when the four key processes take place.</a:t>
            </a:r>
            <a:endParaRPr sz="1800">
              <a:solidFill>
                <a:srgbClr val="000000"/>
              </a:solidFill>
            </a:endParaRPr>
          </a:p>
          <a:p>
            <a:pPr indent="0" lvl="0" marL="0" rtl="0" algn="l">
              <a:lnSpc>
                <a:spcPct val="100000"/>
              </a:lnSpc>
              <a:spcBef>
                <a:spcPts val="0"/>
              </a:spcBef>
              <a:spcAft>
                <a:spcPts val="0"/>
              </a:spcAft>
              <a:buNone/>
            </a:pPr>
            <a:r>
              <a:t/>
            </a:r>
            <a:endParaRPr sz="1800">
              <a:solidFill>
                <a:srgbClr val="000000"/>
              </a:solidFill>
            </a:endParaRPr>
          </a:p>
          <a:p>
            <a:pPr indent="0" lvl="0" marL="0" rtl="0" algn="l">
              <a:lnSpc>
                <a:spcPct val="100000"/>
              </a:lnSpc>
              <a:spcBef>
                <a:spcPts val="0"/>
              </a:spcBef>
              <a:spcAft>
                <a:spcPts val="0"/>
              </a:spcAft>
              <a:buNone/>
            </a:pPr>
            <a:r>
              <a:rPr lang="en-GB" sz="1800">
                <a:solidFill>
                  <a:srgbClr val="000000"/>
                </a:solidFill>
              </a:rPr>
              <a:t>(Also indicate if it is an ‘</a:t>
            </a:r>
            <a:r>
              <a:rPr b="1" lang="en-GB" sz="1800">
                <a:solidFill>
                  <a:srgbClr val="000000"/>
                </a:solidFill>
              </a:rPr>
              <a:t>ongoing</a:t>
            </a:r>
            <a:r>
              <a:rPr lang="en-GB" sz="1800">
                <a:solidFill>
                  <a:srgbClr val="000000"/>
                </a:solidFill>
              </a:rPr>
              <a:t>’ process)</a:t>
            </a:r>
            <a:endParaRPr sz="1800">
              <a:solidFill>
                <a:srgbClr val="000000"/>
              </a:solidFill>
            </a:endParaRPr>
          </a:p>
          <a:p>
            <a:pPr indent="0" lvl="0" marL="0" rtl="0" algn="l">
              <a:spcBef>
                <a:spcPts val="0"/>
              </a:spcBef>
              <a:spcAft>
                <a:spcPts val="1600"/>
              </a:spcAft>
              <a:buNone/>
            </a:pPr>
            <a:r>
              <a:t/>
            </a:r>
            <a:endParaRPr sz="1800"/>
          </a:p>
        </p:txBody>
      </p:sp>
      <p:pic>
        <p:nvPicPr>
          <p:cNvPr id="387" name="Google Shape;387;p58"/>
          <p:cNvPicPr preferRelativeResize="0"/>
          <p:nvPr/>
        </p:nvPicPr>
        <p:blipFill>
          <a:blip r:embed="rId3">
            <a:alphaModFix/>
          </a:blip>
          <a:stretch>
            <a:fillRect/>
          </a:stretch>
        </p:blipFill>
        <p:spPr>
          <a:xfrm>
            <a:off x="4090162" y="3677575"/>
            <a:ext cx="875025" cy="8750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tool: </a:t>
            </a:r>
            <a:r>
              <a:rPr lang="en-GB"/>
              <a:t>Family</a:t>
            </a:r>
            <a:r>
              <a:rPr lang="en-GB"/>
              <a:t> b</a:t>
            </a:r>
            <a:r>
              <a:rPr lang="en-GB"/>
              <a:t>udgeting activity</a:t>
            </a:r>
            <a:r>
              <a:rPr lang="en-GB"/>
              <a:t>  </a:t>
            </a:r>
            <a:endParaRPr/>
          </a:p>
        </p:txBody>
      </p:sp>
      <p:pic>
        <p:nvPicPr>
          <p:cNvPr id="393" name="Google Shape;393;p59"/>
          <p:cNvPicPr preferRelativeResize="0"/>
          <p:nvPr/>
        </p:nvPicPr>
        <p:blipFill>
          <a:blip r:embed="rId3">
            <a:alphaModFix/>
          </a:blip>
          <a:stretch>
            <a:fillRect/>
          </a:stretch>
        </p:blipFill>
        <p:spPr>
          <a:xfrm>
            <a:off x="4134487" y="4209650"/>
            <a:ext cx="875025" cy="875050"/>
          </a:xfrm>
          <a:prstGeom prst="rect">
            <a:avLst/>
          </a:prstGeom>
          <a:noFill/>
          <a:ln>
            <a:noFill/>
          </a:ln>
        </p:spPr>
      </p:pic>
      <p:graphicFrame>
        <p:nvGraphicFramePr>
          <p:cNvPr id="394" name="Google Shape;394;p59"/>
          <p:cNvGraphicFramePr/>
          <p:nvPr/>
        </p:nvGraphicFramePr>
        <p:xfrm>
          <a:off x="175363" y="929325"/>
          <a:ext cx="3000000" cy="3000000"/>
        </p:xfrm>
        <a:graphic>
          <a:graphicData uri="http://schemas.openxmlformats.org/drawingml/2006/table">
            <a:tbl>
              <a:tblPr>
                <a:noFill/>
                <a:tableStyleId>{7C7364D7-614C-4349-9D16-5793555BE450}</a:tableStyleId>
              </a:tblPr>
              <a:tblGrid>
                <a:gridCol w="2704275"/>
                <a:gridCol w="1370950"/>
                <a:gridCol w="3574800"/>
                <a:gridCol w="1201075"/>
              </a:tblGrid>
              <a:tr h="572525">
                <a:tc>
                  <a:txBody>
                    <a:bodyPr/>
                    <a:lstStyle/>
                    <a:p>
                      <a:pPr indent="0" lvl="0" marL="0" rtl="0" algn="l">
                        <a:spcBef>
                          <a:spcPts val="0"/>
                        </a:spcBef>
                        <a:spcAft>
                          <a:spcPts val="0"/>
                        </a:spcAft>
                        <a:buNone/>
                      </a:pPr>
                      <a:r>
                        <a:rPr b="1" lang="en-GB" sz="1600">
                          <a:solidFill>
                            <a:srgbClr val="333333"/>
                          </a:solidFill>
                          <a:latin typeface="Calibri"/>
                          <a:ea typeface="Calibri"/>
                          <a:cs typeface="Calibri"/>
                          <a:sym typeface="Calibri"/>
                        </a:rPr>
                        <a:t>Family name and occupations</a:t>
                      </a:r>
                      <a:endParaRPr b="1" sz="16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600">
                          <a:solidFill>
                            <a:srgbClr val="333333"/>
                          </a:solidFill>
                          <a:latin typeface="Calibri"/>
                          <a:ea typeface="Calibri"/>
                          <a:cs typeface="Calibri"/>
                          <a:sym typeface="Calibri"/>
                        </a:rPr>
                        <a:t>Number of children</a:t>
                      </a:r>
                      <a:endParaRPr b="1" sz="16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600">
                          <a:solidFill>
                            <a:srgbClr val="333333"/>
                          </a:solidFill>
                          <a:latin typeface="Calibri"/>
                          <a:ea typeface="Calibri"/>
                          <a:cs typeface="Calibri"/>
                          <a:sym typeface="Calibri"/>
                        </a:rPr>
                        <a:t>Total income</a:t>
                      </a:r>
                      <a:endParaRPr b="1" sz="16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600">
                          <a:solidFill>
                            <a:srgbClr val="333333"/>
                          </a:solidFill>
                          <a:latin typeface="Calibri"/>
                          <a:ea typeface="Calibri"/>
                          <a:cs typeface="Calibri"/>
                          <a:sym typeface="Calibri"/>
                        </a:rPr>
                        <a:t>Assets</a:t>
                      </a:r>
                      <a:endParaRPr b="1" sz="1600">
                        <a:solidFill>
                          <a:srgbClr val="333333"/>
                        </a:solidFill>
                        <a:latin typeface="Calibri"/>
                        <a:ea typeface="Calibri"/>
                        <a:cs typeface="Calibri"/>
                        <a:sym typeface="Calibri"/>
                      </a:endParaRPr>
                    </a:p>
                  </a:txBody>
                  <a:tcPr marT="63500" marB="63500" marR="63500" marL="63500">
                    <a:solidFill>
                      <a:srgbClr val="FCE97D"/>
                    </a:solidFill>
                  </a:tcPr>
                </a:tc>
              </a:tr>
              <a:tr h="781400">
                <a:tc>
                  <a:txBody>
                    <a:bodyPr/>
                    <a:lstStyle/>
                    <a:p>
                      <a:pPr indent="0" lvl="0" marL="269875" rtl="0" algn="l">
                        <a:spcBef>
                          <a:spcPts val="0"/>
                        </a:spcBef>
                        <a:spcAft>
                          <a:spcPts val="0"/>
                        </a:spcAft>
                        <a:buNone/>
                      </a:pPr>
                      <a:r>
                        <a:rPr b="1" lang="en-GB" sz="1600">
                          <a:solidFill>
                            <a:srgbClr val="333333"/>
                          </a:solidFill>
                          <a:latin typeface="Calibri"/>
                          <a:ea typeface="Calibri"/>
                          <a:cs typeface="Calibri"/>
                          <a:sym typeface="Calibri"/>
                        </a:rPr>
                        <a:t>The Mwales</a:t>
                      </a:r>
                      <a:br>
                        <a:rPr b="1" lang="en-GB" sz="1600">
                          <a:solidFill>
                            <a:srgbClr val="333333"/>
                          </a:solidFill>
                          <a:latin typeface="Calibri"/>
                          <a:ea typeface="Calibri"/>
                          <a:cs typeface="Calibri"/>
                          <a:sym typeface="Calibri"/>
                        </a:rPr>
                      </a:br>
                      <a:r>
                        <a:rPr b="1" lang="en-GB" sz="1600">
                          <a:solidFill>
                            <a:srgbClr val="333333"/>
                          </a:solidFill>
                          <a:latin typeface="Calibri"/>
                          <a:ea typeface="Calibri"/>
                          <a:cs typeface="Calibri"/>
                          <a:sym typeface="Calibri"/>
                        </a:rPr>
                        <a:t>Doctor and company executive director</a:t>
                      </a:r>
                      <a:endParaRPr b="1"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4</a:t>
                      </a:r>
                      <a:endParaRPr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80,000</a:t>
                      </a:r>
                      <a:endParaRPr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3 vehicles</a:t>
                      </a:r>
                      <a:endParaRPr sz="1600">
                        <a:solidFill>
                          <a:srgbClr val="333333"/>
                        </a:solidFill>
                        <a:latin typeface="Calibri"/>
                        <a:ea typeface="Calibri"/>
                        <a:cs typeface="Calibri"/>
                        <a:sym typeface="Calibri"/>
                      </a:endParaRPr>
                    </a:p>
                    <a:p>
                      <a:pPr indent="0" lvl="0" marL="0" rtl="0" algn="l">
                        <a:spcBef>
                          <a:spcPts val="0"/>
                        </a:spcBef>
                        <a:spcAft>
                          <a:spcPts val="0"/>
                        </a:spcAft>
                        <a:buNone/>
                      </a:pPr>
                      <a:r>
                        <a:rPr lang="en-GB" sz="1600">
                          <a:solidFill>
                            <a:srgbClr val="333333"/>
                          </a:solidFill>
                          <a:latin typeface="Calibri"/>
                          <a:ea typeface="Calibri"/>
                          <a:cs typeface="Calibri"/>
                          <a:sym typeface="Calibri"/>
                        </a:rPr>
                        <a:t>Own their home</a:t>
                      </a:r>
                      <a:endParaRPr sz="1600">
                        <a:solidFill>
                          <a:srgbClr val="333333"/>
                        </a:solidFill>
                        <a:latin typeface="Calibri"/>
                        <a:ea typeface="Calibri"/>
                        <a:cs typeface="Calibri"/>
                        <a:sym typeface="Calibri"/>
                      </a:endParaRPr>
                    </a:p>
                  </a:txBody>
                  <a:tcPr marT="63500" marB="63500" marR="63500" marL="63500"/>
                </a:tc>
              </a:tr>
              <a:tr h="572525">
                <a:tc>
                  <a:txBody>
                    <a:bodyPr/>
                    <a:lstStyle/>
                    <a:p>
                      <a:pPr indent="0" lvl="0" marL="269875" rtl="0" algn="l">
                        <a:spcBef>
                          <a:spcPts val="0"/>
                        </a:spcBef>
                        <a:spcAft>
                          <a:spcPts val="0"/>
                        </a:spcAft>
                        <a:buNone/>
                      </a:pPr>
                      <a:r>
                        <a:rPr b="1" lang="en-GB" sz="1600">
                          <a:solidFill>
                            <a:srgbClr val="333333"/>
                          </a:solidFill>
                          <a:latin typeface="Calibri"/>
                          <a:ea typeface="Calibri"/>
                          <a:cs typeface="Calibri"/>
                          <a:sym typeface="Calibri"/>
                        </a:rPr>
                        <a:t>The Smiths </a:t>
                      </a:r>
                      <a:br>
                        <a:rPr b="1" lang="en-GB" sz="1600">
                          <a:solidFill>
                            <a:srgbClr val="333333"/>
                          </a:solidFill>
                          <a:latin typeface="Calibri"/>
                          <a:ea typeface="Calibri"/>
                          <a:cs typeface="Calibri"/>
                          <a:sym typeface="Calibri"/>
                        </a:rPr>
                      </a:br>
                      <a:r>
                        <a:rPr b="1" lang="en-GB" sz="1600">
                          <a:solidFill>
                            <a:srgbClr val="333333"/>
                          </a:solidFill>
                          <a:latin typeface="Calibri"/>
                          <a:ea typeface="Calibri"/>
                          <a:cs typeface="Calibri"/>
                          <a:sym typeface="Calibri"/>
                        </a:rPr>
                        <a:t>Teacher and bank teller</a:t>
                      </a:r>
                      <a:endParaRPr b="1"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3</a:t>
                      </a:r>
                      <a:endParaRPr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20,000</a:t>
                      </a:r>
                      <a:endParaRPr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1 vehicle</a:t>
                      </a:r>
                      <a:endParaRPr sz="1600">
                        <a:solidFill>
                          <a:srgbClr val="333333"/>
                        </a:solidFill>
                        <a:latin typeface="Calibri"/>
                        <a:ea typeface="Calibri"/>
                        <a:cs typeface="Calibri"/>
                        <a:sym typeface="Calibri"/>
                      </a:endParaRPr>
                    </a:p>
                    <a:p>
                      <a:pPr indent="0" lvl="0" marL="0" rtl="0" algn="l">
                        <a:spcBef>
                          <a:spcPts val="0"/>
                        </a:spcBef>
                        <a:spcAft>
                          <a:spcPts val="0"/>
                        </a:spcAft>
                        <a:buNone/>
                      </a:pPr>
                      <a:r>
                        <a:rPr lang="en-GB" sz="1600">
                          <a:solidFill>
                            <a:srgbClr val="333333"/>
                          </a:solidFill>
                          <a:latin typeface="Calibri"/>
                          <a:ea typeface="Calibri"/>
                          <a:cs typeface="Calibri"/>
                          <a:sym typeface="Calibri"/>
                        </a:rPr>
                        <a:t>Rented home</a:t>
                      </a:r>
                      <a:endParaRPr sz="1600">
                        <a:solidFill>
                          <a:srgbClr val="333333"/>
                        </a:solidFill>
                        <a:latin typeface="Calibri"/>
                        <a:ea typeface="Calibri"/>
                        <a:cs typeface="Calibri"/>
                        <a:sym typeface="Calibri"/>
                      </a:endParaRPr>
                    </a:p>
                  </a:txBody>
                  <a:tcPr marT="63500" marB="63500" marR="63500" marL="63500"/>
                </a:tc>
              </a:tr>
              <a:tr h="572525">
                <a:tc>
                  <a:txBody>
                    <a:bodyPr/>
                    <a:lstStyle/>
                    <a:p>
                      <a:pPr indent="0" lvl="0" marL="269875" rtl="0" algn="l">
                        <a:spcBef>
                          <a:spcPts val="0"/>
                        </a:spcBef>
                        <a:spcAft>
                          <a:spcPts val="0"/>
                        </a:spcAft>
                        <a:buNone/>
                      </a:pPr>
                      <a:r>
                        <a:rPr b="1" lang="en-GB" sz="1600">
                          <a:solidFill>
                            <a:srgbClr val="333333"/>
                          </a:solidFill>
                          <a:latin typeface="Calibri"/>
                          <a:ea typeface="Calibri"/>
                          <a:cs typeface="Calibri"/>
                          <a:sym typeface="Calibri"/>
                        </a:rPr>
                        <a:t>The Koffis </a:t>
                      </a:r>
                      <a:br>
                        <a:rPr b="1" lang="en-GB" sz="1600">
                          <a:solidFill>
                            <a:srgbClr val="333333"/>
                          </a:solidFill>
                          <a:latin typeface="Calibri"/>
                          <a:ea typeface="Calibri"/>
                          <a:cs typeface="Calibri"/>
                          <a:sym typeface="Calibri"/>
                        </a:rPr>
                      </a:br>
                      <a:r>
                        <a:rPr b="1" lang="en-GB" sz="1600">
                          <a:solidFill>
                            <a:srgbClr val="333333"/>
                          </a:solidFill>
                          <a:latin typeface="Calibri"/>
                          <a:ea typeface="Calibri"/>
                          <a:cs typeface="Calibri"/>
                          <a:sym typeface="Calibri"/>
                        </a:rPr>
                        <a:t>House help and labourer</a:t>
                      </a:r>
                      <a:endParaRPr b="1"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4</a:t>
                      </a:r>
                      <a:endParaRPr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700 and unknown amounts depending on what is earned on the day</a:t>
                      </a:r>
                      <a:endParaRPr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1 bicycle</a:t>
                      </a:r>
                      <a:endParaRPr sz="1600">
                        <a:solidFill>
                          <a:srgbClr val="333333"/>
                        </a:solidFill>
                        <a:latin typeface="Calibri"/>
                        <a:ea typeface="Calibri"/>
                        <a:cs typeface="Calibri"/>
                        <a:sym typeface="Calibri"/>
                      </a:endParaRPr>
                    </a:p>
                    <a:p>
                      <a:pPr indent="0" lvl="0" marL="0" rtl="0" algn="l">
                        <a:spcBef>
                          <a:spcPts val="0"/>
                        </a:spcBef>
                        <a:spcAft>
                          <a:spcPts val="0"/>
                        </a:spcAft>
                        <a:buNone/>
                      </a:pPr>
                      <a:r>
                        <a:rPr lang="en-GB" sz="1600">
                          <a:solidFill>
                            <a:srgbClr val="333333"/>
                          </a:solidFill>
                          <a:latin typeface="Calibri"/>
                          <a:ea typeface="Calibri"/>
                          <a:cs typeface="Calibri"/>
                          <a:sym typeface="Calibri"/>
                        </a:rPr>
                        <a:t>Rented home</a:t>
                      </a:r>
                      <a:endParaRPr sz="1600">
                        <a:solidFill>
                          <a:srgbClr val="333333"/>
                        </a:solidFill>
                        <a:latin typeface="Calibri"/>
                        <a:ea typeface="Calibri"/>
                        <a:cs typeface="Calibri"/>
                        <a:sym typeface="Calibri"/>
                      </a:endParaRPr>
                    </a:p>
                  </a:txBody>
                  <a:tcPr marT="63500" marB="63500" marR="63500" marL="63500"/>
                </a:tc>
              </a:tr>
              <a:tr h="781400">
                <a:tc>
                  <a:txBody>
                    <a:bodyPr/>
                    <a:lstStyle/>
                    <a:p>
                      <a:pPr indent="0" lvl="0" marL="269875" rtl="0" algn="l">
                        <a:spcBef>
                          <a:spcPts val="0"/>
                        </a:spcBef>
                        <a:spcAft>
                          <a:spcPts val="0"/>
                        </a:spcAft>
                        <a:buNone/>
                      </a:pPr>
                      <a:r>
                        <a:rPr b="1" lang="en-GB" sz="1600">
                          <a:solidFill>
                            <a:srgbClr val="333333"/>
                          </a:solidFill>
                          <a:latin typeface="Calibri"/>
                          <a:ea typeface="Calibri"/>
                          <a:cs typeface="Calibri"/>
                          <a:sym typeface="Calibri"/>
                        </a:rPr>
                        <a:t>Mr Keita</a:t>
                      </a:r>
                      <a:br>
                        <a:rPr b="1" lang="en-GB" sz="1600">
                          <a:solidFill>
                            <a:srgbClr val="333333"/>
                          </a:solidFill>
                          <a:latin typeface="Calibri"/>
                          <a:ea typeface="Calibri"/>
                          <a:cs typeface="Calibri"/>
                          <a:sym typeface="Calibri"/>
                        </a:rPr>
                      </a:br>
                      <a:r>
                        <a:rPr b="1" lang="en-GB" sz="1600">
                          <a:solidFill>
                            <a:srgbClr val="333333"/>
                          </a:solidFill>
                          <a:latin typeface="Calibri"/>
                          <a:ea typeface="Calibri"/>
                          <a:cs typeface="Calibri"/>
                          <a:sym typeface="Calibri"/>
                        </a:rPr>
                        <a:t>(Single man)</a:t>
                      </a:r>
                      <a:br>
                        <a:rPr b="1" lang="en-GB" sz="1600">
                          <a:solidFill>
                            <a:srgbClr val="333333"/>
                          </a:solidFill>
                          <a:latin typeface="Calibri"/>
                          <a:ea typeface="Calibri"/>
                          <a:cs typeface="Calibri"/>
                          <a:sym typeface="Calibri"/>
                        </a:rPr>
                      </a:br>
                      <a:r>
                        <a:rPr b="1" lang="en-GB" sz="1600">
                          <a:solidFill>
                            <a:srgbClr val="333333"/>
                          </a:solidFill>
                          <a:latin typeface="Calibri"/>
                          <a:ea typeface="Calibri"/>
                          <a:cs typeface="Calibri"/>
                          <a:sym typeface="Calibri"/>
                        </a:rPr>
                        <a:t>Mechanic</a:t>
                      </a:r>
                      <a:endParaRPr b="1"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0</a:t>
                      </a:r>
                      <a:endParaRPr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5000</a:t>
                      </a:r>
                      <a:endParaRPr sz="1600">
                        <a:solidFill>
                          <a:srgbClr val="333333"/>
                        </a:solidFill>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GB" sz="1600">
                          <a:solidFill>
                            <a:srgbClr val="333333"/>
                          </a:solidFill>
                          <a:latin typeface="Calibri"/>
                          <a:ea typeface="Calibri"/>
                          <a:cs typeface="Calibri"/>
                          <a:sym typeface="Calibri"/>
                        </a:rPr>
                        <a:t>Renting a bedsit</a:t>
                      </a:r>
                      <a:endParaRPr sz="1600">
                        <a:solidFill>
                          <a:srgbClr val="333333"/>
                        </a:solidFill>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0"/>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tool: Key steps in the b</a:t>
            </a:r>
            <a:r>
              <a:rPr lang="en-GB"/>
              <a:t>udget tracking process</a:t>
            </a:r>
            <a:endParaRPr/>
          </a:p>
        </p:txBody>
      </p:sp>
      <p:sp>
        <p:nvSpPr>
          <p:cNvPr id="400" name="Google Shape;400;p60"/>
          <p:cNvSpPr txBox="1"/>
          <p:nvPr>
            <p:ph idx="1" type="body"/>
          </p:nvPr>
        </p:nvSpPr>
        <p:spPr>
          <a:xfrm>
            <a:off x="93900" y="636300"/>
            <a:ext cx="8960100" cy="4074300"/>
          </a:xfrm>
          <a:prstGeom prst="rect">
            <a:avLst/>
          </a:prstGeom>
        </p:spPr>
        <p:txBody>
          <a:bodyPr anchorCtr="0" anchor="t" bIns="91425" lIns="91425" spcFirstLastPara="1" rIns="91425" wrap="square" tIns="91425">
            <a:noAutofit/>
          </a:bodyPr>
          <a:lstStyle/>
          <a:p>
            <a:pPr indent="-323850" lvl="0" marL="269999" rtl="0" algn="l">
              <a:lnSpc>
                <a:spcPct val="100000"/>
              </a:lnSpc>
              <a:spcBef>
                <a:spcPts val="1000"/>
              </a:spcBef>
              <a:spcAft>
                <a:spcPts val="0"/>
              </a:spcAft>
              <a:buClr>
                <a:schemeClr val="dk1"/>
              </a:buClr>
              <a:buSzPts val="1500"/>
              <a:buAutoNum type="arabicPeriod"/>
            </a:pPr>
            <a:r>
              <a:rPr b="1" lang="en-GB" sz="1500">
                <a:solidFill>
                  <a:schemeClr val="dk1"/>
                </a:solidFill>
              </a:rPr>
              <a:t>Form a budget tracking team: </a:t>
            </a:r>
            <a:r>
              <a:rPr lang="en-GB" sz="1500">
                <a:solidFill>
                  <a:schemeClr val="dk1"/>
                </a:solidFill>
              </a:rPr>
              <a:t>If possible, the team should be elected by the community. Teams vary in size, but usually have between nine and 14 members. It should include women and men, and people of different ages, ethnic groups and status within the community. </a:t>
            </a:r>
            <a:endParaRPr sz="1500">
              <a:solidFill>
                <a:schemeClr val="dk1"/>
              </a:solidFill>
            </a:endParaRPr>
          </a:p>
          <a:p>
            <a:pPr indent="-323850" lvl="0" marL="269999" rtl="0" algn="l">
              <a:lnSpc>
                <a:spcPct val="100000"/>
              </a:lnSpc>
              <a:spcBef>
                <a:spcPts val="1000"/>
              </a:spcBef>
              <a:spcAft>
                <a:spcPts val="0"/>
              </a:spcAft>
              <a:buClr>
                <a:schemeClr val="dk1"/>
              </a:buClr>
              <a:buSzPts val="1500"/>
              <a:buAutoNum type="arabicPeriod"/>
            </a:pPr>
            <a:r>
              <a:rPr b="1" lang="en-GB" sz="1500">
                <a:solidFill>
                  <a:schemeClr val="dk1"/>
                </a:solidFill>
              </a:rPr>
              <a:t>Background research: </a:t>
            </a:r>
            <a:r>
              <a:rPr lang="en-GB" sz="1500">
                <a:solidFill>
                  <a:schemeClr val="dk1"/>
                </a:solidFill>
              </a:rPr>
              <a:t>What laws and policies there are in your country relating to budget transparency. For example, there may be laws that say people are free to access information regarding budgets.</a:t>
            </a:r>
            <a:endParaRPr sz="1500">
              <a:solidFill>
                <a:schemeClr val="dk1"/>
              </a:solidFill>
            </a:endParaRPr>
          </a:p>
          <a:p>
            <a:pPr indent="-323850" lvl="0" marL="269999" rtl="0" algn="l">
              <a:lnSpc>
                <a:spcPct val="100000"/>
              </a:lnSpc>
              <a:spcBef>
                <a:spcPts val="1000"/>
              </a:spcBef>
              <a:spcAft>
                <a:spcPts val="0"/>
              </a:spcAft>
              <a:buClr>
                <a:schemeClr val="dk1"/>
              </a:buClr>
              <a:buSzPts val="1500"/>
              <a:buAutoNum type="arabicPeriod"/>
            </a:pPr>
            <a:r>
              <a:rPr b="1" lang="en-GB" sz="1500">
                <a:solidFill>
                  <a:schemeClr val="dk1"/>
                </a:solidFill>
              </a:rPr>
              <a:t>Build relationships:</a:t>
            </a:r>
            <a:r>
              <a:rPr lang="en-GB" sz="1500">
                <a:solidFill>
                  <a:schemeClr val="dk1"/>
                </a:solidFill>
              </a:rPr>
              <a:t> with people in the relevant government department or local authority, and with community leaders.</a:t>
            </a:r>
            <a:endParaRPr sz="1500">
              <a:solidFill>
                <a:schemeClr val="dk1"/>
              </a:solidFill>
            </a:endParaRPr>
          </a:p>
          <a:p>
            <a:pPr indent="-323850" lvl="0" marL="269999" rtl="0" algn="l">
              <a:lnSpc>
                <a:spcPct val="100000"/>
              </a:lnSpc>
              <a:spcBef>
                <a:spcPts val="1000"/>
              </a:spcBef>
              <a:spcAft>
                <a:spcPts val="0"/>
              </a:spcAft>
              <a:buClr>
                <a:schemeClr val="dk1"/>
              </a:buClr>
              <a:buSzPts val="1500"/>
              <a:buAutoNum type="arabicPeriod"/>
            </a:pPr>
            <a:r>
              <a:rPr b="1" lang="en-GB" sz="1500">
                <a:solidFill>
                  <a:schemeClr val="dk1"/>
                </a:solidFill>
              </a:rPr>
              <a:t>Agree on the issue to monitor</a:t>
            </a:r>
            <a:r>
              <a:rPr lang="en-GB" sz="1500">
                <a:solidFill>
                  <a:schemeClr val="dk1"/>
                </a:solidFill>
              </a:rPr>
              <a:t> based on the priorities set during the CCT problem identification and prioritisation exercise.</a:t>
            </a:r>
            <a:endParaRPr sz="1500">
              <a:solidFill>
                <a:schemeClr val="dk1"/>
              </a:solidFill>
            </a:endParaRPr>
          </a:p>
          <a:p>
            <a:pPr indent="-323850" lvl="1" marL="1710000" rtl="0" algn="l">
              <a:lnSpc>
                <a:spcPct val="100000"/>
              </a:lnSpc>
              <a:spcBef>
                <a:spcPts val="300"/>
              </a:spcBef>
              <a:spcAft>
                <a:spcPts val="0"/>
              </a:spcAft>
              <a:buClr>
                <a:schemeClr val="dk1"/>
              </a:buClr>
              <a:buSzPts val="1500"/>
              <a:buAutoNum type="alphaLcPeriod"/>
            </a:pPr>
            <a:r>
              <a:rPr lang="en-GB" sz="1500">
                <a:solidFill>
                  <a:schemeClr val="dk1"/>
                </a:solidFill>
              </a:rPr>
              <a:t>Gather the budget information you need </a:t>
            </a:r>
            <a:r>
              <a:rPr b="1" lang="en-GB" sz="1500">
                <a:solidFill>
                  <a:schemeClr val="dk1"/>
                </a:solidFill>
              </a:rPr>
              <a:t>using the budget tracking template.</a:t>
            </a:r>
            <a:endParaRPr b="1" sz="1500">
              <a:solidFill>
                <a:schemeClr val="dk1"/>
              </a:solidFill>
            </a:endParaRPr>
          </a:p>
          <a:p>
            <a:pPr indent="-323850" lvl="1" marL="1710000" rtl="0" algn="l">
              <a:lnSpc>
                <a:spcPct val="100000"/>
              </a:lnSpc>
              <a:spcBef>
                <a:spcPts val="300"/>
              </a:spcBef>
              <a:spcAft>
                <a:spcPts val="0"/>
              </a:spcAft>
              <a:buClr>
                <a:schemeClr val="dk1"/>
              </a:buClr>
              <a:buSzPts val="1500"/>
              <a:buAutoNum type="alphaLcPeriod"/>
            </a:pPr>
            <a:r>
              <a:rPr b="1" lang="en-GB" sz="1500">
                <a:solidFill>
                  <a:schemeClr val="dk1"/>
                </a:solidFill>
              </a:rPr>
              <a:t>Find out what is actually happening</a:t>
            </a:r>
            <a:r>
              <a:rPr b="1" lang="en-GB" sz="1500">
                <a:solidFill>
                  <a:schemeClr val="dk1"/>
                </a:solidFill>
              </a:rPr>
              <a:t>:</a:t>
            </a:r>
            <a:r>
              <a:rPr lang="en-GB" sz="1500">
                <a:solidFill>
                  <a:schemeClr val="dk1"/>
                </a:solidFill>
              </a:rPr>
              <a:t> Is the budget being spent as it should be?</a:t>
            </a:r>
            <a:endParaRPr sz="1500">
              <a:solidFill>
                <a:schemeClr val="dk1"/>
              </a:solidFill>
            </a:endParaRPr>
          </a:p>
          <a:p>
            <a:pPr indent="-323850" lvl="1" marL="1710000" rtl="0" algn="l">
              <a:lnSpc>
                <a:spcPct val="100000"/>
              </a:lnSpc>
              <a:spcBef>
                <a:spcPts val="300"/>
              </a:spcBef>
              <a:spcAft>
                <a:spcPts val="0"/>
              </a:spcAft>
              <a:buClr>
                <a:schemeClr val="dk1"/>
              </a:buClr>
              <a:buSzPts val="1500"/>
              <a:buAutoNum type="alphaLcPeriod"/>
            </a:pPr>
            <a:r>
              <a:rPr b="1" lang="en-GB" sz="1500">
                <a:solidFill>
                  <a:schemeClr val="dk1"/>
                </a:solidFill>
              </a:rPr>
              <a:t>Analyse all of the information:</a:t>
            </a:r>
            <a:r>
              <a:rPr lang="en-GB" sz="1500">
                <a:solidFill>
                  <a:schemeClr val="dk1"/>
                </a:solidFill>
              </a:rPr>
              <a:t> Does it all add up?</a:t>
            </a:r>
            <a:endParaRPr sz="1500">
              <a:solidFill>
                <a:schemeClr val="dk1"/>
              </a:solidFill>
            </a:endParaRPr>
          </a:p>
          <a:p>
            <a:pPr indent="-323850" lvl="1" marL="1710000" rtl="0" algn="l">
              <a:lnSpc>
                <a:spcPct val="100000"/>
              </a:lnSpc>
              <a:spcBef>
                <a:spcPts val="300"/>
              </a:spcBef>
              <a:spcAft>
                <a:spcPts val="0"/>
              </a:spcAft>
              <a:buClr>
                <a:schemeClr val="dk1"/>
              </a:buClr>
              <a:buSzPts val="1500"/>
              <a:buAutoNum type="alphaLcPeriod"/>
            </a:pPr>
            <a:r>
              <a:rPr b="1" lang="en-GB" sz="1500">
                <a:solidFill>
                  <a:schemeClr val="dk1"/>
                </a:solidFill>
              </a:rPr>
              <a:t>Feedback to your community</a:t>
            </a:r>
            <a:r>
              <a:rPr lang="en-GB" sz="1500">
                <a:solidFill>
                  <a:schemeClr val="dk1"/>
                </a:solidFill>
              </a:rPr>
              <a:t> and decide on how to follow up. Collect all your information and hold a community meeting to make sure everyone has the opportunity to hear your findings, and to be involved in any follow up. </a:t>
            </a:r>
            <a:endParaRPr sz="1500">
              <a:solidFill>
                <a:schemeClr val="dk1"/>
              </a:solidFill>
            </a:endParaRPr>
          </a:p>
          <a:p>
            <a:pPr indent="0" lvl="0" marL="457200" rtl="0" algn="l">
              <a:lnSpc>
                <a:spcPct val="100000"/>
              </a:lnSpc>
              <a:spcBef>
                <a:spcPts val="300"/>
              </a:spcBef>
              <a:spcAft>
                <a:spcPts val="0"/>
              </a:spcAft>
              <a:buNone/>
            </a:pPr>
            <a:r>
              <a:t/>
            </a:r>
            <a:endParaRPr b="1" sz="1200">
              <a:solidFill>
                <a:schemeClr val="dk1"/>
              </a:solidFill>
            </a:endParaRPr>
          </a:p>
          <a:p>
            <a:pPr indent="0" lvl="0" marL="0" rtl="0" algn="l">
              <a:lnSpc>
                <a:spcPct val="100000"/>
              </a:lnSpc>
              <a:spcBef>
                <a:spcPts val="700"/>
              </a:spcBef>
              <a:spcAft>
                <a:spcPts val="0"/>
              </a:spcAft>
              <a:buNone/>
            </a:pPr>
            <a:r>
              <a:t/>
            </a:r>
            <a:endParaRPr sz="1200">
              <a:solidFill>
                <a:schemeClr val="dk1"/>
              </a:solidFill>
            </a:endParaRPr>
          </a:p>
          <a:p>
            <a:pPr indent="0" lvl="0" marL="0" rtl="0" algn="l">
              <a:lnSpc>
                <a:spcPct val="100000"/>
              </a:lnSpc>
              <a:spcBef>
                <a:spcPts val="1400"/>
              </a:spcBef>
              <a:spcAft>
                <a:spcPts val="0"/>
              </a:spcAft>
              <a:buNone/>
            </a:pPr>
            <a:r>
              <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idx="1" type="body"/>
          </p:nvPr>
        </p:nvSpPr>
        <p:spPr>
          <a:xfrm>
            <a:off x="127075" y="936700"/>
            <a:ext cx="5988600" cy="34128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Char char="●"/>
            </a:pPr>
            <a:r>
              <a:rPr lang="en-GB" sz="1800"/>
              <a:t>Integrating advocacy into CCT </a:t>
            </a:r>
            <a:r>
              <a:rPr b="1" lang="en-GB" sz="1800"/>
              <a:t>strengthens the outcomes</a:t>
            </a:r>
            <a:r>
              <a:rPr lang="en-GB" sz="1800"/>
              <a:t> and ultimately contributes to the vision of ‘whole-life’ change. </a:t>
            </a:r>
            <a:endParaRPr sz="1800"/>
          </a:p>
          <a:p>
            <a:pPr indent="-323850" lvl="0" marL="457200" rtl="0" algn="l">
              <a:lnSpc>
                <a:spcPct val="100000"/>
              </a:lnSpc>
              <a:spcBef>
                <a:spcPts val="0"/>
              </a:spcBef>
              <a:spcAft>
                <a:spcPts val="0"/>
              </a:spcAft>
              <a:buSzPts val="1500"/>
              <a:buChar char="●"/>
            </a:pPr>
            <a:r>
              <a:rPr lang="en-GB" sz="1800"/>
              <a:t>Church and community transformation advocacy </a:t>
            </a:r>
            <a:r>
              <a:rPr b="1" lang="en-GB" sz="1800"/>
              <a:t>integrates this advocacy</a:t>
            </a:r>
            <a:r>
              <a:rPr lang="en-GB" sz="1800"/>
              <a:t> into CCT </a:t>
            </a:r>
            <a:r>
              <a:rPr b="1" lang="en-GB" sz="1800"/>
              <a:t>using</a:t>
            </a:r>
            <a:r>
              <a:rPr lang="en-GB" sz="1800"/>
              <a:t> </a:t>
            </a:r>
            <a:r>
              <a:rPr b="1" lang="en-GB" sz="1800"/>
              <a:t>social accountability tools</a:t>
            </a:r>
            <a:r>
              <a:rPr lang="en-GB" sz="1800"/>
              <a:t>.</a:t>
            </a:r>
            <a:endParaRPr sz="1800"/>
          </a:p>
          <a:p>
            <a:pPr indent="-323850" lvl="0" marL="457200" rtl="0" algn="l">
              <a:lnSpc>
                <a:spcPct val="100000"/>
              </a:lnSpc>
              <a:spcBef>
                <a:spcPts val="0"/>
              </a:spcBef>
              <a:spcAft>
                <a:spcPts val="0"/>
              </a:spcAft>
              <a:buSzPts val="1500"/>
              <a:buChar char="●"/>
            </a:pPr>
            <a:r>
              <a:rPr lang="en-GB" sz="1800"/>
              <a:t>This approach uses advocacy strategies and actions that lead to ‘good governance and responsive and transparent service delivery by governments’.</a:t>
            </a:r>
            <a:endParaRPr sz="1800"/>
          </a:p>
          <a:p>
            <a:pPr indent="0" lvl="0" marL="0" rtl="0" algn="l">
              <a:spcBef>
                <a:spcPts val="0"/>
              </a:spcBef>
              <a:spcAft>
                <a:spcPts val="1600"/>
              </a:spcAft>
              <a:buNone/>
            </a:pPr>
            <a:r>
              <a:t/>
            </a:r>
            <a:endParaRPr sz="1800"/>
          </a:p>
        </p:txBody>
      </p:sp>
      <p:sp>
        <p:nvSpPr>
          <p:cNvPr id="89" name="Google Shape;89;p16"/>
          <p:cNvSpPr txBox="1"/>
          <p:nvPr>
            <p:ph type="title"/>
          </p:nvPr>
        </p:nvSpPr>
        <p:spPr>
          <a:xfrm>
            <a:off x="260575" y="86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t>I</a:t>
            </a:r>
            <a:r>
              <a:rPr lang="en-GB" sz="2600"/>
              <a:t>ntegrating advocacy into CCT</a:t>
            </a:r>
            <a:endParaRPr sz="2600"/>
          </a:p>
        </p:txBody>
      </p:sp>
      <p:sp>
        <p:nvSpPr>
          <p:cNvPr id="90" name="Google Shape;90;p16"/>
          <p:cNvSpPr txBox="1"/>
          <p:nvPr/>
        </p:nvSpPr>
        <p:spPr>
          <a:xfrm>
            <a:off x="6157375" y="1012950"/>
            <a:ext cx="2516700" cy="28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91" name="Google Shape;91;p16"/>
          <p:cNvPicPr preferRelativeResize="0"/>
          <p:nvPr/>
        </p:nvPicPr>
        <p:blipFill>
          <a:blip r:embed="rId3">
            <a:alphaModFix/>
          </a:blip>
          <a:stretch>
            <a:fillRect/>
          </a:stretch>
        </p:blipFill>
        <p:spPr>
          <a:xfrm>
            <a:off x="7594250" y="1085325"/>
            <a:ext cx="1369300" cy="1369324"/>
          </a:xfrm>
          <a:prstGeom prst="rect">
            <a:avLst/>
          </a:prstGeom>
          <a:noFill/>
          <a:ln>
            <a:noFill/>
          </a:ln>
        </p:spPr>
      </p:pic>
      <p:pic>
        <p:nvPicPr>
          <p:cNvPr id="92" name="Google Shape;92;p16"/>
          <p:cNvPicPr preferRelativeResize="0"/>
          <p:nvPr/>
        </p:nvPicPr>
        <p:blipFill>
          <a:blip r:embed="rId4">
            <a:alphaModFix/>
          </a:blip>
          <a:stretch>
            <a:fillRect/>
          </a:stretch>
        </p:blipFill>
        <p:spPr>
          <a:xfrm>
            <a:off x="5988100" y="1085325"/>
            <a:ext cx="1369300" cy="1369300"/>
          </a:xfrm>
          <a:prstGeom prst="rect">
            <a:avLst/>
          </a:prstGeom>
          <a:noFill/>
          <a:ln>
            <a:noFill/>
          </a:ln>
        </p:spPr>
      </p:pic>
      <p:sp>
        <p:nvSpPr>
          <p:cNvPr id="93" name="Google Shape;93;p16"/>
          <p:cNvSpPr txBox="1"/>
          <p:nvPr/>
        </p:nvSpPr>
        <p:spPr>
          <a:xfrm flipH="1">
            <a:off x="7290375" y="1461125"/>
            <a:ext cx="3777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700">
                <a:solidFill>
                  <a:schemeClr val="dk2"/>
                </a:solidFill>
                <a:latin typeface="Calibri"/>
                <a:ea typeface="Calibri"/>
                <a:cs typeface="Calibri"/>
                <a:sym typeface="Calibri"/>
              </a:rPr>
              <a:t>+</a:t>
            </a:r>
            <a:endParaRPr b="1" sz="2700">
              <a:solidFill>
                <a:schemeClr val="dk2"/>
              </a:solidFill>
              <a:latin typeface="Calibri"/>
              <a:ea typeface="Calibri"/>
              <a:cs typeface="Calibri"/>
              <a:sym typeface="Calibri"/>
            </a:endParaRPr>
          </a:p>
        </p:txBody>
      </p:sp>
      <p:pic>
        <p:nvPicPr>
          <p:cNvPr id="94" name="Google Shape;94;p16"/>
          <p:cNvPicPr preferRelativeResize="0"/>
          <p:nvPr/>
        </p:nvPicPr>
        <p:blipFill>
          <a:blip r:embed="rId5">
            <a:alphaModFix/>
          </a:blip>
          <a:stretch>
            <a:fillRect/>
          </a:stretch>
        </p:blipFill>
        <p:spPr>
          <a:xfrm>
            <a:off x="6711400" y="2946775"/>
            <a:ext cx="1633025" cy="1633025"/>
          </a:xfrm>
          <a:prstGeom prst="rect">
            <a:avLst/>
          </a:prstGeom>
          <a:noFill/>
          <a:ln>
            <a:noFill/>
          </a:ln>
        </p:spPr>
      </p:pic>
      <p:sp>
        <p:nvSpPr>
          <p:cNvPr id="95" name="Google Shape;95;p16"/>
          <p:cNvSpPr txBox="1"/>
          <p:nvPr/>
        </p:nvSpPr>
        <p:spPr>
          <a:xfrm flipH="1">
            <a:off x="7339050" y="2405050"/>
            <a:ext cx="3777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700">
                <a:solidFill>
                  <a:schemeClr val="dk2"/>
                </a:solidFill>
                <a:latin typeface="Calibri"/>
                <a:ea typeface="Calibri"/>
                <a:cs typeface="Calibri"/>
                <a:sym typeface="Calibri"/>
              </a:rPr>
              <a:t>=</a:t>
            </a:r>
            <a:endParaRPr b="1" sz="2700">
              <a:solidFill>
                <a:schemeClr val="dk2"/>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Example of budget tracking tool</a:t>
            </a:r>
            <a:endParaRPr/>
          </a:p>
        </p:txBody>
      </p:sp>
      <p:sp>
        <p:nvSpPr>
          <p:cNvPr id="406" name="Google Shape;406;p61"/>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GB" sz="2100" u="sng">
                <a:solidFill>
                  <a:schemeClr val="hlink"/>
                </a:solidFill>
                <a:latin typeface="Arial"/>
                <a:ea typeface="Arial"/>
                <a:cs typeface="Arial"/>
                <a:sym typeface="Arial"/>
                <a:hlinkClick r:id="rId3"/>
              </a:rPr>
              <a:t>BUDGET MONITORING IN ZAMBIA</a:t>
            </a:r>
            <a:endParaRPr i="1" sz="2400"/>
          </a:p>
        </p:txBody>
      </p:sp>
      <p:pic>
        <p:nvPicPr>
          <p:cNvPr id="407" name="Google Shape;407;p61">
            <a:hlinkClick r:id="rId4"/>
          </p:cNvPr>
          <p:cNvPicPr preferRelativeResize="0"/>
          <p:nvPr/>
        </p:nvPicPr>
        <p:blipFill>
          <a:blip r:embed="rId5">
            <a:alphaModFix/>
          </a:blip>
          <a:stretch>
            <a:fillRect/>
          </a:stretch>
        </p:blipFill>
        <p:spPr>
          <a:xfrm>
            <a:off x="5846850" y="1739825"/>
            <a:ext cx="2441425" cy="13437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2"/>
          <p:cNvSpPr txBox="1"/>
          <p:nvPr>
            <p:ph type="title"/>
          </p:nvPr>
        </p:nvSpPr>
        <p:spPr>
          <a:xfrm>
            <a:off x="311700" y="111650"/>
            <a:ext cx="5736000" cy="71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3000"/>
              <a:buFont typeface="Arial"/>
              <a:buNone/>
            </a:pPr>
            <a:r>
              <a:rPr lang="en-GB"/>
              <a:t>What to look for in a budget</a:t>
            </a:r>
            <a:endParaRPr/>
          </a:p>
          <a:p>
            <a:pPr indent="0" lvl="0" marL="0" rtl="0" algn="l">
              <a:spcBef>
                <a:spcPts val="0"/>
              </a:spcBef>
              <a:spcAft>
                <a:spcPts val="0"/>
              </a:spcAft>
              <a:buClr>
                <a:schemeClr val="dk1"/>
              </a:buClr>
              <a:buSzPts val="1100"/>
              <a:buFont typeface="Arial"/>
              <a:buNone/>
            </a:pPr>
            <a:r>
              <a:t/>
            </a:r>
            <a:endParaRPr/>
          </a:p>
        </p:txBody>
      </p:sp>
      <p:sp>
        <p:nvSpPr>
          <p:cNvPr id="413" name="Google Shape;413;p62"/>
          <p:cNvSpPr txBox="1"/>
          <p:nvPr>
            <p:ph idx="1" type="body"/>
          </p:nvPr>
        </p:nvSpPr>
        <p:spPr>
          <a:xfrm>
            <a:off x="99050" y="1132025"/>
            <a:ext cx="8037900" cy="3291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The budget allocation as a percentage of the whole budget to show priorities</a:t>
            </a:r>
            <a:endParaRPr sz="1800"/>
          </a:p>
          <a:p>
            <a:pPr indent="0" lvl="0" marL="914400" rtl="0" algn="l">
              <a:spcBef>
                <a:spcPts val="500"/>
              </a:spcBef>
              <a:spcAft>
                <a:spcPts val="0"/>
              </a:spcAft>
              <a:buNone/>
            </a:pPr>
            <a:r>
              <a:rPr b="1" lang="en-GB" sz="1800">
                <a:solidFill>
                  <a:schemeClr val="dk1"/>
                </a:solidFill>
              </a:rPr>
              <a:t>Budget allocation / Total budget x 100 = Budget share (%)</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GB" sz="1800">
                <a:solidFill>
                  <a:schemeClr val="dk1"/>
                </a:solidFill>
              </a:rPr>
              <a:t>Rate of increase</a:t>
            </a:r>
            <a:endParaRPr sz="1800">
              <a:solidFill>
                <a:schemeClr val="dk1"/>
              </a:solidFill>
            </a:endParaRPr>
          </a:p>
          <a:p>
            <a:pPr indent="0" lvl="0" marL="914400" rtl="0" algn="l">
              <a:lnSpc>
                <a:spcPct val="115000"/>
              </a:lnSpc>
              <a:spcBef>
                <a:spcPts val="500"/>
              </a:spcBef>
              <a:spcAft>
                <a:spcPts val="0"/>
              </a:spcAft>
              <a:buNone/>
            </a:pPr>
            <a:r>
              <a:rPr b="1" lang="en-GB" sz="1800">
                <a:solidFill>
                  <a:schemeClr val="dk1"/>
                </a:solidFill>
              </a:rPr>
              <a:t>(Later year - Earlier year) / Earlier year x 100 =Percentage increase (%)</a:t>
            </a:r>
            <a:endParaRPr b="1"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GB" sz="1800">
                <a:solidFill>
                  <a:schemeClr val="dk1"/>
                </a:solidFill>
              </a:rPr>
              <a:t>The role of inflation:</a:t>
            </a:r>
            <a:endParaRPr sz="1800">
              <a:solidFill>
                <a:schemeClr val="dk1"/>
              </a:solidFill>
            </a:endParaRPr>
          </a:p>
          <a:p>
            <a:pPr indent="-342900" lvl="1" marL="1260000" rtl="0" algn="l">
              <a:lnSpc>
                <a:spcPct val="100000"/>
              </a:lnSpc>
              <a:spcBef>
                <a:spcPts val="0"/>
              </a:spcBef>
              <a:spcAft>
                <a:spcPts val="0"/>
              </a:spcAft>
              <a:buClr>
                <a:schemeClr val="dk1"/>
              </a:buClr>
              <a:buSzPts val="1800"/>
              <a:buChar char="○"/>
            </a:pPr>
            <a:r>
              <a:rPr lang="en-GB" sz="1800">
                <a:solidFill>
                  <a:schemeClr val="dk1"/>
                </a:solidFill>
              </a:rPr>
              <a:t>Compare trends in allocations over time</a:t>
            </a:r>
            <a:endParaRPr sz="1800">
              <a:solidFill>
                <a:schemeClr val="dk1"/>
              </a:solidFill>
            </a:endParaRPr>
          </a:p>
          <a:p>
            <a:pPr indent="-342900" lvl="1" marL="1260000" rtl="0" algn="l">
              <a:lnSpc>
                <a:spcPct val="100000"/>
              </a:lnSpc>
              <a:spcBef>
                <a:spcPts val="0"/>
              </a:spcBef>
              <a:spcAft>
                <a:spcPts val="0"/>
              </a:spcAft>
              <a:buClr>
                <a:schemeClr val="dk1"/>
              </a:buClr>
              <a:buSzPts val="1800"/>
              <a:buChar char="○"/>
            </a:pPr>
            <a:r>
              <a:rPr lang="en-GB" sz="1800">
                <a:solidFill>
                  <a:schemeClr val="dk1"/>
                </a:solidFill>
              </a:rPr>
              <a:t>Failure to take account of inflation will impact on service delivery</a:t>
            </a:r>
            <a:endParaRPr sz="1800">
              <a:solidFill>
                <a:schemeClr val="dk1"/>
              </a:solidFill>
            </a:endParaRPr>
          </a:p>
          <a:p>
            <a:pPr indent="-342900" lvl="1" marL="1260000" rtl="0" algn="l">
              <a:lnSpc>
                <a:spcPct val="100000"/>
              </a:lnSpc>
              <a:spcBef>
                <a:spcPts val="0"/>
              </a:spcBef>
              <a:spcAft>
                <a:spcPts val="0"/>
              </a:spcAft>
              <a:buClr>
                <a:schemeClr val="dk1"/>
              </a:buClr>
              <a:buSzPts val="1800"/>
              <a:buChar char="○"/>
            </a:pPr>
            <a:r>
              <a:rPr lang="en-GB" sz="1800">
                <a:solidFill>
                  <a:schemeClr val="dk1"/>
                </a:solidFill>
              </a:rPr>
              <a:t>Goods and services will be more expensive next year than this year</a:t>
            </a:r>
            <a:endParaRPr sz="1800">
              <a:solidFill>
                <a:schemeClr val="dk1"/>
              </a:solidFill>
            </a:endParaRPr>
          </a:p>
          <a:p>
            <a:pPr indent="-342900" lvl="1" marL="1260000" rtl="0" algn="l">
              <a:lnSpc>
                <a:spcPct val="100000"/>
              </a:lnSpc>
              <a:spcBef>
                <a:spcPts val="0"/>
              </a:spcBef>
              <a:spcAft>
                <a:spcPts val="0"/>
              </a:spcAft>
              <a:buClr>
                <a:schemeClr val="dk1"/>
              </a:buClr>
              <a:buSzPts val="1800"/>
              <a:buChar char="○"/>
            </a:pPr>
            <a:r>
              <a:rPr lang="en-GB" sz="1800">
                <a:solidFill>
                  <a:schemeClr val="dk1"/>
                </a:solidFill>
              </a:rPr>
              <a:t>A budget allocation would have to </a:t>
            </a:r>
            <a:r>
              <a:rPr i="1" lang="en-GB" sz="1800">
                <a:solidFill>
                  <a:schemeClr val="dk1"/>
                </a:solidFill>
              </a:rPr>
              <a:t>increase </a:t>
            </a:r>
            <a:r>
              <a:rPr lang="en-GB" sz="1800">
                <a:solidFill>
                  <a:schemeClr val="dk1"/>
                </a:solidFill>
              </a:rPr>
              <a:t>to deliver the same service over a number of years</a:t>
            </a:r>
            <a:endParaRPr sz="1800">
              <a:solidFill>
                <a:schemeClr val="dk1"/>
              </a:solidFill>
            </a:endParaRPr>
          </a:p>
          <a:p>
            <a:pPr indent="0" lvl="0" marL="0" rtl="0" algn="ctr">
              <a:spcBef>
                <a:spcPts val="0"/>
              </a:spcBef>
              <a:spcAft>
                <a:spcPts val="0"/>
              </a:spcAft>
              <a:buNone/>
            </a:pPr>
            <a:r>
              <a:t/>
            </a:r>
            <a:endParaRPr b="1" i="1" sz="18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3"/>
          <p:cNvSpPr txBox="1"/>
          <p:nvPr/>
        </p:nvSpPr>
        <p:spPr>
          <a:xfrm>
            <a:off x="2231325" y="0"/>
            <a:ext cx="44511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GB" sz="1700">
                <a:solidFill>
                  <a:srgbClr val="434343"/>
                </a:solidFill>
                <a:highlight>
                  <a:srgbClr val="FFFFFF"/>
                </a:highlight>
                <a:latin typeface="Calibri"/>
                <a:ea typeface="Calibri"/>
                <a:cs typeface="Calibri"/>
                <a:sym typeface="Calibri"/>
              </a:rPr>
              <a:t>Budget analysis</a:t>
            </a:r>
            <a:endParaRPr b="1" i="1" sz="2000">
              <a:solidFill>
                <a:srgbClr val="434343"/>
              </a:solidFill>
              <a:latin typeface="Calibri"/>
              <a:ea typeface="Calibri"/>
              <a:cs typeface="Calibri"/>
              <a:sym typeface="Calibri"/>
            </a:endParaRPr>
          </a:p>
        </p:txBody>
      </p:sp>
      <p:pic>
        <p:nvPicPr>
          <p:cNvPr id="419" name="Google Shape;419;p63"/>
          <p:cNvPicPr preferRelativeResize="0"/>
          <p:nvPr/>
        </p:nvPicPr>
        <p:blipFill rotWithShape="1">
          <a:blip r:embed="rId3">
            <a:alphaModFix/>
          </a:blip>
          <a:srcRect b="0" l="1648" r="3049" t="0"/>
          <a:stretch/>
        </p:blipFill>
        <p:spPr>
          <a:xfrm>
            <a:off x="888925" y="368375"/>
            <a:ext cx="7489050" cy="46200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4"/>
          <p:cNvSpPr txBox="1"/>
          <p:nvPr>
            <p:ph idx="1" type="body"/>
          </p:nvPr>
        </p:nvSpPr>
        <p:spPr>
          <a:xfrm>
            <a:off x="457200" y="1006078"/>
            <a:ext cx="8229600" cy="38337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Clr>
                <a:schemeClr val="dk1"/>
              </a:buClr>
              <a:buSzPts val="1100"/>
              <a:buFont typeface="Arial"/>
              <a:buNone/>
            </a:pPr>
            <a:r>
              <a:t/>
            </a:r>
            <a:endParaRPr i="1" sz="2400"/>
          </a:p>
        </p:txBody>
      </p:sp>
      <p:pic>
        <p:nvPicPr>
          <p:cNvPr id="425" name="Google Shape;425;p64"/>
          <p:cNvPicPr preferRelativeResize="0"/>
          <p:nvPr/>
        </p:nvPicPr>
        <p:blipFill rotWithShape="1">
          <a:blip r:embed="rId3">
            <a:alphaModFix/>
          </a:blip>
          <a:srcRect b="0" l="1720" r="-1719" t="0"/>
          <a:stretch/>
        </p:blipFill>
        <p:spPr>
          <a:xfrm>
            <a:off x="0" y="11092"/>
            <a:ext cx="9144001" cy="512131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2: </a:t>
            </a:r>
            <a:r>
              <a:rPr lang="en-GB"/>
              <a:t>Case study</a:t>
            </a:r>
            <a:r>
              <a:rPr lang="en-GB"/>
              <a:t> – Bolivia </a:t>
            </a:r>
            <a:endParaRPr/>
          </a:p>
        </p:txBody>
      </p:sp>
      <p:sp>
        <p:nvSpPr>
          <p:cNvPr id="431" name="Google Shape;431;p65"/>
          <p:cNvSpPr txBox="1"/>
          <p:nvPr>
            <p:ph idx="1" type="body"/>
          </p:nvPr>
        </p:nvSpPr>
        <p:spPr>
          <a:xfrm>
            <a:off x="273725" y="2112100"/>
            <a:ext cx="5515500" cy="128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800"/>
              <a:t>Can a</a:t>
            </a:r>
            <a:r>
              <a:rPr lang="en-GB" sz="1800"/>
              <a:t>nyone remember what the case study was about?</a:t>
            </a:r>
            <a:endParaRPr sz="1800"/>
          </a:p>
          <a:p>
            <a:pPr indent="0" lvl="0" marL="0" rtl="0" algn="l">
              <a:lnSpc>
                <a:spcPct val="100000"/>
              </a:lnSpc>
              <a:spcBef>
                <a:spcPts val="1600"/>
              </a:spcBef>
              <a:spcAft>
                <a:spcPts val="0"/>
              </a:spcAft>
              <a:buNone/>
            </a:pPr>
            <a:r>
              <a:rPr b="1" lang="en-GB" u="sng">
                <a:solidFill>
                  <a:srgbClr val="007D98"/>
                </a:solidFill>
                <a:hlinkClick r:id="rId3">
                  <a:extLst>
                    <a:ext uri="{A12FA001-AC4F-418D-AE19-62706E023703}">
                      <ahyp:hlinkClr val="tx"/>
                    </a:ext>
                  </a:extLst>
                </a:hlinkClick>
              </a:rPr>
              <a:t>Advocacy in Bolivia</a:t>
            </a:r>
            <a:endParaRPr/>
          </a:p>
        </p:txBody>
      </p:sp>
      <p:pic>
        <p:nvPicPr>
          <p:cNvPr id="432" name="Google Shape;432;p65"/>
          <p:cNvPicPr preferRelativeResize="0"/>
          <p:nvPr/>
        </p:nvPicPr>
        <p:blipFill>
          <a:blip r:embed="rId4">
            <a:alphaModFix/>
          </a:blip>
          <a:stretch>
            <a:fillRect/>
          </a:stretch>
        </p:blipFill>
        <p:spPr>
          <a:xfrm>
            <a:off x="5897400" y="1689036"/>
            <a:ext cx="3011198" cy="20513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Further guidance </a:t>
            </a:r>
            <a:endParaRPr/>
          </a:p>
        </p:txBody>
      </p:sp>
      <p:sp>
        <p:nvSpPr>
          <p:cNvPr id="438" name="Google Shape;438;p66"/>
          <p:cNvSpPr txBox="1"/>
          <p:nvPr>
            <p:ph idx="1" type="body"/>
          </p:nvPr>
        </p:nvSpPr>
        <p:spPr>
          <a:xfrm>
            <a:off x="390925" y="933425"/>
            <a:ext cx="8520600" cy="34164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Clr>
                <a:schemeClr val="dk1"/>
              </a:buClr>
              <a:buSzPts val="1600"/>
              <a:buChar char="●"/>
            </a:pPr>
            <a:r>
              <a:rPr lang="en-GB" sz="1600">
                <a:solidFill>
                  <a:schemeClr val="dk1"/>
                </a:solidFill>
              </a:rPr>
              <a:t>Build your confidence on the subject.</a:t>
            </a:r>
            <a:endParaRPr sz="1600">
              <a:solidFill>
                <a:schemeClr val="dk1"/>
              </a:solidFill>
            </a:endParaRPr>
          </a:p>
          <a:p>
            <a:pPr indent="-330200" lvl="0" marL="457200" rtl="0" algn="l">
              <a:lnSpc>
                <a:spcPct val="100000"/>
              </a:lnSpc>
              <a:spcBef>
                <a:spcPts val="1400"/>
              </a:spcBef>
              <a:spcAft>
                <a:spcPts val="0"/>
              </a:spcAft>
              <a:buClr>
                <a:schemeClr val="dk1"/>
              </a:buClr>
              <a:buSzPts val="1600"/>
              <a:buChar char="●"/>
            </a:pPr>
            <a:r>
              <a:rPr lang="en-GB" sz="1600">
                <a:solidFill>
                  <a:schemeClr val="dk1"/>
                </a:solidFill>
              </a:rPr>
              <a:t>Research with the community to acquire a more detailed understanding of the budgeting processes in their local area.</a:t>
            </a:r>
            <a:endParaRPr sz="1600">
              <a:solidFill>
                <a:schemeClr val="dk1"/>
              </a:solidFill>
            </a:endParaRPr>
          </a:p>
          <a:p>
            <a:pPr indent="-330200" lvl="0" marL="457200" rtl="0" algn="l">
              <a:lnSpc>
                <a:spcPct val="100000"/>
              </a:lnSpc>
              <a:spcBef>
                <a:spcPts val="1000"/>
              </a:spcBef>
              <a:spcAft>
                <a:spcPts val="0"/>
              </a:spcAft>
              <a:buClr>
                <a:schemeClr val="dk1"/>
              </a:buClr>
              <a:buSzPts val="1600"/>
              <a:buChar char="●"/>
            </a:pPr>
            <a:r>
              <a:rPr lang="en-GB" sz="1600">
                <a:solidFill>
                  <a:schemeClr val="dk1"/>
                </a:solidFill>
              </a:rPr>
              <a:t>Key questions to be answered:</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lang="en-GB" sz="1600">
                <a:solidFill>
                  <a:schemeClr val="dk1"/>
                </a:solidFill>
              </a:rPr>
              <a:t>When are budgets approved in the country at local and national level? </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lang="en-GB" sz="1600">
                <a:solidFill>
                  <a:schemeClr val="dk1"/>
                </a:solidFill>
              </a:rPr>
              <a:t>What form of government is in place? Centralised or decentralised form of government?</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lang="en-GB" sz="1600">
                <a:solidFill>
                  <a:schemeClr val="dk1"/>
                </a:solidFill>
              </a:rPr>
              <a:t>What resources are sent to the local level?</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lang="en-GB" sz="1600">
                <a:solidFill>
                  <a:schemeClr val="dk1"/>
                </a:solidFill>
              </a:rPr>
              <a:t>In what ways can budget information be accessed?</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lang="en-GB" sz="1600">
                <a:solidFill>
                  <a:schemeClr val="dk1"/>
                </a:solidFill>
              </a:rPr>
              <a:t>What are the key dates for budget allocations, disbursements and reporting? </a:t>
            </a:r>
            <a:endParaRPr sz="1600">
              <a:solidFill>
                <a:schemeClr val="dk1"/>
              </a:solidFill>
            </a:endParaRPr>
          </a:p>
          <a:p>
            <a:pPr indent="0" lvl="0" marL="457200" rtl="0" algn="l">
              <a:spcBef>
                <a:spcPts val="1000"/>
              </a:spcBef>
              <a:spcAft>
                <a:spcPts val="0"/>
              </a:spcAft>
              <a:buNone/>
            </a:pPr>
            <a:r>
              <a:t/>
            </a:r>
            <a:endParaRPr sz="1600"/>
          </a:p>
          <a:p>
            <a:pPr indent="0" lvl="0" marL="0" rtl="0" algn="l">
              <a:spcBef>
                <a:spcPts val="1600"/>
              </a:spcBef>
              <a:spcAft>
                <a:spcPts val="0"/>
              </a:spcAft>
              <a:buNone/>
            </a:pPr>
            <a:r>
              <a:t/>
            </a:r>
            <a:endParaRPr sz="1600"/>
          </a:p>
          <a:p>
            <a:pPr indent="0" lvl="0" marL="0" rtl="0" algn="l">
              <a:spcBef>
                <a:spcPts val="1600"/>
              </a:spcBef>
              <a:spcAft>
                <a:spcPts val="1600"/>
              </a:spcAft>
              <a:buNone/>
            </a:pPr>
            <a:r>
              <a:t/>
            </a:r>
            <a:endParaRPr sz="16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7"/>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Further reading</a:t>
            </a:r>
            <a:endParaRPr/>
          </a:p>
        </p:txBody>
      </p:sp>
      <p:sp>
        <p:nvSpPr>
          <p:cNvPr id="444" name="Google Shape;444;p67"/>
          <p:cNvSpPr txBox="1"/>
          <p:nvPr>
            <p:ph idx="1" type="body"/>
          </p:nvPr>
        </p:nvSpPr>
        <p:spPr>
          <a:xfrm>
            <a:off x="434775" y="1289975"/>
            <a:ext cx="5225100" cy="219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a:p>
            <a:pPr indent="-317500" lvl="0" marL="457200" rtl="0" algn="l">
              <a:lnSpc>
                <a:spcPct val="100000"/>
              </a:lnSpc>
              <a:spcBef>
                <a:spcPts val="700"/>
              </a:spcBef>
              <a:spcAft>
                <a:spcPts val="0"/>
              </a:spcAft>
              <a:buSzPts val="1400"/>
              <a:buAutoNum type="alphaUcPeriod"/>
            </a:pPr>
            <a:r>
              <a:rPr b="1" lang="en-GB" u="sng">
                <a:solidFill>
                  <a:srgbClr val="007D98"/>
                </a:solidFill>
                <a:hlinkClick r:id="rId3">
                  <a:extLst>
                    <a:ext uri="{A12FA001-AC4F-418D-AE19-62706E023703}">
                      <ahyp:hlinkClr val="tx"/>
                    </a:ext>
                  </a:extLst>
                </a:hlinkClick>
              </a:rPr>
              <a:t>Monitoring government spending</a:t>
            </a:r>
            <a:br>
              <a:rPr b="1" lang="en-GB" u="sng">
                <a:solidFill>
                  <a:srgbClr val="007D98"/>
                </a:solidFill>
                <a:hlinkClick r:id="rId4">
                  <a:extLst>
                    <a:ext uri="{A12FA001-AC4F-418D-AE19-62706E023703}">
                      <ahyp:hlinkClr val="tx"/>
                    </a:ext>
                  </a:extLst>
                </a:hlinkClick>
              </a:rPr>
            </a:br>
            <a:r>
              <a:rPr b="1" lang="en-GB" u="sng">
                <a:solidFill>
                  <a:srgbClr val="007D98"/>
                </a:solidFill>
                <a:hlinkClick r:id="rId5">
                  <a:extLst>
                    <a:ext uri="{A12FA001-AC4F-418D-AE19-62706E023703}">
                      <ahyp:hlinkClr val="tx"/>
                    </a:ext>
                  </a:extLst>
                </a:hlinkClick>
              </a:rPr>
              <a:t>(budget tracking)</a:t>
            </a:r>
            <a:endParaRPr/>
          </a:p>
          <a:p>
            <a:pPr indent="-317500" lvl="0" marL="457200" rtl="0" algn="l">
              <a:lnSpc>
                <a:spcPct val="100000"/>
              </a:lnSpc>
              <a:spcBef>
                <a:spcPts val="0"/>
              </a:spcBef>
              <a:spcAft>
                <a:spcPts val="0"/>
              </a:spcAft>
              <a:buSzPts val="1400"/>
              <a:buAutoNum type="alphaUcPeriod"/>
            </a:pPr>
            <a:r>
              <a:rPr b="1" lang="en-GB" u="sng">
                <a:solidFill>
                  <a:srgbClr val="007D98"/>
                </a:solidFill>
                <a:hlinkClick r:id="rId6">
                  <a:extLst>
                    <a:ext uri="{A12FA001-AC4F-418D-AE19-62706E023703}">
                      <ahyp:hlinkClr val="tx"/>
                    </a:ext>
                  </a:extLst>
                </a:hlinkClick>
              </a:rPr>
              <a:t>Budget tracking for beginners: </a:t>
            </a:r>
            <a:br>
              <a:rPr b="1" lang="en-GB" u="sng">
                <a:solidFill>
                  <a:srgbClr val="007D98"/>
                </a:solidFill>
                <a:hlinkClick r:id="rId7">
                  <a:extLst>
                    <a:ext uri="{A12FA001-AC4F-418D-AE19-62706E023703}">
                      <ahyp:hlinkClr val="tx"/>
                    </a:ext>
                  </a:extLst>
                </a:hlinkClick>
              </a:rPr>
            </a:br>
            <a:r>
              <a:rPr b="1" lang="en-GB" u="sng">
                <a:solidFill>
                  <a:srgbClr val="007D98"/>
                </a:solidFill>
                <a:hlinkClick r:id="rId8">
                  <a:extLst>
                    <a:ext uri="{A12FA001-AC4F-418D-AE19-62706E023703}">
                      <ahyp:hlinkClr val="tx"/>
                    </a:ext>
                  </a:extLst>
                </a:hlinkClick>
              </a:rPr>
              <a:t>An introductory guide</a:t>
            </a:r>
            <a:endParaRPr/>
          </a:p>
          <a:p>
            <a:pPr indent="-317500" lvl="0" marL="457200" rtl="0" algn="l">
              <a:lnSpc>
                <a:spcPct val="100000"/>
              </a:lnSpc>
              <a:spcBef>
                <a:spcPts val="0"/>
              </a:spcBef>
              <a:spcAft>
                <a:spcPts val="0"/>
              </a:spcAft>
              <a:buSzPts val="1400"/>
              <a:buAutoNum type="alphaUcPeriod"/>
            </a:pPr>
            <a:r>
              <a:rPr b="1" lang="en-GB" u="sng">
                <a:solidFill>
                  <a:srgbClr val="007D98"/>
                </a:solidFill>
                <a:hlinkClick r:id="rId9">
                  <a:extLst>
                    <a:ext uri="{A12FA001-AC4F-418D-AE19-62706E023703}">
                      <ahyp:hlinkClr val="tx"/>
                    </a:ext>
                  </a:extLst>
                </a:hlinkClick>
              </a:rPr>
              <a:t>Manual on Social Accountability: Concepts and Tools</a:t>
            </a:r>
            <a:r>
              <a:rPr b="1" lang="en-GB" u="sng">
                <a:solidFill>
                  <a:srgbClr val="007D98"/>
                </a:solidFill>
              </a:rPr>
              <a:t>.</a:t>
            </a:r>
            <a:r>
              <a:rPr b="1" lang="en-GB">
                <a:solidFill>
                  <a:schemeClr val="dk1"/>
                </a:solidFill>
              </a:rPr>
              <a:t> </a:t>
            </a:r>
            <a:r>
              <a:rPr lang="en-GB">
                <a:solidFill>
                  <a:schemeClr val="dk1"/>
                </a:solidFill>
              </a:rPr>
              <a:t>Pages 52 to 80 explain budget tracking in depth.</a:t>
            </a:r>
            <a:endParaRPr b="1">
              <a:solidFill>
                <a:schemeClr val="dk1"/>
              </a:solidFill>
            </a:endParaRPr>
          </a:p>
          <a:p>
            <a:pPr indent="-317500" lvl="0" marL="457200" rtl="0" algn="l">
              <a:lnSpc>
                <a:spcPct val="100000"/>
              </a:lnSpc>
              <a:spcBef>
                <a:spcPts val="0"/>
              </a:spcBef>
              <a:spcAft>
                <a:spcPts val="0"/>
              </a:spcAft>
              <a:buSzPts val="1400"/>
              <a:buAutoNum type="alphaUcPeriod"/>
            </a:pPr>
            <a:r>
              <a:rPr b="1" lang="en-GB" u="sng">
                <a:solidFill>
                  <a:srgbClr val="007D98"/>
                </a:solidFill>
                <a:hlinkClick r:id="rId10">
                  <a:extLst>
                    <a:ext uri="{A12FA001-AC4F-418D-AE19-62706E023703}">
                      <ahyp:hlinkClr val="tx"/>
                    </a:ext>
                  </a:extLst>
                </a:hlinkClick>
              </a:rPr>
              <a:t>Just and Democratic Local </a:t>
            </a:r>
            <a:br>
              <a:rPr b="1" lang="en-GB" u="sng">
                <a:solidFill>
                  <a:srgbClr val="007D98"/>
                </a:solidFill>
                <a:hlinkClick r:id="rId11">
                  <a:extLst>
                    <a:ext uri="{A12FA001-AC4F-418D-AE19-62706E023703}">
                      <ahyp:hlinkClr val="tx"/>
                    </a:ext>
                  </a:extLst>
                </a:hlinkClick>
              </a:rPr>
            </a:br>
            <a:r>
              <a:rPr b="1" lang="en-GB" u="sng">
                <a:solidFill>
                  <a:srgbClr val="007D98"/>
                </a:solidFill>
                <a:hlinkClick r:id="rId12">
                  <a:extLst>
                    <a:ext uri="{A12FA001-AC4F-418D-AE19-62706E023703}">
                      <ahyp:hlinkClr val="tx"/>
                    </a:ext>
                  </a:extLst>
                </a:hlinkClick>
              </a:rPr>
              <a:t>Governance</a:t>
            </a:r>
            <a:r>
              <a:rPr b="1" lang="en-GB" u="sng">
                <a:solidFill>
                  <a:srgbClr val="007D98"/>
                </a:solidFill>
              </a:rPr>
              <a:t>: Budgets</a:t>
            </a:r>
            <a:endParaRPr b="1">
              <a:solidFill>
                <a:srgbClr val="007D98"/>
              </a:solidFill>
            </a:endParaRPr>
          </a:p>
          <a:p>
            <a:pPr indent="-317500" lvl="0" marL="457200" rtl="0" algn="l">
              <a:lnSpc>
                <a:spcPct val="100000"/>
              </a:lnSpc>
              <a:spcBef>
                <a:spcPts val="0"/>
              </a:spcBef>
              <a:spcAft>
                <a:spcPts val="700"/>
              </a:spcAft>
              <a:buClr>
                <a:schemeClr val="dk1"/>
              </a:buClr>
              <a:buSzPts val="1400"/>
              <a:buAutoNum type="alphaUcPeriod"/>
            </a:pPr>
            <a:r>
              <a:rPr b="1" lang="en-GB" u="sng">
                <a:solidFill>
                  <a:srgbClr val="007D98"/>
                </a:solidFill>
                <a:hlinkClick r:id="rId13">
                  <a:extLst>
                    <a:ext uri="{A12FA001-AC4F-418D-AE19-62706E023703}">
                      <ahyp:hlinkClr val="tx"/>
                    </a:ext>
                  </a:extLst>
                </a:hlinkClick>
              </a:rPr>
              <a:t>Kenya County Budget Training Workshop Materials for Facilitators and Participants </a:t>
            </a:r>
            <a:endParaRPr b="1"/>
          </a:p>
        </p:txBody>
      </p:sp>
      <p:pic>
        <p:nvPicPr>
          <p:cNvPr id="445" name="Google Shape;445;p67"/>
          <p:cNvPicPr preferRelativeResize="0"/>
          <p:nvPr/>
        </p:nvPicPr>
        <p:blipFill>
          <a:blip r:embed="rId14">
            <a:alphaModFix/>
          </a:blip>
          <a:stretch>
            <a:fillRect/>
          </a:stretch>
        </p:blipFill>
        <p:spPr>
          <a:xfrm>
            <a:off x="5915938" y="1409463"/>
            <a:ext cx="2447925" cy="24479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8"/>
          <p:cNvSpPr txBox="1"/>
          <p:nvPr>
            <p:ph type="ctrTitle"/>
          </p:nvPr>
        </p:nvSpPr>
        <p:spPr>
          <a:xfrm>
            <a:off x="357150" y="12145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500"/>
              <a:t>Citizen </a:t>
            </a:r>
            <a:r>
              <a:rPr lang="en-GB" sz="4500"/>
              <a:t>journalism</a:t>
            </a:r>
            <a:r>
              <a:rPr lang="en-GB" sz="4500"/>
              <a:t> tool</a:t>
            </a:r>
            <a:r>
              <a:rPr lang="en-GB" sz="4500"/>
              <a:t> </a:t>
            </a:r>
            <a:endParaRPr sz="4500"/>
          </a:p>
        </p:txBody>
      </p:sp>
      <p:sp>
        <p:nvSpPr>
          <p:cNvPr id="451" name="Google Shape;451;p68"/>
          <p:cNvSpPr txBox="1"/>
          <p:nvPr>
            <p:ph idx="1" type="subTitle"/>
          </p:nvPr>
        </p:nvSpPr>
        <p:spPr>
          <a:xfrm>
            <a:off x="996150" y="2175400"/>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Tool 3</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3: What is the </a:t>
            </a:r>
            <a:r>
              <a:rPr lang="en-GB"/>
              <a:t>citizen</a:t>
            </a:r>
            <a:r>
              <a:rPr lang="en-GB"/>
              <a:t> journalism tool?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57" name="Google Shape;457;p69"/>
          <p:cNvSpPr txBox="1"/>
          <p:nvPr>
            <p:ph idx="1" type="body"/>
          </p:nvPr>
        </p:nvSpPr>
        <p:spPr>
          <a:xfrm>
            <a:off x="273150" y="1029650"/>
            <a:ext cx="8251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Citizen journalism is the action of ordinary citizens without journalistic experience creating stories intended for their chosen audience using a cell phone with a camera and sound recorder, and sharing it with their community or the world using social and traditional media.</a:t>
            </a:r>
            <a:endParaRPr/>
          </a:p>
          <a:p>
            <a:pPr indent="0" lvl="0" marL="0" rtl="0" algn="l">
              <a:spcBef>
                <a:spcPts val="1600"/>
              </a:spcBef>
              <a:spcAft>
                <a:spcPts val="0"/>
              </a:spcAft>
              <a:buNone/>
            </a:pPr>
            <a:r>
              <a:rPr lang="en-GB"/>
              <a:t>The stories created by citizen journalists often represent communities and issues overlooked by traditional media. Citizen journalism:</a:t>
            </a:r>
            <a:endParaRPr/>
          </a:p>
          <a:p>
            <a:pPr indent="-317500" lvl="0" marL="457200" rtl="0" algn="l">
              <a:spcBef>
                <a:spcPts val="1600"/>
              </a:spcBef>
              <a:spcAft>
                <a:spcPts val="0"/>
              </a:spcAft>
              <a:buSzPts val="1400"/>
              <a:buChar char="●"/>
            </a:pPr>
            <a:r>
              <a:rPr lang="en-GB"/>
              <a:t>can be done by any citizen</a:t>
            </a:r>
            <a:endParaRPr/>
          </a:p>
          <a:p>
            <a:pPr indent="-317500" lvl="0" marL="457200" rtl="0" algn="l">
              <a:spcBef>
                <a:spcPts val="0"/>
              </a:spcBef>
              <a:spcAft>
                <a:spcPts val="0"/>
              </a:spcAft>
              <a:buSzPts val="1400"/>
              <a:buChar char="●"/>
            </a:pPr>
            <a:r>
              <a:rPr lang="en-GB"/>
              <a:t>addresses stories not covered in the main news</a:t>
            </a:r>
            <a:endParaRPr/>
          </a:p>
          <a:p>
            <a:pPr indent="-317500" lvl="0" marL="457200" rtl="0" algn="l">
              <a:spcBef>
                <a:spcPts val="0"/>
              </a:spcBef>
              <a:spcAft>
                <a:spcPts val="0"/>
              </a:spcAft>
              <a:buSzPts val="1400"/>
              <a:buChar char="●"/>
            </a:pPr>
            <a:r>
              <a:rPr lang="en-GB"/>
              <a:t>gives citizens an opportunity to be active people </a:t>
            </a:r>
            <a:endParaRPr/>
          </a:p>
          <a:p>
            <a:pPr indent="-317500" lvl="0" marL="457200" rtl="0" algn="l">
              <a:spcBef>
                <a:spcPts val="0"/>
              </a:spcBef>
              <a:spcAft>
                <a:spcPts val="0"/>
              </a:spcAft>
              <a:buSzPts val="1400"/>
              <a:buChar char="●"/>
            </a:pPr>
            <a:r>
              <a:rPr lang="en-GB"/>
              <a:t>with voices</a:t>
            </a:r>
            <a:endParaRPr/>
          </a:p>
          <a:p>
            <a:pPr indent="-317500" lvl="0" marL="457200" rtl="0" algn="l">
              <a:spcBef>
                <a:spcPts val="0"/>
              </a:spcBef>
              <a:spcAft>
                <a:spcPts val="0"/>
              </a:spcAft>
              <a:buSzPts val="1400"/>
              <a:buChar char="●"/>
            </a:pPr>
            <a:r>
              <a:rPr lang="en-GB"/>
              <a:t>gives an opportunity for citizens to collect, analyse and </a:t>
            </a:r>
            <a:br>
              <a:rPr lang="en-GB"/>
            </a:br>
            <a:r>
              <a:rPr lang="en-GB"/>
              <a:t>report information to an audience</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458" name="Google Shape;458;p69"/>
          <p:cNvPicPr preferRelativeResize="0"/>
          <p:nvPr/>
        </p:nvPicPr>
        <p:blipFill>
          <a:blip r:embed="rId3">
            <a:alphaModFix/>
          </a:blip>
          <a:stretch>
            <a:fillRect/>
          </a:stretch>
        </p:blipFill>
        <p:spPr>
          <a:xfrm>
            <a:off x="6111525" y="2315625"/>
            <a:ext cx="2847325" cy="16633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0"/>
          <p:cNvSpPr txBox="1"/>
          <p:nvPr>
            <p:ph idx="1" type="body"/>
          </p:nvPr>
        </p:nvSpPr>
        <p:spPr>
          <a:xfrm>
            <a:off x="4243125" y="907000"/>
            <a:ext cx="4762800" cy="32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t>To provide an essential representation of marginalised groups in media dark areas and enhance the local community’s social and cultural cohesion.</a:t>
            </a:r>
            <a:endParaRPr sz="1900"/>
          </a:p>
          <a:p>
            <a:pPr indent="0" lvl="0" marL="0" rtl="0" algn="l">
              <a:spcBef>
                <a:spcPts val="1600"/>
              </a:spcBef>
              <a:spcAft>
                <a:spcPts val="0"/>
              </a:spcAft>
              <a:buNone/>
            </a:pPr>
            <a:r>
              <a:rPr lang="en-GB" sz="1900"/>
              <a:t>This tool can be used at all levels of governance where there is a demand side (citizens) and supply side (government). </a:t>
            </a:r>
            <a:endParaRPr sz="19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464" name="Google Shape;464;p70"/>
          <p:cNvSpPr txBox="1"/>
          <p:nvPr>
            <p:ph type="title"/>
          </p:nvPr>
        </p:nvSpPr>
        <p:spPr>
          <a:xfrm>
            <a:off x="439475" y="1735056"/>
            <a:ext cx="2966100" cy="88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3: Purpose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ctrTitle"/>
          </p:nvPr>
        </p:nvSpPr>
        <p:spPr>
          <a:xfrm>
            <a:off x="357150" y="1305675"/>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Introduction </a:t>
            </a:r>
            <a:endParaRPr/>
          </a:p>
        </p:txBody>
      </p:sp>
      <p:sp>
        <p:nvSpPr>
          <p:cNvPr id="101" name="Google Shape;101;p17"/>
          <p:cNvSpPr txBox="1"/>
          <p:nvPr>
            <p:ph idx="1" type="subTitle"/>
          </p:nvPr>
        </p:nvSpPr>
        <p:spPr>
          <a:xfrm>
            <a:off x="996150" y="2266575"/>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is social accountability?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1"/>
          <p:cNvSpPr txBox="1"/>
          <p:nvPr>
            <p:ph idx="1" type="body"/>
          </p:nvPr>
        </p:nvSpPr>
        <p:spPr>
          <a:xfrm>
            <a:off x="4303775" y="555775"/>
            <a:ext cx="4433400" cy="34932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Noto Sans Symbols"/>
              <a:buChar char="●"/>
            </a:pPr>
            <a:r>
              <a:rPr b="1" lang="en-GB">
                <a:solidFill>
                  <a:schemeClr val="dk1"/>
                </a:solidFill>
              </a:rPr>
              <a:t>Promotes freedom of expression and citizen interests: </a:t>
            </a:r>
            <a:r>
              <a:rPr lang="en-GB">
                <a:solidFill>
                  <a:schemeClr val="dk1"/>
                </a:solidFill>
              </a:rPr>
              <a:t>Stories created by citizen journalists reflect what is going on in local communities. Citizen journalism functions as ‘an alternative news channel for reporting on politically sensitive information and facilitating the development of an online public sphere, therefore, enabling ordinary citizens to make their voices heard.’ </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lang="en-GB">
                <a:solidFill>
                  <a:schemeClr val="dk1"/>
                </a:solidFill>
              </a:rPr>
              <a:t>Becomes a bridge between citizens and policymakers: </a:t>
            </a:r>
            <a:r>
              <a:rPr lang="en-GB">
                <a:solidFill>
                  <a:schemeClr val="dk1"/>
                </a:solidFill>
              </a:rPr>
              <a:t>Once citizen journalists are adequately trained they can become reliable sources of information for their communities, bridging this gap.</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lang="en-GB">
                <a:solidFill>
                  <a:schemeClr val="dk1"/>
                </a:solidFill>
              </a:rPr>
              <a:t>Fact checking: </a:t>
            </a:r>
            <a:r>
              <a:rPr lang="en-GB">
                <a:solidFill>
                  <a:schemeClr val="dk1"/>
                </a:solidFill>
              </a:rPr>
              <a:t>This tool can play an important role in</a:t>
            </a:r>
            <a:r>
              <a:rPr b="1" lang="en-GB">
                <a:solidFill>
                  <a:schemeClr val="dk1"/>
                </a:solidFill>
              </a:rPr>
              <a:t> </a:t>
            </a:r>
            <a:r>
              <a:rPr lang="en-GB">
                <a:solidFill>
                  <a:schemeClr val="dk1"/>
                </a:solidFill>
              </a:rPr>
              <a:t>identifying and verifying information in chaotic situations.</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lang="en-GB">
                <a:solidFill>
                  <a:schemeClr val="dk1"/>
                </a:solidFill>
              </a:rPr>
              <a:t>The tools used by citizen journalists are less expensive, efficient, and easy to operate.</a:t>
            </a:r>
            <a:endParaRPr b="1">
              <a:solidFill>
                <a:schemeClr val="dk1"/>
              </a:solidFill>
            </a:endParaRPr>
          </a:p>
          <a:p>
            <a:pPr indent="0" lvl="0" marL="457200" rtl="0" algn="l">
              <a:spcBef>
                <a:spcPts val="700"/>
              </a:spcBef>
              <a:spcAft>
                <a:spcPts val="0"/>
              </a:spcAft>
              <a:buNone/>
            </a:pPr>
            <a:r>
              <a:t/>
            </a:r>
            <a:endParaRPr b="1"/>
          </a:p>
          <a:p>
            <a:pPr indent="0" lvl="0" marL="0" rtl="0" algn="l">
              <a:spcBef>
                <a:spcPts val="1600"/>
              </a:spcBef>
              <a:spcAft>
                <a:spcPts val="1600"/>
              </a:spcAft>
              <a:buNone/>
            </a:pPr>
            <a:r>
              <a:t/>
            </a:r>
            <a:endParaRPr/>
          </a:p>
        </p:txBody>
      </p:sp>
      <p:sp>
        <p:nvSpPr>
          <p:cNvPr id="470" name="Google Shape;470;p71"/>
          <p:cNvSpPr txBox="1"/>
          <p:nvPr>
            <p:ph type="title"/>
          </p:nvPr>
        </p:nvSpPr>
        <p:spPr>
          <a:xfrm>
            <a:off x="470350" y="1957931"/>
            <a:ext cx="2966100" cy="8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3</a:t>
            </a:r>
            <a:r>
              <a:rPr lang="en-GB"/>
              <a:t>: Strengths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2"/>
          <p:cNvSpPr txBox="1"/>
          <p:nvPr>
            <p:ph idx="1" type="body"/>
          </p:nvPr>
        </p:nvSpPr>
        <p:spPr>
          <a:xfrm>
            <a:off x="4339050" y="395075"/>
            <a:ext cx="4397400" cy="355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GB"/>
              <a:t>The most impacted may never have their stories heard</a:t>
            </a:r>
            <a:r>
              <a:rPr lang="en-GB"/>
              <a:t>: In some cases citizen journalists have limited audiences. </a:t>
            </a:r>
            <a:endParaRPr/>
          </a:p>
          <a:p>
            <a:pPr indent="-317500" lvl="0" marL="457200" rtl="0" algn="l">
              <a:spcBef>
                <a:spcPts val="0"/>
              </a:spcBef>
              <a:spcAft>
                <a:spcPts val="0"/>
              </a:spcAft>
              <a:buSzPts val="1400"/>
              <a:buChar char="●"/>
            </a:pPr>
            <a:r>
              <a:rPr lang="en-GB"/>
              <a:t>Politicians, journalists, citizens, and scholars may only accept what they believe or feel is true based on emotional drive or interest. This itself is an ethical challenge for journalistic activities in producing news in the post-truth era.</a:t>
            </a:r>
            <a:endParaRPr/>
          </a:p>
          <a:p>
            <a:pPr indent="-317500" lvl="0" marL="457200" rtl="0" algn="l">
              <a:spcBef>
                <a:spcPts val="0"/>
              </a:spcBef>
              <a:spcAft>
                <a:spcPts val="0"/>
              </a:spcAft>
              <a:buSzPts val="1400"/>
              <a:buChar char="●"/>
            </a:pPr>
            <a:r>
              <a:rPr b="1" lang="en-GB"/>
              <a:t>It may not support self-regulation or keep to ethical standards</a:t>
            </a:r>
            <a:r>
              <a:rPr lang="en-GB"/>
              <a:t>: This could also lead to the spread of misinformation.</a:t>
            </a:r>
            <a:endParaRPr/>
          </a:p>
          <a:p>
            <a:pPr indent="-317500" lvl="0" marL="457200" rtl="0" algn="l">
              <a:spcBef>
                <a:spcPts val="0"/>
              </a:spcBef>
              <a:spcAft>
                <a:spcPts val="0"/>
              </a:spcAft>
              <a:buSzPts val="1400"/>
              <a:buChar char="●"/>
            </a:pPr>
            <a:r>
              <a:rPr b="1" lang="en-GB"/>
              <a:t>It could lead to threats against the individual</a:t>
            </a:r>
            <a:r>
              <a:rPr lang="en-GB"/>
              <a:t>: There may be risks to the physical safety (assault, kidnapping, imprisonment, or extra-judicial killing) or digital safety (online harassment, surveillance, a lack of safe and secure communication) of the citizen journalist.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476" name="Google Shape;476;p72"/>
          <p:cNvSpPr txBox="1"/>
          <p:nvPr>
            <p:ph type="title"/>
          </p:nvPr>
        </p:nvSpPr>
        <p:spPr>
          <a:xfrm>
            <a:off x="470350" y="1957931"/>
            <a:ext cx="2966100" cy="8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3: Limitations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3"/>
          <p:cNvSpPr txBox="1"/>
          <p:nvPr>
            <p:ph type="title"/>
          </p:nvPr>
        </p:nvSpPr>
        <p:spPr>
          <a:xfrm>
            <a:off x="311700" y="111650"/>
            <a:ext cx="878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3: Citizen journalism in your CCT process </a:t>
            </a:r>
            <a:endParaRPr/>
          </a:p>
          <a:p>
            <a:pPr indent="0" lvl="0" marL="0" rtl="0" algn="l">
              <a:spcBef>
                <a:spcPts val="0"/>
              </a:spcBef>
              <a:spcAft>
                <a:spcPts val="0"/>
              </a:spcAft>
              <a:buNone/>
            </a:pPr>
            <a:r>
              <a:rPr lang="en-GB"/>
              <a:t> </a:t>
            </a:r>
            <a:endParaRPr/>
          </a:p>
        </p:txBody>
      </p:sp>
      <p:graphicFrame>
        <p:nvGraphicFramePr>
          <p:cNvPr id="482" name="Google Shape;482;p73"/>
          <p:cNvGraphicFramePr/>
          <p:nvPr/>
        </p:nvGraphicFramePr>
        <p:xfrm>
          <a:off x="222275" y="1244500"/>
          <a:ext cx="3000000" cy="3000000"/>
        </p:xfrm>
        <a:graphic>
          <a:graphicData uri="http://schemas.openxmlformats.org/drawingml/2006/table">
            <a:tbl>
              <a:tblPr>
                <a:noFill/>
                <a:tableStyleId>{86477A54-2309-4EA9-BEAA-6DD926495A96}</a:tableStyleId>
              </a:tblPr>
              <a:tblGrid>
                <a:gridCol w="1771700"/>
                <a:gridCol w="1915275"/>
                <a:gridCol w="2919375"/>
                <a:gridCol w="2093100"/>
              </a:tblGrid>
              <a:tr h="671175">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CCT approach</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CCMP</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Umoja/Parivartan/Unidos</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Sangsangai</a:t>
                      </a:r>
                      <a:endParaRPr b="1" sz="1800">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483" name="Google Shape;483;p73"/>
          <p:cNvPicPr preferRelativeResize="0"/>
          <p:nvPr/>
        </p:nvPicPr>
        <p:blipFill>
          <a:blip r:embed="rId3">
            <a:alphaModFix/>
          </a:blip>
          <a:stretch>
            <a:fillRect/>
          </a:stretch>
        </p:blipFill>
        <p:spPr>
          <a:xfrm>
            <a:off x="4134487" y="4268450"/>
            <a:ext cx="875025" cy="8750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4"/>
          <p:cNvSpPr txBox="1"/>
          <p:nvPr>
            <p:ph type="title"/>
          </p:nvPr>
        </p:nvSpPr>
        <p:spPr>
          <a:xfrm>
            <a:off x="311700" y="111650"/>
            <a:ext cx="878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Tool 3: </a:t>
            </a:r>
            <a:r>
              <a:rPr lang="en-GB" sz="2700"/>
              <a:t>Citizen journalism in your CCT process (summary)</a:t>
            </a:r>
            <a:endParaRPr sz="2700"/>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p:txBody>
      </p:sp>
      <p:sp>
        <p:nvSpPr>
          <p:cNvPr id="489" name="Google Shape;489;p74"/>
          <p:cNvSpPr txBox="1"/>
          <p:nvPr/>
        </p:nvSpPr>
        <p:spPr>
          <a:xfrm>
            <a:off x="100775" y="965875"/>
            <a:ext cx="9043200" cy="11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34343"/>
                </a:solidFill>
                <a:latin typeface="Calibri"/>
                <a:ea typeface="Calibri"/>
                <a:cs typeface="Calibri"/>
                <a:sym typeface="Calibri"/>
              </a:rPr>
              <a:t>This tool is ideal for use at the stage where the communities, with the church, have conducted their needs assessment, identified the problems and opportunities in their communities, and are mobilising resources to address the problems. If some of the problems identified and prioritised have to do with government service delivery, this tool can be used to gather the evidence on the extent of the problem, create awareness of the problem in the community and even seek answers from those responsible on what they are doing to address the problem.</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p:txBody>
      </p:sp>
      <p:graphicFrame>
        <p:nvGraphicFramePr>
          <p:cNvPr id="490" name="Google Shape;490;p74"/>
          <p:cNvGraphicFramePr/>
          <p:nvPr/>
        </p:nvGraphicFramePr>
        <p:xfrm>
          <a:off x="262825" y="2379000"/>
          <a:ext cx="3000000" cy="3000000"/>
        </p:xfrm>
        <a:graphic>
          <a:graphicData uri="http://schemas.openxmlformats.org/drawingml/2006/table">
            <a:tbl>
              <a:tblPr>
                <a:noFill/>
                <a:tableStyleId>{7C7364D7-614C-4349-9D16-5793555BE450}</a:tableStyleId>
              </a:tblPr>
              <a:tblGrid>
                <a:gridCol w="1796275"/>
                <a:gridCol w="2195475"/>
                <a:gridCol w="2682375"/>
                <a:gridCol w="2105975"/>
              </a:tblGrid>
              <a:tr h="12700">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CCT approach</a:t>
                      </a:r>
                      <a:endParaRPr b="1" sz="15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CCMP</a:t>
                      </a:r>
                      <a:endParaRPr b="1" sz="15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Umoja/Parivartan/Unidos</a:t>
                      </a:r>
                      <a:endParaRPr b="1" sz="15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Sangsangai</a:t>
                      </a:r>
                      <a:endParaRPr b="1" sz="1500">
                        <a:solidFill>
                          <a:srgbClr val="333333"/>
                        </a:solidFill>
                        <a:latin typeface="Calibri"/>
                        <a:ea typeface="Calibri"/>
                        <a:cs typeface="Calibri"/>
                        <a:sym typeface="Calibri"/>
                      </a:endParaRPr>
                    </a:p>
                  </a:txBody>
                  <a:tcPr marT="63500" marB="63500" marR="63500" marL="63500">
                    <a:solidFill>
                      <a:srgbClr val="FCE97D"/>
                    </a:solidFill>
                  </a:tcPr>
                </a:tc>
              </a:tr>
              <a:tr h="12700">
                <a:tc>
                  <a:txBody>
                    <a:bodyPr/>
                    <a:lstStyle/>
                    <a:p>
                      <a:pPr indent="0" lvl="0" marL="0" rtl="0" algn="l">
                        <a:spcBef>
                          <a:spcPts val="0"/>
                        </a:spcBef>
                        <a:spcAft>
                          <a:spcPts val="0"/>
                        </a:spcAft>
                        <a:buNone/>
                      </a:pPr>
                      <a:r>
                        <a:rPr lang="en-GB" sz="1500">
                          <a:solidFill>
                            <a:srgbClr val="333333"/>
                          </a:solidFill>
                          <a:latin typeface="Calibri"/>
                          <a:ea typeface="Calibri"/>
                          <a:cs typeface="Calibri"/>
                          <a:sym typeface="Calibri"/>
                        </a:rPr>
                        <a:t>When citizen journalism tool can be introduced </a:t>
                      </a:r>
                      <a:endParaRPr sz="15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Stage 2:</a:t>
                      </a:r>
                      <a:r>
                        <a:rPr lang="en-GB" sz="1500">
                          <a:solidFill>
                            <a:srgbClr val="333333"/>
                          </a:solidFill>
                          <a:latin typeface="Calibri"/>
                          <a:ea typeface="Calibri"/>
                          <a:cs typeface="Calibri"/>
                          <a:sym typeface="Calibri"/>
                        </a:rPr>
                        <a:t>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Church and community description</a:t>
                      </a:r>
                      <a:endParaRPr sz="1500">
                        <a:solidFill>
                          <a:srgbClr val="333333"/>
                        </a:solidFill>
                        <a:latin typeface="Calibri"/>
                        <a:ea typeface="Calibri"/>
                        <a:cs typeface="Calibri"/>
                        <a:sym typeface="Calibri"/>
                      </a:endParaRPr>
                    </a:p>
                    <a:p>
                      <a:pPr indent="0" lvl="0" marL="0" rtl="0" algn="l">
                        <a:spcBef>
                          <a:spcPts val="0"/>
                        </a:spcBef>
                        <a:spcAft>
                          <a:spcPts val="0"/>
                        </a:spcAft>
                        <a:buNone/>
                      </a:pPr>
                      <a:r>
                        <a:rPr b="1" lang="en-GB" sz="1500">
                          <a:solidFill>
                            <a:srgbClr val="333333"/>
                          </a:solidFill>
                          <a:latin typeface="Calibri"/>
                          <a:ea typeface="Calibri"/>
                          <a:cs typeface="Calibri"/>
                          <a:sym typeface="Calibri"/>
                        </a:rPr>
                        <a:t>Stage 3:</a:t>
                      </a:r>
                      <a:r>
                        <a:rPr lang="en-GB" sz="1500">
                          <a:solidFill>
                            <a:srgbClr val="333333"/>
                          </a:solidFill>
                          <a:latin typeface="Calibri"/>
                          <a:ea typeface="Calibri"/>
                          <a:cs typeface="Calibri"/>
                          <a:sym typeface="Calibri"/>
                        </a:rPr>
                        <a:t>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Information gathering </a:t>
                      </a:r>
                      <a:endParaRPr sz="1500">
                        <a:solidFill>
                          <a:srgbClr val="333333"/>
                        </a:solidFill>
                        <a:latin typeface="Calibri"/>
                        <a:ea typeface="Calibri"/>
                        <a:cs typeface="Calibri"/>
                        <a:sym typeface="Calibri"/>
                      </a:endParaRPr>
                    </a:p>
                    <a:p>
                      <a:pPr indent="0" lvl="0" marL="0" rtl="0" algn="l">
                        <a:spcBef>
                          <a:spcPts val="0"/>
                        </a:spcBef>
                        <a:spcAft>
                          <a:spcPts val="0"/>
                        </a:spcAft>
                        <a:buNone/>
                      </a:pPr>
                      <a:r>
                        <a:rPr b="1" lang="en-GB" sz="1500">
                          <a:solidFill>
                            <a:srgbClr val="333333"/>
                          </a:solidFill>
                          <a:latin typeface="Calibri"/>
                          <a:ea typeface="Calibri"/>
                          <a:cs typeface="Calibri"/>
                          <a:sym typeface="Calibri"/>
                        </a:rPr>
                        <a:t>Stage 4:</a:t>
                      </a:r>
                      <a:r>
                        <a:rPr lang="en-GB" sz="1500">
                          <a:solidFill>
                            <a:srgbClr val="333333"/>
                          </a:solidFill>
                          <a:latin typeface="Calibri"/>
                          <a:ea typeface="Calibri"/>
                          <a:cs typeface="Calibri"/>
                          <a:sym typeface="Calibri"/>
                        </a:rPr>
                        <a:t>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Information analysis</a:t>
                      </a:r>
                      <a:endParaRPr sz="1500">
                        <a:solidFill>
                          <a:srgbClr val="333333"/>
                        </a:solidFill>
                        <a:latin typeface="Calibri"/>
                        <a:ea typeface="Calibri"/>
                        <a:cs typeface="Calibri"/>
                        <a:sym typeface="Calibri"/>
                      </a:endParaRPr>
                    </a:p>
                    <a:p>
                      <a:pPr indent="0" lvl="0" marL="0" rtl="0" algn="l">
                        <a:spcBef>
                          <a:spcPts val="0"/>
                        </a:spcBef>
                        <a:spcAft>
                          <a:spcPts val="0"/>
                        </a:spcAft>
                        <a:buNone/>
                      </a:pPr>
                      <a:r>
                        <a:rPr b="1" lang="en-GB" sz="1500">
                          <a:solidFill>
                            <a:srgbClr val="333333"/>
                          </a:solidFill>
                          <a:latin typeface="Calibri"/>
                          <a:ea typeface="Calibri"/>
                          <a:cs typeface="Calibri"/>
                          <a:sym typeface="Calibri"/>
                        </a:rPr>
                        <a:t>Stage 5:</a:t>
                      </a:r>
                      <a:r>
                        <a:rPr lang="en-GB" sz="1500">
                          <a:solidFill>
                            <a:srgbClr val="333333"/>
                          </a:solidFill>
                          <a:latin typeface="Calibri"/>
                          <a:ea typeface="Calibri"/>
                          <a:cs typeface="Calibri"/>
                          <a:sym typeface="Calibri"/>
                        </a:rPr>
                        <a:t>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Decision making</a:t>
                      </a:r>
                      <a:endParaRPr sz="15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Stage 2:</a:t>
                      </a:r>
                      <a:br>
                        <a:rPr b="1"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Envisioning the community</a:t>
                      </a:r>
                      <a:endParaRPr b="1" sz="1500">
                        <a:solidFill>
                          <a:srgbClr val="333333"/>
                        </a:solidFill>
                        <a:latin typeface="Calibri"/>
                        <a:ea typeface="Calibri"/>
                        <a:cs typeface="Calibri"/>
                        <a:sym typeface="Calibri"/>
                      </a:endParaRPr>
                    </a:p>
                    <a:p>
                      <a:pPr indent="0" lvl="0" marL="0" rtl="0" algn="l">
                        <a:spcBef>
                          <a:spcPts val="0"/>
                        </a:spcBef>
                        <a:spcAft>
                          <a:spcPts val="0"/>
                        </a:spcAft>
                        <a:buNone/>
                      </a:pPr>
                      <a:r>
                        <a:rPr b="1" lang="en-GB" sz="1500">
                          <a:solidFill>
                            <a:srgbClr val="333333"/>
                          </a:solidFill>
                          <a:latin typeface="Calibri"/>
                          <a:ea typeface="Calibri"/>
                          <a:cs typeface="Calibri"/>
                          <a:sym typeface="Calibri"/>
                        </a:rPr>
                        <a:t>Stage 3:</a:t>
                      </a:r>
                      <a:r>
                        <a:rPr lang="en-GB" sz="1500">
                          <a:solidFill>
                            <a:srgbClr val="333333"/>
                          </a:solidFill>
                          <a:latin typeface="Calibri"/>
                          <a:ea typeface="Calibri"/>
                          <a:cs typeface="Calibri"/>
                          <a:sym typeface="Calibri"/>
                        </a:rPr>
                        <a:t>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Dreaming dreams and taking action (planning for action)</a:t>
                      </a:r>
                      <a:endParaRPr sz="1500">
                        <a:solidFill>
                          <a:srgbClr val="333333"/>
                        </a:solidFill>
                        <a:latin typeface="Calibri"/>
                        <a:ea typeface="Calibri"/>
                        <a:cs typeface="Calibri"/>
                        <a:sym typeface="Calibri"/>
                      </a:endParaRPr>
                    </a:p>
                    <a:p>
                      <a:pPr indent="0" lvl="0" marL="0" rtl="0" algn="l">
                        <a:spcBef>
                          <a:spcPts val="0"/>
                        </a:spcBef>
                        <a:spcAft>
                          <a:spcPts val="0"/>
                        </a:spcAft>
                        <a:buNone/>
                      </a:pPr>
                      <a:r>
                        <a:rPr b="1" lang="en-GB" sz="1500">
                          <a:solidFill>
                            <a:srgbClr val="333333"/>
                          </a:solidFill>
                          <a:latin typeface="Calibri"/>
                          <a:ea typeface="Calibri"/>
                          <a:cs typeface="Calibri"/>
                          <a:sym typeface="Calibri"/>
                        </a:rPr>
                        <a:t>Stage 4:</a:t>
                      </a:r>
                      <a:r>
                        <a:rPr lang="en-GB" sz="1500">
                          <a:solidFill>
                            <a:srgbClr val="333333"/>
                          </a:solidFill>
                          <a:latin typeface="Calibri"/>
                          <a:ea typeface="Calibri"/>
                          <a:cs typeface="Calibri"/>
                          <a:sym typeface="Calibri"/>
                        </a:rPr>
                        <a:t>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Taking action</a:t>
                      </a:r>
                      <a:endParaRPr sz="15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3rd cycle:</a:t>
                      </a:r>
                      <a:r>
                        <a:rPr lang="en-GB" sz="1500">
                          <a:solidFill>
                            <a:srgbClr val="333333"/>
                          </a:solidFill>
                          <a:latin typeface="Calibri"/>
                          <a:ea typeface="Calibri"/>
                          <a:cs typeface="Calibri"/>
                          <a:sym typeface="Calibri"/>
                        </a:rPr>
                        <a:t>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The community</a:t>
                      </a:r>
                      <a:endParaRPr sz="1500">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3:</a:t>
            </a:r>
            <a:r>
              <a:rPr lang="en-GB"/>
              <a:t> Key steps in citizen journalism process</a:t>
            </a:r>
            <a:endParaRPr/>
          </a:p>
        </p:txBody>
      </p:sp>
      <p:sp>
        <p:nvSpPr>
          <p:cNvPr id="496" name="Google Shape;496;p75"/>
          <p:cNvSpPr txBox="1"/>
          <p:nvPr>
            <p:ph idx="1" type="body"/>
          </p:nvPr>
        </p:nvSpPr>
        <p:spPr>
          <a:xfrm>
            <a:off x="311700" y="1177600"/>
            <a:ext cx="8456700" cy="279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solidFill>
                <a:schemeClr val="dk1"/>
              </a:solidFill>
            </a:endParaRPr>
          </a:p>
          <a:p>
            <a:pPr indent="-317500" lvl="0" marL="457200" rtl="0" algn="l">
              <a:lnSpc>
                <a:spcPct val="100000"/>
              </a:lnSpc>
              <a:spcBef>
                <a:spcPts val="700"/>
              </a:spcBef>
              <a:spcAft>
                <a:spcPts val="0"/>
              </a:spcAft>
              <a:buClr>
                <a:schemeClr val="dk1"/>
              </a:buClr>
              <a:buSzPts val="1400"/>
              <a:buAutoNum type="arabicPeriod"/>
            </a:pPr>
            <a:r>
              <a:rPr lang="en-GB">
                <a:solidFill>
                  <a:schemeClr val="dk1"/>
                </a:solidFill>
              </a:rPr>
              <a:t>Pick the issue of interest based on the community mapping done during CCT. This will ensure that the story has community backing and will provide a level of protection for the citizen journalist (see physical and digital safety in ‘limitations’ above).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17500" lvl="0" marL="457200" rtl="0" algn="l">
              <a:lnSpc>
                <a:spcPct val="100000"/>
              </a:lnSpc>
              <a:spcBef>
                <a:spcPts val="0"/>
              </a:spcBef>
              <a:spcAft>
                <a:spcPts val="0"/>
              </a:spcAft>
              <a:buClr>
                <a:schemeClr val="dk1"/>
              </a:buClr>
              <a:buSzPts val="1400"/>
              <a:buAutoNum type="arabicPeriod"/>
            </a:pPr>
            <a:r>
              <a:rPr lang="en-GB">
                <a:solidFill>
                  <a:schemeClr val="dk1"/>
                </a:solidFill>
              </a:rPr>
              <a:t>Research and be clear about your rights as a citizen journalist: Some key questions to ask as you consider using this tool would be: </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lang="en-GB">
                <a:solidFill>
                  <a:schemeClr val="dk1"/>
                </a:solidFill>
              </a:rPr>
              <a:t>Is there a right to information law? </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lang="en-GB">
                <a:solidFill>
                  <a:schemeClr val="dk1"/>
                </a:solidFill>
              </a:rPr>
              <a:t>Are there any other laws that can support the capturing of the information we need in the format we want such as capturing video footage?</a:t>
            </a:r>
            <a:endParaRPr>
              <a:solidFill>
                <a:schemeClr val="dk1"/>
              </a:solidFill>
            </a:endParaRPr>
          </a:p>
          <a:p>
            <a:pPr indent="0" lvl="0" marL="0" rtl="0" algn="l">
              <a:lnSpc>
                <a:spcPct val="100000"/>
              </a:lnSpc>
              <a:spcBef>
                <a:spcPts val="700"/>
              </a:spcBef>
              <a:spcAft>
                <a:spcPts val="0"/>
              </a:spcAft>
              <a:buNone/>
            </a:pPr>
            <a:r>
              <a:t/>
            </a:r>
            <a:endParaRPr>
              <a:solidFill>
                <a:schemeClr val="dk1"/>
              </a:solidFill>
            </a:endParaRPr>
          </a:p>
          <a:p>
            <a:pPr indent="0" lvl="0" marL="0" rtl="0" algn="l">
              <a:lnSpc>
                <a:spcPct val="100000"/>
              </a:lnSpc>
              <a:spcBef>
                <a:spcPts val="140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3:</a:t>
            </a:r>
            <a:r>
              <a:rPr lang="en-GB"/>
              <a:t> Key steps in citizen journalism process</a:t>
            </a:r>
            <a:endParaRPr/>
          </a:p>
        </p:txBody>
      </p:sp>
      <p:sp>
        <p:nvSpPr>
          <p:cNvPr id="502" name="Google Shape;502;p76"/>
          <p:cNvSpPr txBox="1"/>
          <p:nvPr>
            <p:ph idx="1" type="body"/>
          </p:nvPr>
        </p:nvSpPr>
        <p:spPr>
          <a:xfrm>
            <a:off x="311700" y="1040850"/>
            <a:ext cx="7301100" cy="292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700"/>
              </a:spcBef>
              <a:spcAft>
                <a:spcPts val="0"/>
              </a:spcAft>
              <a:buNone/>
            </a:pPr>
            <a:r>
              <a:rPr lang="en-GB">
                <a:solidFill>
                  <a:schemeClr val="dk1"/>
                </a:solidFill>
              </a:rPr>
              <a:t>3.	</a:t>
            </a:r>
            <a:r>
              <a:rPr lang="en-GB">
                <a:solidFill>
                  <a:schemeClr val="dk1"/>
                </a:solidFill>
              </a:rPr>
              <a:t>Be </a:t>
            </a:r>
            <a:r>
              <a:rPr lang="en-GB">
                <a:solidFill>
                  <a:schemeClr val="dk1"/>
                </a:solidFill>
              </a:rPr>
              <a:t>a responsible citizen journalist operating within ethical guidelines:</a:t>
            </a:r>
            <a:endParaRPr>
              <a:solidFill>
                <a:schemeClr val="dk1"/>
              </a:solidFill>
            </a:endParaRPr>
          </a:p>
          <a:p>
            <a:pPr indent="-317500" lvl="1" marL="914400" rtl="0" algn="l">
              <a:lnSpc>
                <a:spcPct val="100000"/>
              </a:lnSpc>
              <a:spcBef>
                <a:spcPts val="700"/>
              </a:spcBef>
              <a:spcAft>
                <a:spcPts val="0"/>
              </a:spcAft>
              <a:buClr>
                <a:schemeClr val="dk1"/>
              </a:buClr>
              <a:buSzPts val="1400"/>
              <a:buAutoNum type="alphaLcPeriod"/>
            </a:pPr>
            <a:r>
              <a:rPr lang="en-GB">
                <a:solidFill>
                  <a:schemeClr val="dk1"/>
                </a:solidFill>
              </a:rPr>
              <a:t>Be accurate</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lang="en-GB">
                <a:solidFill>
                  <a:schemeClr val="dk1"/>
                </a:solidFill>
              </a:rPr>
              <a:t>Avoid plagiarism</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lang="en-GB">
                <a:solidFill>
                  <a:schemeClr val="dk1"/>
                </a:solidFill>
              </a:rPr>
              <a:t>Respect people’s right to privacy</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lang="en-GB">
                <a:solidFill>
                  <a:schemeClr val="dk1"/>
                </a:solidFill>
              </a:rPr>
              <a:t>Understand the contextual sensitivities of a community or the people involved</a:t>
            </a:r>
            <a:endParaRPr>
              <a:solidFill>
                <a:schemeClr val="dk1"/>
              </a:solidFill>
            </a:endParaRPr>
          </a:p>
          <a:p>
            <a:pPr indent="-317500" lvl="1" marL="914400" rtl="0" algn="l">
              <a:lnSpc>
                <a:spcPct val="100000"/>
              </a:lnSpc>
              <a:spcBef>
                <a:spcPts val="0"/>
              </a:spcBef>
              <a:spcAft>
                <a:spcPts val="0"/>
              </a:spcAft>
              <a:buClr>
                <a:schemeClr val="dk1"/>
              </a:buClr>
              <a:buSzPts val="1400"/>
              <a:buAutoNum type="alphaLcPeriod"/>
            </a:pPr>
            <a:r>
              <a:rPr lang="en-GB">
                <a:solidFill>
                  <a:schemeClr val="dk1"/>
                </a:solidFill>
              </a:rPr>
              <a:t>Ask for necessary permissions (eg to capture video or audio footage, take pictures, use names or other identifying information)</a:t>
            </a:r>
            <a:endParaRPr>
              <a:solidFill>
                <a:schemeClr val="dk1"/>
              </a:solidFill>
            </a:endParaRPr>
          </a:p>
          <a:p>
            <a:pPr indent="0" lvl="0" marL="0" rtl="0" algn="l">
              <a:lnSpc>
                <a:spcPct val="100000"/>
              </a:lnSpc>
              <a:spcBef>
                <a:spcPts val="700"/>
              </a:spcBef>
              <a:spcAft>
                <a:spcPts val="0"/>
              </a:spcAft>
              <a:buNone/>
            </a:pPr>
            <a:r>
              <a:rPr lang="en-GB">
                <a:solidFill>
                  <a:schemeClr val="dk1"/>
                </a:solidFill>
              </a:rPr>
              <a:t>4.	</a:t>
            </a:r>
            <a:r>
              <a:rPr lang="en-GB">
                <a:solidFill>
                  <a:schemeClr val="dk1"/>
                </a:solidFill>
              </a:rPr>
              <a:t>Set </a:t>
            </a:r>
            <a:r>
              <a:rPr lang="en-GB">
                <a:solidFill>
                  <a:schemeClr val="dk1"/>
                </a:solidFill>
              </a:rPr>
              <a:t>out your story</a:t>
            </a:r>
            <a:endParaRPr>
              <a:solidFill>
                <a:schemeClr val="dk1"/>
              </a:solidFill>
            </a:endParaRPr>
          </a:p>
          <a:p>
            <a:pPr indent="0" lvl="0" marL="0" rtl="0" algn="l">
              <a:lnSpc>
                <a:spcPct val="100000"/>
              </a:lnSpc>
              <a:spcBef>
                <a:spcPts val="700"/>
              </a:spcBef>
              <a:spcAft>
                <a:spcPts val="0"/>
              </a:spcAft>
              <a:buNone/>
            </a:pPr>
            <a:r>
              <a:rPr lang="en-GB">
                <a:solidFill>
                  <a:schemeClr val="dk1"/>
                </a:solidFill>
              </a:rPr>
              <a:t>5.	Think through the dissemination channels and be creative (see ideas in the </a:t>
            </a:r>
            <a:br>
              <a:rPr lang="en-GB">
                <a:solidFill>
                  <a:schemeClr val="dk1"/>
                </a:solidFill>
              </a:rPr>
            </a:br>
            <a:r>
              <a:rPr lang="en-GB">
                <a:solidFill>
                  <a:schemeClr val="dk1"/>
                </a:solidFill>
              </a:rPr>
              <a:t>	template in the annex)</a:t>
            </a:r>
            <a:endParaRPr>
              <a:solidFill>
                <a:schemeClr val="dk1"/>
              </a:solidFill>
            </a:endParaRPr>
          </a:p>
          <a:p>
            <a:pPr indent="0" lvl="0" marL="0" rtl="0" algn="l">
              <a:lnSpc>
                <a:spcPct val="100000"/>
              </a:lnSpc>
              <a:spcBef>
                <a:spcPts val="700"/>
              </a:spcBef>
              <a:spcAft>
                <a:spcPts val="0"/>
              </a:spcAft>
              <a:buNone/>
            </a:pPr>
            <a:r>
              <a:t/>
            </a:r>
            <a:endParaRPr>
              <a:solidFill>
                <a:schemeClr val="dk1"/>
              </a:solidFill>
            </a:endParaRPr>
          </a:p>
          <a:p>
            <a:pPr indent="0" lvl="0" marL="0" rtl="0" algn="l">
              <a:lnSpc>
                <a:spcPct val="100000"/>
              </a:lnSpc>
              <a:spcBef>
                <a:spcPts val="140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7"/>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3:</a:t>
            </a:r>
            <a:r>
              <a:rPr lang="en-GB"/>
              <a:t> Exercise – Create a mock story</a:t>
            </a:r>
            <a:endParaRPr/>
          </a:p>
        </p:txBody>
      </p:sp>
      <p:sp>
        <p:nvSpPr>
          <p:cNvPr id="508" name="Google Shape;508;p77"/>
          <p:cNvSpPr txBox="1"/>
          <p:nvPr>
            <p:ph idx="1" type="body"/>
          </p:nvPr>
        </p:nvSpPr>
        <p:spPr>
          <a:xfrm>
            <a:off x="311700" y="942100"/>
            <a:ext cx="8718300" cy="31263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AutoNum type="arabicPeriod"/>
            </a:pPr>
            <a:r>
              <a:rPr b="1" lang="en-GB">
                <a:solidFill>
                  <a:schemeClr val="dk1"/>
                </a:solidFill>
              </a:rPr>
              <a:t>Agree on an issue to cover as a group</a:t>
            </a:r>
            <a:endParaRPr b="1">
              <a:solidFill>
                <a:schemeClr val="dk1"/>
              </a:solidFill>
            </a:endParaRPr>
          </a:p>
          <a:p>
            <a:pPr indent="-317500" lvl="0" marL="457200" rtl="0" algn="l">
              <a:lnSpc>
                <a:spcPct val="100000"/>
              </a:lnSpc>
              <a:spcBef>
                <a:spcPts val="1000"/>
              </a:spcBef>
              <a:spcAft>
                <a:spcPts val="0"/>
              </a:spcAft>
              <a:buClr>
                <a:schemeClr val="dk1"/>
              </a:buClr>
              <a:buSzPts val="1400"/>
              <a:buAutoNum type="arabicPeriod"/>
            </a:pPr>
            <a:r>
              <a:rPr b="1" lang="en-GB">
                <a:solidFill>
                  <a:schemeClr val="dk1"/>
                </a:solidFill>
              </a:rPr>
              <a:t>Set </a:t>
            </a:r>
            <a:r>
              <a:rPr b="1" lang="en-GB">
                <a:solidFill>
                  <a:schemeClr val="dk1"/>
                </a:solidFill>
              </a:rPr>
              <a:t>out your story:</a:t>
            </a:r>
            <a:endParaRPr b="1">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lang="en-GB">
                <a:solidFill>
                  <a:schemeClr val="dk1"/>
                </a:solidFill>
              </a:rPr>
              <a:t>What is happening / has happened?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lang="en-GB">
                <a:solidFill>
                  <a:schemeClr val="dk1"/>
                </a:solidFill>
              </a:rPr>
              <a:t>Who, where, and when?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lang="en-GB">
                <a:solidFill>
                  <a:schemeClr val="dk1"/>
                </a:solidFill>
              </a:rPr>
              <a:t>Why is it happening / has it happened?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lang="en-GB">
                <a:solidFill>
                  <a:schemeClr val="dk1"/>
                </a:solidFill>
              </a:rPr>
              <a:t>How is it affecting people and why is this important?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lang="en-GB">
                <a:solidFill>
                  <a:schemeClr val="dk1"/>
                </a:solidFill>
              </a:rPr>
              <a:t>What needs to happen now?</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lang="en-GB">
                <a:solidFill>
                  <a:schemeClr val="dk1"/>
                </a:solidFill>
              </a:rPr>
              <a:t>Who can help address the problem and are they aware of the problem?  </a:t>
            </a:r>
            <a:endParaRPr>
              <a:solidFill>
                <a:schemeClr val="dk1"/>
              </a:solidFill>
            </a:endParaRPr>
          </a:p>
          <a:p>
            <a:pPr indent="-317500" lvl="0" marL="457200" rtl="0" algn="l">
              <a:lnSpc>
                <a:spcPct val="100000"/>
              </a:lnSpc>
              <a:spcBef>
                <a:spcPts val="1000"/>
              </a:spcBef>
              <a:spcAft>
                <a:spcPts val="0"/>
              </a:spcAft>
              <a:buClr>
                <a:schemeClr val="dk1"/>
              </a:buClr>
              <a:buSzPts val="1400"/>
              <a:buAutoNum type="arabicPeriod"/>
            </a:pPr>
            <a:r>
              <a:rPr b="1" lang="en-GB">
                <a:solidFill>
                  <a:schemeClr val="dk1"/>
                </a:solidFill>
              </a:rPr>
              <a:t>Think through the dissemination channels and be creative</a:t>
            </a:r>
            <a:r>
              <a:rPr lang="en-GB">
                <a:solidFill>
                  <a:schemeClr val="dk1"/>
                </a:solidFill>
              </a:rPr>
              <a:t> (see ideas in the template in the annex)</a:t>
            </a:r>
            <a:endParaRPr>
              <a:solidFill>
                <a:schemeClr val="dk1"/>
              </a:solidFill>
            </a:endParaRPr>
          </a:p>
          <a:p>
            <a:pPr indent="0" lvl="0" marL="0" rtl="0" algn="l">
              <a:lnSpc>
                <a:spcPct val="100000"/>
              </a:lnSpc>
              <a:spcBef>
                <a:spcPts val="1000"/>
              </a:spcBef>
              <a:spcAft>
                <a:spcPts val="0"/>
              </a:spcAft>
              <a:buNone/>
            </a:pPr>
            <a:r>
              <a:t/>
            </a:r>
            <a:endParaRPr>
              <a:solidFill>
                <a:schemeClr val="dk1"/>
              </a:solidFill>
            </a:endParaRPr>
          </a:p>
          <a:p>
            <a:pPr indent="0" lvl="0" marL="0" rtl="0" algn="l">
              <a:lnSpc>
                <a:spcPct val="100000"/>
              </a:lnSpc>
              <a:spcBef>
                <a:spcPts val="1000"/>
              </a:spcBef>
              <a:spcAft>
                <a:spcPts val="1000"/>
              </a:spcAft>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8"/>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3: Case study – Zambia  </a:t>
            </a:r>
            <a:endParaRPr/>
          </a:p>
        </p:txBody>
      </p:sp>
      <p:pic>
        <p:nvPicPr>
          <p:cNvPr descr="Residents of Muyoba community in Sipatunyana ward of Kalomo district have appealed to the government to provide clean and safe water to the people in the area. Story by Kuwina Situngu. &#10;&#10;Speak Up Youth Project is implemented in partnership with BYTA FM in Choma, Sun FM on the Copperbelt, Voice of Kalomo in Kalomo and Breeze FM in Chipata with support from the German Development Cooperation." id="514" name="Google Shape;514;p78" title="Speak Up Youth CJ Story on Access to Water by Kuwina Situngu">
            <a:hlinkClick r:id="rId3"/>
          </p:cNvPr>
          <p:cNvPicPr preferRelativeResize="0"/>
          <p:nvPr/>
        </p:nvPicPr>
        <p:blipFill>
          <a:blip r:embed="rId4">
            <a:alphaModFix/>
          </a:blip>
          <a:stretch>
            <a:fillRect/>
          </a:stretch>
        </p:blipFill>
        <p:spPr>
          <a:xfrm>
            <a:off x="1559450" y="967825"/>
            <a:ext cx="6025075" cy="338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Further guidance </a:t>
            </a:r>
            <a:endParaRPr/>
          </a:p>
        </p:txBody>
      </p:sp>
      <p:sp>
        <p:nvSpPr>
          <p:cNvPr id="520" name="Google Shape;520;p79"/>
          <p:cNvSpPr txBox="1"/>
          <p:nvPr>
            <p:ph idx="1" type="body"/>
          </p:nvPr>
        </p:nvSpPr>
        <p:spPr>
          <a:xfrm>
            <a:off x="311700" y="1071250"/>
            <a:ext cx="7908900" cy="3351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solidFill>
                  <a:schemeClr val="dk1"/>
                </a:solidFill>
              </a:rPr>
              <a:t>As you plan to support the specific church and community to use this tool, you need to do some background work to get a basic understanding of the local socio-political governance context and establish if it allows for the use of such a tool.</a:t>
            </a:r>
            <a:endParaRPr>
              <a:solidFill>
                <a:schemeClr val="dk1"/>
              </a:solidFill>
            </a:endParaRPr>
          </a:p>
          <a:p>
            <a:pPr indent="0" lvl="0" marL="0" rtl="0" algn="l">
              <a:lnSpc>
                <a:spcPct val="100000"/>
              </a:lnSpc>
              <a:spcBef>
                <a:spcPts val="1400"/>
              </a:spcBef>
              <a:spcAft>
                <a:spcPts val="0"/>
              </a:spcAft>
              <a:buNone/>
            </a:pPr>
            <a:r>
              <a:rPr lang="en-GB">
                <a:solidFill>
                  <a:schemeClr val="dk1"/>
                </a:solidFill>
              </a:rPr>
              <a:t>Do some basic research on the media landscape in the community:</a:t>
            </a:r>
            <a:endParaRPr>
              <a:solidFill>
                <a:schemeClr val="dk1"/>
              </a:solidFill>
            </a:endParaRPr>
          </a:p>
          <a:p>
            <a:pPr indent="-317500" lvl="0" marL="457200" rtl="0" algn="l">
              <a:lnSpc>
                <a:spcPct val="100000"/>
              </a:lnSpc>
              <a:spcBef>
                <a:spcPts val="1400"/>
              </a:spcBef>
              <a:spcAft>
                <a:spcPts val="0"/>
              </a:spcAft>
              <a:buClr>
                <a:schemeClr val="dk1"/>
              </a:buClr>
              <a:buSzPts val="1400"/>
              <a:buChar char="●"/>
            </a:pPr>
            <a:r>
              <a:rPr lang="en-GB">
                <a:solidFill>
                  <a:schemeClr val="dk1"/>
                </a:solidFill>
              </a:rPr>
              <a:t>Is there a right to information law? Or any other laws that can support the capturing of information?</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GB">
                <a:solidFill>
                  <a:schemeClr val="dk1"/>
                </a:solidFill>
              </a:rPr>
              <a:t>Is there a community radio station? </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GB">
                <a:solidFill>
                  <a:schemeClr val="dk1"/>
                </a:solidFill>
              </a:rPr>
              <a:t>Is the community radio station willing to partner with citizen journalists to take up the stories? </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GB">
                <a:solidFill>
                  <a:schemeClr val="dk1"/>
                </a:solidFill>
              </a:rPr>
              <a:t>Are they willing to conduct some of the training sessions to teach the citizen journalists? </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GB">
                <a:solidFill>
                  <a:schemeClr val="dk1"/>
                </a:solidFill>
              </a:rPr>
              <a:t>Have a mix of citizen journalists so you have people who are able to read and write in the local languages as well as in the official language.</a:t>
            </a:r>
            <a:endParaRPr>
              <a:solidFill>
                <a:schemeClr val="dk1"/>
              </a:solidFill>
            </a:endParaRPr>
          </a:p>
          <a:p>
            <a:pPr indent="0" lvl="0" marL="0" rtl="0" algn="l">
              <a:lnSpc>
                <a:spcPct val="100000"/>
              </a:lnSpc>
              <a:spcBef>
                <a:spcPts val="1400"/>
              </a:spcBef>
              <a:spcAft>
                <a:spcPts val="0"/>
              </a:spcAft>
              <a:buNone/>
            </a:pPr>
            <a:r>
              <a:t/>
            </a:r>
            <a:endParaRPr>
              <a:solidFill>
                <a:schemeClr val="dk1"/>
              </a:solidFill>
            </a:endParaRPr>
          </a:p>
          <a:p>
            <a:pPr indent="0" lvl="0" marL="0" rtl="0" algn="l">
              <a:lnSpc>
                <a:spcPct val="100000"/>
              </a:lnSpc>
              <a:spcBef>
                <a:spcPts val="1400"/>
              </a:spcBef>
              <a:spcAft>
                <a:spcPts val="0"/>
              </a:spcAft>
              <a:buNone/>
            </a:pPr>
            <a:r>
              <a:t/>
            </a:r>
            <a:endParaRPr>
              <a:solidFill>
                <a:schemeClr val="dk1"/>
              </a:solidFill>
            </a:endParaRPr>
          </a:p>
          <a:p>
            <a:pPr indent="0" lvl="0" marL="0" rtl="0" algn="l">
              <a:spcBef>
                <a:spcPts val="14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0"/>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Further reading</a:t>
            </a:r>
            <a:endParaRPr/>
          </a:p>
        </p:txBody>
      </p:sp>
      <p:sp>
        <p:nvSpPr>
          <p:cNvPr id="526" name="Google Shape;526;p80"/>
          <p:cNvSpPr txBox="1"/>
          <p:nvPr>
            <p:ph idx="1" type="body"/>
          </p:nvPr>
        </p:nvSpPr>
        <p:spPr>
          <a:xfrm>
            <a:off x="397825" y="1103629"/>
            <a:ext cx="5225100" cy="30903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AutoNum type="alphaUcPeriod"/>
            </a:pPr>
            <a:r>
              <a:rPr b="1" lang="en-GB" u="sng">
                <a:solidFill>
                  <a:srgbClr val="007D98"/>
                </a:solidFill>
                <a:hlinkClick r:id="rId3">
                  <a:extLst>
                    <a:ext uri="{A12FA001-AC4F-418D-AE19-62706E023703}">
                      <ahyp:hlinkClr val="tx"/>
                    </a:ext>
                  </a:extLst>
                </a:hlinkClick>
              </a:rPr>
              <a:t>Participation guide: Citizen Journalist</a:t>
            </a:r>
            <a:endParaRPr/>
          </a:p>
          <a:p>
            <a:pPr indent="-317500" lvl="0" marL="457200" rtl="0" algn="l">
              <a:lnSpc>
                <a:spcPct val="100000"/>
              </a:lnSpc>
              <a:spcBef>
                <a:spcPts val="1000"/>
              </a:spcBef>
              <a:spcAft>
                <a:spcPts val="0"/>
              </a:spcAft>
              <a:buSzPts val="1400"/>
              <a:buAutoNum type="alphaUcPeriod"/>
            </a:pPr>
            <a:r>
              <a:rPr b="1" lang="en-GB" u="sng">
                <a:solidFill>
                  <a:srgbClr val="007D98"/>
                </a:solidFill>
                <a:hlinkClick r:id="rId4">
                  <a:extLst>
                    <a:ext uri="{A12FA001-AC4F-418D-AE19-62706E023703}">
                      <ahyp:hlinkClr val="tx"/>
                    </a:ext>
                  </a:extLst>
                </a:hlinkClick>
              </a:rPr>
              <a:t>Service-Learning Guide for Citizen Journalists</a:t>
            </a:r>
            <a:endParaRPr/>
          </a:p>
          <a:p>
            <a:pPr indent="-317500" lvl="0" marL="457200" rtl="0" algn="l">
              <a:lnSpc>
                <a:spcPct val="100000"/>
              </a:lnSpc>
              <a:spcBef>
                <a:spcPts val="1000"/>
              </a:spcBef>
              <a:spcAft>
                <a:spcPts val="0"/>
              </a:spcAft>
              <a:buSzPts val="1400"/>
              <a:buAutoNum type="alphaUcPeriod"/>
            </a:pPr>
            <a:r>
              <a:rPr b="1" lang="en-GB" u="sng">
                <a:solidFill>
                  <a:srgbClr val="007D98"/>
                </a:solidFill>
                <a:hlinkClick r:id="rId5">
                  <a:extLst>
                    <a:ext uri="{A12FA001-AC4F-418D-AE19-62706E023703}">
                      <ahyp:hlinkClr val="tx"/>
                    </a:ext>
                  </a:extLst>
                </a:hlinkClick>
              </a:rPr>
              <a:t>Citizen journalism</a:t>
            </a:r>
            <a:endParaRPr/>
          </a:p>
          <a:p>
            <a:pPr indent="-317500" lvl="0" marL="457200" rtl="0" algn="l">
              <a:lnSpc>
                <a:spcPct val="100000"/>
              </a:lnSpc>
              <a:spcBef>
                <a:spcPts val="1000"/>
              </a:spcBef>
              <a:spcAft>
                <a:spcPts val="0"/>
              </a:spcAft>
              <a:buSzPts val="1400"/>
              <a:buAutoNum type="alphaUcPeriod"/>
            </a:pPr>
            <a:r>
              <a:rPr b="1" lang="en-GB" u="sng">
                <a:solidFill>
                  <a:srgbClr val="007D98"/>
                </a:solidFill>
                <a:hlinkClick r:id="rId6">
                  <a:extLst>
                    <a:ext uri="{A12FA001-AC4F-418D-AE19-62706E023703}">
                      <ahyp:hlinkClr val="tx"/>
                    </a:ext>
                  </a:extLst>
                </a:hlinkClick>
              </a:rPr>
              <a:t>Citizen Journalism Guidelines</a:t>
            </a:r>
            <a:endParaRPr/>
          </a:p>
          <a:p>
            <a:pPr indent="-317500" lvl="0" marL="457200" rtl="0" algn="l">
              <a:lnSpc>
                <a:spcPct val="100000"/>
              </a:lnSpc>
              <a:spcBef>
                <a:spcPts val="1000"/>
              </a:spcBef>
              <a:spcAft>
                <a:spcPts val="0"/>
              </a:spcAft>
              <a:buSzPts val="1400"/>
              <a:buAutoNum type="alphaUcPeriod"/>
            </a:pPr>
            <a:r>
              <a:rPr b="1" lang="en-GB" u="sng">
                <a:solidFill>
                  <a:srgbClr val="007D98"/>
                </a:solidFill>
                <a:hlinkClick r:id="rId7">
                  <a:extLst>
                    <a:ext uri="{A12FA001-AC4F-418D-AE19-62706E023703}">
                      <ahyp:hlinkClr val="tx"/>
                    </a:ext>
                  </a:extLst>
                </a:hlinkClick>
              </a:rPr>
              <a:t>Media Literacy: Citizen Journalists</a:t>
            </a:r>
            <a:endParaRPr/>
          </a:p>
          <a:p>
            <a:pPr indent="-317500" lvl="0" marL="457200" rtl="0" algn="l">
              <a:lnSpc>
                <a:spcPct val="100000"/>
              </a:lnSpc>
              <a:spcBef>
                <a:spcPts val="1000"/>
              </a:spcBef>
              <a:spcAft>
                <a:spcPts val="0"/>
              </a:spcAft>
              <a:buSzPts val="1400"/>
              <a:buAutoNum type="alphaUcPeriod"/>
            </a:pPr>
            <a:r>
              <a:rPr b="1" lang="en-GB" u="sng">
                <a:solidFill>
                  <a:srgbClr val="007D98"/>
                </a:solidFill>
                <a:hlinkClick r:id="rId8">
                  <a:extLst>
                    <a:ext uri="{A12FA001-AC4F-418D-AE19-62706E023703}">
                      <ahyp:hlinkClr val="tx"/>
                    </a:ext>
                  </a:extLst>
                </a:hlinkClick>
              </a:rPr>
              <a:t>Advocacy and social accountability toolbox</a:t>
            </a:r>
            <a:endParaRPr/>
          </a:p>
          <a:p>
            <a:pPr indent="-317500" lvl="0" marL="457200" rtl="0" algn="l">
              <a:lnSpc>
                <a:spcPct val="100000"/>
              </a:lnSpc>
              <a:spcBef>
                <a:spcPts val="1000"/>
              </a:spcBef>
              <a:spcAft>
                <a:spcPts val="0"/>
              </a:spcAft>
              <a:buSzPts val="1400"/>
              <a:buAutoNum type="alphaUcPeriod"/>
            </a:pPr>
            <a:r>
              <a:rPr b="1" lang="en-GB" u="sng">
                <a:solidFill>
                  <a:srgbClr val="007D98"/>
                </a:solidFill>
                <a:hlinkClick r:id="rId9">
                  <a:extLst>
                    <a:ext uri="{A12FA001-AC4F-418D-AE19-62706E023703}">
                      <ahyp:hlinkClr val="tx"/>
                    </a:ext>
                  </a:extLst>
                </a:hlinkClick>
              </a:rPr>
              <a:t>Local media survival guide</a:t>
            </a:r>
            <a:endParaRPr/>
          </a:p>
          <a:p>
            <a:pPr indent="-317500" lvl="0" marL="457200" rtl="0" algn="l">
              <a:lnSpc>
                <a:spcPct val="100000"/>
              </a:lnSpc>
              <a:spcBef>
                <a:spcPts val="1000"/>
              </a:spcBef>
              <a:spcAft>
                <a:spcPts val="0"/>
              </a:spcAft>
              <a:buSzPts val="1400"/>
              <a:buAutoNum type="alphaUcPeriod"/>
            </a:pPr>
            <a:r>
              <a:rPr b="1" lang="en-GB" u="sng">
                <a:solidFill>
                  <a:srgbClr val="007D98"/>
                </a:solidFill>
                <a:hlinkClick r:id="rId10">
                  <a:extLst>
                    <a:ext uri="{A12FA001-AC4F-418D-AE19-62706E023703}">
                      <ahyp:hlinkClr val="tx"/>
                    </a:ext>
                  </a:extLst>
                </a:hlinkClick>
              </a:rPr>
              <a:t>Citizen journalism practice</a:t>
            </a:r>
            <a:endParaRPr b="1">
              <a:solidFill>
                <a:srgbClr val="007D98"/>
              </a:solidFill>
            </a:endParaRPr>
          </a:p>
          <a:p>
            <a:pPr indent="-317500" lvl="0" marL="457200" rtl="0" algn="l">
              <a:lnSpc>
                <a:spcPct val="100000"/>
              </a:lnSpc>
              <a:spcBef>
                <a:spcPts val="1000"/>
              </a:spcBef>
              <a:spcAft>
                <a:spcPts val="0"/>
              </a:spcAft>
              <a:buClr>
                <a:srgbClr val="333333"/>
              </a:buClr>
              <a:buSzPts val="1400"/>
              <a:buAutoNum type="alphaUcPeriod"/>
            </a:pPr>
            <a:r>
              <a:rPr b="1" lang="en-GB" u="sng">
                <a:solidFill>
                  <a:srgbClr val="007D98"/>
                </a:solidFill>
                <a:hlinkClick r:id="rId11">
                  <a:extLst>
                    <a:ext uri="{A12FA001-AC4F-418D-AE19-62706E023703}">
                      <ahyp:hlinkClr val="tx"/>
                    </a:ext>
                  </a:extLst>
                </a:hlinkClick>
              </a:rPr>
              <a:t>Female Zambian citizen journalists</a:t>
            </a:r>
            <a:endParaRPr b="1">
              <a:solidFill>
                <a:srgbClr val="333333"/>
              </a:solidFill>
            </a:endParaRPr>
          </a:p>
          <a:p>
            <a:pPr indent="0" lvl="0" marL="0" rtl="0" algn="l">
              <a:lnSpc>
                <a:spcPct val="100000"/>
              </a:lnSpc>
              <a:spcBef>
                <a:spcPts val="1000"/>
              </a:spcBef>
              <a:spcAft>
                <a:spcPts val="1000"/>
              </a:spcAft>
              <a:buNone/>
            </a:pPr>
            <a:r>
              <a:t/>
            </a:r>
            <a:endParaRPr b="1"/>
          </a:p>
        </p:txBody>
      </p:sp>
      <p:pic>
        <p:nvPicPr>
          <p:cNvPr id="527" name="Google Shape;527;p80"/>
          <p:cNvPicPr preferRelativeResize="0"/>
          <p:nvPr/>
        </p:nvPicPr>
        <p:blipFill>
          <a:blip r:embed="rId12">
            <a:alphaModFix/>
          </a:blip>
          <a:stretch>
            <a:fillRect/>
          </a:stretch>
        </p:blipFill>
        <p:spPr>
          <a:xfrm>
            <a:off x="5622913" y="1625388"/>
            <a:ext cx="2447925" cy="2447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t>What is social accountability?</a:t>
            </a:r>
            <a:endParaRPr sz="2600"/>
          </a:p>
          <a:p>
            <a:pPr indent="0" lvl="0" marL="0" rtl="0" algn="l">
              <a:spcBef>
                <a:spcPts val="0"/>
              </a:spcBef>
              <a:spcAft>
                <a:spcPts val="0"/>
              </a:spcAft>
              <a:buNone/>
            </a:pPr>
            <a:r>
              <a:t/>
            </a:r>
            <a:endParaRPr sz="2600"/>
          </a:p>
          <a:p>
            <a:pPr indent="0" lvl="0" marL="0" rtl="0" algn="l">
              <a:spcBef>
                <a:spcPts val="0"/>
              </a:spcBef>
              <a:spcAft>
                <a:spcPts val="0"/>
              </a:spcAft>
              <a:buClr>
                <a:schemeClr val="dk1"/>
              </a:buClr>
              <a:buSzPts val="1100"/>
              <a:buFont typeface="Arial"/>
              <a:buNone/>
            </a:pPr>
            <a:r>
              <a:t/>
            </a:r>
            <a:endParaRPr sz="2600"/>
          </a:p>
        </p:txBody>
      </p:sp>
      <p:sp>
        <p:nvSpPr>
          <p:cNvPr id="107" name="Google Shape;107;p18"/>
          <p:cNvSpPr txBox="1"/>
          <p:nvPr>
            <p:ph idx="1" type="body"/>
          </p:nvPr>
        </p:nvSpPr>
        <p:spPr>
          <a:xfrm>
            <a:off x="311700" y="858850"/>
            <a:ext cx="4816500" cy="356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None/>
            </a:pPr>
            <a:r>
              <a:rPr b="1" lang="en-GB"/>
              <a:t>What</a:t>
            </a:r>
            <a:r>
              <a:rPr b="1" lang="en-GB"/>
              <a:t>:</a:t>
            </a:r>
            <a:r>
              <a:rPr b="1" lang="en-GB"/>
              <a:t> </a:t>
            </a:r>
            <a:r>
              <a:rPr lang="en-GB"/>
              <a:t>Social accountability is defined as ‘the extent and capacity of citizens to hold the state and service providers accountable and make them responsive to the needs of citizens and beneficiaries’.</a:t>
            </a:r>
            <a:endParaRPr i="1"/>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GB"/>
              <a:t>Who: </a:t>
            </a:r>
            <a:r>
              <a:rPr lang="en-GB"/>
              <a:t>Citizens, communities, the church, independent media and other organisations can all use social accountability tools at both local and national levels.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GB"/>
              <a:t>Why:</a:t>
            </a:r>
            <a:r>
              <a:rPr lang="en-GB"/>
              <a:t> to influence the quality of service delivery, by holding accountable service providers such as public officials and public servants.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GB"/>
              <a:t>The goal of social accountability is not to replace but to </a:t>
            </a:r>
            <a:r>
              <a:rPr b="1" lang="en-GB"/>
              <a:t>reinforce and complement</a:t>
            </a:r>
            <a:r>
              <a:rPr lang="en-GB"/>
              <a:t> existing accountability processes.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0" rtl="0" algn="l">
              <a:spcBef>
                <a:spcPts val="0"/>
              </a:spcBef>
              <a:spcAft>
                <a:spcPts val="1600"/>
              </a:spcAft>
              <a:buNone/>
            </a:pPr>
            <a:r>
              <a:t/>
            </a:r>
            <a:endParaRPr/>
          </a:p>
        </p:txBody>
      </p:sp>
      <p:pic>
        <p:nvPicPr>
          <p:cNvPr id="108" name="Google Shape;108;p18"/>
          <p:cNvPicPr preferRelativeResize="0"/>
          <p:nvPr/>
        </p:nvPicPr>
        <p:blipFill>
          <a:blip r:embed="rId3">
            <a:alphaModFix/>
          </a:blip>
          <a:stretch>
            <a:fillRect/>
          </a:stretch>
        </p:blipFill>
        <p:spPr>
          <a:xfrm>
            <a:off x="5128200" y="1451587"/>
            <a:ext cx="3790326" cy="252627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81"/>
          <p:cNvSpPr txBox="1"/>
          <p:nvPr>
            <p:ph type="ctrTitle"/>
          </p:nvPr>
        </p:nvSpPr>
        <p:spPr>
          <a:xfrm>
            <a:off x="357150" y="12297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500"/>
              <a:t>Community scorecards tool</a:t>
            </a:r>
            <a:endParaRPr sz="4500"/>
          </a:p>
        </p:txBody>
      </p:sp>
      <p:sp>
        <p:nvSpPr>
          <p:cNvPr id="533" name="Google Shape;533;p81"/>
          <p:cNvSpPr txBox="1"/>
          <p:nvPr>
            <p:ph idx="1" type="subTitle"/>
          </p:nvPr>
        </p:nvSpPr>
        <p:spPr>
          <a:xfrm>
            <a:off x="996150" y="2190600"/>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Tool 4</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82"/>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4: What is the </a:t>
            </a:r>
            <a:r>
              <a:rPr lang="en-GB"/>
              <a:t>community scorecard</a:t>
            </a:r>
            <a:r>
              <a:rPr lang="en-GB"/>
              <a:t> tool?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39" name="Google Shape;539;p82"/>
          <p:cNvSpPr txBox="1"/>
          <p:nvPr>
            <p:ph idx="1" type="body"/>
          </p:nvPr>
        </p:nvSpPr>
        <p:spPr>
          <a:xfrm>
            <a:off x="499375" y="1400350"/>
            <a:ext cx="4910100" cy="2797800"/>
          </a:xfrm>
          <a:prstGeom prst="rect">
            <a:avLst/>
          </a:prstGeom>
        </p:spPr>
        <p:txBody>
          <a:bodyPr anchorCtr="0" anchor="t" bIns="91425" lIns="91425" spcFirstLastPara="1" rIns="91425" wrap="square" tIns="91425">
            <a:noAutofit/>
          </a:bodyPr>
          <a:lstStyle/>
          <a:p>
            <a:pPr indent="-317500" lvl="0" marL="457200" rtl="0" algn="l">
              <a:spcBef>
                <a:spcPts val="1000"/>
              </a:spcBef>
              <a:spcAft>
                <a:spcPts val="0"/>
              </a:spcAft>
              <a:buSzPts val="1400"/>
              <a:buChar char="●"/>
            </a:pPr>
            <a:r>
              <a:rPr lang="en-GB"/>
              <a:t>A </a:t>
            </a:r>
            <a:r>
              <a:rPr b="1" lang="en-GB"/>
              <a:t>Citizen-driven </a:t>
            </a:r>
            <a:r>
              <a:rPr lang="en-GB"/>
              <a:t>accountability tool </a:t>
            </a:r>
            <a:endParaRPr/>
          </a:p>
          <a:p>
            <a:pPr indent="-317500" lvl="0" marL="457200" rtl="0" algn="l">
              <a:spcBef>
                <a:spcPts val="1600"/>
              </a:spcBef>
              <a:spcAft>
                <a:spcPts val="0"/>
              </a:spcAft>
              <a:buSzPts val="1400"/>
              <a:buChar char="●"/>
            </a:pPr>
            <a:r>
              <a:rPr lang="en-GB"/>
              <a:t>It facilitates </a:t>
            </a:r>
            <a:r>
              <a:rPr b="1" lang="en-GB"/>
              <a:t>monitoring and evaluating</a:t>
            </a:r>
            <a:r>
              <a:rPr lang="en-GB"/>
              <a:t> the </a:t>
            </a:r>
            <a:r>
              <a:rPr b="1" lang="en-GB"/>
              <a:t>performance</a:t>
            </a:r>
            <a:r>
              <a:rPr lang="en-GB"/>
              <a:t> of services, projects and even government administrative units (eg district offices) by the </a:t>
            </a:r>
            <a:r>
              <a:rPr b="1" lang="en-GB"/>
              <a:t>local community themselves. </a:t>
            </a:r>
            <a:endParaRPr b="1"/>
          </a:p>
          <a:p>
            <a:pPr indent="0" lvl="0" marL="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descr="Illustration showing a man and a woman adding post-it notes to a grid on the wall" id="540" name="Google Shape;540;p82"/>
          <p:cNvPicPr preferRelativeResize="0"/>
          <p:nvPr/>
        </p:nvPicPr>
        <p:blipFill>
          <a:blip r:embed="rId3">
            <a:alphaModFix/>
          </a:blip>
          <a:stretch>
            <a:fillRect/>
          </a:stretch>
        </p:blipFill>
        <p:spPr>
          <a:xfrm>
            <a:off x="5327850" y="1269050"/>
            <a:ext cx="3504450" cy="32076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3"/>
          <p:cNvSpPr txBox="1"/>
          <p:nvPr>
            <p:ph idx="1" type="body"/>
          </p:nvPr>
        </p:nvSpPr>
        <p:spPr>
          <a:xfrm>
            <a:off x="4385125" y="281325"/>
            <a:ext cx="4397400" cy="43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 promote transparency, efficiency and quality in the delivery of public services to communities by: </a:t>
            </a:r>
            <a:endParaRPr/>
          </a:p>
          <a:p>
            <a:pPr indent="-317500" lvl="0" marL="457200" rtl="0" algn="l">
              <a:spcBef>
                <a:spcPts val="1600"/>
              </a:spcBef>
              <a:spcAft>
                <a:spcPts val="0"/>
              </a:spcAft>
              <a:buSzPts val="1400"/>
              <a:buChar char="●"/>
            </a:pPr>
            <a:r>
              <a:rPr lang="en-GB"/>
              <a:t>tracking the </a:t>
            </a:r>
            <a:r>
              <a:rPr b="1" lang="en-GB"/>
              <a:t>availability of services</a:t>
            </a:r>
            <a:endParaRPr b="1"/>
          </a:p>
          <a:p>
            <a:pPr indent="-317500" lvl="0" marL="457200" rtl="0" algn="l">
              <a:spcBef>
                <a:spcPts val="0"/>
              </a:spcBef>
              <a:spcAft>
                <a:spcPts val="0"/>
              </a:spcAft>
              <a:buSzPts val="1400"/>
              <a:buChar char="●"/>
            </a:pPr>
            <a:r>
              <a:rPr lang="en-GB"/>
              <a:t>monitoring of the </a:t>
            </a:r>
            <a:r>
              <a:rPr b="1" lang="en-GB"/>
              <a:t>quality of services </a:t>
            </a:r>
            <a:r>
              <a:rPr lang="en-GB"/>
              <a:t>or projects</a:t>
            </a:r>
            <a:endParaRPr/>
          </a:p>
          <a:p>
            <a:pPr indent="-317500" lvl="0" marL="457200" rtl="0" algn="l">
              <a:spcBef>
                <a:spcPts val="0"/>
              </a:spcBef>
              <a:spcAft>
                <a:spcPts val="0"/>
              </a:spcAft>
              <a:buSzPts val="1400"/>
              <a:buChar char="●"/>
            </a:pPr>
            <a:r>
              <a:rPr lang="en-GB"/>
              <a:t>comparison of performance across facilities or districts</a:t>
            </a:r>
            <a:endParaRPr/>
          </a:p>
          <a:p>
            <a:pPr indent="-317500" lvl="0" marL="457200" rtl="0" algn="l">
              <a:spcBef>
                <a:spcPts val="0"/>
              </a:spcBef>
              <a:spcAft>
                <a:spcPts val="0"/>
              </a:spcAft>
              <a:buSzPts val="1400"/>
              <a:buChar char="●"/>
            </a:pPr>
            <a:r>
              <a:rPr lang="en-GB"/>
              <a:t>generating a direct </a:t>
            </a:r>
            <a:r>
              <a:rPr b="1" lang="en-GB"/>
              <a:t>feedback mechanism </a:t>
            </a:r>
            <a:r>
              <a:rPr lang="en-GB"/>
              <a:t>between service providers and users</a:t>
            </a:r>
            <a:endParaRPr/>
          </a:p>
          <a:p>
            <a:pPr indent="-317500" lvl="0" marL="457200" rtl="0" algn="l">
              <a:spcBef>
                <a:spcPts val="0"/>
              </a:spcBef>
              <a:spcAft>
                <a:spcPts val="0"/>
              </a:spcAft>
              <a:buSzPts val="1400"/>
              <a:buChar char="●"/>
            </a:pPr>
            <a:r>
              <a:rPr lang="en-GB"/>
              <a:t>building local capacity</a:t>
            </a:r>
            <a:endParaRPr/>
          </a:p>
          <a:p>
            <a:pPr indent="-317500" lvl="0" marL="457200" rtl="0" algn="l">
              <a:spcBef>
                <a:spcPts val="0"/>
              </a:spcBef>
              <a:spcAft>
                <a:spcPts val="0"/>
              </a:spcAft>
              <a:buSzPts val="1400"/>
              <a:buChar char="●"/>
            </a:pPr>
            <a:r>
              <a:rPr lang="en-GB"/>
              <a:t>strengthening citizen voices and community empowerment</a:t>
            </a:r>
            <a:endParaRPr/>
          </a:p>
          <a:p>
            <a:pPr indent="0" lvl="0" marL="0" rtl="0" algn="l">
              <a:spcBef>
                <a:spcPts val="1600"/>
              </a:spcBef>
              <a:spcAft>
                <a:spcPts val="0"/>
              </a:spcAft>
              <a:buNone/>
            </a:pPr>
            <a:r>
              <a:rPr lang="en-GB"/>
              <a:t>This tool is designed for use at a local level, especially monitoring specific facilities, eg clinics, schools or utility companies.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546" name="Google Shape;546;p83"/>
          <p:cNvSpPr txBox="1"/>
          <p:nvPr>
            <p:ph type="title"/>
          </p:nvPr>
        </p:nvSpPr>
        <p:spPr>
          <a:xfrm>
            <a:off x="447050" y="1567906"/>
            <a:ext cx="2966100" cy="88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4: Purpose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4"/>
          <p:cNvSpPr txBox="1"/>
          <p:nvPr>
            <p:ph idx="1" type="body"/>
          </p:nvPr>
        </p:nvSpPr>
        <p:spPr>
          <a:xfrm>
            <a:off x="4193400" y="904100"/>
            <a:ext cx="4399500" cy="32076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Noto Sans Symbols"/>
              <a:buChar char="●"/>
            </a:pPr>
            <a:r>
              <a:rPr b="1" lang="en-GB">
                <a:solidFill>
                  <a:schemeClr val="dk1"/>
                </a:solidFill>
              </a:rPr>
              <a:t>Promotes common understanding</a:t>
            </a:r>
            <a:r>
              <a:rPr lang="en-GB">
                <a:solidFill>
                  <a:schemeClr val="dk1"/>
                </a:solidFill>
              </a:rPr>
              <a:t> through direct dialogue between citizens and service providers. </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lang="en-GB">
                <a:solidFill>
                  <a:schemeClr val="dk1"/>
                </a:solidFill>
              </a:rPr>
              <a:t>Increases joint responsibility</a:t>
            </a:r>
            <a:r>
              <a:rPr lang="en-GB">
                <a:solidFill>
                  <a:schemeClr val="dk1"/>
                </a:solidFill>
              </a:rPr>
              <a:t> between service providers and citizens, as citizens are more engaged in a participatory process to deliver quality and efficient services.</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lang="en-GB">
                <a:solidFill>
                  <a:schemeClr val="dk1"/>
                </a:solidFill>
              </a:rPr>
              <a:t>Allows for agile management</a:t>
            </a:r>
            <a:r>
              <a:rPr lang="en-GB">
                <a:solidFill>
                  <a:schemeClr val="dk1"/>
                </a:solidFill>
              </a:rPr>
              <a:t> of public projects.</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lang="en-GB">
                <a:solidFill>
                  <a:schemeClr val="dk1"/>
                </a:solidFill>
              </a:rPr>
              <a:t>Relatively easy to use</a:t>
            </a:r>
            <a:r>
              <a:rPr lang="en-GB">
                <a:solidFill>
                  <a:schemeClr val="dk1"/>
                </a:solidFill>
              </a:rPr>
              <a:t> and flexible in application.</a:t>
            </a:r>
            <a:endParaRPr>
              <a:solidFill>
                <a:schemeClr val="dk1"/>
              </a:solidFill>
            </a:endParaRPr>
          </a:p>
          <a:p>
            <a:pPr indent="0" lvl="0" marL="0" rtl="0" algn="l">
              <a:lnSpc>
                <a:spcPct val="100000"/>
              </a:lnSpc>
              <a:spcBef>
                <a:spcPts val="700"/>
              </a:spcBef>
              <a:spcAft>
                <a:spcPts val="0"/>
              </a:spcAft>
              <a:buNone/>
            </a:pPr>
            <a:r>
              <a:t/>
            </a:r>
            <a:endParaRPr b="1">
              <a:solidFill>
                <a:schemeClr val="dk1"/>
              </a:solidFill>
            </a:endParaRPr>
          </a:p>
          <a:p>
            <a:pPr indent="0" lvl="0" marL="457200" rtl="0" algn="l">
              <a:spcBef>
                <a:spcPts val="700"/>
              </a:spcBef>
              <a:spcAft>
                <a:spcPts val="0"/>
              </a:spcAft>
              <a:buNone/>
            </a:pPr>
            <a:r>
              <a:t/>
            </a:r>
            <a:endParaRPr b="1"/>
          </a:p>
          <a:p>
            <a:pPr indent="0" lvl="0" marL="0" rtl="0" algn="l">
              <a:spcBef>
                <a:spcPts val="1600"/>
              </a:spcBef>
              <a:spcAft>
                <a:spcPts val="1600"/>
              </a:spcAft>
              <a:buNone/>
            </a:pPr>
            <a:r>
              <a:t/>
            </a:r>
            <a:endParaRPr/>
          </a:p>
        </p:txBody>
      </p:sp>
      <p:sp>
        <p:nvSpPr>
          <p:cNvPr id="552" name="Google Shape;552;p84"/>
          <p:cNvSpPr txBox="1"/>
          <p:nvPr>
            <p:ph type="title"/>
          </p:nvPr>
        </p:nvSpPr>
        <p:spPr>
          <a:xfrm>
            <a:off x="470350" y="1957931"/>
            <a:ext cx="2966100" cy="8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a:t>
            </a:r>
            <a:r>
              <a:rPr lang="en-GB"/>
              <a:t>4: Strengths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5"/>
          <p:cNvSpPr txBox="1"/>
          <p:nvPr>
            <p:ph idx="1" type="body"/>
          </p:nvPr>
        </p:nvSpPr>
        <p:spPr>
          <a:xfrm>
            <a:off x="4039900" y="258725"/>
            <a:ext cx="4688700" cy="2507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GB" sz="2000"/>
              <a:t>Local government officials</a:t>
            </a:r>
            <a:r>
              <a:rPr b="1" lang="en-GB" sz="2000"/>
              <a:t> may not be receptive </a:t>
            </a:r>
            <a:r>
              <a:rPr lang="en-GB" sz="2000"/>
              <a:t>to citizen participation and may be threatened by citizen feedback.</a:t>
            </a:r>
            <a:endParaRPr sz="2000"/>
          </a:p>
          <a:p>
            <a:pPr indent="-355600" lvl="0" marL="457200" rtl="0" algn="l">
              <a:spcBef>
                <a:spcPts val="0"/>
              </a:spcBef>
              <a:spcAft>
                <a:spcPts val="0"/>
              </a:spcAft>
              <a:buSzPts val="2000"/>
              <a:buChar char="●"/>
            </a:pPr>
            <a:r>
              <a:rPr lang="en-GB" sz="2000"/>
              <a:t>Local government officials</a:t>
            </a:r>
            <a:r>
              <a:rPr b="1" lang="en-GB" sz="2000"/>
              <a:t> may have limited capacity to </a:t>
            </a:r>
            <a:r>
              <a:rPr lang="en-GB" sz="2000"/>
              <a:t>implement citizen feedback. </a:t>
            </a:r>
            <a:endParaRPr sz="2000"/>
          </a:p>
          <a:p>
            <a:pPr indent="-355600" lvl="0" marL="457200" rtl="0" algn="l">
              <a:spcBef>
                <a:spcPts val="0"/>
              </a:spcBef>
              <a:spcAft>
                <a:spcPts val="0"/>
              </a:spcAft>
              <a:buSzPts val="2000"/>
              <a:buChar char="●"/>
            </a:pPr>
            <a:r>
              <a:rPr b="1" lang="en-GB" sz="2000"/>
              <a:t>Requires an excellent facilitator </a:t>
            </a:r>
            <a:r>
              <a:rPr lang="en-GB" sz="2000"/>
              <a:t>between citizens and local government to ensure all stakeholders are actively engaged and conflicts are amicably resolved. </a:t>
            </a:r>
            <a:endParaRPr sz="2000"/>
          </a:p>
          <a:p>
            <a:pPr indent="-355600" lvl="0" marL="457200" rtl="0" algn="l">
              <a:spcBef>
                <a:spcPts val="0"/>
              </a:spcBef>
              <a:spcAft>
                <a:spcPts val="0"/>
              </a:spcAft>
              <a:buSzPts val="2000"/>
              <a:buChar char="●"/>
            </a:pPr>
            <a:r>
              <a:rPr b="1" lang="en-GB" sz="2000"/>
              <a:t>Can create unrealistically high expectations  </a:t>
            </a:r>
            <a:endParaRPr b="1" sz="2000"/>
          </a:p>
          <a:p>
            <a:pPr indent="0" lvl="0" marL="0" rtl="0" algn="l">
              <a:spcBef>
                <a:spcPts val="1600"/>
              </a:spcBef>
              <a:spcAft>
                <a:spcPts val="0"/>
              </a:spcAft>
              <a:buNone/>
            </a:pPr>
            <a:r>
              <a:t/>
            </a:r>
            <a:endParaRPr b="1"/>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558" name="Google Shape;558;p85"/>
          <p:cNvSpPr txBox="1"/>
          <p:nvPr>
            <p:ph type="title"/>
          </p:nvPr>
        </p:nvSpPr>
        <p:spPr>
          <a:xfrm>
            <a:off x="470350" y="1957931"/>
            <a:ext cx="2966100" cy="8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4: Limitations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86"/>
          <p:cNvSpPr txBox="1"/>
          <p:nvPr>
            <p:ph type="title"/>
          </p:nvPr>
        </p:nvSpPr>
        <p:spPr>
          <a:xfrm>
            <a:off x="311700" y="111650"/>
            <a:ext cx="878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Tool 4: </a:t>
            </a:r>
            <a:r>
              <a:rPr lang="en-GB" sz="2700"/>
              <a:t>Community</a:t>
            </a:r>
            <a:r>
              <a:rPr lang="en-GB" sz="2700"/>
              <a:t> scorecards in your CCT process </a:t>
            </a:r>
            <a:endParaRPr/>
          </a:p>
          <a:p>
            <a:pPr indent="0" lvl="0" marL="0" rtl="0" algn="l">
              <a:spcBef>
                <a:spcPts val="0"/>
              </a:spcBef>
              <a:spcAft>
                <a:spcPts val="0"/>
              </a:spcAft>
              <a:buNone/>
            </a:pPr>
            <a:r>
              <a:rPr lang="en-GB"/>
              <a:t> </a:t>
            </a:r>
            <a:endParaRPr/>
          </a:p>
        </p:txBody>
      </p:sp>
      <p:graphicFrame>
        <p:nvGraphicFramePr>
          <p:cNvPr id="564" name="Google Shape;564;p86"/>
          <p:cNvGraphicFramePr/>
          <p:nvPr/>
        </p:nvGraphicFramePr>
        <p:xfrm>
          <a:off x="222275" y="1244500"/>
          <a:ext cx="3000000" cy="3000000"/>
        </p:xfrm>
        <a:graphic>
          <a:graphicData uri="http://schemas.openxmlformats.org/drawingml/2006/table">
            <a:tbl>
              <a:tblPr>
                <a:noFill/>
                <a:tableStyleId>{86477A54-2309-4EA9-BEAA-6DD926495A96}</a:tableStyleId>
              </a:tblPr>
              <a:tblGrid>
                <a:gridCol w="1771700"/>
                <a:gridCol w="1915275"/>
                <a:gridCol w="2919375"/>
                <a:gridCol w="2093100"/>
              </a:tblGrid>
              <a:tr h="671175">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CCT approach</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CCMP</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Umoja/Parivartan/Unidos</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Sangsangai</a:t>
                      </a:r>
                      <a:endParaRPr b="1" sz="1800">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565" name="Google Shape;565;p86"/>
          <p:cNvPicPr preferRelativeResize="0"/>
          <p:nvPr/>
        </p:nvPicPr>
        <p:blipFill>
          <a:blip r:embed="rId3">
            <a:alphaModFix/>
          </a:blip>
          <a:stretch>
            <a:fillRect/>
          </a:stretch>
        </p:blipFill>
        <p:spPr>
          <a:xfrm>
            <a:off x="4134487" y="4268450"/>
            <a:ext cx="875025" cy="8750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7"/>
          <p:cNvSpPr txBox="1"/>
          <p:nvPr>
            <p:ph type="title"/>
          </p:nvPr>
        </p:nvSpPr>
        <p:spPr>
          <a:xfrm>
            <a:off x="126775" y="111650"/>
            <a:ext cx="8964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Tool 4: </a:t>
            </a:r>
            <a:r>
              <a:rPr lang="en-GB" sz="2700"/>
              <a:t>Community scorecards in your CCT process (summary)</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p:txBody>
      </p:sp>
      <p:sp>
        <p:nvSpPr>
          <p:cNvPr id="571" name="Google Shape;571;p87"/>
          <p:cNvSpPr txBox="1"/>
          <p:nvPr/>
        </p:nvSpPr>
        <p:spPr>
          <a:xfrm>
            <a:off x="194425" y="887825"/>
            <a:ext cx="8829600" cy="11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34343"/>
                </a:solidFill>
                <a:latin typeface="Calibri"/>
                <a:ea typeface="Calibri"/>
                <a:cs typeface="Calibri"/>
                <a:sym typeface="Calibri"/>
              </a:rPr>
              <a:t>This tool is ideal for use at the stage where the communities, with the church is already experiencing a mindset shift, recognising their own agency. They also have a map of their resources and have identified areas of need. </a:t>
            </a:r>
            <a:endParaRPr sz="1600">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p:txBody>
      </p:sp>
      <p:graphicFrame>
        <p:nvGraphicFramePr>
          <p:cNvPr id="572" name="Google Shape;572;p87"/>
          <p:cNvGraphicFramePr/>
          <p:nvPr/>
        </p:nvGraphicFramePr>
        <p:xfrm>
          <a:off x="297725" y="1860000"/>
          <a:ext cx="3000000" cy="3000000"/>
        </p:xfrm>
        <a:graphic>
          <a:graphicData uri="http://schemas.openxmlformats.org/drawingml/2006/table">
            <a:tbl>
              <a:tblPr>
                <a:noFill/>
                <a:tableStyleId>{7C7364D7-614C-4349-9D16-5793555BE450}</a:tableStyleId>
              </a:tblPr>
              <a:tblGrid>
                <a:gridCol w="1758450"/>
                <a:gridCol w="1766250"/>
                <a:gridCol w="2538800"/>
                <a:gridCol w="1884625"/>
              </a:tblGrid>
              <a:tr h="152400">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CCT approach</a:t>
                      </a:r>
                      <a:endParaRPr b="1" sz="15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CCMP</a:t>
                      </a:r>
                      <a:endParaRPr b="1" sz="15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Umoja/Parivartan/Unidos</a:t>
                      </a:r>
                      <a:endParaRPr b="1" sz="15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Sangsangai</a:t>
                      </a:r>
                      <a:endParaRPr b="1" sz="1500">
                        <a:solidFill>
                          <a:srgbClr val="333333"/>
                        </a:solidFill>
                        <a:latin typeface="Calibri"/>
                        <a:ea typeface="Calibri"/>
                        <a:cs typeface="Calibri"/>
                        <a:sym typeface="Calibri"/>
                      </a:endParaRPr>
                    </a:p>
                  </a:txBody>
                  <a:tcPr marT="63500" marB="63500" marR="63500" marL="63500">
                    <a:solidFill>
                      <a:srgbClr val="FCE97D"/>
                    </a:solidFill>
                  </a:tcPr>
                </a:tc>
              </a:tr>
              <a:tr h="1764025">
                <a:tc>
                  <a:txBody>
                    <a:bodyPr/>
                    <a:lstStyle/>
                    <a:p>
                      <a:pPr indent="0" lvl="0" marL="0" rtl="0" algn="l">
                        <a:spcBef>
                          <a:spcPts val="0"/>
                        </a:spcBef>
                        <a:spcAft>
                          <a:spcPts val="0"/>
                        </a:spcAft>
                        <a:buNone/>
                      </a:pPr>
                      <a:r>
                        <a:rPr lang="en-GB" sz="1500">
                          <a:solidFill>
                            <a:srgbClr val="333333"/>
                          </a:solidFill>
                          <a:latin typeface="Calibri"/>
                          <a:ea typeface="Calibri"/>
                          <a:cs typeface="Calibri"/>
                          <a:sym typeface="Calibri"/>
                        </a:rPr>
                        <a:t>When the community scorecard tool can be introduced</a:t>
                      </a:r>
                      <a:endParaRPr sz="15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Stage 3: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Information gathering </a:t>
                      </a:r>
                      <a:endParaRPr sz="1500">
                        <a:solidFill>
                          <a:srgbClr val="333333"/>
                        </a:solidFill>
                        <a:latin typeface="Calibri"/>
                        <a:ea typeface="Calibri"/>
                        <a:cs typeface="Calibri"/>
                        <a:sym typeface="Calibri"/>
                      </a:endParaRPr>
                    </a:p>
                    <a:p>
                      <a:pPr indent="0" lvl="0" marL="0" rtl="0" algn="l">
                        <a:spcBef>
                          <a:spcPts val="0"/>
                        </a:spcBef>
                        <a:spcAft>
                          <a:spcPts val="0"/>
                        </a:spcAft>
                        <a:buNone/>
                      </a:pPr>
                      <a:r>
                        <a:t/>
                      </a:r>
                      <a:endParaRPr sz="1500">
                        <a:solidFill>
                          <a:srgbClr val="333333"/>
                        </a:solidFill>
                        <a:latin typeface="Calibri"/>
                        <a:ea typeface="Calibri"/>
                        <a:cs typeface="Calibri"/>
                        <a:sym typeface="Calibri"/>
                      </a:endParaRPr>
                    </a:p>
                    <a:p>
                      <a:pPr indent="0" lvl="0" marL="0" rtl="0" algn="l">
                        <a:spcBef>
                          <a:spcPts val="0"/>
                        </a:spcBef>
                        <a:spcAft>
                          <a:spcPts val="0"/>
                        </a:spcAft>
                        <a:buNone/>
                      </a:pPr>
                      <a:r>
                        <a:rPr b="1" lang="en-GB" sz="1500">
                          <a:solidFill>
                            <a:srgbClr val="333333"/>
                          </a:solidFill>
                          <a:latin typeface="Calibri"/>
                          <a:ea typeface="Calibri"/>
                          <a:cs typeface="Calibri"/>
                          <a:sym typeface="Calibri"/>
                        </a:rPr>
                        <a:t>Stage 4: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Information analysis</a:t>
                      </a:r>
                      <a:endParaRPr sz="1500">
                        <a:solidFill>
                          <a:srgbClr val="333333"/>
                        </a:solidFill>
                        <a:latin typeface="Calibri"/>
                        <a:ea typeface="Calibri"/>
                        <a:cs typeface="Calibri"/>
                        <a:sym typeface="Calibri"/>
                      </a:endParaRPr>
                    </a:p>
                    <a:p>
                      <a:pPr indent="0" lvl="0" marL="0" rtl="0" algn="l">
                        <a:spcBef>
                          <a:spcPts val="0"/>
                        </a:spcBef>
                        <a:spcAft>
                          <a:spcPts val="0"/>
                        </a:spcAft>
                        <a:buNone/>
                      </a:pPr>
                      <a:r>
                        <a:t/>
                      </a:r>
                      <a:endParaRPr sz="1500">
                        <a:solidFill>
                          <a:srgbClr val="333333"/>
                        </a:solidFill>
                        <a:latin typeface="Calibri"/>
                        <a:ea typeface="Calibri"/>
                        <a:cs typeface="Calibri"/>
                        <a:sym typeface="Calibri"/>
                      </a:endParaRPr>
                    </a:p>
                    <a:p>
                      <a:pPr indent="0" lvl="0" marL="0" rtl="0" algn="l">
                        <a:spcBef>
                          <a:spcPts val="0"/>
                        </a:spcBef>
                        <a:spcAft>
                          <a:spcPts val="0"/>
                        </a:spcAft>
                        <a:buNone/>
                      </a:pPr>
                      <a:r>
                        <a:rPr b="1" lang="en-GB" sz="1500">
                          <a:solidFill>
                            <a:srgbClr val="333333"/>
                          </a:solidFill>
                          <a:latin typeface="Calibri"/>
                          <a:ea typeface="Calibri"/>
                          <a:cs typeface="Calibri"/>
                          <a:sym typeface="Calibri"/>
                        </a:rPr>
                        <a:t>Stage 5: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Decision making</a:t>
                      </a:r>
                      <a:endParaRPr sz="15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Stage 3</a:t>
                      </a:r>
                      <a:r>
                        <a:rPr b="1" lang="en-GB" sz="1500">
                          <a:solidFill>
                            <a:srgbClr val="333333"/>
                          </a:solidFill>
                          <a:highlight>
                            <a:srgbClr val="FFFFFF"/>
                          </a:highlight>
                          <a:latin typeface="Calibri"/>
                          <a:ea typeface="Calibri"/>
                          <a:cs typeface="Calibri"/>
                          <a:sym typeface="Calibri"/>
                        </a:rPr>
                        <a:t>: </a:t>
                      </a:r>
                      <a:br>
                        <a:rPr b="1" lang="en-GB" sz="1500">
                          <a:solidFill>
                            <a:srgbClr val="333333"/>
                          </a:solidFill>
                          <a:highlight>
                            <a:srgbClr val="FFFFFF"/>
                          </a:highlight>
                          <a:latin typeface="Calibri"/>
                          <a:ea typeface="Calibri"/>
                          <a:cs typeface="Calibri"/>
                          <a:sym typeface="Calibri"/>
                        </a:rPr>
                      </a:br>
                      <a:r>
                        <a:rPr lang="en-GB" sz="1500">
                          <a:solidFill>
                            <a:srgbClr val="333333"/>
                          </a:solidFill>
                          <a:highlight>
                            <a:srgbClr val="FFFFFF"/>
                          </a:highlight>
                          <a:latin typeface="Calibri"/>
                          <a:ea typeface="Calibri"/>
                          <a:cs typeface="Calibri"/>
                          <a:sym typeface="Calibri"/>
                        </a:rPr>
                        <a:t>Dreaming dreams and taking action (planning for action)</a:t>
                      </a:r>
                      <a:endParaRPr b="1" sz="1500">
                        <a:solidFill>
                          <a:srgbClr val="333333"/>
                        </a:solidFill>
                        <a:latin typeface="Calibri"/>
                        <a:ea typeface="Calibri"/>
                        <a:cs typeface="Calibri"/>
                        <a:sym typeface="Calibri"/>
                      </a:endParaRPr>
                    </a:p>
                    <a:p>
                      <a:pPr indent="0" lvl="0" marL="0" rtl="0" algn="l">
                        <a:spcBef>
                          <a:spcPts val="0"/>
                        </a:spcBef>
                        <a:spcAft>
                          <a:spcPts val="0"/>
                        </a:spcAft>
                        <a:buNone/>
                      </a:pPr>
                      <a:r>
                        <a:t/>
                      </a:r>
                      <a:endParaRPr sz="15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rPr b="1" lang="en-GB" sz="1500">
                          <a:solidFill>
                            <a:srgbClr val="333333"/>
                          </a:solidFill>
                          <a:highlight>
                            <a:srgbClr val="FFFFFF"/>
                          </a:highlight>
                          <a:latin typeface="Calibri"/>
                          <a:ea typeface="Calibri"/>
                          <a:cs typeface="Calibri"/>
                          <a:sym typeface="Calibri"/>
                        </a:rPr>
                        <a:t>Stage 4: </a:t>
                      </a:r>
                      <a:br>
                        <a:rPr lang="en-GB" sz="1500">
                          <a:solidFill>
                            <a:srgbClr val="333333"/>
                          </a:solidFill>
                          <a:highlight>
                            <a:srgbClr val="FFFFFF"/>
                          </a:highlight>
                          <a:latin typeface="Calibri"/>
                          <a:ea typeface="Calibri"/>
                          <a:cs typeface="Calibri"/>
                          <a:sym typeface="Calibri"/>
                        </a:rPr>
                      </a:br>
                      <a:r>
                        <a:rPr lang="en-GB" sz="1500">
                          <a:solidFill>
                            <a:srgbClr val="333333"/>
                          </a:solidFill>
                          <a:highlight>
                            <a:srgbClr val="FFFFFF"/>
                          </a:highlight>
                          <a:latin typeface="Calibri"/>
                          <a:ea typeface="Calibri"/>
                          <a:cs typeface="Calibri"/>
                          <a:sym typeface="Calibri"/>
                        </a:rPr>
                        <a:t>Taking action</a:t>
                      </a:r>
                      <a:endParaRPr sz="15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500">
                          <a:solidFill>
                            <a:srgbClr val="333333"/>
                          </a:solidFill>
                          <a:latin typeface="Calibri"/>
                          <a:ea typeface="Calibri"/>
                          <a:cs typeface="Calibri"/>
                          <a:sym typeface="Calibri"/>
                        </a:rPr>
                        <a:t>3rd cycle: </a:t>
                      </a:r>
                      <a:br>
                        <a:rPr lang="en-GB" sz="1500">
                          <a:solidFill>
                            <a:srgbClr val="333333"/>
                          </a:solidFill>
                          <a:latin typeface="Calibri"/>
                          <a:ea typeface="Calibri"/>
                          <a:cs typeface="Calibri"/>
                          <a:sym typeface="Calibri"/>
                        </a:rPr>
                      </a:br>
                      <a:r>
                        <a:rPr lang="en-GB" sz="1500">
                          <a:solidFill>
                            <a:srgbClr val="333333"/>
                          </a:solidFill>
                          <a:latin typeface="Calibri"/>
                          <a:ea typeface="Calibri"/>
                          <a:cs typeface="Calibri"/>
                          <a:sym typeface="Calibri"/>
                        </a:rPr>
                        <a:t>The community</a:t>
                      </a:r>
                      <a:endParaRPr sz="1500">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8"/>
          <p:cNvSpPr txBox="1"/>
          <p:nvPr>
            <p:ph type="title"/>
          </p:nvPr>
        </p:nvSpPr>
        <p:spPr>
          <a:xfrm>
            <a:off x="160725" y="111650"/>
            <a:ext cx="898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4:</a:t>
            </a:r>
            <a:r>
              <a:rPr lang="en-GB"/>
              <a:t> </a:t>
            </a:r>
            <a:r>
              <a:rPr lang="en-GB"/>
              <a:t>Key steps</a:t>
            </a:r>
            <a:r>
              <a:rPr lang="en-GB"/>
              <a:t> in </a:t>
            </a:r>
            <a:r>
              <a:rPr lang="en-GB"/>
              <a:t>community scorecard implementation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78" name="Google Shape;578;p88"/>
          <p:cNvSpPr txBox="1"/>
          <p:nvPr>
            <p:ph idx="1" type="body"/>
          </p:nvPr>
        </p:nvSpPr>
        <p:spPr>
          <a:xfrm>
            <a:off x="333875" y="1038400"/>
            <a:ext cx="6129000" cy="32781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700">
                <a:solidFill>
                  <a:schemeClr val="dk1"/>
                </a:solidFill>
              </a:rPr>
              <a:t>Stage 1:</a:t>
            </a:r>
            <a:r>
              <a:rPr lang="en-GB" sz="1700">
                <a:solidFill>
                  <a:schemeClr val="dk1"/>
                </a:solidFill>
              </a:rPr>
              <a:t> </a:t>
            </a:r>
            <a:r>
              <a:rPr b="1" lang="en-GB" sz="1700">
                <a:solidFill>
                  <a:schemeClr val="dk1"/>
                </a:solidFill>
              </a:rPr>
              <a:t>Planning and preparation:</a:t>
            </a:r>
            <a:r>
              <a:rPr lang="en-GB" sz="1700">
                <a:solidFill>
                  <a:schemeClr val="dk1"/>
                </a:solidFill>
              </a:rPr>
              <a:t> development/adaptation of scorecard</a:t>
            </a:r>
            <a:endParaRPr b="1" sz="1700">
              <a:solidFill>
                <a:schemeClr val="dk1"/>
              </a:solidFill>
            </a:endParaRPr>
          </a:p>
          <a:p>
            <a:pPr indent="0" lvl="0" marL="0" rtl="0" algn="l">
              <a:lnSpc>
                <a:spcPct val="115000"/>
              </a:lnSpc>
              <a:spcBef>
                <a:spcPts val="1000"/>
              </a:spcBef>
              <a:spcAft>
                <a:spcPts val="0"/>
              </a:spcAft>
              <a:buNone/>
            </a:pPr>
            <a:r>
              <a:rPr b="1" lang="en-GB" sz="1700">
                <a:solidFill>
                  <a:schemeClr val="dk1"/>
                </a:solidFill>
              </a:rPr>
              <a:t>Stage 2:</a:t>
            </a:r>
            <a:r>
              <a:rPr lang="en-GB" sz="1700">
                <a:solidFill>
                  <a:schemeClr val="dk1"/>
                </a:solidFill>
              </a:rPr>
              <a:t> </a:t>
            </a:r>
            <a:r>
              <a:rPr b="1" lang="en-GB" sz="1700">
                <a:solidFill>
                  <a:schemeClr val="dk1"/>
                </a:solidFill>
              </a:rPr>
              <a:t>Using the scorecard </a:t>
            </a:r>
            <a:r>
              <a:rPr lang="en-GB" sz="1700">
                <a:solidFill>
                  <a:schemeClr val="dk1"/>
                </a:solidFill>
              </a:rPr>
              <a:t>with the community </a:t>
            </a:r>
            <a:endParaRPr sz="1700">
              <a:solidFill>
                <a:schemeClr val="dk1"/>
              </a:solidFill>
            </a:endParaRPr>
          </a:p>
          <a:p>
            <a:pPr indent="0" lvl="0" marL="0" rtl="0" algn="l">
              <a:lnSpc>
                <a:spcPct val="115000"/>
              </a:lnSpc>
              <a:spcBef>
                <a:spcPts val="1000"/>
              </a:spcBef>
              <a:spcAft>
                <a:spcPts val="0"/>
              </a:spcAft>
              <a:buNone/>
            </a:pPr>
            <a:r>
              <a:rPr b="1" lang="en-GB" sz="1700">
                <a:solidFill>
                  <a:schemeClr val="dk1"/>
                </a:solidFill>
              </a:rPr>
              <a:t>Stage 3:</a:t>
            </a:r>
            <a:r>
              <a:rPr lang="en-GB" sz="1700">
                <a:solidFill>
                  <a:schemeClr val="dk1"/>
                </a:solidFill>
              </a:rPr>
              <a:t> Conducting the </a:t>
            </a:r>
            <a:r>
              <a:rPr b="1" lang="en-GB" sz="1700">
                <a:solidFill>
                  <a:schemeClr val="dk1"/>
                </a:solidFill>
              </a:rPr>
              <a:t>scorecard with service providers</a:t>
            </a:r>
            <a:endParaRPr sz="1700">
              <a:solidFill>
                <a:schemeClr val="dk1"/>
              </a:solidFill>
            </a:endParaRPr>
          </a:p>
          <a:p>
            <a:pPr indent="0" lvl="0" marL="0" rtl="0" algn="l">
              <a:lnSpc>
                <a:spcPct val="115000"/>
              </a:lnSpc>
              <a:spcBef>
                <a:spcPts val="1000"/>
              </a:spcBef>
              <a:spcAft>
                <a:spcPts val="0"/>
              </a:spcAft>
              <a:buNone/>
            </a:pPr>
            <a:r>
              <a:rPr b="1" lang="en-GB" sz="1700">
                <a:solidFill>
                  <a:schemeClr val="dk1"/>
                </a:solidFill>
              </a:rPr>
              <a:t>Stage 4: Consolidating the results</a:t>
            </a:r>
            <a:endParaRPr sz="1700">
              <a:solidFill>
                <a:schemeClr val="dk1"/>
              </a:solidFill>
            </a:endParaRPr>
          </a:p>
          <a:p>
            <a:pPr indent="0" lvl="0" marL="0" rtl="0" algn="l">
              <a:lnSpc>
                <a:spcPct val="115000"/>
              </a:lnSpc>
              <a:spcBef>
                <a:spcPts val="1000"/>
              </a:spcBef>
              <a:spcAft>
                <a:spcPts val="0"/>
              </a:spcAft>
              <a:buNone/>
            </a:pPr>
            <a:r>
              <a:rPr b="1" lang="en-GB" sz="1700">
                <a:solidFill>
                  <a:schemeClr val="dk1"/>
                </a:solidFill>
              </a:rPr>
              <a:t>Stage 5:</a:t>
            </a:r>
            <a:r>
              <a:rPr lang="en-GB" sz="1700">
                <a:solidFill>
                  <a:schemeClr val="dk1"/>
                </a:solidFill>
              </a:rPr>
              <a:t> </a:t>
            </a:r>
            <a:r>
              <a:rPr b="1" lang="en-GB" sz="1700">
                <a:solidFill>
                  <a:schemeClr val="dk1"/>
                </a:solidFill>
              </a:rPr>
              <a:t>Interface meeting and action planning</a:t>
            </a:r>
            <a:endParaRPr sz="1700">
              <a:solidFill>
                <a:schemeClr val="dk1"/>
              </a:solidFill>
            </a:endParaRPr>
          </a:p>
          <a:p>
            <a:pPr indent="0" lvl="0" marL="0" rtl="0" algn="l">
              <a:lnSpc>
                <a:spcPct val="115000"/>
              </a:lnSpc>
              <a:spcBef>
                <a:spcPts val="1000"/>
              </a:spcBef>
              <a:spcAft>
                <a:spcPts val="0"/>
              </a:spcAft>
              <a:buNone/>
            </a:pPr>
            <a:r>
              <a:rPr b="1" lang="en-GB" sz="1700">
                <a:solidFill>
                  <a:schemeClr val="dk1"/>
                </a:solidFill>
              </a:rPr>
              <a:t>Stage 6:</a:t>
            </a:r>
            <a:r>
              <a:rPr lang="en-GB" sz="1700">
                <a:solidFill>
                  <a:schemeClr val="dk1"/>
                </a:solidFill>
              </a:rPr>
              <a:t> Action plan </a:t>
            </a:r>
            <a:r>
              <a:rPr b="1" lang="en-GB" sz="1700">
                <a:solidFill>
                  <a:schemeClr val="dk1"/>
                </a:solidFill>
              </a:rPr>
              <a:t>implementation and monitoring and evaluation</a:t>
            </a:r>
            <a:r>
              <a:rPr lang="en-GB" sz="1700">
                <a:solidFill>
                  <a:schemeClr val="dk1"/>
                </a:solidFill>
              </a:rPr>
              <a:t> (M&amp;E)</a:t>
            </a:r>
            <a:endParaRPr sz="1700">
              <a:solidFill>
                <a:schemeClr val="dk1"/>
              </a:solidFill>
            </a:endParaRPr>
          </a:p>
          <a:p>
            <a:pPr indent="0" lvl="0" marL="0" rtl="0" algn="l">
              <a:lnSpc>
                <a:spcPct val="100000"/>
              </a:lnSpc>
              <a:spcBef>
                <a:spcPts val="700"/>
              </a:spcBef>
              <a:spcAft>
                <a:spcPts val="0"/>
              </a:spcAft>
              <a:buNone/>
            </a:pPr>
            <a:r>
              <a:t/>
            </a:r>
            <a:endParaRPr sz="1300">
              <a:solidFill>
                <a:schemeClr val="dk1"/>
              </a:solidFill>
            </a:endParaRPr>
          </a:p>
          <a:p>
            <a:pPr indent="0" lvl="0" marL="0" rtl="0" algn="l">
              <a:lnSpc>
                <a:spcPct val="100000"/>
              </a:lnSpc>
              <a:spcBef>
                <a:spcPts val="700"/>
              </a:spcBef>
              <a:spcAft>
                <a:spcPts val="0"/>
              </a:spcAft>
              <a:buNone/>
            </a:pPr>
            <a:r>
              <a:t/>
            </a:r>
            <a:endParaRPr sz="1300">
              <a:solidFill>
                <a:schemeClr val="dk1"/>
              </a:solidFill>
            </a:endParaRPr>
          </a:p>
          <a:p>
            <a:pPr indent="0" lvl="0" marL="0" rtl="0" algn="l">
              <a:lnSpc>
                <a:spcPct val="100000"/>
              </a:lnSpc>
              <a:spcBef>
                <a:spcPts val="700"/>
              </a:spcBef>
              <a:spcAft>
                <a:spcPts val="0"/>
              </a:spcAft>
              <a:buNone/>
            </a:pPr>
            <a:r>
              <a:t/>
            </a:r>
            <a:endParaRPr sz="1300">
              <a:solidFill>
                <a:schemeClr val="dk1"/>
              </a:solidFill>
            </a:endParaRPr>
          </a:p>
          <a:p>
            <a:pPr indent="0" lvl="0" marL="0" rtl="0" algn="l">
              <a:lnSpc>
                <a:spcPct val="100000"/>
              </a:lnSpc>
              <a:spcBef>
                <a:spcPts val="700"/>
              </a:spcBef>
              <a:spcAft>
                <a:spcPts val="0"/>
              </a:spcAft>
              <a:buNone/>
            </a:pPr>
            <a:r>
              <a:t/>
            </a:r>
            <a:endParaRPr sz="1300">
              <a:solidFill>
                <a:schemeClr val="dk1"/>
              </a:solidFill>
            </a:endParaRPr>
          </a:p>
          <a:p>
            <a:pPr indent="0" lvl="0" marL="0" rtl="0" algn="l">
              <a:lnSpc>
                <a:spcPct val="100000"/>
              </a:lnSpc>
              <a:spcBef>
                <a:spcPts val="700"/>
              </a:spcBef>
              <a:spcAft>
                <a:spcPts val="0"/>
              </a:spcAft>
              <a:buNone/>
            </a:pPr>
            <a:r>
              <a:t/>
            </a:r>
            <a:endParaRPr sz="1300">
              <a:solidFill>
                <a:schemeClr val="dk1"/>
              </a:solidFill>
            </a:endParaRPr>
          </a:p>
          <a:p>
            <a:pPr indent="0" lvl="0" marL="0" rtl="0" algn="l">
              <a:lnSpc>
                <a:spcPct val="100000"/>
              </a:lnSpc>
              <a:spcBef>
                <a:spcPts val="1400"/>
              </a:spcBef>
              <a:spcAft>
                <a:spcPts val="0"/>
              </a:spcAft>
              <a:buNone/>
            </a:pPr>
            <a:r>
              <a:t/>
            </a:r>
            <a:endParaRPr sz="1300"/>
          </a:p>
        </p:txBody>
      </p:sp>
      <p:pic>
        <p:nvPicPr>
          <p:cNvPr descr="Illustration showing a man and a woman adding post-it notes to a grid on the wall" id="579" name="Google Shape;579;p88"/>
          <p:cNvPicPr preferRelativeResize="0"/>
          <p:nvPr/>
        </p:nvPicPr>
        <p:blipFill>
          <a:blip r:embed="rId3">
            <a:alphaModFix/>
          </a:blip>
          <a:stretch>
            <a:fillRect/>
          </a:stretch>
        </p:blipFill>
        <p:spPr>
          <a:xfrm>
            <a:off x="6598350" y="1284900"/>
            <a:ext cx="2423250" cy="221802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8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4: Case study – Zimbabwe  </a:t>
            </a:r>
            <a:endParaRPr/>
          </a:p>
        </p:txBody>
      </p:sp>
      <p:sp>
        <p:nvSpPr>
          <p:cNvPr id="585" name="Google Shape;585;p89"/>
          <p:cNvSpPr txBox="1"/>
          <p:nvPr>
            <p:ph idx="1" type="body"/>
          </p:nvPr>
        </p:nvSpPr>
        <p:spPr>
          <a:xfrm>
            <a:off x="311700" y="1006525"/>
            <a:ext cx="5811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sz="2000"/>
          </a:p>
          <a:p>
            <a:pPr indent="0" lvl="0" marL="0" rtl="0" algn="l">
              <a:lnSpc>
                <a:spcPct val="100000"/>
              </a:lnSpc>
              <a:spcBef>
                <a:spcPts val="1600"/>
              </a:spcBef>
              <a:spcAft>
                <a:spcPts val="0"/>
              </a:spcAft>
              <a:buNone/>
            </a:pPr>
            <a:r>
              <a:rPr b="1" lang="en-GB" sz="2400" u="sng">
                <a:solidFill>
                  <a:srgbClr val="007D98"/>
                </a:solidFill>
                <a:hlinkClick r:id="rId3">
                  <a:extLst>
                    <a:ext uri="{A12FA001-AC4F-418D-AE19-62706E023703}">
                      <ahyp:hlinkClr val="tx"/>
                    </a:ext>
                  </a:extLst>
                </a:hlinkClick>
              </a:rPr>
              <a:t>Community champions</a:t>
            </a:r>
            <a:endParaRPr b="1" sz="2400">
              <a:solidFill>
                <a:schemeClr val="dk1"/>
              </a:solidFill>
            </a:endParaRPr>
          </a:p>
          <a:p>
            <a:pPr indent="0" lvl="0" marL="0" rtl="0" algn="l">
              <a:lnSpc>
                <a:spcPct val="100000"/>
              </a:lnSpc>
              <a:spcBef>
                <a:spcPts val="0"/>
              </a:spcBef>
              <a:spcAft>
                <a:spcPts val="0"/>
              </a:spcAft>
              <a:buNone/>
            </a:pPr>
            <a:r>
              <a:t/>
            </a:r>
            <a:endParaRPr b="1" sz="2400"/>
          </a:p>
          <a:p>
            <a:pPr indent="0" lvl="0" marL="0" rtl="0" algn="l">
              <a:lnSpc>
                <a:spcPct val="100000"/>
              </a:lnSpc>
              <a:spcBef>
                <a:spcPts val="0"/>
              </a:spcBef>
              <a:spcAft>
                <a:spcPts val="0"/>
              </a:spcAft>
              <a:buNone/>
            </a:pPr>
            <a:r>
              <a:rPr b="1" lang="en-GB" sz="2400" u="sng">
                <a:solidFill>
                  <a:schemeClr val="hlink"/>
                </a:solidFill>
                <a:hlinkClick r:id="rId4"/>
              </a:rPr>
              <a:t>Video</a:t>
            </a:r>
            <a:endParaRPr b="1" sz="2400"/>
          </a:p>
        </p:txBody>
      </p:sp>
      <p:pic>
        <p:nvPicPr>
          <p:cNvPr descr="A group of men and women in Zimbabwe gather together for a photograph outside a church " id="586" name="Google Shape;586;p89"/>
          <p:cNvPicPr preferRelativeResize="0"/>
          <p:nvPr/>
        </p:nvPicPr>
        <p:blipFill>
          <a:blip r:embed="rId5">
            <a:alphaModFix/>
          </a:blip>
          <a:stretch>
            <a:fillRect/>
          </a:stretch>
        </p:blipFill>
        <p:spPr>
          <a:xfrm>
            <a:off x="4755600" y="1698375"/>
            <a:ext cx="4076700" cy="22860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90"/>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tool: Testing the t</a:t>
            </a:r>
            <a:r>
              <a:rPr lang="en-GB"/>
              <a:t>emplate</a:t>
            </a:r>
            <a:r>
              <a:rPr lang="en-GB"/>
              <a:t>  </a:t>
            </a:r>
            <a:endParaRPr/>
          </a:p>
        </p:txBody>
      </p:sp>
      <p:sp>
        <p:nvSpPr>
          <p:cNvPr id="592" name="Google Shape;592;p90"/>
          <p:cNvSpPr txBox="1"/>
          <p:nvPr>
            <p:ph idx="1" type="body"/>
          </p:nvPr>
        </p:nvSpPr>
        <p:spPr>
          <a:xfrm>
            <a:off x="138900" y="863550"/>
            <a:ext cx="3842100" cy="3606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500"/>
              <a:t>Facilitators group prepare for community meeting</a:t>
            </a:r>
            <a:endParaRPr b="1" sz="1500"/>
          </a:p>
          <a:p>
            <a:pPr indent="-336550" lvl="0" marL="457200" rtl="0" algn="l">
              <a:lnSpc>
                <a:spcPct val="100000"/>
              </a:lnSpc>
              <a:spcBef>
                <a:spcPts val="1000"/>
              </a:spcBef>
              <a:spcAft>
                <a:spcPts val="0"/>
              </a:spcAft>
              <a:buSzPts val="1700"/>
              <a:buChar char="●"/>
            </a:pPr>
            <a:r>
              <a:rPr lang="en-GB" sz="1600"/>
              <a:t>Read the </a:t>
            </a:r>
            <a:r>
              <a:rPr lang="en-GB" sz="1600" u="sng">
                <a:solidFill>
                  <a:schemeClr val="hlink"/>
                </a:solidFill>
                <a:hlinkClick r:id="rId3"/>
              </a:rPr>
              <a:t>case study</a:t>
            </a:r>
            <a:r>
              <a:rPr lang="en-GB" sz="1600"/>
              <a:t> to understand the community context</a:t>
            </a:r>
            <a:endParaRPr sz="1700"/>
          </a:p>
          <a:p>
            <a:pPr indent="-336550" lvl="0" marL="457200" rtl="0" algn="l">
              <a:lnSpc>
                <a:spcPct val="100000"/>
              </a:lnSpc>
              <a:spcBef>
                <a:spcPts val="0"/>
              </a:spcBef>
              <a:spcAft>
                <a:spcPts val="0"/>
              </a:spcAft>
              <a:buSzPts val="1700"/>
              <a:buChar char="●"/>
            </a:pPr>
            <a:r>
              <a:rPr lang="en-GB" sz="1700"/>
              <a:t>Read through the tool to understand the requirements and </a:t>
            </a:r>
            <a:r>
              <a:rPr lang="en-GB" sz="1700"/>
              <a:t>simplify the information</a:t>
            </a:r>
            <a:r>
              <a:rPr lang="en-GB" sz="1700"/>
              <a:t> in the tool, if necessary.</a:t>
            </a:r>
            <a:endParaRPr sz="1700"/>
          </a:p>
          <a:p>
            <a:pPr indent="-336550" lvl="0" marL="457200" rtl="0" algn="l">
              <a:lnSpc>
                <a:spcPct val="100000"/>
              </a:lnSpc>
              <a:spcBef>
                <a:spcPts val="0"/>
              </a:spcBef>
              <a:spcAft>
                <a:spcPts val="0"/>
              </a:spcAft>
              <a:buSzPts val="1700"/>
              <a:buChar char="●"/>
            </a:pPr>
            <a:r>
              <a:rPr lang="en-GB" sz="1700"/>
              <a:t>Agree on how the community meeting will be conducted</a:t>
            </a:r>
            <a:endParaRPr sz="1700"/>
          </a:p>
          <a:p>
            <a:pPr indent="-336550" lvl="0" marL="457200" rtl="0" algn="l">
              <a:lnSpc>
                <a:spcPct val="100000"/>
              </a:lnSpc>
              <a:spcBef>
                <a:spcPts val="0"/>
              </a:spcBef>
              <a:spcAft>
                <a:spcPts val="0"/>
              </a:spcAft>
              <a:buSzPts val="1700"/>
              <a:buChar char="●"/>
            </a:pPr>
            <a:r>
              <a:rPr lang="en-GB" sz="1700"/>
              <a:t>Different members should take turns to lead the community meeting</a:t>
            </a:r>
            <a:endParaRPr sz="1700"/>
          </a:p>
          <a:p>
            <a:pPr indent="0" lvl="0" marL="0" rtl="0" algn="l">
              <a:spcBef>
                <a:spcPts val="1000"/>
              </a:spcBef>
              <a:spcAft>
                <a:spcPts val="1600"/>
              </a:spcAft>
              <a:buNone/>
            </a:pPr>
            <a:r>
              <a:t/>
            </a:r>
            <a:endParaRPr/>
          </a:p>
        </p:txBody>
      </p:sp>
      <p:pic>
        <p:nvPicPr>
          <p:cNvPr id="593" name="Google Shape;593;p90"/>
          <p:cNvPicPr preferRelativeResize="0"/>
          <p:nvPr/>
        </p:nvPicPr>
        <p:blipFill>
          <a:blip r:embed="rId4">
            <a:alphaModFix/>
          </a:blip>
          <a:stretch>
            <a:fillRect/>
          </a:stretch>
        </p:blipFill>
        <p:spPr>
          <a:xfrm>
            <a:off x="3782118" y="3723843"/>
            <a:ext cx="1143000" cy="1143025"/>
          </a:xfrm>
          <a:prstGeom prst="rect">
            <a:avLst/>
          </a:prstGeom>
          <a:noFill/>
          <a:ln>
            <a:noFill/>
          </a:ln>
        </p:spPr>
      </p:pic>
      <p:sp>
        <p:nvSpPr>
          <p:cNvPr id="594" name="Google Shape;594;p90"/>
          <p:cNvSpPr txBox="1"/>
          <p:nvPr>
            <p:ph idx="1" type="body"/>
          </p:nvPr>
        </p:nvSpPr>
        <p:spPr>
          <a:xfrm>
            <a:off x="4355400" y="863550"/>
            <a:ext cx="4476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500"/>
              <a:t>Church and community group</a:t>
            </a:r>
            <a:endParaRPr b="1" sz="1500"/>
          </a:p>
          <a:p>
            <a:pPr indent="-330200" lvl="0" marL="457200" rtl="0" algn="l">
              <a:lnSpc>
                <a:spcPct val="100000"/>
              </a:lnSpc>
              <a:spcBef>
                <a:spcPts val="1000"/>
              </a:spcBef>
              <a:spcAft>
                <a:spcPts val="0"/>
              </a:spcAft>
              <a:buSzPts val="1600"/>
              <a:buChar char="●"/>
            </a:pPr>
            <a:r>
              <a:rPr lang="en-GB" sz="1600"/>
              <a:t>Read the </a:t>
            </a:r>
            <a:r>
              <a:rPr lang="en-GB" sz="1600" u="sng">
                <a:solidFill>
                  <a:schemeClr val="hlink"/>
                </a:solidFill>
                <a:hlinkClick r:id="rId5"/>
              </a:rPr>
              <a:t>case study </a:t>
            </a:r>
            <a:r>
              <a:rPr lang="en-GB" sz="1600"/>
              <a:t>to understand the community context</a:t>
            </a:r>
            <a:endParaRPr sz="1600"/>
          </a:p>
          <a:p>
            <a:pPr indent="-330200" lvl="0" marL="457200" rtl="0" algn="l">
              <a:lnSpc>
                <a:spcPct val="100000"/>
              </a:lnSpc>
              <a:spcBef>
                <a:spcPts val="0"/>
              </a:spcBef>
              <a:spcAft>
                <a:spcPts val="0"/>
              </a:spcAft>
              <a:buSzPts val="1600"/>
              <a:buChar char="●"/>
            </a:pPr>
            <a:r>
              <a:rPr lang="en-GB" sz="1600"/>
              <a:t>Outline the issues identified in the case study</a:t>
            </a:r>
            <a:endParaRPr sz="1600"/>
          </a:p>
          <a:p>
            <a:pPr indent="-330200" lvl="0" marL="457200" rtl="0" algn="l">
              <a:lnSpc>
                <a:spcPct val="100000"/>
              </a:lnSpc>
              <a:spcBef>
                <a:spcPts val="0"/>
              </a:spcBef>
              <a:spcAft>
                <a:spcPts val="0"/>
              </a:spcAft>
              <a:buSzPts val="1600"/>
              <a:buChar char="●"/>
            </a:pPr>
            <a:r>
              <a:rPr lang="en-GB" sz="1600"/>
              <a:t>Assign various roles found in the community to the group members</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t>Biblical basis for social accountability</a:t>
            </a:r>
            <a:endParaRPr sz="2600"/>
          </a:p>
        </p:txBody>
      </p:sp>
      <p:sp>
        <p:nvSpPr>
          <p:cNvPr id="114" name="Google Shape;114;p19"/>
          <p:cNvSpPr txBox="1"/>
          <p:nvPr>
            <p:ph idx="1" type="body"/>
          </p:nvPr>
        </p:nvSpPr>
        <p:spPr>
          <a:xfrm>
            <a:off x="4470175" y="943175"/>
            <a:ext cx="4260300" cy="386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800"/>
              <a:t>We serve a God of justice. As Christians, we are also required to ‘act justly’ (Micah 6:8).</a:t>
            </a:r>
            <a:endParaRPr sz="1800"/>
          </a:p>
          <a:p>
            <a:pPr indent="0" lvl="0" marL="0" rtl="0" algn="l">
              <a:lnSpc>
                <a:spcPct val="100000"/>
              </a:lnSpc>
              <a:spcBef>
                <a:spcPts val="0"/>
              </a:spcBef>
              <a:spcAft>
                <a:spcPts val="0"/>
              </a:spcAft>
              <a:buNone/>
            </a:pPr>
            <a:r>
              <a:t/>
            </a:r>
            <a:endParaRPr sz="1800"/>
          </a:p>
          <a:p>
            <a:pPr indent="0" lvl="0" marL="0" rtl="0" algn="l">
              <a:spcBef>
                <a:spcPts val="0"/>
              </a:spcBef>
              <a:spcAft>
                <a:spcPts val="0"/>
              </a:spcAft>
              <a:buNone/>
            </a:pPr>
            <a:r>
              <a:rPr lang="en-GB" sz="1800"/>
              <a:t>To do justice requires:</a:t>
            </a:r>
            <a:endParaRPr sz="1800"/>
          </a:p>
          <a:p>
            <a:pPr indent="-342900" lvl="0" marL="457200" rtl="0" algn="l">
              <a:spcBef>
                <a:spcPts val="1600"/>
              </a:spcBef>
              <a:spcAft>
                <a:spcPts val="0"/>
              </a:spcAft>
              <a:buSzPts val="1800"/>
              <a:buChar char="●"/>
            </a:pPr>
            <a:r>
              <a:rPr lang="en-GB" sz="1800"/>
              <a:t>accountability</a:t>
            </a:r>
            <a:endParaRPr sz="1800"/>
          </a:p>
          <a:p>
            <a:pPr indent="-342900" lvl="0" marL="457200" rtl="0" algn="l">
              <a:spcBef>
                <a:spcPts val="0"/>
              </a:spcBef>
              <a:spcAft>
                <a:spcPts val="0"/>
              </a:spcAft>
              <a:buSzPts val="1800"/>
              <a:buChar char="●"/>
            </a:pPr>
            <a:r>
              <a:rPr lang="en-GB" sz="1800"/>
              <a:t>people to be responsible for fulfilling their duties and obligations to others</a:t>
            </a:r>
            <a:endParaRPr sz="1800"/>
          </a:p>
          <a:p>
            <a:pPr indent="0" lvl="0" marL="0" rtl="0" algn="l">
              <a:spcBef>
                <a:spcPts val="1600"/>
              </a:spcBef>
              <a:spcAft>
                <a:spcPts val="0"/>
              </a:spcAft>
              <a:buNone/>
            </a:pPr>
            <a:r>
              <a:rPr lang="en-GB" sz="1800"/>
              <a:t>Advocacy promotes mutual accountability between the individual and others like the government.</a:t>
            </a:r>
            <a:endParaRPr sz="1800"/>
          </a:p>
          <a:p>
            <a:pPr indent="0" lvl="0" marL="0" rtl="0" algn="l">
              <a:spcBef>
                <a:spcPts val="1600"/>
              </a:spcBef>
              <a:spcAft>
                <a:spcPts val="1600"/>
              </a:spcAft>
              <a:buNone/>
            </a:pPr>
            <a:r>
              <a:t/>
            </a:r>
            <a:endParaRPr sz="1800"/>
          </a:p>
        </p:txBody>
      </p:sp>
      <p:pic>
        <p:nvPicPr>
          <p:cNvPr id="115" name="Google Shape;115;p19"/>
          <p:cNvPicPr preferRelativeResize="0"/>
          <p:nvPr/>
        </p:nvPicPr>
        <p:blipFill>
          <a:blip r:embed="rId3">
            <a:alphaModFix/>
          </a:blip>
          <a:stretch>
            <a:fillRect/>
          </a:stretch>
        </p:blipFill>
        <p:spPr>
          <a:xfrm>
            <a:off x="274872" y="1412800"/>
            <a:ext cx="4058225" cy="270482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9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tool: Testing the t</a:t>
            </a:r>
            <a:r>
              <a:rPr lang="en-GB"/>
              <a:t>emplate</a:t>
            </a:r>
            <a:r>
              <a:rPr lang="en-GB"/>
              <a:t>  </a:t>
            </a:r>
            <a:endParaRPr/>
          </a:p>
        </p:txBody>
      </p:sp>
      <p:sp>
        <p:nvSpPr>
          <p:cNvPr id="600" name="Google Shape;600;p91"/>
          <p:cNvSpPr txBox="1"/>
          <p:nvPr>
            <p:ph idx="1" type="body"/>
          </p:nvPr>
        </p:nvSpPr>
        <p:spPr>
          <a:xfrm>
            <a:off x="187625" y="2821525"/>
            <a:ext cx="3465300" cy="1822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Facilitators group </a:t>
            </a:r>
            <a:endParaRPr b="1" sz="1800"/>
          </a:p>
          <a:p>
            <a:pPr indent="-342900" lvl="0" marL="457200" rtl="0" algn="l">
              <a:lnSpc>
                <a:spcPct val="100000"/>
              </a:lnSpc>
              <a:spcBef>
                <a:spcPts val="1000"/>
              </a:spcBef>
              <a:spcAft>
                <a:spcPts val="0"/>
              </a:spcAft>
              <a:buSzPts val="1800"/>
              <a:buChar char="●"/>
            </a:pPr>
            <a:r>
              <a:rPr lang="en-GB" sz="1800"/>
              <a:t>How did you find your role?</a:t>
            </a:r>
            <a:endParaRPr sz="1800"/>
          </a:p>
          <a:p>
            <a:pPr indent="-342900" lvl="0" marL="457200" rtl="0" algn="l">
              <a:lnSpc>
                <a:spcPct val="100000"/>
              </a:lnSpc>
              <a:spcBef>
                <a:spcPts val="0"/>
              </a:spcBef>
              <a:spcAft>
                <a:spcPts val="0"/>
              </a:spcAft>
              <a:buSzPts val="1800"/>
              <a:buChar char="●"/>
            </a:pPr>
            <a:r>
              <a:rPr lang="en-GB" sz="1800"/>
              <a:t>Anything that was challenging to do?</a:t>
            </a:r>
            <a:endParaRPr sz="1800"/>
          </a:p>
          <a:p>
            <a:pPr indent="0" lvl="0" marL="0" rtl="0" algn="l">
              <a:spcBef>
                <a:spcPts val="1000"/>
              </a:spcBef>
              <a:spcAft>
                <a:spcPts val="1600"/>
              </a:spcAft>
              <a:buNone/>
            </a:pPr>
            <a:r>
              <a:t/>
            </a:r>
            <a:endParaRPr sz="1800"/>
          </a:p>
        </p:txBody>
      </p:sp>
      <p:pic>
        <p:nvPicPr>
          <p:cNvPr id="601" name="Google Shape;601;p91"/>
          <p:cNvPicPr preferRelativeResize="0"/>
          <p:nvPr/>
        </p:nvPicPr>
        <p:blipFill>
          <a:blip r:embed="rId3">
            <a:alphaModFix/>
          </a:blip>
          <a:stretch>
            <a:fillRect/>
          </a:stretch>
        </p:blipFill>
        <p:spPr>
          <a:xfrm>
            <a:off x="3807343" y="3784343"/>
            <a:ext cx="1143000" cy="1143025"/>
          </a:xfrm>
          <a:prstGeom prst="rect">
            <a:avLst/>
          </a:prstGeom>
          <a:noFill/>
          <a:ln>
            <a:noFill/>
          </a:ln>
        </p:spPr>
      </p:pic>
      <p:sp>
        <p:nvSpPr>
          <p:cNvPr id="602" name="Google Shape;602;p91"/>
          <p:cNvSpPr txBox="1"/>
          <p:nvPr>
            <p:ph idx="1" type="body"/>
          </p:nvPr>
        </p:nvSpPr>
        <p:spPr>
          <a:xfrm>
            <a:off x="5104775" y="1356825"/>
            <a:ext cx="3842100" cy="170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700"/>
              <a:t>Church and community group</a:t>
            </a:r>
            <a:endParaRPr b="1" sz="1700"/>
          </a:p>
          <a:p>
            <a:pPr indent="-336550" lvl="0" marL="457200" rtl="0" algn="l">
              <a:lnSpc>
                <a:spcPct val="100000"/>
              </a:lnSpc>
              <a:spcBef>
                <a:spcPts val="1000"/>
              </a:spcBef>
              <a:spcAft>
                <a:spcPts val="0"/>
              </a:spcAft>
              <a:buSzPts val="1700"/>
              <a:buChar char="●"/>
            </a:pPr>
            <a:r>
              <a:rPr lang="en-GB" sz="1700"/>
              <a:t>How did you find the exercise?</a:t>
            </a:r>
            <a:endParaRPr sz="1700"/>
          </a:p>
          <a:p>
            <a:pPr indent="-336550" lvl="0" marL="457200" rtl="0" algn="l">
              <a:lnSpc>
                <a:spcPct val="100000"/>
              </a:lnSpc>
              <a:spcBef>
                <a:spcPts val="0"/>
              </a:spcBef>
              <a:spcAft>
                <a:spcPts val="0"/>
              </a:spcAft>
              <a:buSzPts val="1700"/>
              <a:buChar char="●"/>
            </a:pPr>
            <a:r>
              <a:rPr lang="en-GB" sz="1700"/>
              <a:t>Anything the facilitators could have done differently to help you as a group?</a:t>
            </a:r>
            <a:endParaRPr sz="1700"/>
          </a:p>
          <a:p>
            <a:pPr indent="0" lvl="0" marL="457200" rtl="0" algn="l">
              <a:spcBef>
                <a:spcPts val="1000"/>
              </a:spcBef>
              <a:spcAft>
                <a:spcPts val="1600"/>
              </a:spcAft>
              <a:buNone/>
            </a:pPr>
            <a:r>
              <a:t/>
            </a:r>
            <a:endParaRPr/>
          </a:p>
        </p:txBody>
      </p:sp>
      <p:sp>
        <p:nvSpPr>
          <p:cNvPr id="603" name="Google Shape;603;p91"/>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chemeClr val="dk2"/>
                </a:solidFill>
                <a:latin typeface="Calibri"/>
                <a:ea typeface="Calibri"/>
                <a:cs typeface="Calibri"/>
                <a:sym typeface="Calibri"/>
              </a:rPr>
              <a:t>Feedback session</a:t>
            </a:r>
            <a:endParaRPr b="1" sz="2000">
              <a:solidFill>
                <a:schemeClr val="dk2"/>
              </a:solidFill>
              <a:latin typeface="Calibri"/>
              <a:ea typeface="Calibri"/>
              <a:cs typeface="Calibri"/>
              <a:sym typeface="Calibri"/>
            </a:endParaRPr>
          </a:p>
        </p:txBody>
      </p:sp>
      <p:sp>
        <p:nvSpPr>
          <p:cNvPr id="604" name="Google Shape;604;p91"/>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latin typeface="Calibri"/>
                <a:ea typeface="Calibri"/>
                <a:cs typeface="Calibri"/>
                <a:sym typeface="Calibri"/>
              </a:rPr>
              <a:t>Feedback from the </a:t>
            </a:r>
            <a:r>
              <a:rPr b="1" lang="en-GB" sz="1800">
                <a:solidFill>
                  <a:schemeClr val="dk2"/>
                </a:solidFill>
                <a:latin typeface="Calibri"/>
                <a:ea typeface="Calibri"/>
                <a:cs typeface="Calibri"/>
                <a:sym typeface="Calibri"/>
              </a:rPr>
              <a:t>audience</a:t>
            </a:r>
            <a:endParaRPr b="1" sz="1800">
              <a:solidFill>
                <a:schemeClr val="dk2"/>
              </a:solidFill>
              <a:latin typeface="Calibri"/>
              <a:ea typeface="Calibri"/>
              <a:cs typeface="Calibri"/>
              <a:sym typeface="Calibri"/>
            </a:endParaRPr>
          </a:p>
          <a:p>
            <a:pPr indent="-342900" lvl="0" marL="457200" rtl="0" algn="l">
              <a:spcBef>
                <a:spcPts val="0"/>
              </a:spcBef>
              <a:spcAft>
                <a:spcPts val="0"/>
              </a:spcAft>
              <a:buClr>
                <a:schemeClr val="dk2"/>
              </a:buClr>
              <a:buSzPts val="1800"/>
              <a:buFont typeface="Calibri"/>
              <a:buChar char="●"/>
            </a:pPr>
            <a:r>
              <a:rPr lang="en-GB" sz="1800">
                <a:solidFill>
                  <a:schemeClr val="dk2"/>
                </a:solidFill>
                <a:latin typeface="Calibri"/>
                <a:ea typeface="Calibri"/>
                <a:cs typeface="Calibri"/>
                <a:sym typeface="Calibri"/>
              </a:rPr>
              <a:t>What did you like about the role-play?</a:t>
            </a:r>
            <a:endParaRPr sz="1800">
              <a:solidFill>
                <a:schemeClr val="dk2"/>
              </a:solidFill>
              <a:latin typeface="Calibri"/>
              <a:ea typeface="Calibri"/>
              <a:cs typeface="Calibri"/>
              <a:sym typeface="Calibri"/>
            </a:endParaRPr>
          </a:p>
          <a:p>
            <a:pPr indent="-342900" lvl="0" marL="457200" rtl="0" algn="l">
              <a:spcBef>
                <a:spcPts val="0"/>
              </a:spcBef>
              <a:spcAft>
                <a:spcPts val="0"/>
              </a:spcAft>
              <a:buClr>
                <a:schemeClr val="dk2"/>
              </a:buClr>
              <a:buSzPts val="1800"/>
              <a:buFont typeface="Calibri"/>
              <a:buChar char="●"/>
            </a:pPr>
            <a:r>
              <a:rPr lang="en-GB" sz="1800">
                <a:solidFill>
                  <a:schemeClr val="dk2"/>
                </a:solidFill>
                <a:latin typeface="Calibri"/>
                <a:ea typeface="Calibri"/>
                <a:cs typeface="Calibri"/>
                <a:sym typeface="Calibri"/>
              </a:rPr>
              <a:t>What can be improved?</a:t>
            </a:r>
            <a:endParaRPr sz="1800">
              <a:solidFill>
                <a:schemeClr val="dk2"/>
              </a:solidFill>
              <a:latin typeface="Calibri"/>
              <a:ea typeface="Calibri"/>
              <a:cs typeface="Calibri"/>
              <a:sym typeface="Calibri"/>
            </a:endParaRPr>
          </a:p>
        </p:txBody>
      </p:sp>
      <p:sp>
        <p:nvSpPr>
          <p:cNvPr id="605" name="Google Shape;605;p91"/>
          <p:cNvSpPr txBox="1"/>
          <p:nvPr/>
        </p:nvSpPr>
        <p:spPr>
          <a:xfrm>
            <a:off x="5075000" y="2821525"/>
            <a:ext cx="3757200" cy="15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latin typeface="Calibri"/>
                <a:ea typeface="Calibri"/>
                <a:cs typeface="Calibri"/>
                <a:sym typeface="Calibri"/>
              </a:rPr>
              <a:t>Everyone</a:t>
            </a:r>
            <a:endParaRPr b="1" sz="1800">
              <a:solidFill>
                <a:schemeClr val="dk2"/>
              </a:solidFill>
              <a:latin typeface="Calibri"/>
              <a:ea typeface="Calibri"/>
              <a:cs typeface="Calibri"/>
              <a:sym typeface="Calibri"/>
            </a:endParaRPr>
          </a:p>
          <a:p>
            <a:pPr indent="-336550" lvl="0" marL="457200" rtl="0" algn="l">
              <a:spcBef>
                <a:spcPts val="0"/>
              </a:spcBef>
              <a:spcAft>
                <a:spcPts val="0"/>
              </a:spcAft>
              <a:buClr>
                <a:schemeClr val="dk2"/>
              </a:buClr>
              <a:buSzPts val="1700"/>
              <a:buFont typeface="Calibri"/>
              <a:buChar char="●"/>
            </a:pPr>
            <a:r>
              <a:rPr lang="en-GB" sz="1700">
                <a:solidFill>
                  <a:schemeClr val="dk2"/>
                </a:solidFill>
                <a:latin typeface="Calibri"/>
                <a:ea typeface="Calibri"/>
                <a:cs typeface="Calibri"/>
                <a:sym typeface="Calibri"/>
              </a:rPr>
              <a:t>How would you go about facilitating this session if your community cannot read? Give some ideas from your experiences.</a:t>
            </a:r>
            <a:endParaRPr sz="1700">
              <a:solidFill>
                <a:schemeClr val="dk2"/>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92"/>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Further guidance </a:t>
            </a:r>
            <a:endParaRPr/>
          </a:p>
        </p:txBody>
      </p:sp>
      <p:sp>
        <p:nvSpPr>
          <p:cNvPr id="611" name="Google Shape;611;p92"/>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dk1"/>
              </a:buClr>
              <a:buSzPts val="1900"/>
              <a:buChar char="●"/>
            </a:pPr>
            <a:r>
              <a:rPr lang="en-GB" sz="1900">
                <a:solidFill>
                  <a:schemeClr val="dk1"/>
                </a:solidFill>
              </a:rPr>
              <a:t>Conduct some background work to get a </a:t>
            </a:r>
            <a:r>
              <a:rPr b="1" lang="en-GB" sz="1900">
                <a:solidFill>
                  <a:schemeClr val="dk1"/>
                </a:solidFill>
              </a:rPr>
              <a:t>basic understanding of the local socio-political governance context.</a:t>
            </a:r>
            <a:endParaRPr b="1"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GB" sz="1900">
                <a:solidFill>
                  <a:schemeClr val="dk1"/>
                </a:solidFill>
              </a:rPr>
              <a:t>Ensure the community has </a:t>
            </a:r>
            <a:r>
              <a:rPr b="1" lang="en-GB" sz="1900">
                <a:solidFill>
                  <a:schemeClr val="dk1"/>
                </a:solidFill>
              </a:rPr>
              <a:t>clearly identified the service delivery issue</a:t>
            </a:r>
            <a:r>
              <a:rPr lang="en-GB" sz="1900">
                <a:solidFill>
                  <a:schemeClr val="dk1"/>
                </a:solidFill>
              </a:rPr>
              <a:t> they would like to address. </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GB" sz="1900">
                <a:solidFill>
                  <a:schemeClr val="dk1"/>
                </a:solidFill>
              </a:rPr>
              <a:t>Do some basic research on </a:t>
            </a:r>
            <a:r>
              <a:rPr b="1" lang="en-GB" sz="1900">
                <a:solidFill>
                  <a:schemeClr val="dk1"/>
                </a:solidFill>
              </a:rPr>
              <a:t>who has the responsibility</a:t>
            </a:r>
            <a:r>
              <a:rPr lang="en-GB" sz="1900">
                <a:solidFill>
                  <a:schemeClr val="dk1"/>
                </a:solidFill>
              </a:rPr>
              <a:t> to deliver the identified service.</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GB" sz="1900">
                <a:solidFill>
                  <a:schemeClr val="dk1"/>
                </a:solidFill>
              </a:rPr>
              <a:t>Establish what the </a:t>
            </a:r>
            <a:r>
              <a:rPr b="1" lang="en-GB" sz="1900">
                <a:solidFill>
                  <a:schemeClr val="dk1"/>
                </a:solidFill>
              </a:rPr>
              <a:t>minimum expected level of service delivery</a:t>
            </a:r>
            <a:r>
              <a:rPr lang="en-GB" sz="1900">
                <a:solidFill>
                  <a:schemeClr val="dk1"/>
                </a:solidFill>
              </a:rPr>
              <a:t> is.</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GB" sz="1900">
                <a:solidFill>
                  <a:schemeClr val="dk1"/>
                </a:solidFill>
              </a:rPr>
              <a:t>Take some time to think ahead around what advocacy and actions will need to take place to follow up on commitments made towards improving the service delivery. </a:t>
            </a:r>
            <a:endParaRPr>
              <a:solidFill>
                <a:schemeClr val="dk1"/>
              </a:solidFill>
            </a:endParaRPr>
          </a:p>
          <a:p>
            <a:pPr indent="0" lvl="0" marL="0" rtl="0" algn="l">
              <a:lnSpc>
                <a:spcPct val="100000"/>
              </a:lnSpc>
              <a:spcBef>
                <a:spcPts val="1000"/>
              </a:spcBef>
              <a:spcAft>
                <a:spcPts val="0"/>
              </a:spcAft>
              <a:buNone/>
            </a:pPr>
            <a:r>
              <a:t/>
            </a:r>
            <a:endParaRPr>
              <a:solidFill>
                <a:schemeClr val="dk1"/>
              </a:solidFill>
            </a:endParaRPr>
          </a:p>
          <a:p>
            <a:pPr indent="0" lvl="0" marL="0" rtl="0" algn="l">
              <a:spcBef>
                <a:spcPts val="14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9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Further reading</a:t>
            </a:r>
            <a:endParaRPr/>
          </a:p>
        </p:txBody>
      </p:sp>
      <p:sp>
        <p:nvSpPr>
          <p:cNvPr id="617" name="Google Shape;617;p93"/>
          <p:cNvSpPr txBox="1"/>
          <p:nvPr>
            <p:ph idx="1" type="body"/>
          </p:nvPr>
        </p:nvSpPr>
        <p:spPr>
          <a:xfrm>
            <a:off x="353850" y="1136363"/>
            <a:ext cx="5756700" cy="32355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AutoNum type="alphaUcPeriod"/>
            </a:pPr>
            <a:r>
              <a:rPr b="1" lang="en-GB" sz="1200" u="sng">
                <a:solidFill>
                  <a:srgbClr val="007D98"/>
                </a:solidFill>
                <a:hlinkClick r:id="rId3">
                  <a:extLst>
                    <a:ext uri="{A12FA001-AC4F-418D-AE19-62706E023703}">
                      <ahyp:hlinkClr val="tx"/>
                    </a:ext>
                  </a:extLst>
                </a:hlinkClick>
              </a:rPr>
              <a:t>Example 1: Community Score Card </a:t>
            </a:r>
            <a:br>
              <a:rPr b="1" lang="en-GB" sz="1200" u="sng">
                <a:solidFill>
                  <a:srgbClr val="007D98"/>
                </a:solidFill>
                <a:hlinkClick r:id="rId4">
                  <a:extLst>
                    <a:ext uri="{A12FA001-AC4F-418D-AE19-62706E023703}">
                      <ahyp:hlinkClr val="tx"/>
                    </a:ext>
                  </a:extLst>
                </a:hlinkClick>
              </a:rPr>
            </a:br>
            <a:r>
              <a:rPr b="1" lang="en-GB" sz="1200" u="sng">
                <a:solidFill>
                  <a:srgbClr val="007D98"/>
                </a:solidFill>
                <a:hlinkClick r:id="rId5">
                  <a:extLst>
                    <a:ext uri="{A12FA001-AC4F-418D-AE19-62706E023703}">
                      <ahyp:hlinkClr val="tx"/>
                    </a:ext>
                  </a:extLst>
                </a:hlinkClick>
              </a:rPr>
              <a:t>for Mafanikio Dispensary, Kufikia </a:t>
            </a:r>
            <a:br>
              <a:rPr b="1" lang="en-GB" sz="1200" u="sng">
                <a:solidFill>
                  <a:srgbClr val="007D98"/>
                </a:solidFill>
                <a:hlinkClick r:id="rId6">
                  <a:extLst>
                    <a:ext uri="{A12FA001-AC4F-418D-AE19-62706E023703}">
                      <ahyp:hlinkClr val="tx"/>
                    </a:ext>
                  </a:extLst>
                </a:hlinkClick>
              </a:rPr>
            </a:br>
            <a:r>
              <a:rPr b="1" lang="en-GB" sz="1200" u="sng">
                <a:solidFill>
                  <a:srgbClr val="007D98"/>
                </a:solidFill>
                <a:hlinkClick r:id="rId7">
                  <a:extLst>
                    <a:ext uri="{A12FA001-AC4F-418D-AE19-62706E023703}">
                      <ahyp:hlinkClr val="tx"/>
                    </a:ext>
                  </a:extLst>
                </a:hlinkClick>
              </a:rPr>
              <a:t>County 4 2 2 1</a:t>
            </a:r>
            <a:endParaRPr sz="1200"/>
          </a:p>
          <a:p>
            <a:pPr indent="-304800" lvl="0" marL="457200" rtl="0" algn="l">
              <a:lnSpc>
                <a:spcPct val="100000"/>
              </a:lnSpc>
              <a:spcBef>
                <a:spcPts val="0"/>
              </a:spcBef>
              <a:spcAft>
                <a:spcPts val="0"/>
              </a:spcAft>
              <a:buSzPts val="1200"/>
              <a:buAutoNum type="alphaUcPeriod"/>
            </a:pPr>
            <a:r>
              <a:rPr b="1" lang="en-GB" sz="1200" u="sng">
                <a:solidFill>
                  <a:srgbClr val="007D98"/>
                </a:solidFill>
                <a:hlinkClick r:id="rId8">
                  <a:extLst>
                    <a:ext uri="{A12FA001-AC4F-418D-AE19-62706E023703}">
                      <ahyp:hlinkClr val="tx"/>
                    </a:ext>
                  </a:extLst>
                </a:hlinkClick>
              </a:rPr>
              <a:t>Participatory Budgeting, Community </a:t>
            </a:r>
            <a:br>
              <a:rPr b="1" lang="en-GB" sz="1200" u="sng">
                <a:solidFill>
                  <a:srgbClr val="007D98"/>
                </a:solidFill>
                <a:hlinkClick r:id="rId9">
                  <a:extLst>
                    <a:ext uri="{A12FA001-AC4F-418D-AE19-62706E023703}">
                      <ahyp:hlinkClr val="tx"/>
                    </a:ext>
                  </a:extLst>
                </a:hlinkClick>
              </a:rPr>
            </a:br>
            <a:r>
              <a:rPr b="1" lang="en-GB" sz="1200" u="sng">
                <a:solidFill>
                  <a:srgbClr val="007D98"/>
                </a:solidFill>
                <a:hlinkClick r:id="rId10">
                  <a:extLst>
                    <a:ext uri="{A12FA001-AC4F-418D-AE19-62706E023703}">
                      <ahyp:hlinkClr val="tx"/>
                    </a:ext>
                  </a:extLst>
                </a:hlinkClick>
              </a:rPr>
              <a:t>Score Card, Citizen Report Card Toolkit, </a:t>
            </a:r>
            <a:br>
              <a:rPr b="1" lang="en-GB" sz="1200" u="sng">
                <a:solidFill>
                  <a:srgbClr val="007D98"/>
                </a:solidFill>
                <a:hlinkClick r:id="rId11">
                  <a:extLst>
                    <a:ext uri="{A12FA001-AC4F-418D-AE19-62706E023703}">
                      <ahyp:hlinkClr val="tx"/>
                    </a:ext>
                  </a:extLst>
                </a:hlinkClick>
              </a:rPr>
            </a:br>
            <a:r>
              <a:rPr b="1" lang="en-GB" sz="1200" u="sng">
                <a:solidFill>
                  <a:srgbClr val="007D98"/>
                </a:solidFill>
                <a:hlinkClick r:id="rId12">
                  <a:extLst>
                    <a:ext uri="{A12FA001-AC4F-418D-AE19-62706E023703}">
                      <ahyp:hlinkClr val="tx"/>
                    </a:ext>
                  </a:extLst>
                </a:hlinkClick>
              </a:rPr>
              <a:t>IEA, 2015, p42</a:t>
            </a:r>
            <a:r>
              <a:rPr b="1" lang="en-GB" sz="1200">
                <a:solidFill>
                  <a:schemeClr val="dk1"/>
                </a:solidFill>
              </a:rPr>
              <a:t> </a:t>
            </a:r>
            <a:endParaRPr b="1" sz="1200"/>
          </a:p>
          <a:p>
            <a:pPr indent="-304800" lvl="0" marL="457200" rtl="0" algn="l">
              <a:lnSpc>
                <a:spcPct val="100000"/>
              </a:lnSpc>
              <a:spcBef>
                <a:spcPts val="0"/>
              </a:spcBef>
              <a:spcAft>
                <a:spcPts val="0"/>
              </a:spcAft>
              <a:buSzPts val="1200"/>
              <a:buAutoNum type="alphaUcPeriod"/>
            </a:pPr>
            <a:r>
              <a:rPr b="1" lang="en-GB" sz="1200" u="sng">
                <a:solidFill>
                  <a:srgbClr val="007D98"/>
                </a:solidFill>
                <a:hlinkClick r:id="rId13">
                  <a:extLst>
                    <a:ext uri="{A12FA001-AC4F-418D-AE19-62706E023703}">
                      <ahyp:hlinkClr val="tx"/>
                    </a:ext>
                  </a:extLst>
                </a:hlinkClick>
              </a:rPr>
              <a:t>Community scorecard </a:t>
            </a:r>
            <a:br>
              <a:rPr b="1" lang="en-GB" sz="1200" u="sng">
                <a:solidFill>
                  <a:srgbClr val="007D98"/>
                </a:solidFill>
                <a:hlinkClick r:id="rId14">
                  <a:extLst>
                    <a:ext uri="{A12FA001-AC4F-418D-AE19-62706E023703}">
                      <ahyp:hlinkClr val="tx"/>
                    </a:ext>
                  </a:extLst>
                </a:hlinkClick>
              </a:rPr>
            </a:br>
            <a:r>
              <a:rPr b="1" lang="en-GB" sz="1200" u="sng">
                <a:solidFill>
                  <a:srgbClr val="007D98"/>
                </a:solidFill>
                <a:hlinkClick r:id="rId15">
                  <a:extLst>
                    <a:ext uri="{A12FA001-AC4F-418D-AE19-62706E023703}">
                      <ahyp:hlinkClr val="tx"/>
                    </a:ext>
                  </a:extLst>
                </a:hlinkClick>
              </a:rPr>
              <a:t>implementation Steps</a:t>
            </a:r>
            <a:endParaRPr sz="1200"/>
          </a:p>
          <a:p>
            <a:pPr indent="-304800" lvl="0" marL="457200" rtl="0" algn="l">
              <a:lnSpc>
                <a:spcPct val="100000"/>
              </a:lnSpc>
              <a:spcBef>
                <a:spcPts val="0"/>
              </a:spcBef>
              <a:spcAft>
                <a:spcPts val="0"/>
              </a:spcAft>
              <a:buSzPts val="1200"/>
              <a:buAutoNum type="alphaUcPeriod"/>
            </a:pPr>
            <a:r>
              <a:rPr b="1" lang="en-GB" sz="1200" u="sng">
                <a:solidFill>
                  <a:srgbClr val="007D98"/>
                </a:solidFill>
                <a:hlinkClick r:id="rId16">
                  <a:extLst>
                    <a:ext uri="{A12FA001-AC4F-418D-AE19-62706E023703}">
                      <ahyp:hlinkClr val="tx"/>
                    </a:ext>
                  </a:extLst>
                </a:hlinkClick>
              </a:rPr>
              <a:t>Social Accountability Topic Guide</a:t>
            </a:r>
            <a:endParaRPr sz="1200"/>
          </a:p>
          <a:p>
            <a:pPr indent="-304800" lvl="0" marL="457200" rtl="0" algn="l">
              <a:lnSpc>
                <a:spcPct val="100000"/>
              </a:lnSpc>
              <a:spcBef>
                <a:spcPts val="0"/>
              </a:spcBef>
              <a:spcAft>
                <a:spcPts val="0"/>
              </a:spcAft>
              <a:buSzPts val="1200"/>
              <a:buAutoNum type="alphaUcPeriod"/>
            </a:pPr>
            <a:r>
              <a:rPr b="1" lang="en-GB" sz="1200" u="sng">
                <a:solidFill>
                  <a:srgbClr val="007D98"/>
                </a:solidFill>
                <a:hlinkClick r:id="rId17">
                  <a:extLst>
                    <a:ext uri="{A12FA001-AC4F-418D-AE19-62706E023703}">
                      <ahyp:hlinkClr val="tx"/>
                    </a:ext>
                  </a:extLst>
                </a:hlinkClick>
              </a:rPr>
              <a:t>Advocacy and social </a:t>
            </a:r>
            <a:br>
              <a:rPr b="1" lang="en-GB" sz="1200" u="sng">
                <a:solidFill>
                  <a:srgbClr val="007D98"/>
                </a:solidFill>
                <a:hlinkClick r:id="rId18">
                  <a:extLst>
                    <a:ext uri="{A12FA001-AC4F-418D-AE19-62706E023703}">
                      <ahyp:hlinkClr val="tx"/>
                    </a:ext>
                  </a:extLst>
                </a:hlinkClick>
              </a:rPr>
            </a:br>
            <a:r>
              <a:rPr b="1" lang="en-GB" sz="1200" u="sng">
                <a:solidFill>
                  <a:srgbClr val="007D98"/>
                </a:solidFill>
                <a:hlinkClick r:id="rId19">
                  <a:extLst>
                    <a:ext uri="{A12FA001-AC4F-418D-AE19-62706E023703}">
                      <ahyp:hlinkClr val="tx"/>
                    </a:ext>
                  </a:extLst>
                </a:hlinkClick>
              </a:rPr>
              <a:t>accountability toolbox</a:t>
            </a:r>
            <a:endParaRPr sz="1200"/>
          </a:p>
          <a:p>
            <a:pPr indent="-304800" lvl="0" marL="457200" rtl="0" algn="l">
              <a:lnSpc>
                <a:spcPct val="100000"/>
              </a:lnSpc>
              <a:spcBef>
                <a:spcPts val="0"/>
              </a:spcBef>
              <a:spcAft>
                <a:spcPts val="0"/>
              </a:spcAft>
              <a:buSzPts val="1200"/>
              <a:buAutoNum type="alphaUcPeriod"/>
            </a:pPr>
            <a:r>
              <a:rPr b="1" lang="en-GB" sz="1200" u="sng">
                <a:solidFill>
                  <a:srgbClr val="007D98"/>
                </a:solidFill>
                <a:hlinkClick r:id="rId20">
                  <a:extLst>
                    <a:ext uri="{A12FA001-AC4F-418D-AE19-62706E023703}">
                      <ahyp:hlinkClr val="tx"/>
                    </a:ext>
                  </a:extLst>
                </a:hlinkClick>
              </a:rPr>
              <a:t>Manual on Social Accountability for Civil Society Organizations and Municipalities </a:t>
            </a:r>
            <a:br>
              <a:rPr b="1" lang="en-GB" sz="1200" u="sng">
                <a:solidFill>
                  <a:srgbClr val="007D98"/>
                </a:solidFill>
                <a:hlinkClick r:id="rId21">
                  <a:extLst>
                    <a:ext uri="{A12FA001-AC4F-418D-AE19-62706E023703}">
                      <ahyp:hlinkClr val="tx"/>
                    </a:ext>
                  </a:extLst>
                </a:hlinkClick>
              </a:rPr>
            </a:br>
            <a:r>
              <a:rPr b="1" lang="en-GB" sz="1200" u="sng">
                <a:solidFill>
                  <a:srgbClr val="007D98"/>
                </a:solidFill>
                <a:hlinkClick r:id="rId22">
                  <a:extLst>
                    <a:ext uri="{A12FA001-AC4F-418D-AE19-62706E023703}">
                      <ahyp:hlinkClr val="tx"/>
                    </a:ext>
                  </a:extLst>
                </a:hlinkClick>
              </a:rPr>
              <a:t>in Palestine</a:t>
            </a:r>
            <a:endParaRPr sz="1200"/>
          </a:p>
          <a:p>
            <a:pPr indent="-304800" lvl="0" marL="457200" rtl="0" algn="l">
              <a:lnSpc>
                <a:spcPct val="100000"/>
              </a:lnSpc>
              <a:spcBef>
                <a:spcPts val="0"/>
              </a:spcBef>
              <a:spcAft>
                <a:spcPts val="0"/>
              </a:spcAft>
              <a:buSzPts val="1200"/>
              <a:buAutoNum type="alphaUcPeriod"/>
            </a:pPr>
            <a:r>
              <a:rPr b="1" lang="en-GB" sz="1200" u="sng">
                <a:solidFill>
                  <a:srgbClr val="007D98"/>
                </a:solidFill>
                <a:hlinkClick r:id="rId23">
                  <a:extLst>
                    <a:ext uri="{A12FA001-AC4F-418D-AE19-62706E023703}">
                      <ahyp:hlinkClr val="tx"/>
                    </a:ext>
                  </a:extLst>
                </a:hlinkClick>
              </a:rPr>
              <a:t>Community scorecard training </a:t>
            </a:r>
            <a:br>
              <a:rPr b="1" lang="en-GB" sz="1200" u="sng">
                <a:solidFill>
                  <a:srgbClr val="007D98"/>
                </a:solidFill>
                <a:hlinkClick r:id="rId24">
                  <a:extLst>
                    <a:ext uri="{A12FA001-AC4F-418D-AE19-62706E023703}">
                      <ahyp:hlinkClr val="tx"/>
                    </a:ext>
                  </a:extLst>
                </a:hlinkClick>
              </a:rPr>
            </a:br>
            <a:r>
              <a:rPr b="1" lang="en-GB" sz="1200" u="sng">
                <a:solidFill>
                  <a:srgbClr val="007D98"/>
                </a:solidFill>
                <a:hlinkClick r:id="rId25">
                  <a:extLst>
                    <a:ext uri="{A12FA001-AC4F-418D-AE19-62706E023703}">
                      <ahyp:hlinkClr val="tx"/>
                    </a:ext>
                  </a:extLst>
                </a:hlinkClick>
              </a:rPr>
              <a:t>guide, pp12–19</a:t>
            </a:r>
            <a:endParaRPr b="1" sz="1200">
              <a:solidFill>
                <a:srgbClr val="007D98"/>
              </a:solidFill>
            </a:endParaRPr>
          </a:p>
          <a:p>
            <a:pPr indent="-304800" lvl="0" marL="457200" rtl="0" algn="l">
              <a:lnSpc>
                <a:spcPct val="100000"/>
              </a:lnSpc>
              <a:spcBef>
                <a:spcPts val="0"/>
              </a:spcBef>
              <a:spcAft>
                <a:spcPts val="0"/>
              </a:spcAft>
              <a:buClr>
                <a:schemeClr val="dk1"/>
              </a:buClr>
              <a:buSzPts val="1200"/>
              <a:buAutoNum type="alphaUcPeriod"/>
            </a:pPr>
            <a:r>
              <a:rPr b="1" lang="en-GB" sz="1200" u="sng">
                <a:solidFill>
                  <a:srgbClr val="007D98"/>
                </a:solidFill>
                <a:hlinkClick r:id="rId26">
                  <a:extLst>
                    <a:ext uri="{A12FA001-AC4F-418D-AE19-62706E023703}">
                      <ahyp:hlinkClr val="tx"/>
                    </a:ext>
                  </a:extLst>
                </a:hlinkClick>
              </a:rPr>
              <a:t>Community scorecard slides, pp12–26</a:t>
            </a:r>
            <a:endParaRPr b="1" sz="1200">
              <a:solidFill>
                <a:srgbClr val="333333"/>
              </a:solidFill>
            </a:endParaRPr>
          </a:p>
          <a:p>
            <a:pPr indent="0" lvl="0" marL="0" rtl="0" algn="l">
              <a:lnSpc>
                <a:spcPct val="100000"/>
              </a:lnSpc>
              <a:spcBef>
                <a:spcPts val="0"/>
              </a:spcBef>
              <a:spcAft>
                <a:spcPts val="700"/>
              </a:spcAft>
              <a:buNone/>
            </a:pPr>
            <a:r>
              <a:t/>
            </a:r>
            <a:endParaRPr b="1"/>
          </a:p>
        </p:txBody>
      </p:sp>
      <p:pic>
        <p:nvPicPr>
          <p:cNvPr id="618" name="Google Shape;618;p93"/>
          <p:cNvPicPr preferRelativeResize="0"/>
          <p:nvPr/>
        </p:nvPicPr>
        <p:blipFill>
          <a:blip r:embed="rId27">
            <a:alphaModFix/>
          </a:blip>
          <a:stretch>
            <a:fillRect/>
          </a:stretch>
        </p:blipFill>
        <p:spPr>
          <a:xfrm>
            <a:off x="5674188" y="1618063"/>
            <a:ext cx="2447925" cy="24479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94"/>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000"/>
              <a:t>Public expenditure tracking survey tool </a:t>
            </a:r>
            <a:endParaRPr sz="4000"/>
          </a:p>
        </p:txBody>
      </p:sp>
      <p:sp>
        <p:nvSpPr>
          <p:cNvPr id="624" name="Google Shape;624;p94"/>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Tool 5</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5"/>
          <p:cNvSpPr txBox="1"/>
          <p:nvPr>
            <p:ph type="title"/>
          </p:nvPr>
        </p:nvSpPr>
        <p:spPr>
          <a:xfrm>
            <a:off x="87925" y="111650"/>
            <a:ext cx="9019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5: </a:t>
            </a:r>
            <a:r>
              <a:rPr lang="en-GB"/>
              <a:t>What is the public expenditure tracking survey tool</a:t>
            </a:r>
            <a:r>
              <a:rPr lang="en-GB"/>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0" name="Google Shape;630;p95"/>
          <p:cNvSpPr txBox="1"/>
          <p:nvPr>
            <p:ph idx="1" type="body"/>
          </p:nvPr>
        </p:nvSpPr>
        <p:spPr>
          <a:xfrm>
            <a:off x="132675" y="1037400"/>
            <a:ext cx="5071200" cy="318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00"/>
              <a:t>This is a method by which </a:t>
            </a:r>
            <a:r>
              <a:rPr b="1" lang="en-GB" sz="2100"/>
              <a:t>citizens track the flow of public resources</a:t>
            </a:r>
            <a:r>
              <a:rPr lang="en-GB" sz="2100"/>
              <a:t> (eg finances, materials, machinery, human resources) from the highest levels of government, through administrative structures at different levels, all the way </a:t>
            </a:r>
            <a:r>
              <a:rPr b="1" lang="en-GB" sz="2100"/>
              <a:t>to the frontline public service providers.</a:t>
            </a:r>
            <a:endParaRPr b="1" sz="21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descr="A man, woman holding a baby and a woman in a wheelchair visit a construction site where two builders are adding a roof to a small building" id="631" name="Google Shape;631;p95"/>
          <p:cNvPicPr preferRelativeResize="0"/>
          <p:nvPr/>
        </p:nvPicPr>
        <p:blipFill>
          <a:blip r:embed="rId3">
            <a:alphaModFix/>
          </a:blip>
          <a:stretch>
            <a:fillRect/>
          </a:stretch>
        </p:blipFill>
        <p:spPr>
          <a:xfrm>
            <a:off x="5066825" y="1352751"/>
            <a:ext cx="3924924" cy="23023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6"/>
          <p:cNvSpPr txBox="1"/>
          <p:nvPr>
            <p:ph idx="1" type="body"/>
          </p:nvPr>
        </p:nvSpPr>
        <p:spPr>
          <a:xfrm>
            <a:off x="4175725" y="170850"/>
            <a:ext cx="4831800" cy="24501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GB" sz="2100"/>
              <a:t>For citizens to </a:t>
            </a:r>
            <a:r>
              <a:rPr b="1" lang="en-GB" sz="2100"/>
              <a:t>assess the amount of funds allocated </a:t>
            </a:r>
            <a:r>
              <a:rPr lang="en-GB" sz="2100"/>
              <a:t>for implementation of activities by frontline service providers. </a:t>
            </a:r>
            <a:endParaRPr sz="2100"/>
          </a:p>
          <a:p>
            <a:pPr indent="-361950" lvl="0" marL="457200" rtl="0" algn="l">
              <a:spcBef>
                <a:spcPts val="0"/>
              </a:spcBef>
              <a:spcAft>
                <a:spcPts val="0"/>
              </a:spcAft>
              <a:buSzPts val="2100"/>
              <a:buChar char="●"/>
            </a:pPr>
            <a:r>
              <a:rPr lang="en-GB" sz="2100"/>
              <a:t>Establish how much </a:t>
            </a:r>
            <a:r>
              <a:rPr b="1" lang="en-GB" sz="2100"/>
              <a:t>has been spent</a:t>
            </a:r>
            <a:r>
              <a:rPr lang="en-GB" sz="2100"/>
              <a:t>, </a:t>
            </a:r>
            <a:endParaRPr sz="2100"/>
          </a:p>
          <a:p>
            <a:pPr indent="-361950" lvl="0" marL="457200" rtl="0" algn="l">
              <a:spcBef>
                <a:spcPts val="0"/>
              </a:spcBef>
              <a:spcAft>
                <a:spcPts val="0"/>
              </a:spcAft>
              <a:buSzPts val="2100"/>
              <a:buChar char="●"/>
            </a:pPr>
            <a:r>
              <a:rPr b="1" lang="en-GB" sz="2100"/>
              <a:t>is being spent</a:t>
            </a:r>
            <a:r>
              <a:rPr lang="en-GB" sz="2100"/>
              <a:t> </a:t>
            </a:r>
            <a:endParaRPr sz="2100"/>
          </a:p>
          <a:p>
            <a:pPr indent="-361950" lvl="0" marL="457200" rtl="0" algn="l">
              <a:spcBef>
                <a:spcPts val="0"/>
              </a:spcBef>
              <a:spcAft>
                <a:spcPts val="0"/>
              </a:spcAft>
              <a:buSzPts val="2100"/>
              <a:buChar char="●"/>
            </a:pPr>
            <a:r>
              <a:rPr lang="en-GB" sz="2100"/>
              <a:t>and the </a:t>
            </a:r>
            <a:r>
              <a:rPr b="1" lang="en-GB" sz="2100"/>
              <a:t>outputs</a:t>
            </a:r>
            <a:r>
              <a:rPr lang="en-GB" sz="2100"/>
              <a:t> that have been achieved through the funds that have already been spent.</a:t>
            </a:r>
            <a:endParaRPr sz="2100"/>
          </a:p>
          <a:p>
            <a:pPr indent="0" lvl="0" marL="0" rtl="0" algn="l">
              <a:spcBef>
                <a:spcPts val="1600"/>
              </a:spcBef>
              <a:spcAft>
                <a:spcPts val="0"/>
              </a:spcAft>
              <a:buNone/>
            </a:pPr>
            <a:r>
              <a:rPr lang="en-GB" sz="2100"/>
              <a:t>This tool can be used at all levels of government where allocation and expenditure of funds take place.</a:t>
            </a:r>
            <a:endParaRPr sz="21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37" name="Google Shape;637;p96"/>
          <p:cNvSpPr txBox="1"/>
          <p:nvPr>
            <p:ph type="title"/>
          </p:nvPr>
        </p:nvSpPr>
        <p:spPr>
          <a:xfrm>
            <a:off x="439475" y="1735056"/>
            <a:ext cx="2966100" cy="88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5: Purpose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97"/>
          <p:cNvSpPr txBox="1"/>
          <p:nvPr>
            <p:ph idx="1" type="body"/>
          </p:nvPr>
        </p:nvSpPr>
        <p:spPr>
          <a:xfrm>
            <a:off x="4318050" y="100725"/>
            <a:ext cx="4397400" cy="3430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000">
                <a:solidFill>
                  <a:schemeClr val="dk1"/>
                </a:solidFill>
              </a:rPr>
              <a:t>Strengths</a:t>
            </a:r>
            <a:r>
              <a:rPr b="1" lang="en-GB" sz="2000">
                <a:solidFill>
                  <a:schemeClr val="dk1"/>
                </a:solidFill>
              </a:rPr>
              <a:t> </a:t>
            </a:r>
            <a:endParaRPr b="1" sz="2000">
              <a:solidFill>
                <a:schemeClr val="dk1"/>
              </a:solidFill>
            </a:endParaRPr>
          </a:p>
          <a:p>
            <a:pPr indent="-355600" lvl="0" marL="457200" rtl="0" algn="l">
              <a:lnSpc>
                <a:spcPct val="100000"/>
              </a:lnSpc>
              <a:spcBef>
                <a:spcPts val="700"/>
              </a:spcBef>
              <a:spcAft>
                <a:spcPts val="0"/>
              </a:spcAft>
              <a:buClr>
                <a:schemeClr val="dk1"/>
              </a:buClr>
              <a:buSzPts val="2000"/>
              <a:buFont typeface="Noto Sans Symbols"/>
              <a:buChar char="●"/>
            </a:pPr>
            <a:r>
              <a:rPr lang="en-GB" sz="2000">
                <a:solidFill>
                  <a:schemeClr val="dk1"/>
                </a:solidFill>
              </a:rPr>
              <a:t>Good at keeping up to date with what citizens are concerned about.</a:t>
            </a:r>
            <a:endParaRPr sz="2000">
              <a:solidFill>
                <a:schemeClr val="dk1"/>
              </a:solidFill>
            </a:endParaRPr>
          </a:p>
          <a:p>
            <a:pPr indent="-355600" lvl="0" marL="457200" rtl="0" algn="l">
              <a:lnSpc>
                <a:spcPct val="100000"/>
              </a:lnSpc>
              <a:spcBef>
                <a:spcPts val="700"/>
              </a:spcBef>
              <a:spcAft>
                <a:spcPts val="0"/>
              </a:spcAft>
              <a:buClr>
                <a:schemeClr val="dk1"/>
              </a:buClr>
              <a:buSzPts val="2000"/>
              <a:buFont typeface="Noto Sans Symbols"/>
              <a:buChar char="●"/>
            </a:pPr>
            <a:r>
              <a:rPr lang="en-GB" sz="2000">
                <a:solidFill>
                  <a:schemeClr val="dk1"/>
                </a:solidFill>
              </a:rPr>
              <a:t>Able to focus accountability on local issues as well as wider systemic ones.</a:t>
            </a:r>
            <a:endParaRPr sz="2000">
              <a:solidFill>
                <a:schemeClr val="dk1"/>
              </a:solidFill>
            </a:endParaRPr>
          </a:p>
          <a:p>
            <a:pPr indent="-355600" lvl="0" marL="457200" rtl="0" algn="l">
              <a:lnSpc>
                <a:spcPct val="100000"/>
              </a:lnSpc>
              <a:spcBef>
                <a:spcPts val="700"/>
              </a:spcBef>
              <a:spcAft>
                <a:spcPts val="0"/>
              </a:spcAft>
              <a:buClr>
                <a:schemeClr val="dk1"/>
              </a:buClr>
              <a:buSzPts val="2000"/>
              <a:buFont typeface="Noto Sans Symbols"/>
              <a:buChar char="●"/>
            </a:pPr>
            <a:r>
              <a:rPr lang="en-GB" sz="2000">
                <a:solidFill>
                  <a:schemeClr val="dk1"/>
                </a:solidFill>
              </a:rPr>
              <a:t>Fights corruption and inefficiencies in service delivery.</a:t>
            </a:r>
            <a:endParaRPr sz="2000">
              <a:solidFill>
                <a:schemeClr val="dk1"/>
              </a:solidFill>
            </a:endParaRPr>
          </a:p>
          <a:p>
            <a:pPr indent="0" lvl="0" marL="457200" rtl="0" algn="l">
              <a:lnSpc>
                <a:spcPct val="100000"/>
              </a:lnSpc>
              <a:spcBef>
                <a:spcPts val="700"/>
              </a:spcBef>
              <a:spcAft>
                <a:spcPts val="0"/>
              </a:spcAft>
              <a:buNone/>
            </a:pPr>
            <a:r>
              <a:t/>
            </a:r>
            <a:endParaRPr sz="2000">
              <a:solidFill>
                <a:schemeClr val="dk1"/>
              </a:solidFill>
            </a:endParaRPr>
          </a:p>
          <a:p>
            <a:pPr indent="0" lvl="0" marL="0" rtl="0" algn="l">
              <a:lnSpc>
                <a:spcPct val="100000"/>
              </a:lnSpc>
              <a:spcBef>
                <a:spcPts val="0"/>
              </a:spcBef>
              <a:spcAft>
                <a:spcPts val="0"/>
              </a:spcAft>
              <a:buNone/>
            </a:pPr>
            <a:r>
              <a:rPr b="1" lang="en-GB" sz="2000">
                <a:solidFill>
                  <a:schemeClr val="dk1"/>
                </a:solidFill>
              </a:rPr>
              <a:t>Limitations </a:t>
            </a:r>
            <a:endParaRPr b="1" sz="2000">
              <a:solidFill>
                <a:schemeClr val="dk1"/>
              </a:solidFill>
            </a:endParaRPr>
          </a:p>
          <a:p>
            <a:pPr indent="-355600" lvl="0" marL="457200" rtl="0" algn="l">
              <a:lnSpc>
                <a:spcPct val="100000"/>
              </a:lnSpc>
              <a:spcBef>
                <a:spcPts val="700"/>
              </a:spcBef>
              <a:spcAft>
                <a:spcPts val="0"/>
              </a:spcAft>
              <a:buClr>
                <a:schemeClr val="dk1"/>
              </a:buClr>
              <a:buSzPts val="2000"/>
              <a:buChar char="●"/>
            </a:pPr>
            <a:r>
              <a:rPr lang="en-GB" sz="2000">
                <a:solidFill>
                  <a:schemeClr val="dk1"/>
                </a:solidFill>
              </a:rPr>
              <a:t>There can be problems if data does not exist, is not accessible, or is in an unusable format, whether intentionally or not. </a:t>
            </a:r>
            <a:endParaRPr>
              <a:solidFill>
                <a:schemeClr val="dk1"/>
              </a:solidFill>
            </a:endParaRPr>
          </a:p>
          <a:p>
            <a:pPr indent="0" lvl="0" marL="0" rtl="0" algn="l">
              <a:lnSpc>
                <a:spcPct val="100000"/>
              </a:lnSpc>
              <a:spcBef>
                <a:spcPts val="700"/>
              </a:spcBef>
              <a:spcAft>
                <a:spcPts val="0"/>
              </a:spcAft>
              <a:buNone/>
            </a:pPr>
            <a:r>
              <a:t/>
            </a:r>
            <a:endParaRPr>
              <a:solidFill>
                <a:schemeClr val="dk1"/>
              </a:solidFill>
            </a:endParaRPr>
          </a:p>
          <a:p>
            <a:pPr indent="0" lvl="0" marL="0" rtl="0" algn="l">
              <a:lnSpc>
                <a:spcPct val="100000"/>
              </a:lnSpc>
              <a:spcBef>
                <a:spcPts val="700"/>
              </a:spcBef>
              <a:spcAft>
                <a:spcPts val="0"/>
              </a:spcAft>
              <a:buNone/>
            </a:pPr>
            <a:r>
              <a:t/>
            </a:r>
            <a:endParaRPr b="1" sz="1300">
              <a:solidFill>
                <a:schemeClr val="dk1"/>
              </a:solidFill>
            </a:endParaRPr>
          </a:p>
          <a:p>
            <a:pPr indent="0" lvl="0" marL="457200" rtl="0" algn="l">
              <a:spcBef>
                <a:spcPts val="700"/>
              </a:spcBef>
              <a:spcAft>
                <a:spcPts val="0"/>
              </a:spcAft>
              <a:buNone/>
            </a:pPr>
            <a:r>
              <a:t/>
            </a:r>
            <a:endParaRPr b="1" sz="1200"/>
          </a:p>
          <a:p>
            <a:pPr indent="0" lvl="0" marL="0" rtl="0" algn="l">
              <a:spcBef>
                <a:spcPts val="1600"/>
              </a:spcBef>
              <a:spcAft>
                <a:spcPts val="1600"/>
              </a:spcAft>
              <a:buNone/>
            </a:pPr>
            <a:r>
              <a:t/>
            </a:r>
            <a:endParaRPr sz="1200"/>
          </a:p>
        </p:txBody>
      </p:sp>
      <p:sp>
        <p:nvSpPr>
          <p:cNvPr id="643" name="Google Shape;643;p97"/>
          <p:cNvSpPr txBox="1"/>
          <p:nvPr>
            <p:ph type="title"/>
          </p:nvPr>
        </p:nvSpPr>
        <p:spPr>
          <a:xfrm>
            <a:off x="470350" y="1957931"/>
            <a:ext cx="2966100" cy="8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a:t>
            </a:r>
            <a:r>
              <a:rPr lang="en-GB"/>
              <a:t>5: Strengths and limitations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98"/>
          <p:cNvSpPr txBox="1"/>
          <p:nvPr>
            <p:ph type="title"/>
          </p:nvPr>
        </p:nvSpPr>
        <p:spPr>
          <a:xfrm>
            <a:off x="311700" y="111650"/>
            <a:ext cx="878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Tool 5: Public </a:t>
            </a:r>
            <a:r>
              <a:rPr lang="en-GB" sz="2700"/>
              <a:t>expenditure</a:t>
            </a:r>
            <a:r>
              <a:rPr lang="en-GB" sz="2700"/>
              <a:t> tracking in your CCT process </a:t>
            </a:r>
            <a:endParaRPr/>
          </a:p>
          <a:p>
            <a:pPr indent="0" lvl="0" marL="0" rtl="0" algn="l">
              <a:spcBef>
                <a:spcPts val="0"/>
              </a:spcBef>
              <a:spcAft>
                <a:spcPts val="0"/>
              </a:spcAft>
              <a:buNone/>
            </a:pPr>
            <a:r>
              <a:rPr lang="en-GB"/>
              <a:t> </a:t>
            </a:r>
            <a:endParaRPr/>
          </a:p>
        </p:txBody>
      </p:sp>
      <p:graphicFrame>
        <p:nvGraphicFramePr>
          <p:cNvPr id="649" name="Google Shape;649;p98"/>
          <p:cNvGraphicFramePr/>
          <p:nvPr/>
        </p:nvGraphicFramePr>
        <p:xfrm>
          <a:off x="222275" y="1244500"/>
          <a:ext cx="3000000" cy="3000000"/>
        </p:xfrm>
        <a:graphic>
          <a:graphicData uri="http://schemas.openxmlformats.org/drawingml/2006/table">
            <a:tbl>
              <a:tblPr>
                <a:noFill/>
                <a:tableStyleId>{86477A54-2309-4EA9-BEAA-6DD926495A96}</a:tableStyleId>
              </a:tblPr>
              <a:tblGrid>
                <a:gridCol w="1771700"/>
                <a:gridCol w="1915275"/>
                <a:gridCol w="2919375"/>
                <a:gridCol w="2093100"/>
              </a:tblGrid>
              <a:tr h="671175">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CCT approach</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CCMP</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Umoja/Parivartan/Unidos</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Sangsangai</a:t>
                      </a:r>
                      <a:endParaRPr b="1" sz="1800">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70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t/>
                      </a:r>
                      <a:endParaRPr sz="1800">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650" name="Google Shape;650;p98"/>
          <p:cNvPicPr preferRelativeResize="0"/>
          <p:nvPr/>
        </p:nvPicPr>
        <p:blipFill>
          <a:blip r:embed="rId3">
            <a:alphaModFix/>
          </a:blip>
          <a:stretch>
            <a:fillRect/>
          </a:stretch>
        </p:blipFill>
        <p:spPr>
          <a:xfrm>
            <a:off x="4134487" y="4268450"/>
            <a:ext cx="875025" cy="87505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99"/>
          <p:cNvSpPr txBox="1"/>
          <p:nvPr>
            <p:ph type="title"/>
          </p:nvPr>
        </p:nvSpPr>
        <p:spPr>
          <a:xfrm>
            <a:off x="311700" y="111650"/>
            <a:ext cx="878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Tool 5: Public expenditure tracking in your CCT process (summary)</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500"/>
          </a:p>
          <a:p>
            <a:pPr indent="0" lvl="0" marL="0" rtl="0" algn="l">
              <a:spcBef>
                <a:spcPts val="0"/>
              </a:spcBef>
              <a:spcAft>
                <a:spcPts val="0"/>
              </a:spcAft>
              <a:buNone/>
            </a:pPr>
            <a:r>
              <a:rPr lang="en-GB" sz="2500"/>
              <a:t> </a:t>
            </a:r>
            <a:endParaRPr sz="2500"/>
          </a:p>
        </p:txBody>
      </p:sp>
      <p:sp>
        <p:nvSpPr>
          <p:cNvPr id="656" name="Google Shape;656;p99"/>
          <p:cNvSpPr txBox="1"/>
          <p:nvPr/>
        </p:nvSpPr>
        <p:spPr>
          <a:xfrm>
            <a:off x="157200" y="857150"/>
            <a:ext cx="8829600" cy="11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34343"/>
                </a:solidFill>
                <a:latin typeface="Calibri"/>
                <a:ea typeface="Calibri"/>
                <a:cs typeface="Calibri"/>
                <a:sym typeface="Calibri"/>
              </a:rPr>
              <a:t>This tool is ideal for use at the stage where resource mapping has been done: communities, with the church, have conducted their needs assessment, identified the problems and opportunities in their communities, prioritised the problems they want to focus on and have begun to mobilise resources to address those problems. If the government has already prioritised an identified problem, this tool can be used to ensure that problem is addressed in the best way possible with the available resources. This tool will help the community track how those funds are being used. </a:t>
            </a:r>
            <a:endParaRPr sz="1600">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a:p>
            <a:pPr indent="0" lvl="0" marL="0" rtl="0" algn="l">
              <a:spcBef>
                <a:spcPts val="0"/>
              </a:spcBef>
              <a:spcAft>
                <a:spcPts val="0"/>
              </a:spcAft>
              <a:buNone/>
            </a:pPr>
            <a:r>
              <a:t/>
            </a:r>
            <a:endParaRPr>
              <a:solidFill>
                <a:srgbClr val="434343"/>
              </a:solidFill>
              <a:latin typeface="Calibri"/>
              <a:ea typeface="Calibri"/>
              <a:cs typeface="Calibri"/>
              <a:sym typeface="Calibri"/>
            </a:endParaRPr>
          </a:p>
        </p:txBody>
      </p:sp>
      <p:graphicFrame>
        <p:nvGraphicFramePr>
          <p:cNvPr id="657" name="Google Shape;657;p99"/>
          <p:cNvGraphicFramePr/>
          <p:nvPr/>
        </p:nvGraphicFramePr>
        <p:xfrm>
          <a:off x="80088" y="2506350"/>
          <a:ext cx="3000000" cy="3000000"/>
        </p:xfrm>
        <a:graphic>
          <a:graphicData uri="http://schemas.openxmlformats.org/drawingml/2006/table">
            <a:tbl>
              <a:tblPr>
                <a:noFill/>
                <a:tableStyleId>{7C7364D7-614C-4349-9D16-5793555BE450}</a:tableStyleId>
              </a:tblPr>
              <a:tblGrid>
                <a:gridCol w="1894125"/>
                <a:gridCol w="1943700"/>
                <a:gridCol w="3215225"/>
                <a:gridCol w="1958675"/>
              </a:tblGrid>
              <a:tr h="482875">
                <a:tc>
                  <a:txBody>
                    <a:bodyPr/>
                    <a:lstStyle/>
                    <a:p>
                      <a:pPr indent="0" lvl="0" marL="0" rtl="0" algn="l">
                        <a:spcBef>
                          <a:spcPts val="0"/>
                        </a:spcBef>
                        <a:spcAft>
                          <a:spcPts val="0"/>
                        </a:spcAft>
                        <a:buNone/>
                      </a:pPr>
                      <a:r>
                        <a:rPr b="1" lang="en-GB" sz="1900">
                          <a:solidFill>
                            <a:srgbClr val="333333"/>
                          </a:solidFill>
                          <a:latin typeface="Calibri"/>
                          <a:ea typeface="Calibri"/>
                          <a:cs typeface="Calibri"/>
                          <a:sym typeface="Calibri"/>
                        </a:rPr>
                        <a:t>CCT approach</a:t>
                      </a:r>
                      <a:endParaRPr b="1" sz="19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900">
                          <a:solidFill>
                            <a:srgbClr val="333333"/>
                          </a:solidFill>
                          <a:latin typeface="Calibri"/>
                          <a:ea typeface="Calibri"/>
                          <a:cs typeface="Calibri"/>
                          <a:sym typeface="Calibri"/>
                        </a:rPr>
                        <a:t>CCMP</a:t>
                      </a:r>
                      <a:endParaRPr b="1" sz="19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900">
                          <a:solidFill>
                            <a:srgbClr val="333333"/>
                          </a:solidFill>
                          <a:latin typeface="Calibri"/>
                          <a:ea typeface="Calibri"/>
                          <a:cs typeface="Calibri"/>
                          <a:sym typeface="Calibri"/>
                        </a:rPr>
                        <a:t>Umoja/Parivartan/Unidos</a:t>
                      </a:r>
                      <a:endParaRPr b="1" sz="1900">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rtl="0" algn="l">
                        <a:spcBef>
                          <a:spcPts val="0"/>
                        </a:spcBef>
                        <a:spcAft>
                          <a:spcPts val="0"/>
                        </a:spcAft>
                        <a:buNone/>
                      </a:pPr>
                      <a:r>
                        <a:rPr b="1" lang="en-GB" sz="1900">
                          <a:solidFill>
                            <a:srgbClr val="333333"/>
                          </a:solidFill>
                          <a:latin typeface="Calibri"/>
                          <a:ea typeface="Calibri"/>
                          <a:cs typeface="Calibri"/>
                          <a:sym typeface="Calibri"/>
                        </a:rPr>
                        <a:t>Sangsangai</a:t>
                      </a:r>
                      <a:endParaRPr b="1" sz="1900">
                        <a:solidFill>
                          <a:srgbClr val="333333"/>
                        </a:solidFill>
                        <a:latin typeface="Calibri"/>
                        <a:ea typeface="Calibri"/>
                        <a:cs typeface="Calibri"/>
                        <a:sym typeface="Calibri"/>
                      </a:endParaRPr>
                    </a:p>
                  </a:txBody>
                  <a:tcPr marT="63500" marB="63500" marR="63500" marL="63500">
                    <a:solidFill>
                      <a:srgbClr val="FCE97D"/>
                    </a:solidFill>
                  </a:tcPr>
                </a:tc>
              </a:tr>
              <a:tr h="2154275">
                <a:tc>
                  <a:txBody>
                    <a:bodyPr/>
                    <a:lstStyle/>
                    <a:p>
                      <a:pPr indent="0" lvl="0" marL="0" rtl="0" algn="l">
                        <a:spcBef>
                          <a:spcPts val="0"/>
                        </a:spcBef>
                        <a:spcAft>
                          <a:spcPts val="0"/>
                        </a:spcAft>
                        <a:buNone/>
                      </a:pPr>
                      <a:r>
                        <a:rPr lang="en-GB" sz="1900">
                          <a:solidFill>
                            <a:srgbClr val="333333"/>
                          </a:solidFill>
                          <a:latin typeface="Calibri"/>
                          <a:ea typeface="Calibri"/>
                          <a:cs typeface="Calibri"/>
                          <a:sym typeface="Calibri"/>
                        </a:rPr>
                        <a:t>When public expenditure tracking tool can be introduced</a:t>
                      </a:r>
                      <a:endParaRPr sz="19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900">
                          <a:solidFill>
                            <a:srgbClr val="333333"/>
                          </a:solidFill>
                          <a:latin typeface="Calibri"/>
                          <a:ea typeface="Calibri"/>
                          <a:cs typeface="Calibri"/>
                          <a:sym typeface="Calibri"/>
                        </a:rPr>
                        <a:t>Stage 4:</a:t>
                      </a:r>
                      <a:r>
                        <a:rPr lang="en-GB" sz="1900">
                          <a:solidFill>
                            <a:srgbClr val="333333"/>
                          </a:solidFill>
                          <a:latin typeface="Calibri"/>
                          <a:ea typeface="Calibri"/>
                          <a:cs typeface="Calibri"/>
                          <a:sym typeface="Calibri"/>
                        </a:rPr>
                        <a:t> Information analysis</a:t>
                      </a:r>
                      <a:endParaRPr sz="1900">
                        <a:solidFill>
                          <a:srgbClr val="333333"/>
                        </a:solidFill>
                        <a:latin typeface="Calibri"/>
                        <a:ea typeface="Calibri"/>
                        <a:cs typeface="Calibri"/>
                        <a:sym typeface="Calibri"/>
                      </a:endParaRPr>
                    </a:p>
                    <a:p>
                      <a:pPr indent="0" lvl="0" marL="0" rtl="0" algn="l">
                        <a:spcBef>
                          <a:spcPts val="0"/>
                        </a:spcBef>
                        <a:spcAft>
                          <a:spcPts val="0"/>
                        </a:spcAft>
                        <a:buNone/>
                      </a:pPr>
                      <a:r>
                        <a:t/>
                      </a:r>
                      <a:endParaRPr sz="1900">
                        <a:solidFill>
                          <a:srgbClr val="333333"/>
                        </a:solidFill>
                        <a:latin typeface="Calibri"/>
                        <a:ea typeface="Calibri"/>
                        <a:cs typeface="Calibri"/>
                        <a:sym typeface="Calibri"/>
                      </a:endParaRPr>
                    </a:p>
                    <a:p>
                      <a:pPr indent="0" lvl="0" marL="0" rtl="0" algn="l">
                        <a:spcBef>
                          <a:spcPts val="0"/>
                        </a:spcBef>
                        <a:spcAft>
                          <a:spcPts val="0"/>
                        </a:spcAft>
                        <a:buNone/>
                      </a:pPr>
                      <a:r>
                        <a:rPr b="1" lang="en-GB" sz="1900">
                          <a:solidFill>
                            <a:srgbClr val="333333"/>
                          </a:solidFill>
                          <a:latin typeface="Calibri"/>
                          <a:ea typeface="Calibri"/>
                          <a:cs typeface="Calibri"/>
                          <a:sym typeface="Calibri"/>
                        </a:rPr>
                        <a:t>Stage 5: </a:t>
                      </a:r>
                      <a:br>
                        <a:rPr b="1" lang="en-GB" sz="1900">
                          <a:solidFill>
                            <a:srgbClr val="333333"/>
                          </a:solidFill>
                          <a:latin typeface="Calibri"/>
                          <a:ea typeface="Calibri"/>
                          <a:cs typeface="Calibri"/>
                          <a:sym typeface="Calibri"/>
                        </a:rPr>
                      </a:br>
                      <a:r>
                        <a:rPr lang="en-GB" sz="1900">
                          <a:solidFill>
                            <a:srgbClr val="333333"/>
                          </a:solidFill>
                          <a:latin typeface="Calibri"/>
                          <a:ea typeface="Calibri"/>
                          <a:cs typeface="Calibri"/>
                          <a:sym typeface="Calibri"/>
                        </a:rPr>
                        <a:t>Decision making</a:t>
                      </a:r>
                      <a:endParaRPr sz="19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900">
                          <a:solidFill>
                            <a:srgbClr val="333333"/>
                          </a:solidFill>
                          <a:latin typeface="Calibri"/>
                          <a:ea typeface="Calibri"/>
                          <a:cs typeface="Calibri"/>
                          <a:sym typeface="Calibri"/>
                        </a:rPr>
                        <a:t>Stage 3</a:t>
                      </a:r>
                      <a:r>
                        <a:rPr b="1" lang="en-GB" sz="1900">
                          <a:solidFill>
                            <a:srgbClr val="333333"/>
                          </a:solidFill>
                          <a:highlight>
                            <a:srgbClr val="FFFFFF"/>
                          </a:highlight>
                          <a:latin typeface="Calibri"/>
                          <a:ea typeface="Calibri"/>
                          <a:cs typeface="Calibri"/>
                          <a:sym typeface="Calibri"/>
                        </a:rPr>
                        <a:t>: </a:t>
                      </a:r>
                      <a:br>
                        <a:rPr b="1" lang="en-GB" sz="1900">
                          <a:solidFill>
                            <a:srgbClr val="333333"/>
                          </a:solidFill>
                          <a:highlight>
                            <a:srgbClr val="FFFFFF"/>
                          </a:highlight>
                          <a:latin typeface="Calibri"/>
                          <a:ea typeface="Calibri"/>
                          <a:cs typeface="Calibri"/>
                          <a:sym typeface="Calibri"/>
                        </a:rPr>
                      </a:br>
                      <a:r>
                        <a:rPr lang="en-GB" sz="1900">
                          <a:solidFill>
                            <a:srgbClr val="333333"/>
                          </a:solidFill>
                          <a:highlight>
                            <a:srgbClr val="FFFFFF"/>
                          </a:highlight>
                          <a:latin typeface="Calibri"/>
                          <a:ea typeface="Calibri"/>
                          <a:cs typeface="Calibri"/>
                          <a:sym typeface="Calibri"/>
                        </a:rPr>
                        <a:t>Dreaming dreams and taking action (planning for action)</a:t>
                      </a:r>
                      <a:endParaRPr sz="19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9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rPr b="1" lang="en-GB" sz="1900">
                          <a:solidFill>
                            <a:srgbClr val="333333"/>
                          </a:solidFill>
                          <a:highlight>
                            <a:srgbClr val="FFFFFF"/>
                          </a:highlight>
                          <a:latin typeface="Calibri"/>
                          <a:ea typeface="Calibri"/>
                          <a:cs typeface="Calibri"/>
                          <a:sym typeface="Calibri"/>
                        </a:rPr>
                        <a:t>Stage 4: </a:t>
                      </a:r>
                      <a:br>
                        <a:rPr b="1" lang="en-GB" sz="1900">
                          <a:solidFill>
                            <a:srgbClr val="333333"/>
                          </a:solidFill>
                          <a:highlight>
                            <a:srgbClr val="FFFFFF"/>
                          </a:highlight>
                          <a:latin typeface="Calibri"/>
                          <a:ea typeface="Calibri"/>
                          <a:cs typeface="Calibri"/>
                          <a:sym typeface="Calibri"/>
                        </a:rPr>
                      </a:br>
                      <a:r>
                        <a:rPr lang="en-GB" sz="1900">
                          <a:solidFill>
                            <a:srgbClr val="333333"/>
                          </a:solidFill>
                          <a:highlight>
                            <a:srgbClr val="FFFFFF"/>
                          </a:highlight>
                          <a:latin typeface="Calibri"/>
                          <a:ea typeface="Calibri"/>
                          <a:cs typeface="Calibri"/>
                          <a:sym typeface="Calibri"/>
                        </a:rPr>
                        <a:t>Taking action</a:t>
                      </a:r>
                      <a:endParaRPr sz="1900">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b="1" lang="en-GB" sz="1900">
                          <a:solidFill>
                            <a:srgbClr val="333333"/>
                          </a:solidFill>
                          <a:latin typeface="Calibri"/>
                          <a:ea typeface="Calibri"/>
                          <a:cs typeface="Calibri"/>
                          <a:sym typeface="Calibri"/>
                        </a:rPr>
                        <a:t>3rd cycle: </a:t>
                      </a:r>
                      <a:br>
                        <a:rPr b="1" lang="en-GB" sz="1900">
                          <a:solidFill>
                            <a:srgbClr val="333333"/>
                          </a:solidFill>
                          <a:latin typeface="Calibri"/>
                          <a:ea typeface="Calibri"/>
                          <a:cs typeface="Calibri"/>
                          <a:sym typeface="Calibri"/>
                        </a:rPr>
                      </a:br>
                      <a:r>
                        <a:rPr lang="en-GB" sz="1900">
                          <a:solidFill>
                            <a:srgbClr val="333333"/>
                          </a:solidFill>
                          <a:latin typeface="Calibri"/>
                          <a:ea typeface="Calibri"/>
                          <a:cs typeface="Calibri"/>
                          <a:sym typeface="Calibri"/>
                        </a:rPr>
                        <a:t>The community</a:t>
                      </a:r>
                      <a:endParaRPr sz="1900">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00"/>
          <p:cNvSpPr txBox="1"/>
          <p:nvPr>
            <p:ph type="title"/>
          </p:nvPr>
        </p:nvSpPr>
        <p:spPr>
          <a:xfrm>
            <a:off x="160725" y="111650"/>
            <a:ext cx="898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5:</a:t>
            </a:r>
            <a:r>
              <a:rPr lang="en-GB"/>
              <a:t> </a:t>
            </a:r>
            <a:r>
              <a:rPr lang="en-GB"/>
              <a:t>Key steps</a:t>
            </a:r>
            <a:r>
              <a:rPr lang="en-GB"/>
              <a:t> in a </a:t>
            </a:r>
            <a:r>
              <a:rPr lang="en-GB"/>
              <a:t>public expenditure tracking survey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63" name="Google Shape;663;p100"/>
          <p:cNvSpPr txBox="1"/>
          <p:nvPr/>
        </p:nvSpPr>
        <p:spPr>
          <a:xfrm>
            <a:off x="3871525" y="2630650"/>
            <a:ext cx="25131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700"/>
              </a:spcAft>
              <a:buNone/>
            </a:pPr>
            <a:r>
              <a:rPr b="1" lang="en-GB" sz="1700">
                <a:solidFill>
                  <a:schemeClr val="dk1"/>
                </a:solidFill>
                <a:latin typeface="Calibri"/>
                <a:ea typeface="Calibri"/>
                <a:cs typeface="Calibri"/>
                <a:sym typeface="Calibri"/>
              </a:rPr>
              <a:t>5. </a:t>
            </a:r>
            <a:r>
              <a:rPr b="1" lang="en-GB" sz="1700">
                <a:solidFill>
                  <a:schemeClr val="dk1"/>
                </a:solidFill>
                <a:latin typeface="Calibri"/>
                <a:ea typeface="Calibri"/>
                <a:cs typeface="Calibri"/>
                <a:sym typeface="Calibri"/>
              </a:rPr>
              <a:t>Form a public expenditure tracking (PETS) team</a:t>
            </a:r>
            <a:endParaRPr sz="1700">
              <a:solidFill>
                <a:schemeClr val="dk2"/>
              </a:solidFill>
            </a:endParaRPr>
          </a:p>
        </p:txBody>
      </p:sp>
      <p:sp>
        <p:nvSpPr>
          <p:cNvPr id="664" name="Google Shape;664;p100"/>
          <p:cNvSpPr txBox="1"/>
          <p:nvPr/>
        </p:nvSpPr>
        <p:spPr>
          <a:xfrm>
            <a:off x="1904675" y="3869450"/>
            <a:ext cx="17328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700"/>
              </a:spcAft>
              <a:buNone/>
            </a:pPr>
            <a:r>
              <a:rPr b="1" lang="en-GB" sz="1700">
                <a:solidFill>
                  <a:schemeClr val="dk1"/>
                </a:solidFill>
                <a:latin typeface="Calibri"/>
                <a:ea typeface="Calibri"/>
                <a:cs typeface="Calibri"/>
                <a:sym typeface="Calibri"/>
              </a:rPr>
              <a:t>3. Conduct b</a:t>
            </a:r>
            <a:r>
              <a:rPr b="1" lang="en-GB" sz="1700">
                <a:solidFill>
                  <a:schemeClr val="dk1"/>
                </a:solidFill>
                <a:latin typeface="Calibri"/>
                <a:ea typeface="Calibri"/>
                <a:cs typeface="Calibri"/>
                <a:sym typeface="Calibri"/>
              </a:rPr>
              <a:t>ackground research</a:t>
            </a:r>
            <a:endParaRPr sz="1700">
              <a:solidFill>
                <a:schemeClr val="dk2"/>
              </a:solidFill>
            </a:endParaRPr>
          </a:p>
        </p:txBody>
      </p:sp>
      <p:sp>
        <p:nvSpPr>
          <p:cNvPr id="665" name="Google Shape;665;p100"/>
          <p:cNvSpPr txBox="1"/>
          <p:nvPr/>
        </p:nvSpPr>
        <p:spPr>
          <a:xfrm>
            <a:off x="7102850" y="2829000"/>
            <a:ext cx="1623600" cy="875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700"/>
              </a:spcAft>
              <a:buNone/>
            </a:pPr>
            <a:r>
              <a:rPr b="1" lang="en-GB" sz="1700">
                <a:solidFill>
                  <a:schemeClr val="dk1"/>
                </a:solidFill>
                <a:latin typeface="Calibri"/>
                <a:ea typeface="Calibri"/>
                <a:cs typeface="Calibri"/>
                <a:sym typeface="Calibri"/>
              </a:rPr>
              <a:t>7. </a:t>
            </a:r>
            <a:r>
              <a:rPr b="1" lang="en-GB" sz="1700">
                <a:solidFill>
                  <a:schemeClr val="dk1"/>
                </a:solidFill>
                <a:latin typeface="Calibri"/>
                <a:ea typeface="Calibri"/>
                <a:cs typeface="Calibri"/>
                <a:sym typeface="Calibri"/>
              </a:rPr>
              <a:t>Build relationships</a:t>
            </a:r>
            <a:endParaRPr sz="2300">
              <a:solidFill>
                <a:schemeClr val="dk2"/>
              </a:solidFill>
            </a:endParaRPr>
          </a:p>
        </p:txBody>
      </p:sp>
      <p:sp>
        <p:nvSpPr>
          <p:cNvPr id="666" name="Google Shape;666;p100"/>
          <p:cNvSpPr txBox="1"/>
          <p:nvPr/>
        </p:nvSpPr>
        <p:spPr>
          <a:xfrm>
            <a:off x="2833325" y="1280800"/>
            <a:ext cx="2794200" cy="694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700"/>
              </a:spcAft>
              <a:buNone/>
            </a:pPr>
            <a:r>
              <a:rPr b="1" lang="en-GB" sz="1700">
                <a:solidFill>
                  <a:schemeClr val="dk1"/>
                </a:solidFill>
                <a:latin typeface="Calibri"/>
                <a:ea typeface="Calibri"/>
                <a:cs typeface="Calibri"/>
                <a:sym typeface="Calibri"/>
              </a:rPr>
              <a:t>4. </a:t>
            </a:r>
            <a:r>
              <a:rPr b="1" lang="en-GB" sz="1700">
                <a:solidFill>
                  <a:schemeClr val="dk1"/>
                </a:solidFill>
                <a:latin typeface="Calibri"/>
                <a:ea typeface="Calibri"/>
                <a:cs typeface="Calibri"/>
                <a:sym typeface="Calibri"/>
              </a:rPr>
              <a:t>Agree on the issue/project to monitor</a:t>
            </a:r>
            <a:r>
              <a:rPr lang="en-GB" sz="1700">
                <a:solidFill>
                  <a:schemeClr val="dk1"/>
                </a:solidFill>
                <a:latin typeface="Calibri"/>
                <a:ea typeface="Calibri"/>
                <a:cs typeface="Calibri"/>
                <a:sym typeface="Calibri"/>
              </a:rPr>
              <a:t> </a:t>
            </a:r>
            <a:endParaRPr sz="1700">
              <a:solidFill>
                <a:schemeClr val="dk2"/>
              </a:solidFill>
            </a:endParaRPr>
          </a:p>
        </p:txBody>
      </p:sp>
      <p:sp>
        <p:nvSpPr>
          <p:cNvPr id="667" name="Google Shape;667;p100"/>
          <p:cNvSpPr txBox="1"/>
          <p:nvPr/>
        </p:nvSpPr>
        <p:spPr>
          <a:xfrm>
            <a:off x="5159425" y="4007175"/>
            <a:ext cx="24027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700"/>
              </a:spcAft>
              <a:buNone/>
            </a:pPr>
            <a:r>
              <a:rPr b="1" lang="en-GB" sz="1700">
                <a:solidFill>
                  <a:schemeClr val="dk1"/>
                </a:solidFill>
                <a:latin typeface="Calibri"/>
                <a:ea typeface="Calibri"/>
                <a:cs typeface="Calibri"/>
                <a:sym typeface="Calibri"/>
              </a:rPr>
              <a:t>8. </a:t>
            </a:r>
            <a:r>
              <a:rPr b="1" lang="en-GB" sz="1700">
                <a:solidFill>
                  <a:schemeClr val="dk1"/>
                </a:solidFill>
                <a:latin typeface="Calibri"/>
                <a:ea typeface="Calibri"/>
                <a:cs typeface="Calibri"/>
                <a:sym typeface="Calibri"/>
              </a:rPr>
              <a:t>Gather the public expenditure information you need</a:t>
            </a:r>
            <a:endParaRPr sz="2300">
              <a:solidFill>
                <a:schemeClr val="dk2"/>
              </a:solidFill>
            </a:endParaRPr>
          </a:p>
        </p:txBody>
      </p:sp>
      <p:sp>
        <p:nvSpPr>
          <p:cNvPr id="668" name="Google Shape;668;p100"/>
          <p:cNvSpPr txBox="1"/>
          <p:nvPr/>
        </p:nvSpPr>
        <p:spPr>
          <a:xfrm>
            <a:off x="6181800" y="1573025"/>
            <a:ext cx="2692800" cy="810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700"/>
              </a:spcAft>
              <a:buNone/>
            </a:pPr>
            <a:r>
              <a:rPr b="1" lang="en-GB" sz="1700">
                <a:solidFill>
                  <a:schemeClr val="dk1"/>
                </a:solidFill>
                <a:latin typeface="Calibri"/>
                <a:ea typeface="Calibri"/>
                <a:cs typeface="Calibri"/>
                <a:sym typeface="Calibri"/>
              </a:rPr>
              <a:t>6. </a:t>
            </a:r>
            <a:r>
              <a:rPr b="1" lang="en-GB" sz="1700">
                <a:solidFill>
                  <a:schemeClr val="dk1"/>
                </a:solidFill>
                <a:latin typeface="Calibri"/>
                <a:ea typeface="Calibri"/>
                <a:cs typeface="Calibri"/>
                <a:sym typeface="Calibri"/>
              </a:rPr>
              <a:t>Find out what is actually happening</a:t>
            </a:r>
            <a:endParaRPr sz="1700">
              <a:solidFill>
                <a:schemeClr val="dk2"/>
              </a:solidFill>
            </a:endParaRPr>
          </a:p>
        </p:txBody>
      </p:sp>
      <p:sp>
        <p:nvSpPr>
          <p:cNvPr id="669" name="Google Shape;669;p100"/>
          <p:cNvSpPr txBox="1"/>
          <p:nvPr/>
        </p:nvSpPr>
        <p:spPr>
          <a:xfrm>
            <a:off x="296825" y="1338550"/>
            <a:ext cx="2154300" cy="810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Calibri"/>
              <a:buAutoNum type="arabicPeriod"/>
            </a:pPr>
            <a:r>
              <a:rPr b="1" lang="en-GB" sz="1700">
                <a:solidFill>
                  <a:schemeClr val="dk1"/>
                </a:solidFill>
                <a:latin typeface="Calibri"/>
                <a:ea typeface="Calibri"/>
                <a:cs typeface="Calibri"/>
                <a:sym typeface="Calibri"/>
              </a:rPr>
              <a:t>Analyse all of the information</a:t>
            </a:r>
            <a:endParaRPr sz="2300">
              <a:solidFill>
                <a:schemeClr val="dk2"/>
              </a:solidFill>
            </a:endParaRPr>
          </a:p>
        </p:txBody>
      </p:sp>
      <p:sp>
        <p:nvSpPr>
          <p:cNvPr id="670" name="Google Shape;670;p100"/>
          <p:cNvSpPr txBox="1"/>
          <p:nvPr/>
        </p:nvSpPr>
        <p:spPr>
          <a:xfrm>
            <a:off x="160725" y="2571750"/>
            <a:ext cx="2992500" cy="1132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700"/>
              </a:spcAft>
              <a:buNone/>
            </a:pPr>
            <a:r>
              <a:rPr b="1" lang="en-GB" sz="1700">
                <a:solidFill>
                  <a:schemeClr val="dk1"/>
                </a:solidFill>
                <a:latin typeface="Calibri"/>
                <a:ea typeface="Calibri"/>
                <a:cs typeface="Calibri"/>
                <a:sym typeface="Calibri"/>
              </a:rPr>
              <a:t>2. </a:t>
            </a:r>
            <a:r>
              <a:rPr b="1" lang="en-GB" sz="1700">
                <a:solidFill>
                  <a:schemeClr val="dk1"/>
                </a:solidFill>
                <a:latin typeface="Calibri"/>
                <a:ea typeface="Calibri"/>
                <a:cs typeface="Calibri"/>
                <a:sym typeface="Calibri"/>
              </a:rPr>
              <a:t>Feedback to your community and those responsible for the budget and its use</a:t>
            </a:r>
            <a:endParaRPr b="1" sz="1700">
              <a:solidFill>
                <a:schemeClr val="dk2"/>
              </a:solidFill>
            </a:endParaRPr>
          </a:p>
        </p:txBody>
      </p:sp>
      <p:pic>
        <p:nvPicPr>
          <p:cNvPr id="671" name="Google Shape;671;p100"/>
          <p:cNvPicPr preferRelativeResize="0"/>
          <p:nvPr/>
        </p:nvPicPr>
        <p:blipFill>
          <a:blip r:embed="rId3">
            <a:alphaModFix/>
          </a:blip>
          <a:stretch>
            <a:fillRect/>
          </a:stretch>
        </p:blipFill>
        <p:spPr>
          <a:xfrm>
            <a:off x="4134487" y="4173125"/>
            <a:ext cx="875025" cy="875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idx="1" type="body"/>
          </p:nvPr>
        </p:nvSpPr>
        <p:spPr>
          <a:xfrm>
            <a:off x="311700" y="999050"/>
            <a:ext cx="8235900" cy="3488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lphaLcParenBoth"/>
            </a:pPr>
            <a:r>
              <a:rPr b="1" lang="en-GB" sz="1800"/>
              <a:t>Spend some time in small groups reading and </a:t>
            </a:r>
            <a:r>
              <a:rPr b="1" lang="en-GB" sz="1800"/>
              <a:t>reflecting on</a:t>
            </a:r>
            <a:r>
              <a:rPr b="1" lang="en-GB" sz="1800"/>
              <a:t>: </a:t>
            </a:r>
            <a:endParaRPr sz="1800"/>
          </a:p>
          <a:p>
            <a:pPr indent="-342900" lvl="0" marL="914400" rtl="0" algn="l">
              <a:lnSpc>
                <a:spcPct val="100000"/>
              </a:lnSpc>
              <a:spcBef>
                <a:spcPts val="0"/>
              </a:spcBef>
              <a:spcAft>
                <a:spcPts val="0"/>
              </a:spcAft>
              <a:buSzPts val="1800"/>
              <a:buChar char="●"/>
            </a:pPr>
            <a:r>
              <a:rPr lang="en-GB" sz="1800"/>
              <a:t>Proverbs 31:8-9 </a:t>
            </a:r>
            <a:endParaRPr sz="1800"/>
          </a:p>
          <a:p>
            <a:pPr indent="-342900" lvl="0" marL="914400" rtl="0" algn="l">
              <a:lnSpc>
                <a:spcPct val="100000"/>
              </a:lnSpc>
              <a:spcBef>
                <a:spcPts val="0"/>
              </a:spcBef>
              <a:spcAft>
                <a:spcPts val="0"/>
              </a:spcAft>
              <a:buSzPts val="1800"/>
              <a:buChar char="●"/>
            </a:pPr>
            <a:r>
              <a:rPr lang="en-GB" sz="1800"/>
              <a:t>Jeremiah 22:3</a:t>
            </a:r>
            <a:endParaRPr sz="1800"/>
          </a:p>
          <a:p>
            <a:pPr indent="-342900" lvl="0" marL="914400" rtl="0" algn="l">
              <a:lnSpc>
                <a:spcPct val="100000"/>
              </a:lnSpc>
              <a:spcBef>
                <a:spcPts val="0"/>
              </a:spcBef>
              <a:spcAft>
                <a:spcPts val="0"/>
              </a:spcAft>
              <a:buSzPts val="1800"/>
              <a:buChar char="●"/>
            </a:pPr>
            <a:r>
              <a:rPr lang="en-GB" sz="1800"/>
              <a:t>Deuteronomy 25:13-16 </a:t>
            </a:r>
            <a:endParaRPr sz="1800"/>
          </a:p>
          <a:p>
            <a:pPr indent="-342900" lvl="0" marL="914400" rtl="0" algn="l">
              <a:lnSpc>
                <a:spcPct val="100000"/>
              </a:lnSpc>
              <a:spcBef>
                <a:spcPts val="0"/>
              </a:spcBef>
              <a:spcAft>
                <a:spcPts val="0"/>
              </a:spcAft>
              <a:buSzPts val="1800"/>
              <a:buChar char="●"/>
            </a:pPr>
            <a:r>
              <a:rPr lang="en-GB" sz="1800"/>
              <a:t>Psalm 82:3 </a:t>
            </a:r>
            <a:endParaRPr sz="1800"/>
          </a:p>
          <a:p>
            <a:pPr indent="0" lvl="0" marL="457200" rtl="0" algn="ctr">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AutoNum type="alphaLcParenBoth"/>
            </a:pPr>
            <a:r>
              <a:rPr b="1" lang="en-GB" sz="1800"/>
              <a:t>Read Ezra 8:28-34 in groups</a:t>
            </a:r>
            <a:endParaRPr sz="1800"/>
          </a:p>
          <a:p>
            <a:pPr indent="0" lvl="0" marL="457200" rtl="0" algn="l">
              <a:lnSpc>
                <a:spcPct val="100000"/>
              </a:lnSpc>
              <a:spcBef>
                <a:spcPts val="0"/>
              </a:spcBef>
              <a:spcAft>
                <a:spcPts val="0"/>
              </a:spcAft>
              <a:buNone/>
            </a:pPr>
            <a:r>
              <a:rPr lang="en-GB" sz="1800"/>
              <a:t>Which three areas of accountability are demonstrated by the men in the passage?</a:t>
            </a:r>
            <a:endParaRPr sz="1800"/>
          </a:p>
          <a:p>
            <a:pPr indent="0" lvl="0" marL="0" rtl="0" algn="l">
              <a:lnSpc>
                <a:spcPct val="100000"/>
              </a:lnSpc>
              <a:spcBef>
                <a:spcPts val="0"/>
              </a:spcBef>
              <a:spcAft>
                <a:spcPts val="0"/>
              </a:spcAft>
              <a:buNone/>
            </a:pPr>
            <a:r>
              <a:t/>
            </a:r>
            <a:endParaRPr b="1" sz="1800"/>
          </a:p>
          <a:p>
            <a:pPr indent="0" lvl="0" marL="457200" rtl="0" algn="l">
              <a:lnSpc>
                <a:spcPct val="100000"/>
              </a:lnSpc>
              <a:spcBef>
                <a:spcPts val="0"/>
              </a:spcBef>
              <a:spcAft>
                <a:spcPts val="0"/>
              </a:spcAft>
              <a:buNone/>
            </a:pPr>
            <a:r>
              <a:t/>
            </a:r>
            <a:endParaRPr b="1" sz="1800"/>
          </a:p>
          <a:p>
            <a:pPr indent="0" lvl="0" marL="0" rtl="0" algn="l">
              <a:lnSpc>
                <a:spcPct val="100000"/>
              </a:lnSpc>
              <a:spcBef>
                <a:spcPts val="0"/>
              </a:spcBef>
              <a:spcAft>
                <a:spcPts val="0"/>
              </a:spcAft>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spcBef>
                <a:spcPts val="0"/>
              </a:spcBef>
              <a:spcAft>
                <a:spcPts val="1600"/>
              </a:spcAft>
              <a:buNone/>
            </a:pPr>
            <a:r>
              <a:t/>
            </a:r>
            <a:endParaRPr sz="1800"/>
          </a:p>
        </p:txBody>
      </p:sp>
      <p:sp>
        <p:nvSpPr>
          <p:cNvPr id="121" name="Google Shape;121;p20"/>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t>Exercise: What do the passages teach?</a:t>
            </a:r>
            <a:endParaRPr sz="2600"/>
          </a:p>
        </p:txBody>
      </p:sp>
      <p:pic>
        <p:nvPicPr>
          <p:cNvPr id="122" name="Google Shape;122;p20"/>
          <p:cNvPicPr preferRelativeResize="0"/>
          <p:nvPr/>
        </p:nvPicPr>
        <p:blipFill>
          <a:blip r:embed="rId3">
            <a:alphaModFix/>
          </a:blip>
          <a:stretch>
            <a:fillRect/>
          </a:stretch>
        </p:blipFill>
        <p:spPr>
          <a:xfrm>
            <a:off x="4045613" y="3773975"/>
            <a:ext cx="1052775" cy="105277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01"/>
          <p:cNvSpPr txBox="1"/>
          <p:nvPr>
            <p:ph type="title"/>
          </p:nvPr>
        </p:nvSpPr>
        <p:spPr>
          <a:xfrm>
            <a:off x="160725" y="111650"/>
            <a:ext cx="898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5:</a:t>
            </a:r>
            <a:r>
              <a:rPr lang="en-GB"/>
              <a:t> </a:t>
            </a:r>
            <a:r>
              <a:rPr lang="en-GB"/>
              <a:t>Key steps</a:t>
            </a:r>
            <a:r>
              <a:rPr lang="en-GB"/>
              <a:t> in a public expenditure tracking survey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77" name="Google Shape;677;p101"/>
          <p:cNvSpPr txBox="1"/>
          <p:nvPr>
            <p:ph idx="1" type="body"/>
          </p:nvPr>
        </p:nvSpPr>
        <p:spPr>
          <a:xfrm>
            <a:off x="208475" y="774775"/>
            <a:ext cx="5861400" cy="31881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1000"/>
              </a:spcBef>
              <a:spcAft>
                <a:spcPts val="0"/>
              </a:spcAft>
              <a:buClr>
                <a:schemeClr val="dk1"/>
              </a:buClr>
              <a:buSzPts val="1900"/>
              <a:buAutoNum type="arabicPeriod"/>
            </a:pPr>
            <a:r>
              <a:rPr lang="en-GB" sz="1900">
                <a:solidFill>
                  <a:schemeClr val="dk1"/>
                </a:solidFill>
              </a:rPr>
              <a:t>Form a public expenditure tracking (PETS) team</a:t>
            </a:r>
            <a:endParaRPr sz="1900">
              <a:solidFill>
                <a:schemeClr val="dk1"/>
              </a:solidFill>
            </a:endParaRPr>
          </a:p>
          <a:p>
            <a:pPr indent="-349250" lvl="0" marL="457200" rtl="0" algn="l">
              <a:lnSpc>
                <a:spcPct val="100000"/>
              </a:lnSpc>
              <a:spcBef>
                <a:spcPts val="1000"/>
              </a:spcBef>
              <a:spcAft>
                <a:spcPts val="0"/>
              </a:spcAft>
              <a:buClr>
                <a:schemeClr val="dk1"/>
              </a:buClr>
              <a:buSzPts val="1900"/>
              <a:buAutoNum type="arabicPeriod"/>
            </a:pPr>
            <a:r>
              <a:rPr lang="en-GB" sz="1900">
                <a:solidFill>
                  <a:schemeClr val="dk1"/>
                </a:solidFill>
              </a:rPr>
              <a:t>Build relationships (Should be mainstreamed)</a:t>
            </a:r>
            <a:endParaRPr sz="1900">
              <a:solidFill>
                <a:schemeClr val="dk1"/>
              </a:solidFill>
            </a:endParaRPr>
          </a:p>
          <a:p>
            <a:pPr indent="-349250" lvl="0" marL="457200" rtl="0" algn="l">
              <a:lnSpc>
                <a:spcPct val="100000"/>
              </a:lnSpc>
              <a:spcBef>
                <a:spcPts val="1000"/>
              </a:spcBef>
              <a:spcAft>
                <a:spcPts val="0"/>
              </a:spcAft>
              <a:buClr>
                <a:schemeClr val="dk1"/>
              </a:buClr>
              <a:buSzPts val="1900"/>
              <a:buAutoNum type="arabicPeriod"/>
            </a:pPr>
            <a:r>
              <a:rPr lang="en-GB" sz="1900">
                <a:solidFill>
                  <a:schemeClr val="dk1"/>
                </a:solidFill>
              </a:rPr>
              <a:t>Agree on the issue/project to monitor </a:t>
            </a:r>
            <a:endParaRPr sz="1900">
              <a:solidFill>
                <a:schemeClr val="dk1"/>
              </a:solidFill>
            </a:endParaRPr>
          </a:p>
          <a:p>
            <a:pPr indent="-349250" lvl="0" marL="457200" rtl="0" algn="l">
              <a:lnSpc>
                <a:spcPct val="100000"/>
              </a:lnSpc>
              <a:spcBef>
                <a:spcPts val="1000"/>
              </a:spcBef>
              <a:spcAft>
                <a:spcPts val="0"/>
              </a:spcAft>
              <a:buClr>
                <a:schemeClr val="dk1"/>
              </a:buClr>
              <a:buSzPts val="1900"/>
              <a:buAutoNum type="arabicPeriod"/>
            </a:pPr>
            <a:r>
              <a:rPr lang="en-GB" sz="1900">
                <a:solidFill>
                  <a:schemeClr val="dk1"/>
                </a:solidFill>
              </a:rPr>
              <a:t>Background research</a:t>
            </a:r>
            <a:endParaRPr sz="1900">
              <a:solidFill>
                <a:schemeClr val="dk1"/>
              </a:solidFill>
            </a:endParaRPr>
          </a:p>
          <a:p>
            <a:pPr indent="-349250" lvl="0" marL="457200" rtl="0" algn="l">
              <a:lnSpc>
                <a:spcPct val="100000"/>
              </a:lnSpc>
              <a:spcBef>
                <a:spcPts val="1000"/>
              </a:spcBef>
              <a:spcAft>
                <a:spcPts val="0"/>
              </a:spcAft>
              <a:buClr>
                <a:schemeClr val="dk1"/>
              </a:buClr>
              <a:buSzPts val="1900"/>
              <a:buAutoNum type="arabicPeriod"/>
            </a:pPr>
            <a:r>
              <a:rPr lang="en-GB" sz="1900">
                <a:solidFill>
                  <a:schemeClr val="dk1"/>
                </a:solidFill>
              </a:rPr>
              <a:t>Gather the public expenditure information you need</a:t>
            </a:r>
            <a:endParaRPr sz="1900">
              <a:solidFill>
                <a:schemeClr val="dk1"/>
              </a:solidFill>
            </a:endParaRPr>
          </a:p>
          <a:p>
            <a:pPr indent="-349250" lvl="0" marL="457200" rtl="0" algn="l">
              <a:lnSpc>
                <a:spcPct val="100000"/>
              </a:lnSpc>
              <a:spcBef>
                <a:spcPts val="1000"/>
              </a:spcBef>
              <a:spcAft>
                <a:spcPts val="0"/>
              </a:spcAft>
              <a:buClr>
                <a:schemeClr val="dk1"/>
              </a:buClr>
              <a:buSzPts val="1900"/>
              <a:buAutoNum type="arabicPeriod"/>
            </a:pPr>
            <a:r>
              <a:rPr lang="en-GB" sz="1900">
                <a:solidFill>
                  <a:schemeClr val="dk1"/>
                </a:solidFill>
              </a:rPr>
              <a:t>Find out what is actually happening</a:t>
            </a:r>
            <a:endParaRPr sz="1900">
              <a:solidFill>
                <a:schemeClr val="dk1"/>
              </a:solidFill>
            </a:endParaRPr>
          </a:p>
          <a:p>
            <a:pPr indent="-349250" lvl="0" marL="457200" rtl="0" algn="l">
              <a:lnSpc>
                <a:spcPct val="100000"/>
              </a:lnSpc>
              <a:spcBef>
                <a:spcPts val="1000"/>
              </a:spcBef>
              <a:spcAft>
                <a:spcPts val="0"/>
              </a:spcAft>
              <a:buClr>
                <a:schemeClr val="dk1"/>
              </a:buClr>
              <a:buSzPts val="1900"/>
              <a:buAutoNum type="arabicPeriod"/>
            </a:pPr>
            <a:r>
              <a:rPr lang="en-GB" sz="1900">
                <a:solidFill>
                  <a:schemeClr val="dk1"/>
                </a:solidFill>
              </a:rPr>
              <a:t>Analyse all of the information </a:t>
            </a:r>
            <a:endParaRPr sz="1900">
              <a:solidFill>
                <a:schemeClr val="dk1"/>
              </a:solidFill>
            </a:endParaRPr>
          </a:p>
          <a:p>
            <a:pPr indent="-349250" lvl="0" marL="457200" rtl="0" algn="l">
              <a:lnSpc>
                <a:spcPct val="100000"/>
              </a:lnSpc>
              <a:spcBef>
                <a:spcPts val="1000"/>
              </a:spcBef>
              <a:spcAft>
                <a:spcPts val="0"/>
              </a:spcAft>
              <a:buClr>
                <a:schemeClr val="dk1"/>
              </a:buClr>
              <a:buSzPts val="1900"/>
              <a:buAutoNum type="arabicPeriod"/>
            </a:pPr>
            <a:r>
              <a:rPr lang="en-GB" sz="1900">
                <a:solidFill>
                  <a:schemeClr val="dk1"/>
                </a:solidFill>
              </a:rPr>
              <a:t>Feedback to your community and those responsible for the budget </a:t>
            </a:r>
            <a:endParaRPr sz="19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700"/>
              </a:spcBef>
              <a:spcAft>
                <a:spcPts val="0"/>
              </a:spcAft>
              <a:buNone/>
            </a:pPr>
            <a:r>
              <a:t/>
            </a:r>
            <a:endParaRPr sz="1800">
              <a:solidFill>
                <a:schemeClr val="dk1"/>
              </a:solidFill>
            </a:endParaRPr>
          </a:p>
          <a:p>
            <a:pPr indent="0" lvl="0" marL="0" rtl="0" algn="l">
              <a:lnSpc>
                <a:spcPct val="100000"/>
              </a:lnSpc>
              <a:spcBef>
                <a:spcPts val="1400"/>
              </a:spcBef>
              <a:spcAft>
                <a:spcPts val="0"/>
              </a:spcAft>
              <a:buNone/>
            </a:pPr>
            <a:r>
              <a:t/>
            </a:r>
            <a:endParaRPr sz="1800"/>
          </a:p>
        </p:txBody>
      </p:sp>
      <p:pic>
        <p:nvPicPr>
          <p:cNvPr descr="A man, woman holding a baby and a woman in a wheelchair visit a construction site where two builders are adding a roof to a small building" id="678" name="Google Shape;678;p101"/>
          <p:cNvPicPr preferRelativeResize="0"/>
          <p:nvPr/>
        </p:nvPicPr>
        <p:blipFill>
          <a:blip r:embed="rId3">
            <a:alphaModFix/>
          </a:blip>
          <a:stretch>
            <a:fillRect/>
          </a:stretch>
        </p:blipFill>
        <p:spPr>
          <a:xfrm>
            <a:off x="5869100" y="1374950"/>
            <a:ext cx="3274900" cy="2129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02"/>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5: Case study – Uganda   </a:t>
            </a:r>
            <a:endParaRPr/>
          </a:p>
        </p:txBody>
      </p:sp>
      <p:sp>
        <p:nvSpPr>
          <p:cNvPr id="684" name="Google Shape;684;p102"/>
          <p:cNvSpPr txBox="1"/>
          <p:nvPr>
            <p:ph idx="1" type="body"/>
          </p:nvPr>
        </p:nvSpPr>
        <p:spPr>
          <a:xfrm>
            <a:off x="311700" y="1006525"/>
            <a:ext cx="4749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lnSpc>
                <a:spcPct val="100000"/>
              </a:lnSpc>
              <a:spcBef>
                <a:spcPts val="1600"/>
              </a:spcBef>
              <a:spcAft>
                <a:spcPts val="0"/>
              </a:spcAft>
              <a:buNone/>
            </a:pPr>
            <a:r>
              <a:t/>
            </a:r>
            <a:endParaRPr sz="2400"/>
          </a:p>
          <a:p>
            <a:pPr indent="0" lvl="0" marL="0" rtl="0" algn="l">
              <a:lnSpc>
                <a:spcPct val="100000"/>
              </a:lnSpc>
              <a:spcBef>
                <a:spcPts val="0"/>
              </a:spcBef>
              <a:spcAft>
                <a:spcPts val="0"/>
              </a:spcAft>
              <a:buNone/>
            </a:pPr>
            <a:r>
              <a:rPr b="1" lang="en-GB" sz="2400" u="sng">
                <a:solidFill>
                  <a:srgbClr val="007D98"/>
                </a:solidFill>
                <a:hlinkClick r:id="rId3">
                  <a:extLst>
                    <a:ext uri="{A12FA001-AC4F-418D-AE19-62706E023703}">
                      <ahyp:hlinkClr val="tx"/>
                    </a:ext>
                  </a:extLst>
                </a:hlinkClick>
              </a:rPr>
              <a:t>Advocacy in Uganda: Building relationships with local government</a:t>
            </a:r>
            <a:endParaRPr b="1" sz="2400">
              <a:solidFill>
                <a:schemeClr val="dk1"/>
              </a:solidFill>
            </a:endParaRPr>
          </a:p>
          <a:p>
            <a:pPr indent="0" lvl="0" marL="0" rtl="0" algn="l">
              <a:lnSpc>
                <a:spcPct val="100000"/>
              </a:lnSpc>
              <a:spcBef>
                <a:spcPts val="0"/>
              </a:spcBef>
              <a:spcAft>
                <a:spcPts val="0"/>
              </a:spcAft>
              <a:buNone/>
            </a:pPr>
            <a:r>
              <a:t/>
            </a:r>
            <a:endParaRPr b="1" sz="2400"/>
          </a:p>
        </p:txBody>
      </p:sp>
      <p:pic>
        <p:nvPicPr>
          <p:cNvPr id="685" name="Google Shape;685;p102"/>
          <p:cNvPicPr preferRelativeResize="0"/>
          <p:nvPr/>
        </p:nvPicPr>
        <p:blipFill>
          <a:blip r:embed="rId4">
            <a:alphaModFix/>
          </a:blip>
          <a:stretch>
            <a:fillRect/>
          </a:stretch>
        </p:blipFill>
        <p:spPr>
          <a:xfrm>
            <a:off x="5187975" y="1538200"/>
            <a:ext cx="3583850" cy="23883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10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tool: Testing the t</a:t>
            </a:r>
            <a:r>
              <a:rPr lang="en-GB"/>
              <a:t>emplate</a:t>
            </a:r>
            <a:r>
              <a:rPr lang="en-GB"/>
              <a:t>  </a:t>
            </a:r>
            <a:endParaRPr/>
          </a:p>
        </p:txBody>
      </p:sp>
      <p:sp>
        <p:nvSpPr>
          <p:cNvPr id="691" name="Google Shape;691;p103"/>
          <p:cNvSpPr txBox="1"/>
          <p:nvPr>
            <p:ph idx="1" type="body"/>
          </p:nvPr>
        </p:nvSpPr>
        <p:spPr>
          <a:xfrm>
            <a:off x="138900" y="863550"/>
            <a:ext cx="3842100" cy="3606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500"/>
              <a:t>Facilitators group prepare for community meeting</a:t>
            </a:r>
            <a:endParaRPr b="1" sz="1500"/>
          </a:p>
          <a:p>
            <a:pPr indent="-336550" lvl="0" marL="457200" rtl="0" algn="l">
              <a:lnSpc>
                <a:spcPct val="100000"/>
              </a:lnSpc>
              <a:spcBef>
                <a:spcPts val="1000"/>
              </a:spcBef>
              <a:spcAft>
                <a:spcPts val="0"/>
              </a:spcAft>
              <a:buSzPts val="1700"/>
              <a:buChar char="●"/>
            </a:pPr>
            <a:r>
              <a:rPr lang="en-GB" sz="1600"/>
              <a:t>Read the </a:t>
            </a:r>
            <a:r>
              <a:rPr lang="en-GB" sz="1600" u="sng">
                <a:solidFill>
                  <a:schemeClr val="hlink"/>
                </a:solidFill>
                <a:hlinkClick r:id="rId3"/>
              </a:rPr>
              <a:t>case study</a:t>
            </a:r>
            <a:r>
              <a:rPr lang="en-GB" sz="1600"/>
              <a:t> to understand the community context</a:t>
            </a:r>
            <a:endParaRPr sz="1700"/>
          </a:p>
          <a:p>
            <a:pPr indent="-336550" lvl="0" marL="457200" rtl="0" algn="l">
              <a:lnSpc>
                <a:spcPct val="100000"/>
              </a:lnSpc>
              <a:spcBef>
                <a:spcPts val="0"/>
              </a:spcBef>
              <a:spcAft>
                <a:spcPts val="0"/>
              </a:spcAft>
              <a:buSzPts val="1700"/>
              <a:buChar char="●"/>
            </a:pPr>
            <a:r>
              <a:rPr lang="en-GB" sz="1700"/>
              <a:t>Read through the tool to understand the requirements and </a:t>
            </a:r>
            <a:r>
              <a:rPr lang="en-GB" sz="1700"/>
              <a:t>simplify the information</a:t>
            </a:r>
            <a:r>
              <a:rPr lang="en-GB" sz="1700"/>
              <a:t> in the tool, if necessary.</a:t>
            </a:r>
            <a:endParaRPr sz="1700"/>
          </a:p>
          <a:p>
            <a:pPr indent="-336550" lvl="0" marL="457200" rtl="0" algn="l">
              <a:lnSpc>
                <a:spcPct val="100000"/>
              </a:lnSpc>
              <a:spcBef>
                <a:spcPts val="0"/>
              </a:spcBef>
              <a:spcAft>
                <a:spcPts val="0"/>
              </a:spcAft>
              <a:buSzPts val="1700"/>
              <a:buChar char="●"/>
            </a:pPr>
            <a:r>
              <a:rPr lang="en-GB" sz="1700"/>
              <a:t>Agree on how the community meeting will be conducted</a:t>
            </a:r>
            <a:endParaRPr sz="1700"/>
          </a:p>
          <a:p>
            <a:pPr indent="-336550" lvl="0" marL="457200" rtl="0" algn="l">
              <a:lnSpc>
                <a:spcPct val="100000"/>
              </a:lnSpc>
              <a:spcBef>
                <a:spcPts val="0"/>
              </a:spcBef>
              <a:spcAft>
                <a:spcPts val="0"/>
              </a:spcAft>
              <a:buSzPts val="1700"/>
              <a:buChar char="●"/>
            </a:pPr>
            <a:r>
              <a:rPr lang="en-GB" sz="1700"/>
              <a:t>Different members should take turns to lead the community meeting</a:t>
            </a:r>
            <a:endParaRPr sz="1700"/>
          </a:p>
          <a:p>
            <a:pPr indent="0" lvl="0" marL="0" rtl="0" algn="l">
              <a:spcBef>
                <a:spcPts val="1000"/>
              </a:spcBef>
              <a:spcAft>
                <a:spcPts val="1600"/>
              </a:spcAft>
              <a:buNone/>
            </a:pPr>
            <a:r>
              <a:t/>
            </a:r>
            <a:endParaRPr/>
          </a:p>
        </p:txBody>
      </p:sp>
      <p:pic>
        <p:nvPicPr>
          <p:cNvPr id="692" name="Google Shape;692;p103"/>
          <p:cNvPicPr preferRelativeResize="0"/>
          <p:nvPr/>
        </p:nvPicPr>
        <p:blipFill>
          <a:blip r:embed="rId4">
            <a:alphaModFix/>
          </a:blip>
          <a:stretch>
            <a:fillRect/>
          </a:stretch>
        </p:blipFill>
        <p:spPr>
          <a:xfrm>
            <a:off x="3782118" y="3723843"/>
            <a:ext cx="1143000" cy="1143025"/>
          </a:xfrm>
          <a:prstGeom prst="rect">
            <a:avLst/>
          </a:prstGeom>
          <a:noFill/>
          <a:ln>
            <a:noFill/>
          </a:ln>
        </p:spPr>
      </p:pic>
      <p:sp>
        <p:nvSpPr>
          <p:cNvPr id="693" name="Google Shape;693;p103"/>
          <p:cNvSpPr txBox="1"/>
          <p:nvPr>
            <p:ph idx="1" type="body"/>
          </p:nvPr>
        </p:nvSpPr>
        <p:spPr>
          <a:xfrm>
            <a:off x="4355400" y="863550"/>
            <a:ext cx="4476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500"/>
              <a:t>Church and community group</a:t>
            </a:r>
            <a:endParaRPr b="1" sz="1500"/>
          </a:p>
          <a:p>
            <a:pPr indent="-330200" lvl="0" marL="457200" rtl="0" algn="l">
              <a:lnSpc>
                <a:spcPct val="100000"/>
              </a:lnSpc>
              <a:spcBef>
                <a:spcPts val="1000"/>
              </a:spcBef>
              <a:spcAft>
                <a:spcPts val="0"/>
              </a:spcAft>
              <a:buSzPts val="1600"/>
              <a:buChar char="●"/>
            </a:pPr>
            <a:r>
              <a:rPr lang="en-GB" sz="1600"/>
              <a:t>Read the </a:t>
            </a:r>
            <a:r>
              <a:rPr lang="en-GB" sz="1600" u="sng">
                <a:solidFill>
                  <a:schemeClr val="hlink"/>
                </a:solidFill>
                <a:hlinkClick r:id="rId5"/>
              </a:rPr>
              <a:t>case study</a:t>
            </a:r>
            <a:r>
              <a:rPr lang="en-GB" sz="1600"/>
              <a:t> to understand the community context</a:t>
            </a:r>
            <a:endParaRPr sz="1600"/>
          </a:p>
          <a:p>
            <a:pPr indent="-330200" lvl="0" marL="457200" rtl="0" algn="l">
              <a:lnSpc>
                <a:spcPct val="100000"/>
              </a:lnSpc>
              <a:spcBef>
                <a:spcPts val="0"/>
              </a:spcBef>
              <a:spcAft>
                <a:spcPts val="0"/>
              </a:spcAft>
              <a:buSzPts val="1600"/>
              <a:buChar char="●"/>
            </a:pPr>
            <a:r>
              <a:rPr lang="en-GB" sz="1600"/>
              <a:t>Outline the issues identified in the case study</a:t>
            </a:r>
            <a:endParaRPr sz="1600"/>
          </a:p>
          <a:p>
            <a:pPr indent="-330200" lvl="0" marL="457200" rtl="0" algn="l">
              <a:lnSpc>
                <a:spcPct val="100000"/>
              </a:lnSpc>
              <a:spcBef>
                <a:spcPts val="0"/>
              </a:spcBef>
              <a:spcAft>
                <a:spcPts val="0"/>
              </a:spcAft>
              <a:buSzPts val="1600"/>
              <a:buChar char="●"/>
            </a:pPr>
            <a:r>
              <a:rPr lang="en-GB" sz="1600"/>
              <a:t>Assign various roles found in the community to the group members</a:t>
            </a:r>
            <a:endParaRPr sz="16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04"/>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tool: Testing the t</a:t>
            </a:r>
            <a:r>
              <a:rPr lang="en-GB"/>
              <a:t>emplate</a:t>
            </a:r>
            <a:r>
              <a:rPr lang="en-GB"/>
              <a:t>  </a:t>
            </a:r>
            <a:endParaRPr/>
          </a:p>
        </p:txBody>
      </p:sp>
      <p:sp>
        <p:nvSpPr>
          <p:cNvPr id="699" name="Google Shape;699;p104"/>
          <p:cNvSpPr txBox="1"/>
          <p:nvPr>
            <p:ph idx="1" type="body"/>
          </p:nvPr>
        </p:nvSpPr>
        <p:spPr>
          <a:xfrm>
            <a:off x="187625" y="2821525"/>
            <a:ext cx="3465300" cy="1822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Facilitators group </a:t>
            </a:r>
            <a:endParaRPr b="1" sz="1800"/>
          </a:p>
          <a:p>
            <a:pPr indent="-342900" lvl="0" marL="457200" rtl="0" algn="l">
              <a:lnSpc>
                <a:spcPct val="100000"/>
              </a:lnSpc>
              <a:spcBef>
                <a:spcPts val="1000"/>
              </a:spcBef>
              <a:spcAft>
                <a:spcPts val="0"/>
              </a:spcAft>
              <a:buSzPts val="1800"/>
              <a:buChar char="●"/>
            </a:pPr>
            <a:r>
              <a:rPr lang="en-GB" sz="1800"/>
              <a:t>How did you find your role?</a:t>
            </a:r>
            <a:endParaRPr sz="1800"/>
          </a:p>
          <a:p>
            <a:pPr indent="-342900" lvl="0" marL="457200" rtl="0" algn="l">
              <a:lnSpc>
                <a:spcPct val="100000"/>
              </a:lnSpc>
              <a:spcBef>
                <a:spcPts val="0"/>
              </a:spcBef>
              <a:spcAft>
                <a:spcPts val="0"/>
              </a:spcAft>
              <a:buSzPts val="1800"/>
              <a:buChar char="●"/>
            </a:pPr>
            <a:r>
              <a:rPr lang="en-GB" sz="1800"/>
              <a:t>Anything that was challenging to do?</a:t>
            </a:r>
            <a:endParaRPr sz="1800"/>
          </a:p>
          <a:p>
            <a:pPr indent="0" lvl="0" marL="0" rtl="0" algn="l">
              <a:spcBef>
                <a:spcPts val="1000"/>
              </a:spcBef>
              <a:spcAft>
                <a:spcPts val="1600"/>
              </a:spcAft>
              <a:buNone/>
            </a:pPr>
            <a:r>
              <a:t/>
            </a:r>
            <a:endParaRPr sz="1800"/>
          </a:p>
        </p:txBody>
      </p:sp>
      <p:pic>
        <p:nvPicPr>
          <p:cNvPr id="700" name="Google Shape;700;p104"/>
          <p:cNvPicPr preferRelativeResize="0"/>
          <p:nvPr/>
        </p:nvPicPr>
        <p:blipFill>
          <a:blip r:embed="rId3">
            <a:alphaModFix/>
          </a:blip>
          <a:stretch>
            <a:fillRect/>
          </a:stretch>
        </p:blipFill>
        <p:spPr>
          <a:xfrm>
            <a:off x="3807343" y="3784343"/>
            <a:ext cx="1143000" cy="1143025"/>
          </a:xfrm>
          <a:prstGeom prst="rect">
            <a:avLst/>
          </a:prstGeom>
          <a:noFill/>
          <a:ln>
            <a:noFill/>
          </a:ln>
        </p:spPr>
      </p:pic>
      <p:sp>
        <p:nvSpPr>
          <p:cNvPr id="701" name="Google Shape;701;p104"/>
          <p:cNvSpPr txBox="1"/>
          <p:nvPr>
            <p:ph idx="1" type="body"/>
          </p:nvPr>
        </p:nvSpPr>
        <p:spPr>
          <a:xfrm>
            <a:off x="5104775" y="1356825"/>
            <a:ext cx="3842100" cy="170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700"/>
              <a:t>Church and community group</a:t>
            </a:r>
            <a:endParaRPr b="1" sz="1700"/>
          </a:p>
          <a:p>
            <a:pPr indent="-336550" lvl="0" marL="457200" rtl="0" algn="l">
              <a:lnSpc>
                <a:spcPct val="100000"/>
              </a:lnSpc>
              <a:spcBef>
                <a:spcPts val="1000"/>
              </a:spcBef>
              <a:spcAft>
                <a:spcPts val="0"/>
              </a:spcAft>
              <a:buSzPts val="1700"/>
              <a:buChar char="●"/>
            </a:pPr>
            <a:r>
              <a:rPr lang="en-GB" sz="1700"/>
              <a:t>How did you find the exercise?</a:t>
            </a:r>
            <a:endParaRPr sz="1700"/>
          </a:p>
          <a:p>
            <a:pPr indent="-336550" lvl="0" marL="457200" rtl="0" algn="l">
              <a:lnSpc>
                <a:spcPct val="100000"/>
              </a:lnSpc>
              <a:spcBef>
                <a:spcPts val="0"/>
              </a:spcBef>
              <a:spcAft>
                <a:spcPts val="0"/>
              </a:spcAft>
              <a:buSzPts val="1700"/>
              <a:buChar char="●"/>
            </a:pPr>
            <a:r>
              <a:rPr lang="en-GB" sz="1700"/>
              <a:t>Anything the facilitators could have done differently to help you as a group?</a:t>
            </a:r>
            <a:endParaRPr sz="1700"/>
          </a:p>
          <a:p>
            <a:pPr indent="0" lvl="0" marL="457200" rtl="0" algn="l">
              <a:spcBef>
                <a:spcPts val="1000"/>
              </a:spcBef>
              <a:spcAft>
                <a:spcPts val="1600"/>
              </a:spcAft>
              <a:buNone/>
            </a:pPr>
            <a:r>
              <a:t/>
            </a:r>
            <a:endParaRPr/>
          </a:p>
        </p:txBody>
      </p:sp>
      <p:sp>
        <p:nvSpPr>
          <p:cNvPr id="702" name="Google Shape;702;p104"/>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chemeClr val="dk2"/>
                </a:solidFill>
                <a:latin typeface="Calibri"/>
                <a:ea typeface="Calibri"/>
                <a:cs typeface="Calibri"/>
                <a:sym typeface="Calibri"/>
              </a:rPr>
              <a:t>Feedback session</a:t>
            </a:r>
            <a:endParaRPr b="1" sz="2000">
              <a:solidFill>
                <a:schemeClr val="dk2"/>
              </a:solidFill>
              <a:latin typeface="Calibri"/>
              <a:ea typeface="Calibri"/>
              <a:cs typeface="Calibri"/>
              <a:sym typeface="Calibri"/>
            </a:endParaRPr>
          </a:p>
        </p:txBody>
      </p:sp>
      <p:sp>
        <p:nvSpPr>
          <p:cNvPr id="703" name="Google Shape;703;p104"/>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latin typeface="Calibri"/>
                <a:ea typeface="Calibri"/>
                <a:cs typeface="Calibri"/>
                <a:sym typeface="Calibri"/>
              </a:rPr>
              <a:t>Feedback from the </a:t>
            </a:r>
            <a:r>
              <a:rPr b="1" lang="en-GB" sz="1800">
                <a:solidFill>
                  <a:schemeClr val="dk2"/>
                </a:solidFill>
                <a:latin typeface="Calibri"/>
                <a:ea typeface="Calibri"/>
                <a:cs typeface="Calibri"/>
                <a:sym typeface="Calibri"/>
              </a:rPr>
              <a:t>audience</a:t>
            </a:r>
            <a:endParaRPr b="1" sz="1800">
              <a:solidFill>
                <a:schemeClr val="dk2"/>
              </a:solidFill>
              <a:latin typeface="Calibri"/>
              <a:ea typeface="Calibri"/>
              <a:cs typeface="Calibri"/>
              <a:sym typeface="Calibri"/>
            </a:endParaRPr>
          </a:p>
          <a:p>
            <a:pPr indent="-342900" lvl="0" marL="457200" rtl="0" algn="l">
              <a:spcBef>
                <a:spcPts val="0"/>
              </a:spcBef>
              <a:spcAft>
                <a:spcPts val="0"/>
              </a:spcAft>
              <a:buClr>
                <a:schemeClr val="dk2"/>
              </a:buClr>
              <a:buSzPts val="1800"/>
              <a:buFont typeface="Calibri"/>
              <a:buChar char="●"/>
            </a:pPr>
            <a:r>
              <a:rPr lang="en-GB" sz="1800">
                <a:solidFill>
                  <a:schemeClr val="dk2"/>
                </a:solidFill>
                <a:latin typeface="Calibri"/>
                <a:ea typeface="Calibri"/>
                <a:cs typeface="Calibri"/>
                <a:sym typeface="Calibri"/>
              </a:rPr>
              <a:t>What did you like about the role-play?</a:t>
            </a:r>
            <a:endParaRPr sz="1800">
              <a:solidFill>
                <a:schemeClr val="dk2"/>
              </a:solidFill>
              <a:latin typeface="Calibri"/>
              <a:ea typeface="Calibri"/>
              <a:cs typeface="Calibri"/>
              <a:sym typeface="Calibri"/>
            </a:endParaRPr>
          </a:p>
          <a:p>
            <a:pPr indent="-342900" lvl="0" marL="457200" rtl="0" algn="l">
              <a:spcBef>
                <a:spcPts val="0"/>
              </a:spcBef>
              <a:spcAft>
                <a:spcPts val="0"/>
              </a:spcAft>
              <a:buClr>
                <a:schemeClr val="dk2"/>
              </a:buClr>
              <a:buSzPts val="1800"/>
              <a:buFont typeface="Calibri"/>
              <a:buChar char="●"/>
            </a:pPr>
            <a:r>
              <a:rPr lang="en-GB" sz="1800">
                <a:solidFill>
                  <a:schemeClr val="dk2"/>
                </a:solidFill>
                <a:latin typeface="Calibri"/>
                <a:ea typeface="Calibri"/>
                <a:cs typeface="Calibri"/>
                <a:sym typeface="Calibri"/>
              </a:rPr>
              <a:t>What can be improved?</a:t>
            </a:r>
            <a:endParaRPr sz="1800">
              <a:solidFill>
                <a:schemeClr val="dk2"/>
              </a:solidFill>
              <a:latin typeface="Calibri"/>
              <a:ea typeface="Calibri"/>
              <a:cs typeface="Calibri"/>
              <a:sym typeface="Calibri"/>
            </a:endParaRPr>
          </a:p>
        </p:txBody>
      </p:sp>
      <p:sp>
        <p:nvSpPr>
          <p:cNvPr id="704" name="Google Shape;704;p104"/>
          <p:cNvSpPr txBox="1"/>
          <p:nvPr/>
        </p:nvSpPr>
        <p:spPr>
          <a:xfrm>
            <a:off x="5104775" y="2956375"/>
            <a:ext cx="3660600" cy="15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latin typeface="Calibri"/>
                <a:ea typeface="Calibri"/>
                <a:cs typeface="Calibri"/>
                <a:sym typeface="Calibri"/>
              </a:rPr>
              <a:t>Everyone</a:t>
            </a:r>
            <a:endParaRPr b="1" sz="1800">
              <a:solidFill>
                <a:schemeClr val="dk2"/>
              </a:solidFill>
              <a:latin typeface="Calibri"/>
              <a:ea typeface="Calibri"/>
              <a:cs typeface="Calibri"/>
              <a:sym typeface="Calibri"/>
            </a:endParaRPr>
          </a:p>
          <a:p>
            <a:pPr indent="-336550" lvl="0" marL="457200" rtl="0" algn="l">
              <a:spcBef>
                <a:spcPts val="0"/>
              </a:spcBef>
              <a:spcAft>
                <a:spcPts val="0"/>
              </a:spcAft>
              <a:buClr>
                <a:schemeClr val="dk2"/>
              </a:buClr>
              <a:buSzPts val="1700"/>
              <a:buFont typeface="Calibri"/>
              <a:buChar char="●"/>
            </a:pPr>
            <a:r>
              <a:rPr lang="en-GB" sz="1700">
                <a:solidFill>
                  <a:schemeClr val="dk2"/>
                </a:solidFill>
                <a:latin typeface="Calibri"/>
                <a:ea typeface="Calibri"/>
                <a:cs typeface="Calibri"/>
                <a:sym typeface="Calibri"/>
              </a:rPr>
              <a:t>How would you go about facilitating this session if your community cannot read? Give some ideas from your experiences</a:t>
            </a:r>
            <a:endParaRPr sz="1700">
              <a:solidFill>
                <a:schemeClr val="dk2"/>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0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Further guidance </a:t>
            </a:r>
            <a:endParaRPr/>
          </a:p>
        </p:txBody>
      </p:sp>
      <p:sp>
        <p:nvSpPr>
          <p:cNvPr id="710" name="Google Shape;710;p105"/>
          <p:cNvSpPr txBox="1"/>
          <p:nvPr>
            <p:ph idx="1" type="body"/>
          </p:nvPr>
        </p:nvSpPr>
        <p:spPr>
          <a:xfrm>
            <a:off x="201150" y="866950"/>
            <a:ext cx="8741700" cy="3577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700">
                <a:solidFill>
                  <a:schemeClr val="dk1"/>
                </a:solidFill>
              </a:rPr>
              <a:t>As you plan to support the specific church and community to use this tool, you need to do some background work to get a basic understanding of the country’s local and national </a:t>
            </a:r>
            <a:r>
              <a:rPr b="1" lang="en-GB" sz="1700">
                <a:solidFill>
                  <a:schemeClr val="dk1"/>
                </a:solidFill>
              </a:rPr>
              <a:t>expenditure cycle </a:t>
            </a:r>
            <a:r>
              <a:rPr lang="en-GB" sz="1700">
                <a:solidFill>
                  <a:schemeClr val="dk1"/>
                </a:solidFill>
              </a:rPr>
              <a:t>to build your confidence on the subject. </a:t>
            </a:r>
            <a:endParaRPr sz="1700">
              <a:solidFill>
                <a:schemeClr val="dk1"/>
              </a:solidFill>
            </a:endParaRPr>
          </a:p>
          <a:p>
            <a:pPr indent="0" lvl="0" marL="0" rtl="0" algn="l">
              <a:lnSpc>
                <a:spcPct val="100000"/>
              </a:lnSpc>
              <a:spcBef>
                <a:spcPts val="1400"/>
              </a:spcBef>
              <a:spcAft>
                <a:spcPts val="0"/>
              </a:spcAft>
              <a:buNone/>
            </a:pPr>
            <a:r>
              <a:rPr lang="en-GB" sz="1700">
                <a:solidFill>
                  <a:schemeClr val="dk1"/>
                </a:solidFill>
              </a:rPr>
              <a:t>Then do a similar exercise with the community and together acquire a more detailed understanding of the expenditure framework locally.</a:t>
            </a:r>
            <a:endParaRPr sz="1700">
              <a:solidFill>
                <a:schemeClr val="dk1"/>
              </a:solidFill>
            </a:endParaRPr>
          </a:p>
          <a:p>
            <a:pPr indent="0" lvl="0" marL="0" rtl="0" algn="l">
              <a:lnSpc>
                <a:spcPct val="100000"/>
              </a:lnSpc>
              <a:spcBef>
                <a:spcPts val="1400"/>
              </a:spcBef>
              <a:spcAft>
                <a:spcPts val="0"/>
              </a:spcAft>
              <a:buNone/>
            </a:pPr>
            <a:r>
              <a:rPr lang="en-GB" sz="1700">
                <a:solidFill>
                  <a:schemeClr val="dk1"/>
                </a:solidFill>
              </a:rPr>
              <a:t>Key questions to be answered:</a:t>
            </a:r>
            <a:endParaRPr sz="1700">
              <a:solidFill>
                <a:schemeClr val="dk1"/>
              </a:solidFill>
            </a:endParaRPr>
          </a:p>
          <a:p>
            <a:pPr indent="-336550" lvl="0" marL="1710000" rtl="0" algn="l">
              <a:lnSpc>
                <a:spcPct val="100000"/>
              </a:lnSpc>
              <a:spcBef>
                <a:spcPts val="1000"/>
              </a:spcBef>
              <a:spcAft>
                <a:spcPts val="0"/>
              </a:spcAft>
              <a:buClr>
                <a:schemeClr val="dk1"/>
              </a:buClr>
              <a:buSzPts val="1700"/>
              <a:buChar char="●"/>
            </a:pPr>
            <a:r>
              <a:rPr lang="en-GB" sz="1700">
                <a:solidFill>
                  <a:schemeClr val="dk1"/>
                </a:solidFill>
              </a:rPr>
              <a:t>When are budgets approved in the country at local and national level? </a:t>
            </a:r>
            <a:endParaRPr sz="1700">
              <a:solidFill>
                <a:schemeClr val="dk1"/>
              </a:solidFill>
            </a:endParaRPr>
          </a:p>
          <a:p>
            <a:pPr indent="-336550" lvl="0" marL="1710000" rtl="0" algn="l">
              <a:lnSpc>
                <a:spcPct val="100000"/>
              </a:lnSpc>
              <a:spcBef>
                <a:spcPts val="1400"/>
              </a:spcBef>
              <a:spcAft>
                <a:spcPts val="0"/>
              </a:spcAft>
              <a:buClr>
                <a:schemeClr val="dk1"/>
              </a:buClr>
              <a:buSzPts val="1700"/>
              <a:buChar char="●"/>
            </a:pPr>
            <a:r>
              <a:rPr lang="en-GB" sz="1700">
                <a:solidFill>
                  <a:schemeClr val="dk1"/>
                </a:solidFill>
              </a:rPr>
              <a:t>What form of government is in place? Is it centralised or decentralised?</a:t>
            </a:r>
            <a:endParaRPr sz="1700">
              <a:solidFill>
                <a:schemeClr val="dk1"/>
              </a:solidFill>
            </a:endParaRPr>
          </a:p>
          <a:p>
            <a:pPr indent="-336550" lvl="0" marL="1710000" rtl="0" algn="l">
              <a:lnSpc>
                <a:spcPct val="100000"/>
              </a:lnSpc>
              <a:spcBef>
                <a:spcPts val="1000"/>
              </a:spcBef>
              <a:spcAft>
                <a:spcPts val="0"/>
              </a:spcAft>
              <a:buClr>
                <a:schemeClr val="dk1"/>
              </a:buClr>
              <a:buSzPts val="1700"/>
              <a:buChar char="●"/>
            </a:pPr>
            <a:r>
              <a:rPr lang="en-GB" sz="1700">
                <a:solidFill>
                  <a:schemeClr val="dk1"/>
                </a:solidFill>
              </a:rPr>
              <a:t>What resources are sent to the local level, when, how often?</a:t>
            </a:r>
            <a:endParaRPr sz="1700">
              <a:solidFill>
                <a:schemeClr val="dk1"/>
              </a:solidFill>
            </a:endParaRPr>
          </a:p>
          <a:p>
            <a:pPr indent="-336550" lvl="0" marL="1710000" rtl="0" algn="l">
              <a:lnSpc>
                <a:spcPct val="100000"/>
              </a:lnSpc>
              <a:spcBef>
                <a:spcPts val="1000"/>
              </a:spcBef>
              <a:spcAft>
                <a:spcPts val="0"/>
              </a:spcAft>
              <a:buClr>
                <a:schemeClr val="dk1"/>
              </a:buClr>
              <a:buSzPts val="1700"/>
              <a:buChar char="●"/>
            </a:pPr>
            <a:r>
              <a:rPr lang="en-GB" sz="1700">
                <a:solidFill>
                  <a:schemeClr val="dk1"/>
                </a:solidFill>
              </a:rPr>
              <a:t>What routes are available to access expenditure information?</a:t>
            </a:r>
            <a:endParaRPr sz="1700">
              <a:solidFill>
                <a:schemeClr val="dk1"/>
              </a:solidFill>
            </a:endParaRPr>
          </a:p>
          <a:p>
            <a:pPr indent="-336550" lvl="0" marL="1710000" rtl="0" algn="l">
              <a:lnSpc>
                <a:spcPct val="100000"/>
              </a:lnSpc>
              <a:spcBef>
                <a:spcPts val="1000"/>
              </a:spcBef>
              <a:spcAft>
                <a:spcPts val="0"/>
              </a:spcAft>
              <a:buClr>
                <a:schemeClr val="dk1"/>
              </a:buClr>
              <a:buSzPts val="1700"/>
              <a:buChar char="●"/>
            </a:pPr>
            <a:r>
              <a:rPr lang="en-GB" sz="1700">
                <a:solidFill>
                  <a:schemeClr val="dk1"/>
                </a:solidFill>
              </a:rPr>
              <a:t>What are the key dates for disbursements, expenditure and reporting? </a:t>
            </a:r>
            <a:endParaRPr sz="1700">
              <a:solidFill>
                <a:schemeClr val="dk1"/>
              </a:solidFill>
            </a:endParaRPr>
          </a:p>
          <a:p>
            <a:pPr indent="0" lvl="0" marL="0" rtl="0" algn="l">
              <a:lnSpc>
                <a:spcPct val="100000"/>
              </a:lnSpc>
              <a:spcBef>
                <a:spcPts val="1400"/>
              </a:spcBef>
              <a:spcAft>
                <a:spcPts val="0"/>
              </a:spcAft>
              <a:buNone/>
            </a:pPr>
            <a:r>
              <a:t/>
            </a:r>
            <a:endParaRPr sz="1600">
              <a:solidFill>
                <a:schemeClr val="dk1"/>
              </a:solidFill>
            </a:endParaRPr>
          </a:p>
          <a:p>
            <a:pPr indent="0" lvl="0" marL="0" rtl="0" algn="l">
              <a:lnSpc>
                <a:spcPct val="100000"/>
              </a:lnSpc>
              <a:spcBef>
                <a:spcPts val="1400"/>
              </a:spcBef>
              <a:spcAft>
                <a:spcPts val="0"/>
              </a:spcAft>
              <a:buNone/>
            </a:pPr>
            <a:r>
              <a:t/>
            </a:r>
            <a:endParaRPr>
              <a:solidFill>
                <a:schemeClr val="dk1"/>
              </a:solidFill>
            </a:endParaRPr>
          </a:p>
          <a:p>
            <a:pPr indent="0" lvl="0" marL="457200" rtl="0" algn="l">
              <a:lnSpc>
                <a:spcPct val="100000"/>
              </a:lnSpc>
              <a:spcBef>
                <a:spcPts val="1400"/>
              </a:spcBef>
              <a:spcAft>
                <a:spcPts val="0"/>
              </a:spcAft>
              <a:buNone/>
            </a:pPr>
            <a:r>
              <a:t/>
            </a:r>
            <a:endParaRPr>
              <a:solidFill>
                <a:schemeClr val="dk1"/>
              </a:solidFill>
            </a:endParaRPr>
          </a:p>
          <a:p>
            <a:pPr indent="0" lvl="0" marL="0" rtl="0" algn="l">
              <a:lnSpc>
                <a:spcPct val="100000"/>
              </a:lnSpc>
              <a:spcBef>
                <a:spcPts val="1400"/>
              </a:spcBef>
              <a:spcAft>
                <a:spcPts val="0"/>
              </a:spcAft>
              <a:buNone/>
            </a:pPr>
            <a:r>
              <a:t/>
            </a:r>
            <a:endParaRPr>
              <a:solidFill>
                <a:schemeClr val="dk1"/>
              </a:solidFill>
            </a:endParaRPr>
          </a:p>
          <a:p>
            <a:pPr indent="0" lvl="0" marL="0" rtl="0" algn="l">
              <a:lnSpc>
                <a:spcPct val="100000"/>
              </a:lnSpc>
              <a:spcBef>
                <a:spcPts val="1400"/>
              </a:spcBef>
              <a:spcAft>
                <a:spcPts val="0"/>
              </a:spcAft>
              <a:buNone/>
            </a:pPr>
            <a:r>
              <a:t/>
            </a:r>
            <a:endParaRPr>
              <a:solidFill>
                <a:schemeClr val="dk1"/>
              </a:solidFill>
            </a:endParaRPr>
          </a:p>
          <a:p>
            <a:pPr indent="0" lvl="0" marL="0" rtl="0" algn="l">
              <a:spcBef>
                <a:spcPts val="14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0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Further reading</a:t>
            </a:r>
            <a:endParaRPr/>
          </a:p>
        </p:txBody>
      </p:sp>
      <p:sp>
        <p:nvSpPr>
          <p:cNvPr id="716" name="Google Shape;716;p106"/>
          <p:cNvSpPr txBox="1"/>
          <p:nvPr>
            <p:ph idx="1" type="body"/>
          </p:nvPr>
        </p:nvSpPr>
        <p:spPr>
          <a:xfrm>
            <a:off x="1079100" y="1690075"/>
            <a:ext cx="3492900" cy="1501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a:solidFill>
                <a:srgbClr val="007D98"/>
              </a:solidFill>
            </a:endParaRPr>
          </a:p>
          <a:p>
            <a:pPr indent="-368300" lvl="0" marL="457200" rtl="0" algn="l">
              <a:lnSpc>
                <a:spcPct val="100000"/>
              </a:lnSpc>
              <a:spcBef>
                <a:spcPts val="700"/>
              </a:spcBef>
              <a:spcAft>
                <a:spcPts val="0"/>
              </a:spcAft>
              <a:buClr>
                <a:schemeClr val="dk1"/>
              </a:buClr>
              <a:buSzPts val="2200"/>
              <a:buAutoNum type="alphaUcPeriod"/>
            </a:pPr>
            <a:r>
              <a:rPr b="1" lang="en-GB" sz="2200" u="sng">
                <a:solidFill>
                  <a:srgbClr val="007D98"/>
                </a:solidFill>
                <a:hlinkClick r:id="rId3">
                  <a:extLst>
                    <a:ext uri="{A12FA001-AC4F-418D-AE19-62706E023703}">
                      <ahyp:hlinkClr val="tx"/>
                    </a:ext>
                  </a:extLst>
                </a:hlinkClick>
              </a:rPr>
              <a:t>PETS slides pg 28–39 </a:t>
            </a:r>
            <a:endParaRPr sz="2200"/>
          </a:p>
          <a:p>
            <a:pPr indent="-368300" lvl="0" marL="457200" rtl="0" algn="l">
              <a:lnSpc>
                <a:spcPct val="100000"/>
              </a:lnSpc>
              <a:spcBef>
                <a:spcPts val="700"/>
              </a:spcBef>
              <a:spcAft>
                <a:spcPts val="0"/>
              </a:spcAft>
              <a:buClr>
                <a:schemeClr val="dk1"/>
              </a:buClr>
              <a:buSzPts val="2200"/>
              <a:buAutoNum type="alphaUcPeriod"/>
            </a:pPr>
            <a:r>
              <a:rPr b="1" lang="en-GB" sz="2200" u="sng">
                <a:solidFill>
                  <a:srgbClr val="007D98"/>
                </a:solidFill>
                <a:hlinkClick r:id="rId4">
                  <a:extLst>
                    <a:ext uri="{A12FA001-AC4F-418D-AE19-62706E023703}">
                      <ahyp:hlinkClr val="tx"/>
                    </a:ext>
                  </a:extLst>
                </a:hlinkClick>
              </a:rPr>
              <a:t>PETS training guide</a:t>
            </a:r>
            <a:r>
              <a:rPr b="1" lang="en-GB" sz="2200" u="sng">
                <a:solidFill>
                  <a:srgbClr val="007D98"/>
                </a:solidFill>
              </a:rPr>
              <a:t> pg 20–27 </a:t>
            </a:r>
            <a:endParaRPr b="1" sz="2200">
              <a:solidFill>
                <a:schemeClr val="dk1"/>
              </a:solidFill>
            </a:endParaRPr>
          </a:p>
          <a:p>
            <a:pPr indent="-355600" lvl="0" marL="457200" rtl="0" algn="l">
              <a:lnSpc>
                <a:spcPct val="100000"/>
              </a:lnSpc>
              <a:spcBef>
                <a:spcPts val="700"/>
              </a:spcBef>
              <a:spcAft>
                <a:spcPts val="0"/>
              </a:spcAft>
              <a:buClr>
                <a:schemeClr val="dk1"/>
              </a:buClr>
              <a:buSzPts val="2000"/>
              <a:buAutoNum type="alphaUcPeriod"/>
            </a:pPr>
            <a:r>
              <a:rPr b="1" lang="en-GB" sz="2200" u="sng">
                <a:solidFill>
                  <a:srgbClr val="007D98"/>
                </a:solidFill>
                <a:hlinkClick r:id="rId5">
                  <a:extLst>
                    <a:ext uri="{A12FA001-AC4F-418D-AE19-62706E023703}">
                      <ahyp:hlinkClr val="tx"/>
                    </a:ext>
                  </a:extLst>
                </a:hlinkClick>
              </a:rPr>
              <a:t>Detailed PETS guidebook</a:t>
            </a:r>
            <a:endParaRPr b="1" sz="2000">
              <a:solidFill>
                <a:srgbClr val="333333"/>
              </a:solidFill>
            </a:endParaRPr>
          </a:p>
          <a:p>
            <a:pPr indent="0" lvl="0" marL="0" rtl="0" algn="l">
              <a:lnSpc>
                <a:spcPct val="100000"/>
              </a:lnSpc>
              <a:spcBef>
                <a:spcPts val="0"/>
              </a:spcBef>
              <a:spcAft>
                <a:spcPts val="700"/>
              </a:spcAft>
              <a:buNone/>
            </a:pPr>
            <a:r>
              <a:t/>
            </a:r>
            <a:endParaRPr b="1" sz="2200"/>
          </a:p>
        </p:txBody>
      </p:sp>
      <p:pic>
        <p:nvPicPr>
          <p:cNvPr id="717" name="Google Shape;717;p106"/>
          <p:cNvPicPr preferRelativeResize="0"/>
          <p:nvPr/>
        </p:nvPicPr>
        <p:blipFill>
          <a:blip r:embed="rId6">
            <a:alphaModFix/>
          </a:blip>
          <a:stretch>
            <a:fillRect/>
          </a:stretch>
        </p:blipFill>
        <p:spPr>
          <a:xfrm>
            <a:off x="5681513" y="1574088"/>
            <a:ext cx="2447925" cy="244792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07"/>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500"/>
              <a:t>Social audit tool</a:t>
            </a:r>
            <a:endParaRPr sz="4500"/>
          </a:p>
        </p:txBody>
      </p:sp>
      <p:sp>
        <p:nvSpPr>
          <p:cNvPr id="723" name="Google Shape;723;p107"/>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Tool 6</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08"/>
          <p:cNvSpPr txBox="1"/>
          <p:nvPr>
            <p:ph type="title"/>
          </p:nvPr>
        </p:nvSpPr>
        <p:spPr>
          <a:xfrm>
            <a:off x="87925" y="111650"/>
            <a:ext cx="9019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Tool 6: What is the s</a:t>
            </a:r>
            <a:r>
              <a:rPr lang="en-GB"/>
              <a:t>ocial audit tool</a:t>
            </a:r>
            <a:r>
              <a:rPr lang="en-GB"/>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29" name="Google Shape;729;p108"/>
          <p:cNvSpPr txBox="1"/>
          <p:nvPr>
            <p:ph idx="1" type="body"/>
          </p:nvPr>
        </p:nvSpPr>
        <p:spPr>
          <a:xfrm>
            <a:off x="231050" y="971175"/>
            <a:ext cx="5077800" cy="15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t>This tool should </a:t>
            </a:r>
            <a:r>
              <a:rPr b="1" lang="en-GB" sz="2000"/>
              <a:t>not be confused with financial or operational audits</a:t>
            </a:r>
            <a:r>
              <a:rPr lang="en-GB" sz="2000"/>
              <a:t>. </a:t>
            </a:r>
            <a:endParaRPr sz="2000"/>
          </a:p>
          <a:p>
            <a:pPr indent="-355600" lvl="0" marL="179999" rtl="0" algn="l">
              <a:spcBef>
                <a:spcPts val="1600"/>
              </a:spcBef>
              <a:spcAft>
                <a:spcPts val="0"/>
              </a:spcAft>
              <a:buSzPts val="2000"/>
              <a:buChar char="●"/>
            </a:pPr>
            <a:r>
              <a:rPr lang="en-GB" sz="2000"/>
              <a:t>It has a </a:t>
            </a:r>
            <a:r>
              <a:rPr b="1" lang="en-GB" sz="2000"/>
              <a:t>broader scope</a:t>
            </a:r>
            <a:r>
              <a:rPr lang="en-GB" sz="2000"/>
              <a:t> than citizen report cards or community scorecards.</a:t>
            </a:r>
            <a:endParaRPr sz="2000"/>
          </a:p>
          <a:p>
            <a:pPr indent="-355600" lvl="0" marL="179999" rtl="0" algn="l">
              <a:spcBef>
                <a:spcPts val="0"/>
              </a:spcBef>
              <a:spcAft>
                <a:spcPts val="0"/>
              </a:spcAft>
              <a:buSzPts val="2000"/>
              <a:buChar char="●"/>
            </a:pPr>
            <a:r>
              <a:rPr lang="en-GB" sz="2000"/>
              <a:t>It collects evidence from various stakeholders to </a:t>
            </a:r>
            <a:r>
              <a:rPr b="1" lang="en-GB" sz="2000"/>
              <a:t>provide accurate feedback on all stages of the outworking of government policy</a:t>
            </a:r>
            <a:r>
              <a:rPr lang="en-GB" sz="2000"/>
              <a:t>, including financial management, access to information, and participation.</a:t>
            </a:r>
            <a:endParaRPr sz="20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descr="Illustration showing a man and a woman presenting a graph with an upward trend. The man is pointing at the graph with a stick while the woman is gesturing to it with her hand" id="730" name="Google Shape;730;p108"/>
          <p:cNvPicPr preferRelativeResize="0"/>
          <p:nvPr/>
        </p:nvPicPr>
        <p:blipFill>
          <a:blip r:embed="rId3">
            <a:alphaModFix/>
          </a:blip>
          <a:stretch>
            <a:fillRect/>
          </a:stretch>
        </p:blipFill>
        <p:spPr>
          <a:xfrm>
            <a:off x="5403725" y="1596125"/>
            <a:ext cx="3389875" cy="210492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09"/>
          <p:cNvSpPr txBox="1"/>
          <p:nvPr>
            <p:ph idx="1" type="body"/>
          </p:nvPr>
        </p:nvSpPr>
        <p:spPr>
          <a:xfrm>
            <a:off x="4181475" y="135825"/>
            <a:ext cx="4904400" cy="471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To </a:t>
            </a:r>
            <a:r>
              <a:rPr b="1" lang="en-GB" sz="1700"/>
              <a:t>provide accurate feedback </a:t>
            </a:r>
            <a:r>
              <a:rPr lang="en-GB" sz="1700"/>
              <a:t>to service providers and communities on the </a:t>
            </a:r>
            <a:r>
              <a:rPr b="1" lang="en-GB" sz="1700"/>
              <a:t>level of achievement</a:t>
            </a:r>
            <a:r>
              <a:rPr lang="en-GB" sz="1700"/>
              <a:t> and </a:t>
            </a:r>
            <a:r>
              <a:rPr b="1" lang="en-GB" sz="1700"/>
              <a:t>areas of improvement</a:t>
            </a:r>
            <a:r>
              <a:rPr lang="en-GB" sz="1700"/>
              <a:t> in service provision. This tool supports the prevention of corruption by: </a:t>
            </a:r>
            <a:endParaRPr sz="1700"/>
          </a:p>
          <a:p>
            <a:pPr indent="-336550" lvl="0" marL="457200" rtl="0" algn="l">
              <a:spcBef>
                <a:spcPts val="0"/>
              </a:spcBef>
              <a:spcAft>
                <a:spcPts val="0"/>
              </a:spcAft>
              <a:buSzPts val="1700"/>
              <a:buChar char="●"/>
            </a:pPr>
            <a:r>
              <a:rPr lang="en-GB" sz="1700"/>
              <a:t>potentially exposing it</a:t>
            </a:r>
            <a:endParaRPr sz="1700"/>
          </a:p>
          <a:p>
            <a:pPr indent="-336550" lvl="0" marL="457200" rtl="0" algn="l">
              <a:spcBef>
                <a:spcPts val="0"/>
              </a:spcBef>
              <a:spcAft>
                <a:spcPts val="0"/>
              </a:spcAft>
              <a:buSzPts val="1700"/>
              <a:buChar char="●"/>
            </a:pPr>
            <a:r>
              <a:rPr lang="en-GB" sz="1700"/>
              <a:t>informing the public about the possible impacts </a:t>
            </a:r>
            <a:endParaRPr sz="1700"/>
          </a:p>
          <a:p>
            <a:pPr indent="-336550" lvl="0" marL="457200" rtl="0" algn="l">
              <a:spcBef>
                <a:spcPts val="0"/>
              </a:spcBef>
              <a:spcAft>
                <a:spcPts val="0"/>
              </a:spcAft>
              <a:buSzPts val="1700"/>
              <a:buChar char="●"/>
            </a:pPr>
            <a:r>
              <a:rPr lang="en-GB" sz="1700"/>
              <a:t>of public policies</a:t>
            </a:r>
            <a:endParaRPr sz="1700"/>
          </a:p>
          <a:p>
            <a:pPr indent="-336550" lvl="0" marL="457200" rtl="0" algn="l">
              <a:spcBef>
                <a:spcPts val="0"/>
              </a:spcBef>
              <a:spcAft>
                <a:spcPts val="0"/>
              </a:spcAft>
              <a:buSzPts val="1700"/>
              <a:buChar char="●"/>
            </a:pPr>
            <a:r>
              <a:rPr lang="en-GB" sz="1700"/>
              <a:t>bolstering citizens to voice needs and make demands of their government</a:t>
            </a:r>
            <a:endParaRPr sz="1700"/>
          </a:p>
          <a:p>
            <a:pPr indent="-336550" lvl="0" marL="457200" rtl="0" algn="l">
              <a:spcBef>
                <a:spcPts val="0"/>
              </a:spcBef>
              <a:spcAft>
                <a:spcPts val="0"/>
              </a:spcAft>
              <a:buSzPts val="1700"/>
              <a:buChar char="●"/>
            </a:pPr>
            <a:r>
              <a:rPr b="1" lang="en-GB" sz="1700"/>
              <a:t>measuring consistency between policy or programme promises and results</a:t>
            </a:r>
            <a:endParaRPr b="1" sz="1700"/>
          </a:p>
          <a:p>
            <a:pPr indent="0" lvl="0" marL="0" rtl="0" algn="l">
              <a:spcBef>
                <a:spcPts val="1600"/>
              </a:spcBef>
              <a:spcAft>
                <a:spcPts val="0"/>
              </a:spcAft>
              <a:buNone/>
            </a:pPr>
            <a:r>
              <a:rPr lang="en-GB" sz="1700"/>
              <a:t>This tool can be used at all levels of government. It can range from a specific local project, to a government department, to a multiple national programme.</a:t>
            </a:r>
            <a:endParaRPr sz="17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736" name="Google Shape;736;p109"/>
          <p:cNvSpPr txBox="1"/>
          <p:nvPr>
            <p:ph type="title"/>
          </p:nvPr>
        </p:nvSpPr>
        <p:spPr>
          <a:xfrm>
            <a:off x="439475" y="1735056"/>
            <a:ext cx="2966100" cy="88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6: Purpose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10"/>
          <p:cNvSpPr txBox="1"/>
          <p:nvPr>
            <p:ph idx="1" type="body"/>
          </p:nvPr>
        </p:nvSpPr>
        <p:spPr>
          <a:xfrm>
            <a:off x="4167000" y="171275"/>
            <a:ext cx="4641900" cy="3877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900">
                <a:solidFill>
                  <a:schemeClr val="dk1"/>
                </a:solidFill>
              </a:rPr>
              <a:t>Strengths</a:t>
            </a:r>
            <a:endParaRPr b="1" sz="1900">
              <a:solidFill>
                <a:schemeClr val="dk1"/>
              </a:solidFill>
            </a:endParaRPr>
          </a:p>
          <a:p>
            <a:pPr indent="-349250" lvl="0" marL="457200" rtl="0" algn="l">
              <a:lnSpc>
                <a:spcPct val="100000"/>
              </a:lnSpc>
              <a:spcBef>
                <a:spcPts val="700"/>
              </a:spcBef>
              <a:spcAft>
                <a:spcPts val="0"/>
              </a:spcAft>
              <a:buClr>
                <a:schemeClr val="dk1"/>
              </a:buClr>
              <a:buSzPts val="1900"/>
              <a:buChar char="●"/>
            </a:pPr>
            <a:r>
              <a:rPr b="1" lang="en-GB" sz="1900">
                <a:solidFill>
                  <a:schemeClr val="dk1"/>
                </a:solidFill>
              </a:rPr>
              <a:t>Supports citizens’ awareness</a:t>
            </a:r>
            <a:r>
              <a:rPr lang="en-GB" sz="1900">
                <a:solidFill>
                  <a:schemeClr val="dk1"/>
                </a:solidFill>
              </a:rPr>
              <a:t> of government policies, programmes and projects and </a:t>
            </a:r>
            <a:r>
              <a:rPr b="1" lang="en-GB" sz="1900">
                <a:solidFill>
                  <a:schemeClr val="dk1"/>
                </a:solidFill>
              </a:rPr>
              <a:t>connects this to the impact on them.</a:t>
            </a:r>
            <a:endParaRPr b="1" sz="1900">
              <a:solidFill>
                <a:schemeClr val="dk1"/>
              </a:solidFill>
            </a:endParaRPr>
          </a:p>
          <a:p>
            <a:pPr indent="-349250" lvl="0" marL="457200" rtl="0" algn="l">
              <a:lnSpc>
                <a:spcPct val="100000"/>
              </a:lnSpc>
              <a:spcBef>
                <a:spcPts val="0"/>
              </a:spcBef>
              <a:spcAft>
                <a:spcPts val="0"/>
              </a:spcAft>
              <a:buClr>
                <a:schemeClr val="dk1"/>
              </a:buClr>
              <a:buSzPts val="1900"/>
              <a:buChar char="●"/>
            </a:pPr>
            <a:r>
              <a:rPr b="1" lang="en-GB" sz="1900">
                <a:solidFill>
                  <a:schemeClr val="dk1"/>
                </a:solidFill>
              </a:rPr>
              <a:t>Clarifies</a:t>
            </a:r>
            <a:r>
              <a:rPr lang="en-GB" sz="1900">
                <a:solidFill>
                  <a:schemeClr val="dk1"/>
                </a:solidFill>
              </a:rPr>
              <a:t> the relevance and impact of government policies and programmes.</a:t>
            </a:r>
            <a:endParaRPr sz="1900">
              <a:solidFill>
                <a:schemeClr val="dk1"/>
              </a:solidFill>
            </a:endParaRPr>
          </a:p>
          <a:p>
            <a:pPr indent="-349250" lvl="0" marL="457200" rtl="0" algn="l">
              <a:lnSpc>
                <a:spcPct val="100000"/>
              </a:lnSpc>
              <a:spcBef>
                <a:spcPts val="0"/>
              </a:spcBef>
              <a:spcAft>
                <a:spcPts val="0"/>
              </a:spcAft>
              <a:buClr>
                <a:schemeClr val="dk1"/>
              </a:buClr>
              <a:buSzPts val="1900"/>
              <a:buChar char="●"/>
            </a:pPr>
            <a:r>
              <a:rPr b="1" lang="en-GB" sz="1900">
                <a:solidFill>
                  <a:schemeClr val="dk1"/>
                </a:solidFill>
              </a:rPr>
              <a:t>Increases</a:t>
            </a:r>
            <a:r>
              <a:rPr lang="en-GB" sz="1900">
                <a:solidFill>
                  <a:schemeClr val="dk1"/>
                </a:solidFill>
              </a:rPr>
              <a:t> government transparency and efficiency in delivering programmes and implementing policies.</a:t>
            </a:r>
            <a:endParaRPr sz="1900">
              <a:solidFill>
                <a:schemeClr val="dk1"/>
              </a:solidFill>
            </a:endParaRPr>
          </a:p>
          <a:p>
            <a:pPr indent="0" lvl="0" marL="0" rtl="0" algn="l">
              <a:lnSpc>
                <a:spcPct val="100000"/>
              </a:lnSpc>
              <a:spcBef>
                <a:spcPts val="700"/>
              </a:spcBef>
              <a:spcAft>
                <a:spcPts val="0"/>
              </a:spcAft>
              <a:buNone/>
            </a:pPr>
            <a:r>
              <a:rPr b="1" lang="en-GB" sz="1900">
                <a:solidFill>
                  <a:schemeClr val="dk1"/>
                </a:solidFill>
              </a:rPr>
              <a:t>Limitations</a:t>
            </a:r>
            <a:endParaRPr b="1" sz="1900">
              <a:solidFill>
                <a:schemeClr val="dk1"/>
              </a:solidFill>
            </a:endParaRPr>
          </a:p>
          <a:p>
            <a:pPr indent="-349250" lvl="0" marL="457200" rtl="0" algn="l">
              <a:lnSpc>
                <a:spcPct val="100000"/>
              </a:lnSpc>
              <a:spcBef>
                <a:spcPts val="700"/>
              </a:spcBef>
              <a:spcAft>
                <a:spcPts val="0"/>
              </a:spcAft>
              <a:buClr>
                <a:schemeClr val="dk1"/>
              </a:buClr>
              <a:buSzPts val="1900"/>
              <a:buChar char="●"/>
            </a:pPr>
            <a:r>
              <a:rPr b="1" lang="en-GB" sz="1900">
                <a:solidFill>
                  <a:schemeClr val="dk1"/>
                </a:solidFill>
              </a:rPr>
              <a:t>Requires willingness</a:t>
            </a:r>
            <a:r>
              <a:rPr lang="en-GB" sz="1900">
                <a:solidFill>
                  <a:schemeClr val="dk1"/>
                </a:solidFill>
              </a:rPr>
              <a:t> of all stakeholders to </a:t>
            </a:r>
            <a:r>
              <a:rPr b="1" lang="en-GB" sz="1900">
                <a:solidFill>
                  <a:schemeClr val="dk1"/>
                </a:solidFill>
              </a:rPr>
              <a:t>conduct all phases of the process</a:t>
            </a:r>
            <a:r>
              <a:rPr lang="en-GB" sz="1900">
                <a:solidFill>
                  <a:schemeClr val="dk1"/>
                </a:solidFill>
              </a:rPr>
              <a:t>.</a:t>
            </a:r>
            <a:endParaRPr sz="1900">
              <a:solidFill>
                <a:schemeClr val="dk1"/>
              </a:solidFill>
            </a:endParaRPr>
          </a:p>
          <a:p>
            <a:pPr indent="-349250" lvl="0" marL="457200" rtl="0" algn="l">
              <a:lnSpc>
                <a:spcPct val="100000"/>
              </a:lnSpc>
              <a:spcBef>
                <a:spcPts val="0"/>
              </a:spcBef>
              <a:spcAft>
                <a:spcPts val="0"/>
              </a:spcAft>
              <a:buClr>
                <a:schemeClr val="dk1"/>
              </a:buClr>
              <a:buSzPts val="1900"/>
              <a:buChar char="●"/>
            </a:pPr>
            <a:r>
              <a:rPr lang="en-GB" sz="1900">
                <a:solidFill>
                  <a:schemeClr val="dk1"/>
                </a:solidFill>
              </a:rPr>
              <a:t>It is more effective when there is legal protection for the right to information.</a:t>
            </a:r>
            <a:endParaRPr sz="1900">
              <a:solidFill>
                <a:schemeClr val="dk1"/>
              </a:solidFill>
            </a:endParaRPr>
          </a:p>
          <a:p>
            <a:pPr indent="0" lvl="0" marL="0" rtl="0" algn="l">
              <a:lnSpc>
                <a:spcPct val="100000"/>
              </a:lnSpc>
              <a:spcBef>
                <a:spcPts val="700"/>
              </a:spcBef>
              <a:spcAft>
                <a:spcPts val="0"/>
              </a:spcAft>
              <a:buNone/>
            </a:pPr>
            <a:r>
              <a:t/>
            </a:r>
            <a:endParaRPr>
              <a:solidFill>
                <a:schemeClr val="dk1"/>
              </a:solidFill>
            </a:endParaRPr>
          </a:p>
          <a:p>
            <a:pPr indent="0" lvl="0" marL="0" rtl="0" algn="l">
              <a:lnSpc>
                <a:spcPct val="100000"/>
              </a:lnSpc>
              <a:spcBef>
                <a:spcPts val="700"/>
              </a:spcBef>
              <a:spcAft>
                <a:spcPts val="0"/>
              </a:spcAft>
              <a:buNone/>
            </a:pPr>
            <a:r>
              <a:t/>
            </a:r>
            <a:endParaRPr>
              <a:solidFill>
                <a:schemeClr val="dk1"/>
              </a:solidFill>
            </a:endParaRPr>
          </a:p>
          <a:p>
            <a:pPr indent="0" lvl="0" marL="0" rtl="0" algn="l">
              <a:lnSpc>
                <a:spcPct val="100000"/>
              </a:lnSpc>
              <a:spcBef>
                <a:spcPts val="700"/>
              </a:spcBef>
              <a:spcAft>
                <a:spcPts val="0"/>
              </a:spcAft>
              <a:buNone/>
            </a:pPr>
            <a:r>
              <a:t/>
            </a:r>
            <a:endParaRPr>
              <a:solidFill>
                <a:schemeClr val="dk1"/>
              </a:solidFill>
            </a:endParaRPr>
          </a:p>
          <a:p>
            <a:pPr indent="0" lvl="0" marL="0" rtl="0" algn="l">
              <a:lnSpc>
                <a:spcPct val="100000"/>
              </a:lnSpc>
              <a:spcBef>
                <a:spcPts val="700"/>
              </a:spcBef>
              <a:spcAft>
                <a:spcPts val="0"/>
              </a:spcAft>
              <a:buNone/>
            </a:pPr>
            <a:r>
              <a:t/>
            </a:r>
            <a:endParaRPr>
              <a:solidFill>
                <a:schemeClr val="dk1"/>
              </a:solidFill>
            </a:endParaRPr>
          </a:p>
          <a:p>
            <a:pPr indent="0" lvl="0" marL="0" rtl="0" algn="l">
              <a:lnSpc>
                <a:spcPct val="100000"/>
              </a:lnSpc>
              <a:spcBef>
                <a:spcPts val="700"/>
              </a:spcBef>
              <a:spcAft>
                <a:spcPts val="0"/>
              </a:spcAft>
              <a:buNone/>
            </a:pPr>
            <a:r>
              <a:t/>
            </a:r>
            <a:endParaRPr b="1" sz="1300">
              <a:solidFill>
                <a:schemeClr val="dk1"/>
              </a:solidFill>
            </a:endParaRPr>
          </a:p>
          <a:p>
            <a:pPr indent="0" lvl="0" marL="457200" rtl="0" algn="l">
              <a:spcBef>
                <a:spcPts val="700"/>
              </a:spcBef>
              <a:spcAft>
                <a:spcPts val="0"/>
              </a:spcAft>
              <a:buNone/>
            </a:pPr>
            <a:r>
              <a:t/>
            </a:r>
            <a:endParaRPr b="1" sz="1200"/>
          </a:p>
          <a:p>
            <a:pPr indent="0" lvl="0" marL="0" rtl="0" algn="l">
              <a:spcBef>
                <a:spcPts val="1600"/>
              </a:spcBef>
              <a:spcAft>
                <a:spcPts val="1600"/>
              </a:spcAft>
              <a:buNone/>
            </a:pPr>
            <a:r>
              <a:t/>
            </a:r>
            <a:endParaRPr sz="1200"/>
          </a:p>
        </p:txBody>
      </p:sp>
      <p:sp>
        <p:nvSpPr>
          <p:cNvPr id="742" name="Google Shape;742;p110"/>
          <p:cNvSpPr txBox="1"/>
          <p:nvPr>
            <p:ph type="title"/>
          </p:nvPr>
        </p:nvSpPr>
        <p:spPr>
          <a:xfrm>
            <a:off x="470350" y="1957931"/>
            <a:ext cx="2966100" cy="8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Tool </a:t>
            </a:r>
            <a:r>
              <a:rPr lang="en-GB"/>
              <a:t>6: Strengths and limitations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