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Lst>
  <p:sldSz cy="5143500" cx="9144000"/>
  <p:notesSz cx="6858000" cy="9144000"/>
  <p:embeddedFontLst>
    <p:embeddedFont>
      <p:font typeface="Source Code Pro"/>
      <p:regular r:id="rId111"/>
      <p:bold r:id="rId112"/>
      <p:italic r:id="rId113"/>
      <p:boldItalic r:id="rId114"/>
    </p:embeddedFont>
    <p:embeddedFont>
      <p:font typeface="Arial Black"/>
      <p:regular r:id="rId1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16" roundtripDataSignature="AMtx7mh7KX4vB9cqm6yPAr2pWMmgpfBE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AB7CB99-D8AE-48E7-A4A6-1B40F594562A}">
  <a:tblStyle styleId="{0AB7CB99-D8AE-48E7-A4A6-1B40F594562A}" styleName="Table_0">
    <a:wholeTbl>
      <a:tcTxStyle b="off" i="off">
        <a:font>
          <a:latin typeface="Arial"/>
          <a:ea typeface="Arial"/>
          <a:cs typeface="Arial"/>
        </a:font>
        <a:srgbClr val="000000"/>
      </a:tcTxStyle>
      <a:tcStyle>
        <a:tcBdr>
          <a:left>
            <a:ln cap="flat" cmpd="sng" w="9525">
              <a:solidFill>
                <a:srgbClr val="333333"/>
              </a:solidFill>
              <a:prstDash val="solid"/>
              <a:round/>
              <a:headEnd len="sm" w="sm" type="none"/>
              <a:tailEnd len="sm" w="sm" type="none"/>
            </a:ln>
          </a:left>
          <a:right>
            <a:ln cap="flat" cmpd="sng" w="9525">
              <a:solidFill>
                <a:srgbClr val="333333"/>
              </a:solidFill>
              <a:prstDash val="solid"/>
              <a:round/>
              <a:headEnd len="sm" w="sm" type="none"/>
              <a:tailEnd len="sm" w="sm" type="none"/>
            </a:ln>
          </a:right>
          <a:top>
            <a:ln cap="flat" cmpd="sng" w="9525">
              <a:solidFill>
                <a:srgbClr val="333333"/>
              </a:solidFill>
              <a:prstDash val="solid"/>
              <a:round/>
              <a:headEnd len="sm" w="sm" type="none"/>
              <a:tailEnd len="sm" w="sm" type="none"/>
            </a:ln>
          </a:top>
          <a:bottom>
            <a:ln cap="flat" cmpd="sng" w="9525">
              <a:solidFill>
                <a:srgbClr val="333333"/>
              </a:solidFill>
              <a:prstDash val="solid"/>
              <a:round/>
              <a:headEnd len="sm" w="sm" type="none"/>
              <a:tailEnd len="sm" w="sm" type="none"/>
            </a:ln>
          </a:bottom>
          <a:insideH>
            <a:ln cap="flat" cmpd="sng" w="9525">
              <a:solidFill>
                <a:srgbClr val="333333"/>
              </a:solidFill>
              <a:prstDash val="solid"/>
              <a:round/>
              <a:headEnd len="sm" w="sm" type="none"/>
              <a:tailEnd len="sm" w="sm" type="none"/>
            </a:ln>
          </a:insideH>
          <a:insideV>
            <a:ln cap="flat" cmpd="sng" w="9525">
              <a:solidFill>
                <a:srgbClr val="333333"/>
              </a:solidFill>
              <a:prstDash val="solid"/>
              <a:round/>
              <a:headEnd len="sm" w="sm" type="none"/>
              <a:tailEnd len="sm" w="sm" type="none"/>
            </a:ln>
          </a:insideV>
        </a:tcBdr>
        <a:fill>
          <a:solidFill>
            <a:srgbClr val="E2EFD9"/>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DB6A6133-98F7-4D15-8214-5AF407D8696F}" styleName="Table_1">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fill>
          <a:solidFill>
            <a:srgbClr val="E2EFD9"/>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9" Type="http://schemas.openxmlformats.org/officeDocument/2006/relationships/slide" Target="slides/slide102.xml"/><Relationship Id="rId108" Type="http://schemas.openxmlformats.org/officeDocument/2006/relationships/slide" Target="slides/slide101.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6" Type="http://customschemas.google.com/relationships/presentationmetadata" Target="metadata"/><Relationship Id="rId115" Type="http://schemas.openxmlformats.org/officeDocument/2006/relationships/font" Target="fonts/ArialBlack-regular.fntdata"/><Relationship Id="rId15" Type="http://schemas.openxmlformats.org/officeDocument/2006/relationships/slide" Target="slides/slide8.xml"/><Relationship Id="rId110" Type="http://schemas.openxmlformats.org/officeDocument/2006/relationships/slide" Target="slides/slide103.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14" Type="http://schemas.openxmlformats.org/officeDocument/2006/relationships/font" Target="fonts/SourceCodePro-boldItalic.fntdata"/><Relationship Id="rId18" Type="http://schemas.openxmlformats.org/officeDocument/2006/relationships/slide" Target="slides/slide11.xml"/><Relationship Id="rId113" Type="http://schemas.openxmlformats.org/officeDocument/2006/relationships/font" Target="fonts/SourceCodePro-italic.fntdata"/><Relationship Id="rId112" Type="http://schemas.openxmlformats.org/officeDocument/2006/relationships/font" Target="fonts/SourceCodePro-bold.fntdata"/><Relationship Id="rId111" Type="http://schemas.openxmlformats.org/officeDocument/2006/relationships/font" Target="fonts/SourceCodePro-regular.fntdata"/><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tearfund.org/es-es/resources/footsteps/footsteps-71-80/footsteps-76/bible-studynbspbiblical-accountability-nbsp" TargetMode="Externa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vicus.org/index.php/media-resources/resources/toolkits/611-participatory-governance-toolkit"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tearfund.org/es-es/resources/case-studies/advocacy-in-nepal-training-communities-to-work-with-local-government"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imeo.com/1044269451/f0e81f8ea1?ts=0&amp;share=copy" TargetMode="External"/><Relationship Id="rId3" Type="http://schemas.openxmlformats.org/officeDocument/2006/relationships/hyperlink" Target="https://learn.tearfund.org/es-es/resources/tools-and-guides/how-church-and-community-transformation-is-achieved"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tearfund.org/es-es/resources/case-studies/advocacy-in-nepal-training-communities-to-work-with-local-government" TargetMode="Externa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tearfund.org/es-es/resources/case-studies/advocacy-in-nepal-training-communities-to-work-with-local-government"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u="none"/>
              <a:t>En el siguiente enlace encontrará el estudio bíblico completo: </a:t>
            </a:r>
            <a:r>
              <a:rPr b="0" i="0" lang="en-US" u="sng">
                <a:solidFill>
                  <a:schemeClr val="hlink"/>
                </a:solidFill>
                <a:hlinkClick r:id="rId2"/>
              </a:rPr>
              <a:t>https://learn.tearfund.org/es-es/resources/footsteps/footsteps-71-80/footsteps-76/bible-studynbspbiblical-accountability-nbsp</a:t>
            </a:r>
            <a:r>
              <a:rPr b="0" i="0" lang="en-US" u="none"/>
              <a:t>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3" name="Google Shape;793;p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9" name="Google Shape;799;p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5" name="Google Shape;805;p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3257b5c7ff6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3257b5c7ff6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u="none"/>
              <a:t>Pregúntele a los participantes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u="none"/>
              <a:t>Nota para quienes facilitan la sesión: </a:t>
            </a:r>
            <a:r>
              <a:rPr b="1" i="0" lang="en-US" u="none">
                <a:solidFill>
                  <a:schemeClr val="dk1"/>
                </a:solidFill>
              </a:rPr>
              <a:t>Ejercicio</a:t>
            </a:r>
            <a:endParaRPr b="1">
              <a:solidFill>
                <a:schemeClr val="dk1"/>
              </a:solidFill>
            </a:endParaRPr>
          </a:p>
          <a:p>
            <a:pPr indent="0" lvl="0" marL="0" rtl="0" algn="l">
              <a:lnSpc>
                <a:spcPct val="100000"/>
              </a:lnSpc>
              <a:spcBef>
                <a:spcPts val="0"/>
              </a:spcBef>
              <a:spcAft>
                <a:spcPts val="0"/>
              </a:spcAft>
              <a:buSzPts val="1100"/>
              <a:buNone/>
            </a:pPr>
            <a:r>
              <a:rPr b="1" i="0" lang="en-US" u="none">
                <a:solidFill>
                  <a:schemeClr val="dk1"/>
                </a:solidFill>
              </a:rPr>
              <a:t>Necesitará: </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i="0" lang="en-US" u="none">
                <a:solidFill>
                  <a:schemeClr val="dk1"/>
                </a:solidFill>
              </a:rPr>
              <a:t>Un espacio abierto </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i="0" lang="en-US" u="none">
                <a:solidFill>
                  <a:schemeClr val="dk1"/>
                </a:solidFill>
              </a:rPr>
              <a:t>3 hojas de papel con los nombres de las etapas del ciclo de desarrollo escritos o impresos en ellas</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i="0" lang="en-US" u="none">
                <a:solidFill>
                  <a:schemeClr val="dk1"/>
                </a:solidFill>
              </a:rPr>
              <a:t>Un juego completo para cada grupo que contenga cada una de las herramientas de transparencia y responsabilidad social impresas (o escritas). </a:t>
            </a:r>
            <a:endParaRPr b="1">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b="1" i="0" lang="en-US" u="none">
                <a:solidFill>
                  <a:schemeClr val="dk1"/>
                </a:solidFill>
              </a:rPr>
              <a:t>Desarrollo del ejercicio: </a:t>
            </a:r>
            <a:r>
              <a:rPr b="0" i="0" lang="en-US" u="none">
                <a:solidFill>
                  <a:schemeClr val="dk1"/>
                </a:solidFill>
              </a:rPr>
              <a:t>Imprima o escriba a mano los nombres de las etapas del ciclo de desarrollo en diferentes hojas de papel. Haga lo mismo con las herramientas de transparencia y responsabilidad social, y prepare un juego completo de herramientas para cada grupo. Utilice un espacio abierto y coloque las hojas de papel con las etapas del ciclo de desarrollo en diferentes puntos de la habitación o el área. Coloque a los participantes en grupos y entregue a cada grupo un conjunto completo de herramientas. Los grupos deben proceder a colocar cada herramienta, en el menor tiempo posible, en la etapa de desarrollo donde creen que se debe usar.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b="0" i="0" lang="en-US" u="none">
                <a:solidFill>
                  <a:schemeClr val="dk1"/>
                </a:solidFill>
              </a:rPr>
              <a:t>Una vez que todos los grupos hayan completado la tarea, pídales que se turnen para comentar por qué colocaron las herramientas donde lo hicieron.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US" sz="1400" u="none">
                <a:solidFill>
                  <a:srgbClr val="333333"/>
                </a:solidFill>
                <a:latin typeface="Calibri"/>
                <a:ea typeface="Calibri"/>
                <a:cs typeface="Calibri"/>
                <a:sym typeface="Calibri"/>
              </a:rPr>
              <a:t>Consulte el documento </a:t>
            </a:r>
            <a:r>
              <a:rPr b="0" i="0" lang="en-US" sz="1400" u="sng">
                <a:solidFill>
                  <a:srgbClr val="007D98"/>
                </a:solidFill>
                <a:latin typeface="Calibri"/>
                <a:ea typeface="Calibri"/>
                <a:cs typeface="Calibri"/>
                <a:sym typeface="Calibri"/>
                <a:hlinkClick r:id="rId2">
                  <a:extLst>
                    <a:ext uri="{A12FA001-AC4F-418D-AE19-62706E023703}">
                      <ahyp:hlinkClr val="tx"/>
                    </a:ext>
                  </a:extLst>
                </a:hlinkClick>
              </a:rPr>
              <a:t>CIVICUS Participatory Governance Toolkit</a:t>
            </a:r>
            <a:r>
              <a:rPr b="0" i="0" lang="en-US" sz="1400" u="none">
                <a:solidFill>
                  <a:srgbClr val="333333"/>
                </a:solidFill>
                <a:latin typeface="Calibri"/>
                <a:ea typeface="Calibri"/>
                <a:cs typeface="Calibri"/>
                <a:sym typeface="Calibri"/>
              </a:rPr>
              <a:t> (solo disponible en inglés) si desea profundizar en el tema.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u="none"/>
              <a:t>Puede que no conduzca directamente la participación de la comunidad en la ejecución, el monitoreo o la evaluación de las acciones. Incluso en presencia de marcos jurídicos </a:t>
            </a:r>
            <a:r>
              <a:rPr lang="en-US"/>
              <a:t>apropiados</a:t>
            </a:r>
            <a:r>
              <a:rPr b="0" i="0" lang="en-US" u="none"/>
              <a:t>, quizás no haya un entorno apropiado para esta participación. Por ejemplo, puede ser que la cultura no fomente la interacción entre los ciudadanos y el Gobierno, tampoco una comunidad informada y comprometida ni el apoyo político.</a:t>
            </a:r>
            <a:endParaRPr/>
          </a:p>
          <a:p>
            <a:pPr indent="-298450" lvl="0" marL="457200" rtl="0" algn="l">
              <a:lnSpc>
                <a:spcPct val="100000"/>
              </a:lnSpc>
              <a:spcBef>
                <a:spcPts val="0"/>
              </a:spcBef>
              <a:spcAft>
                <a:spcPts val="0"/>
              </a:spcAft>
              <a:buSzPts val="1100"/>
              <a:buChar char="●"/>
            </a:pPr>
            <a:r>
              <a:rPr b="0" i="0" lang="en-US" u="none"/>
              <a:t>Se puede dar la apropiación del proceso por parte de grupos privilegiados dentro de la comunidad u otras personas y organizaciones con poder que buscan promover sus propios intereses manipulando el proceso.</a:t>
            </a:r>
            <a:endParaRPr/>
          </a:p>
          <a:p>
            <a:pPr indent="-298450" lvl="0" marL="457200" rtl="0" algn="l">
              <a:lnSpc>
                <a:spcPct val="100000"/>
              </a:lnSpc>
              <a:spcBef>
                <a:spcPts val="0"/>
              </a:spcBef>
              <a:spcAft>
                <a:spcPts val="0"/>
              </a:spcAft>
              <a:buSzPts val="1100"/>
              <a:buChar char="●"/>
            </a:pPr>
            <a:r>
              <a:rPr b="0" i="0" lang="en-US" u="none"/>
              <a:t>Es posible que la inclusión de varias partes interesadas con intereses diversos requiera más tiempo y recursos. </a:t>
            </a:r>
            <a:endParaRPr/>
          </a:p>
          <a:p>
            <a:pPr indent="-298450" lvl="0" marL="457200" rtl="0" algn="l">
              <a:lnSpc>
                <a:spcPct val="100000"/>
              </a:lnSpc>
              <a:spcBef>
                <a:spcPts val="0"/>
              </a:spcBef>
              <a:spcAft>
                <a:spcPts val="0"/>
              </a:spcAft>
              <a:buSzPts val="1100"/>
              <a:buChar char="●"/>
            </a:pPr>
            <a:r>
              <a:rPr b="0" i="0" lang="en-US" u="none"/>
              <a:t>Crea expectativas. Si se solicitan propuestas de múltiples partes interesadas para incorporarlas al proceso de creación de políticas y planificación, esto podría aumentar las expectativas de dichas partes de que se tomen en cuenta sus opiniones, pero no siempre es posible hacerlo y estas limitaciones deben explicarse claramente desde el principio.</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u="none"/>
              <a:t>Nota para quienes facilitan la sesión: Conforme grupos acorde con el tipo de proceso de transformación de la iglesia y de la comunidad que utilizan los participantes. Si utilizan un proceso en común, lleguen a un acuerdo sobre las etapas del proceso de transformación de la iglesia y de la comunidad antes de asignar personas a los grupos para establecer cómo abordar el proceso de planificación y cómo llegar a un acuerdo sobre los temas en los que se van a centrar como iglesia y como comunidad.</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u="none"/>
              <a:t>Nota para quienes facilitan la sesión: Concluya el ejercicio recordando a los participantes cómo son los procesos participativos dentro de la transformación de la iglesia y de la comunidad.</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u="none"/>
              <a:t>Nota para quienes facilitan la sesión: Utilice la información recopilada en el ejercicio que aparece en las diapositivas 27 y 28 sobre el proceso de transformación de la iglesia y de la comunidad.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0" i="0" lang="en-US" u="none"/>
              <a:t>Los siguientes son algunos aspectos a tener en cuenta al completar el paso 3:</a:t>
            </a:r>
            <a:endParaRPr/>
          </a:p>
          <a:p>
            <a:pPr indent="0" lvl="0" marL="0" rtl="0" algn="l">
              <a:lnSpc>
                <a:spcPct val="100000"/>
              </a:lnSpc>
              <a:spcBef>
                <a:spcPts val="0"/>
              </a:spcBef>
              <a:spcAft>
                <a:spcPts val="0"/>
              </a:spcAft>
              <a:buSzPts val="1100"/>
              <a:buNone/>
            </a:pPr>
            <a:r>
              <a:rPr b="1" i="0" lang="en-US" u="none"/>
              <a:t>a. Reunir información preliminar: </a:t>
            </a:r>
            <a:r>
              <a:rPr b="0" i="0" lang="en-US" u="none"/>
              <a:t>Investigar qué leyes y políticas existen en su país con relación a la participación ciudadana en los procesos de planificación del Gobierno.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US" u="none"/>
              <a:t>b. Forjar relaciones:</a:t>
            </a:r>
            <a:r>
              <a:rPr b="0" i="0" lang="en-US" u="none"/>
              <a:t> Es de suma importancia intentar forjar relaciones con personas en el departamento de Gobierno pertinente o la autoridad local, y con las personas líderes de la comunidad.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US" u="none"/>
              <a:t>c. Acordar el o los problemas que necesitan incluirse en el plan y el presupuesto del gobierno:</a:t>
            </a:r>
            <a:r>
              <a:rPr b="0" i="0" lang="en-US" u="none"/>
              <a:t> Esto se basa en las prioridades y recursos identificados durante la actividad de identificación y priorización de problemas durante el proceso de transformación de la iglesia y de la comunidad. No todos los asuntos se incorporarán en el plan gubernamental ya que algunos de ellos los abordará la comunidad con sus propios recursos, de acuerdo con los principios de la transformación de la iglesia y de la comunidad.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US" u="none"/>
              <a:t>d. Recopilar la información que necesita: </a:t>
            </a:r>
            <a:r>
              <a:rPr b="0" i="0" lang="en-US" u="none"/>
              <a:t>Intente conseguir las directrices de la autoridad local sobre la planificación y participación de la comunidad para determinar si existe un marco jurídico que apoye la participación ciudadana y para comprender qué plataformas de planificación gubernamental existen (incluidas las fechas claves en el proceso de planificación). Una vez que haya recibido todos los 28 documentos de la Guía de herramientas de transparencia y responsabilidad social, léalos atentamente. No se preocupe si hay aspectos que no entiende; puede preguntarle a las personas de la oficina o a las autoridades que les proporcionaron la información.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US" u="none"/>
              <a:t>e. Desarrollar la estrategia:</a:t>
            </a:r>
            <a:r>
              <a:rPr b="0" i="0" lang="en-US" u="none"/>
              <a:t> De acuerdo con las respuestas reflejadas en la herramienta de planificación participativa, se acordará cómo interactuar con el proceso de planificación del Gobierno para asegurar que las prioridades de la comunidad se incorporan en los planes y presupuestos finales del Gobierno. Esto incluirá un acuerdo sobre quién hará qué cosa.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sz="1150" u="none">
                <a:solidFill>
                  <a:srgbClr val="333333"/>
                </a:solidFill>
                <a:highlight>
                  <a:srgbClr val="FFFFFF"/>
                </a:highlight>
              </a:rPr>
              <a:t>Alex Baker/Tearfund</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u="none"/>
              <a:t>Nota para quienes facilitan la sesión: La prueba de la plantilla se puede realizar a través de un juego de roles con dos roles principales: el grupo de facilitadores y el grupo que representa a la iglesia y la comunidad. Dependiendo del número de participantes, cada grupo deberá tener de 3 a 6 personas. Entregue copias de la plantilla de planificación participativa al grupo de facilitadores y copias del estudio de caso al grupo que representa a la iglesia y la comunidad.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US" u="none"/>
              <a:t>Necesitará: </a:t>
            </a:r>
            <a:endParaRPr b="1"/>
          </a:p>
          <a:p>
            <a:pPr indent="-298450" lvl="0" marL="457200" rtl="0" algn="l">
              <a:lnSpc>
                <a:spcPct val="100000"/>
              </a:lnSpc>
              <a:spcBef>
                <a:spcPts val="0"/>
              </a:spcBef>
              <a:spcAft>
                <a:spcPts val="0"/>
              </a:spcAft>
              <a:buSzPts val="1100"/>
              <a:buChar char="●"/>
            </a:pPr>
            <a:r>
              <a:rPr b="0" i="0" lang="en-US" u="none"/>
              <a:t>Copias impresas de la plantilla </a:t>
            </a:r>
            <a:endParaRPr/>
          </a:p>
          <a:p>
            <a:pPr indent="-298450" lvl="0" marL="457200" rtl="0" algn="l">
              <a:lnSpc>
                <a:spcPct val="100000"/>
              </a:lnSpc>
              <a:spcBef>
                <a:spcPts val="0"/>
              </a:spcBef>
              <a:spcAft>
                <a:spcPts val="0"/>
              </a:spcAft>
              <a:buSzPts val="1100"/>
              <a:buChar char="●"/>
            </a:pPr>
            <a:r>
              <a:rPr b="0" i="0" lang="en-US" u="none"/>
              <a:t>Copias impresas del</a:t>
            </a:r>
            <a:r>
              <a:rPr b="0" i="0" lang="en-US" u="sng">
                <a:solidFill>
                  <a:schemeClr val="hlink"/>
                </a:solidFill>
                <a:hlinkClick r:id="rId2"/>
              </a:rPr>
              <a:t> estudio de caso</a:t>
            </a:r>
            <a:r>
              <a:rPr b="0" i="0" lang="en-US" u="none"/>
              <a:t>, disponible en los cuatro idiomas principales que maneja Tearfund.</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u="none"/>
              <a:t>Nota para quienes facilitan la sesión: Esta sesión de reflexión le ayudará a ver si los participantes están comprendiendo el material.  En la sección «Orientación adicional» de la guía se han incluido recursos adicionales que pueden ser útiles en su preparación para facilitar esta sesión.  </a:t>
            </a:r>
            <a:endParaRPr/>
          </a:p>
          <a:p>
            <a:pPr indent="0" lvl="0" marL="0" rtl="0" algn="l">
              <a:lnSpc>
                <a:spcPct val="100000"/>
              </a:lnSpc>
              <a:spcBef>
                <a:spcPts val="0"/>
              </a:spcBef>
              <a:spcAft>
                <a:spcPts val="0"/>
              </a:spcAft>
              <a:buSzPts val="1100"/>
              <a:buNone/>
            </a:pPr>
            <a:r>
              <a:rPr b="0" i="0" lang="en-US" u="none"/>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US" u="none">
                <a:solidFill>
                  <a:schemeClr val="dk1"/>
                </a:solidFill>
              </a:rPr>
              <a:t>*Si cuenta con un buen acceso a Internet, puede descargar y reproducir el video corto que explica el proceso de transformación de la iglesia y de la comunidad, en lugar de usar esta diapositiva: </a:t>
            </a:r>
            <a:r>
              <a:rPr b="0" i="0" lang="en-US" u="sng">
                <a:solidFill>
                  <a:schemeClr val="hlink"/>
                </a:solidFill>
                <a:hlinkClick r:id="rId2"/>
              </a:rPr>
              <a:t>https://vimeo.com/1044269451/f0e81f8ea1?ts=0&amp;share=copy</a:t>
            </a:r>
            <a:r>
              <a:rPr b="0" i="0" lang="en-US" u="none">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0" i="0" lang="en-US" u="none">
                <a:solidFill>
                  <a:schemeClr val="dk1"/>
                </a:solidFill>
              </a:rPr>
              <a:t>Un enlace a </a:t>
            </a:r>
            <a:r>
              <a:rPr b="0" i="0" lang="en-US" u="sng">
                <a:solidFill>
                  <a:schemeClr val="hlink"/>
                </a:solidFill>
                <a:hlinkClick r:id="rId3"/>
              </a:rPr>
              <a:t>Breve introducción a la teoría del cambio para la transformación de la iglesia y de la comunidad </a:t>
            </a:r>
            <a:r>
              <a:rPr b="0" i="0" lang="en-US" u="none">
                <a:solidFill>
                  <a:schemeClr val="dk1"/>
                </a:solidFill>
              </a:rPr>
              <a:t> en Tearfund Aprendizaje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US" u="none">
                <a:solidFill>
                  <a:schemeClr val="dk1"/>
                </a:solidFill>
              </a:rPr>
              <a:t>Nota para quienes facilitan la sesión: Utilice las etapas de transformación de la iglesia y de la comunidad acordadas en el ejercicio anterior con los participantes. Si utilizan un proceso en común, lleguen a un acuerdo sobre las etapas del proceso de transformación de la iglesia y de la comunidad antes de asignar personas a los grupos para establecer cómo abordar el proceso de planificación y cómo llegar a un acuerdo sobre los temas en los que se van a centrar como iglesia y como comunidad.</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US" u="none"/>
              <a:t>Nota para quienes facilitan la sesión: Usted puede decidir si es necesario que los participantes profundicen más en este tema. De ser así, pueden referirse a algunas de las leyes del país.</a:t>
            </a:r>
            <a:endParaRPr sz="10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u="none"/>
              <a:t>Este ejemplo del ciclo de políticas y presupuesto de Malaui demuestra cómo los diferentes planes contribuyen al logro de los objetivos y visiones a nivel nacional. Lección principal: Hay que subirse al BÚS CORRECTO para llegar al DESTINO CORRECTO. Si los planes anuales no se implementan bien, será imposible alcanzar los objetivos a más largo plazo establecidos en los planes nacionales de desarrollo (por ejemplo, plan de 5 años y plan de 20 años).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u="none"/>
              <a:t>Nota: Los participantes trabajan en grupos para establecer las fechas en las que se llevan a cabo los procesos del ciclo presupuestario. Deben ponerse de acuerdo para indicar si las fechas corresponden a los procesos a nivel local, regional o nacional. Esto dependerá de a quién se esté capacitando: iglesia y comunidad, organizaciones socias nacionales, etc.</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u="none"/>
              <a:t>Nota para la persona facilitadora: Siga las instrucciones de las páginas 49 y 50 de la guía, así como las que se indican a continuación: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b="0" i="0" lang="en-US" u="none"/>
              <a:t>Cada familia planifica y presupuesta; algunas planifican guiadas por la esperanza, porque nunca están seguras de cuánto dinero tendrán. Consideraciones para la persona facilitadora: </a:t>
            </a:r>
            <a:endParaRPr/>
          </a:p>
          <a:p>
            <a:pPr indent="-298450" lvl="0" marL="457200" rtl="0" algn="l">
              <a:lnSpc>
                <a:spcPct val="100000"/>
              </a:lnSpc>
              <a:spcBef>
                <a:spcPts val="0"/>
              </a:spcBef>
              <a:spcAft>
                <a:spcPts val="0"/>
              </a:spcAft>
              <a:buSzPts val="1100"/>
              <a:buChar char="●"/>
            </a:pPr>
            <a:r>
              <a:rPr b="0" i="0" lang="en-US" u="none"/>
              <a:t>Utilice la tabla anterior y asigne a los participantes un grupo familiar.</a:t>
            </a:r>
            <a:endParaRPr/>
          </a:p>
          <a:p>
            <a:pPr indent="-298450" lvl="0" marL="457200" rtl="0" algn="l">
              <a:lnSpc>
                <a:spcPct val="100000"/>
              </a:lnSpc>
              <a:spcBef>
                <a:spcPts val="0"/>
              </a:spcBef>
              <a:spcAft>
                <a:spcPts val="0"/>
              </a:spcAft>
              <a:buSzPts val="1100"/>
              <a:buChar char="●"/>
            </a:pPr>
            <a:r>
              <a:rPr b="0" i="0" lang="en-US" u="none"/>
              <a:t>Pida a cada grupo familiar que cree un presupuesto para el mes.</a:t>
            </a:r>
            <a:endParaRPr/>
          </a:p>
          <a:p>
            <a:pPr indent="-298450" lvl="0" marL="457200" rtl="0" algn="l">
              <a:lnSpc>
                <a:spcPct val="100000"/>
              </a:lnSpc>
              <a:spcBef>
                <a:spcPts val="0"/>
              </a:spcBef>
              <a:spcAft>
                <a:spcPts val="0"/>
              </a:spcAft>
              <a:buSzPts val="1100"/>
              <a:buChar char="●"/>
            </a:pPr>
            <a:r>
              <a:rPr b="0" i="0" lang="en-US" u="none"/>
              <a:t>A continuación, cada familia presenta su presupuesto al grupo, explicando los fundamentos de sus decisiones y elecciones.</a:t>
            </a:r>
            <a:endParaRPr/>
          </a:p>
          <a:p>
            <a:pPr indent="-298450" lvl="0" marL="457200" rtl="0" algn="l">
              <a:lnSpc>
                <a:spcPct val="100000"/>
              </a:lnSpc>
              <a:spcBef>
                <a:spcPts val="0"/>
              </a:spcBef>
              <a:spcAft>
                <a:spcPts val="0"/>
              </a:spcAft>
              <a:buSzPts val="1100"/>
              <a:buChar char="●"/>
            </a:pPr>
            <a:r>
              <a:rPr b="0" i="0" lang="en-US" u="none"/>
              <a:t>Facilite un intercambio de opiniones para animar a los participantes a considerar los tipos de artículos incluidos en el presupuesto.</a:t>
            </a:r>
            <a:endParaRPr/>
          </a:p>
          <a:p>
            <a:pPr indent="-298450" lvl="0" marL="457200" rtl="0" algn="l">
              <a:lnSpc>
                <a:spcPct val="100000"/>
              </a:lnSpc>
              <a:spcBef>
                <a:spcPts val="0"/>
              </a:spcBef>
              <a:spcAft>
                <a:spcPts val="0"/>
              </a:spcAft>
              <a:buSzPts val="1100"/>
              <a:buChar char="●"/>
            </a:pPr>
            <a:r>
              <a:rPr b="0" i="0" lang="en-US" u="none"/>
              <a:t>Comenten las diferencias entre las prioridades de las diversas familias, si observan </a:t>
            </a:r>
            <a:r>
              <a:rPr lang="en-US"/>
              <a:t>algunos</a:t>
            </a:r>
            <a:r>
              <a:rPr b="0" i="0" lang="en-US" u="none"/>
              <a:t>.</a:t>
            </a:r>
            <a:endParaRPr/>
          </a:p>
          <a:p>
            <a:pPr indent="-298450" lvl="0" marL="457200" rtl="0" algn="l">
              <a:lnSpc>
                <a:spcPct val="100000"/>
              </a:lnSpc>
              <a:spcBef>
                <a:spcPts val="0"/>
              </a:spcBef>
              <a:spcAft>
                <a:spcPts val="0"/>
              </a:spcAft>
              <a:buSzPts val="1100"/>
              <a:buChar char="●"/>
            </a:pPr>
            <a:r>
              <a:rPr b="0" i="0" lang="en-US" u="none"/>
              <a:t>Analicen qué sucede si no se gasta el dinero de acuerdo al presupuesto para cada familia. Por ejemplo, imagine que el Sr. Martínez gasta 700 en alcohol. ¿Qué impacto tendría en la familia durante el mes? ¿O si los Rodríguez Parra aportan 5000 a una boda de la familia?</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u="none"/>
              <a:t>https://player.vimeo.com/video/229535462</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 name="Google Shape;461;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8" name="Google Shape;468;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1" name="Google Shape;481;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4" name="Google Shape;494;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2" name="Google Shape;512;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US" u="none">
                <a:solidFill>
                  <a:schemeClr val="dk1"/>
                </a:solidFill>
              </a:rPr>
              <a:t>Nota para quienes facilitan la sesión: Conforme grupos acorde con el tipo de proceso de transformación de la iglesia y de la comunidad que utilizan los participantes. Si utilizan un proceso en común, lleguen a un acuerdo sobre las etapas del proceso de transformación de la iglesia y de la comunidad antes de asignar personas a los grupos para establecer cómo abordar el proceso de planificación y cómo llegar a un acuerdo sobre los temas en los que se van a centrar como iglesia y como comunidad.</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6" name="Google Shape;526;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 name="Google Shape;538;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u="none"/>
              <a:t>Luego, los grupos presentarán sus historias y los demás participantes darán su comentarios.</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3" name="Google Shape;563;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0" name="Google Shape;570;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sz="1150" u="none">
                <a:solidFill>
                  <a:srgbClr val="333333"/>
                </a:solidFill>
                <a:highlight>
                  <a:srgbClr val="FFFFFF"/>
                </a:highlight>
              </a:rPr>
              <a:t>Alex Baker/Tearfund</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6" name="Google Shape;576;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2" name="Google Shape;582;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8" name="Google Shape;588;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US" u="none">
                <a:solidFill>
                  <a:schemeClr val="dk1"/>
                </a:solidFill>
              </a:rPr>
              <a:t>Nota para quienes facilitan la sesión: Conforme grupos acorde con el tipo de proceso de transformación de la iglesia y de la comunidad que utilizan los participantes. Si utilizan un proceso en común, lleguen a un acuerdo sobre las etapas del proceso de transformación de la iglesia y de la comunidad antes de asignar personas a los grupos para establecer cómo abordar el proceso de planificación y cómo llegar a un acuerdo sobre los temas en los que se van a centrar como iglesia y como comunidad.</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5" name="Google Shape;595;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2" name="Google Shape;602;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u="none"/>
              <a:t>Nota para quienes facilitan la sesión: Esta actividad se puede realizar como un ejercicio de velocidad: proporcione los encabezados en papeles de colores y pídales a los grupos que los coloquen en el orden correcto. El primer equipo en completar la tarea gana.</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9" name="Google Shape;609;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0" i="0" lang="en-US" sz="1400" u="none">
                <a:solidFill>
                  <a:srgbClr val="434343"/>
                </a:solidFill>
                <a:latin typeface="Calibri"/>
                <a:ea typeface="Calibri"/>
                <a:cs typeface="Calibri"/>
                <a:sym typeface="Calibri"/>
              </a:rPr>
              <a:t>Para dar una pausa a la voz de la persona que facilita la sesión se le puede pedir a los participantes que lo lean individualmente.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6" name="Google Shape;616;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u="none"/>
              <a:t>Nota para quienes facilitan la sesión: La prueba de la plantilla se puede realizar a través de un juego de roles con dos roles principales: el grupo de facilitadores y el grupo que representa a la iglesia y la comunidad. Dependiendo del número de participantes, cada grupo deberá tener de 3 a 6 personas. Entregue copias de la plantilla de planificación participativa al grupo de facilitadores y copias del estudio de caso al grupo que representa a la iglesia y la comunidad.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US" u="none"/>
              <a:t>Necesitará: </a:t>
            </a:r>
            <a:endParaRPr b="1"/>
          </a:p>
          <a:p>
            <a:pPr indent="-298450" lvl="0" marL="457200" rtl="0" algn="l">
              <a:lnSpc>
                <a:spcPct val="100000"/>
              </a:lnSpc>
              <a:spcBef>
                <a:spcPts val="0"/>
              </a:spcBef>
              <a:spcAft>
                <a:spcPts val="0"/>
              </a:spcAft>
              <a:buSzPts val="1100"/>
              <a:buChar char="●"/>
            </a:pPr>
            <a:r>
              <a:rPr b="0" i="0" lang="en-US" u="none"/>
              <a:t>Copias impresas de la plantilla </a:t>
            </a:r>
            <a:endParaRPr/>
          </a:p>
          <a:p>
            <a:pPr indent="-298450" lvl="0" marL="457200" rtl="0" algn="l">
              <a:lnSpc>
                <a:spcPct val="100000"/>
              </a:lnSpc>
              <a:spcBef>
                <a:spcPts val="0"/>
              </a:spcBef>
              <a:spcAft>
                <a:spcPts val="0"/>
              </a:spcAft>
              <a:buSzPts val="1100"/>
              <a:buChar char="●"/>
            </a:pPr>
            <a:r>
              <a:rPr b="0" i="0" lang="en-US" u="none"/>
              <a:t>Copias impresas del</a:t>
            </a:r>
            <a:r>
              <a:rPr b="0" i="0" lang="en-US" u="sng">
                <a:solidFill>
                  <a:schemeClr val="hlink"/>
                </a:solidFill>
                <a:hlinkClick r:id="rId2"/>
              </a:rPr>
              <a:t> estudio de caso </a:t>
            </a:r>
            <a:r>
              <a:rPr b="0" i="0" lang="en-US" u="none"/>
              <a:t>, disponible en los cuatro idiomas principales que maneja Tearfund</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3257b5c7ff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g3257b5c7ff6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u="none"/>
              <a:t>Nota para quienes facilitan la sesión: Esta sesión de reflexión le ayudará a ver si los participantes están comprendiendo el material.  En la sección «Orientación adicional» de la guía se han incluido recursos adicionales que pueden ser útiles en su preparación para facilitar esta sesión.  </a:t>
            </a:r>
            <a:endParaRPr/>
          </a:p>
          <a:p>
            <a:pPr indent="0" lvl="0" marL="0" rtl="0" algn="l">
              <a:lnSpc>
                <a:spcPct val="100000"/>
              </a:lnSpc>
              <a:spcBef>
                <a:spcPts val="0"/>
              </a:spcBef>
              <a:spcAft>
                <a:spcPts val="0"/>
              </a:spcAft>
              <a:buSzPts val="1100"/>
              <a:buNone/>
            </a:pPr>
            <a:r>
              <a:rPr b="0" i="0" lang="en-US" u="none"/>
              <a:t>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5" name="Google Shape;635;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1" name="Google Shape;641;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8" name="Google Shape;648;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4" name="Google Shape;654;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1" name="Google Shape;661;p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7" name="Google Shape;667;p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3" name="Google Shape;673;p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US" u="none">
                <a:solidFill>
                  <a:schemeClr val="dk1"/>
                </a:solidFill>
              </a:rPr>
              <a:t>Nota para quienes facilitan la sesión: Conforme grupos acorde con el tipo de proceso de transformación de la iglesia y de la comunidad que utilizan los participantes. Si utilizan un proceso en común, lleguen a un acuerdo sobre las etapas del proceso de transformación de la iglesia y de la comunidad antes de asignar personas a los grupos para establecer cómo abordar el proceso de planificación y cómo llegar a un acuerdo sobre los temas en los que se van a centrar como iglesia y como comunidad.</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0" name="Google Shape;680;p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7" name="Google Shape;687;p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u="none"/>
              <a:t>Orientación para la actividad: Divida a los participantes en grupos y entregue a cada grupo un conjunto completo de los pasos anteriores. Pida a los grupos que coloquen los pasos clave en el orden correcto. Si desea agregar un elemento lúdico o competitivo, solicite a los grupos que lo hagan en el menor tiempo posible.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US" u="none"/>
              <a:t>Necesitará: </a:t>
            </a:r>
            <a:endParaRPr b="1"/>
          </a:p>
          <a:p>
            <a:pPr indent="-298450" lvl="0" marL="457200" rtl="0" algn="l">
              <a:lnSpc>
                <a:spcPct val="100000"/>
              </a:lnSpc>
              <a:spcBef>
                <a:spcPts val="0"/>
              </a:spcBef>
              <a:spcAft>
                <a:spcPts val="0"/>
              </a:spcAft>
              <a:buSzPts val="1100"/>
              <a:buChar char="-"/>
            </a:pPr>
            <a:r>
              <a:rPr b="0" i="0" lang="en-US" u="none"/>
              <a:t>Hojas de papel escritas a mano o impresas con los diferentes pasos. Provea un juego completo a cada grupo.</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1" name="Google Shape;701;p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sz="1200" u="none">
                <a:solidFill>
                  <a:srgbClr val="333333"/>
                </a:solidFill>
                <a:latin typeface="Calibri"/>
                <a:ea typeface="Calibri"/>
                <a:cs typeface="Calibri"/>
                <a:sym typeface="Calibri"/>
              </a:rPr>
              <a:t>Información adicional para la persona facilitadora:</a:t>
            </a:r>
            <a:endParaRPr sz="1200">
              <a:solidFill>
                <a:srgbClr val="333333"/>
              </a:solidFill>
              <a:latin typeface="Calibri"/>
              <a:ea typeface="Calibri"/>
              <a:cs typeface="Calibri"/>
              <a:sym typeface="Calibri"/>
            </a:endParaRPr>
          </a:p>
          <a:p>
            <a:pPr indent="-304800" lvl="0" marL="457200" rtl="0" algn="l">
              <a:lnSpc>
                <a:spcPct val="100000"/>
              </a:lnSpc>
              <a:spcBef>
                <a:spcPts val="700"/>
              </a:spcBef>
              <a:spcAft>
                <a:spcPts val="0"/>
              </a:spcAft>
              <a:buClr>
                <a:srgbClr val="333333"/>
              </a:buClr>
              <a:buSzPts val="1200"/>
              <a:buFont typeface="Calibri"/>
              <a:buAutoNum type="arabicPeriod"/>
            </a:pPr>
            <a:r>
              <a:rPr b="1" i="0" lang="en-US" sz="1200" u="none">
                <a:solidFill>
                  <a:srgbClr val="333333"/>
                </a:solidFill>
                <a:latin typeface="Calibri"/>
                <a:ea typeface="Calibri"/>
                <a:cs typeface="Calibri"/>
                <a:sym typeface="Calibri"/>
              </a:rPr>
              <a:t>Conformar un equipo de seguimiento del gasto público: </a:t>
            </a:r>
            <a:r>
              <a:rPr b="0" i="0" lang="en-US" sz="1200" u="none">
                <a:solidFill>
                  <a:srgbClr val="333333"/>
                </a:solidFill>
                <a:latin typeface="Calibri"/>
                <a:ea typeface="Calibri"/>
                <a:cs typeface="Calibri"/>
                <a:sym typeface="Calibri"/>
              </a:rPr>
              <a:t>Si es posible, la comunidad debe encargarse de elegir el equipo. Los equipos pueden ser de diferentes tamaños, pero generalmente tienen entre nueve y catorce miembros. Asegúrese de contar con un grupo diverso, que incluya mujeres, hombres y personas de distintas edades, etnias y funciones en la comunidad. </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1" lang="en-US" sz="1200">
                <a:solidFill>
                  <a:srgbClr val="333333"/>
                </a:solidFill>
                <a:latin typeface="Calibri"/>
                <a:ea typeface="Calibri"/>
                <a:cs typeface="Calibri"/>
                <a:sym typeface="Calibri"/>
              </a:rPr>
              <a:t>Investigar la información de fondo</a:t>
            </a:r>
            <a:r>
              <a:rPr b="1" i="0" lang="en-US" sz="1200" u="none">
                <a:solidFill>
                  <a:srgbClr val="333333"/>
                </a:solidFill>
                <a:latin typeface="Calibri"/>
                <a:ea typeface="Calibri"/>
                <a:cs typeface="Calibri"/>
                <a:sym typeface="Calibri"/>
              </a:rPr>
              <a:t>:</a:t>
            </a:r>
            <a:r>
              <a:rPr b="0" i="0" lang="en-US" sz="1200" u="none">
                <a:solidFill>
                  <a:srgbClr val="333333"/>
                </a:solidFill>
                <a:latin typeface="Calibri"/>
                <a:ea typeface="Calibri"/>
                <a:cs typeface="Calibri"/>
                <a:sym typeface="Calibri"/>
              </a:rPr>
              <a:t> Familiarícese con las leyes y políticas de su país en materia de transparencia del gasto. Por ejemplo, algunas leyes conceden a los ciudadanos el derecho a acceder a la información sobre el gasto público.</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1" i="0" lang="en-US" sz="1200" u="none">
                <a:solidFill>
                  <a:srgbClr val="333333"/>
                </a:solidFill>
                <a:latin typeface="Calibri"/>
                <a:ea typeface="Calibri"/>
                <a:cs typeface="Calibri"/>
                <a:sym typeface="Calibri"/>
              </a:rPr>
              <a:t>Forjar relaciones:</a:t>
            </a:r>
            <a:r>
              <a:rPr b="0" i="0" lang="en-US" sz="1200" u="none">
                <a:solidFill>
                  <a:srgbClr val="333333"/>
                </a:solidFill>
                <a:latin typeface="Calibri"/>
                <a:ea typeface="Calibri"/>
                <a:cs typeface="Calibri"/>
                <a:sym typeface="Calibri"/>
              </a:rPr>
              <a:t> Es de suma importancia intentar forjar relaciones con personas en el departamento de Gobierno pertinente o la autoridad local, y con las personas líderes de la comunidad.</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0" i="0" lang="en-US" sz="1200" u="none">
                <a:solidFill>
                  <a:srgbClr val="333333"/>
                </a:solidFill>
                <a:latin typeface="Calibri"/>
                <a:ea typeface="Calibri"/>
                <a:cs typeface="Calibri"/>
                <a:sym typeface="Calibri"/>
              </a:rPr>
              <a:t>Seleccionar el problema o proyecto por monitorear: Acuerden un problema o proyecto específico en base a las prioridades identificadas durante la actividad de identificación y priorización de problemas dentro del proceso de la transformación de la iglesia y de la comunidad.</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1" i="0" lang="en-US" sz="1200" u="none">
                <a:solidFill>
                  <a:srgbClr val="333333"/>
                </a:solidFill>
                <a:latin typeface="Calibri"/>
                <a:ea typeface="Calibri"/>
                <a:cs typeface="Calibri"/>
                <a:sym typeface="Calibri"/>
              </a:rPr>
              <a:t>Recolectar información relevante sobre el gasto público: </a:t>
            </a:r>
            <a:r>
              <a:rPr b="0" i="0" lang="en-US" sz="1200" u="none">
                <a:solidFill>
                  <a:srgbClr val="333333"/>
                </a:solidFill>
                <a:latin typeface="Calibri"/>
                <a:ea typeface="Calibri"/>
                <a:cs typeface="Calibri"/>
                <a:sym typeface="Calibri"/>
              </a:rPr>
              <a:t>Traten de obtener los planes de acción de la autoridad local y la información presupuestaria y de gastos que necesitan. Una vez que hayan recibido todos los documentos, léanlos con detenimiento. No dude en pedir aclaraciones a las personas de la oficina o a las autoridades que proporcionaron el presupuesto.</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1" i="0" lang="en-US" sz="1200" u="none">
                <a:solidFill>
                  <a:srgbClr val="333333"/>
                </a:solidFill>
                <a:latin typeface="Calibri"/>
                <a:ea typeface="Calibri"/>
                <a:cs typeface="Calibri"/>
                <a:sym typeface="Calibri"/>
              </a:rPr>
              <a:t>Averiguar lo que está sucediendo realmente:</a:t>
            </a:r>
            <a:r>
              <a:rPr b="0" i="0" lang="en-US" sz="1200" u="none">
                <a:solidFill>
                  <a:srgbClr val="333333"/>
                </a:solidFill>
                <a:latin typeface="Calibri"/>
                <a:ea typeface="Calibri"/>
                <a:cs typeface="Calibri"/>
                <a:sym typeface="Calibri"/>
              </a:rPr>
              <a:t> Determine si los fondos asignados se gastan según lo previsto para el proyecto.</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0" i="0" lang="en-US" sz="1200" u="none">
                <a:solidFill>
                  <a:srgbClr val="333333"/>
                </a:solidFill>
                <a:latin typeface="Calibri"/>
                <a:ea typeface="Calibri"/>
                <a:cs typeface="Calibri"/>
                <a:sym typeface="Calibri"/>
              </a:rPr>
              <a:t>Analizar toda la información: Compare las cantidades asignadas, el gasto real y el progreso del proyecto para evaluar la coherencia e identificar discrepancias.</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0" i="0" lang="en-US" sz="1200" u="none">
                <a:solidFill>
                  <a:srgbClr val="333333"/>
                </a:solidFill>
                <a:latin typeface="Calibri"/>
                <a:ea typeface="Calibri"/>
                <a:cs typeface="Calibri"/>
                <a:sym typeface="Calibri"/>
              </a:rPr>
              <a:t>Infórmenle a su comunidad y a las personas responsables del presupuesto y su uso, y decidan la forma en que le darán seguimiento. Recopilen toda su información, analícenla, plásmenla en un informe y reúnanse con la comunidad para asegurarse de que todos tengan la oportunidad de escuchar sus hallazgos y de participar en cualquier seguimiento.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1400"/>
              </a:spcBef>
              <a:spcAft>
                <a:spcPts val="0"/>
              </a:spcAft>
              <a:buClr>
                <a:schemeClr val="dk1"/>
              </a:buClr>
              <a:buSzPts val="1100"/>
              <a:buFont typeface="Arial"/>
              <a:buNone/>
            </a:pPr>
            <a:r>
              <a:t/>
            </a:r>
            <a:endParaRPr sz="1200">
              <a:solidFill>
                <a:srgbClr val="434343"/>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8" name="Google Shape;708;p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5" name="Google Shape;715;p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u="none"/>
              <a:t>Nota para quienes facilitan la sesión: La prueba de la plantilla se puede realizar a través de un juego de roles con dos roles principales: el grupo de facilitadores y el grupo que representa a la iglesia y la comunidad. Dependiendo del número de participantes, cada grupo deberá tener de 3 a 6 personas. Entregue copias de la plantilla de planificación participativa al grupo de facilitadores y copias del estudio de caso al grupo que representa a la iglesia y la comunidad.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US" u="none"/>
              <a:t>Necesitará: </a:t>
            </a:r>
            <a:endParaRPr b="1"/>
          </a:p>
          <a:p>
            <a:pPr indent="-298450" lvl="0" marL="457200" rtl="0" algn="l">
              <a:lnSpc>
                <a:spcPct val="100000"/>
              </a:lnSpc>
              <a:spcBef>
                <a:spcPts val="0"/>
              </a:spcBef>
              <a:spcAft>
                <a:spcPts val="0"/>
              </a:spcAft>
              <a:buSzPts val="1100"/>
              <a:buChar char="●"/>
            </a:pPr>
            <a:r>
              <a:rPr b="0" i="0" lang="en-US" u="none"/>
              <a:t>Copias impresas de la plantilla </a:t>
            </a:r>
            <a:endParaRPr/>
          </a:p>
          <a:p>
            <a:pPr indent="-298450" lvl="0" marL="457200" rtl="0" algn="l">
              <a:lnSpc>
                <a:spcPct val="100000"/>
              </a:lnSpc>
              <a:spcBef>
                <a:spcPts val="0"/>
              </a:spcBef>
              <a:spcAft>
                <a:spcPts val="0"/>
              </a:spcAft>
              <a:buSzPts val="1100"/>
              <a:buChar char="●"/>
            </a:pPr>
            <a:r>
              <a:rPr b="0" i="0" lang="en-US" u="none"/>
              <a:t>Copias impresas del </a:t>
            </a:r>
            <a:r>
              <a:rPr b="0" i="0" lang="en-US" u="sng">
                <a:solidFill>
                  <a:schemeClr val="hlink"/>
                </a:solidFill>
                <a:hlinkClick r:id="rId2"/>
              </a:rPr>
              <a:t>estudio de caso </a:t>
            </a:r>
            <a:r>
              <a:rPr b="0" i="0" lang="en-US" u="none"/>
              <a:t>, disponible en los cuatro idiomas principales que maneja Tearfund</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3257b5c7ff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3" name="Google Shape;723;g3257b5c7ff6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u="none"/>
              <a:t>Nota para quienes facilitan la sesión: Esta sesión de reflexión le ayudará a ver si los participantes están comprendiendo el material.  En la sección «Orientación adicional» de la guía se han incluido recursos adicionales que pueden ser útiles en su preparación para facilitar esta sesión.  </a:t>
            </a:r>
            <a:endParaRPr/>
          </a:p>
          <a:p>
            <a:pPr indent="0" lvl="0" marL="0" rtl="0" algn="l">
              <a:lnSpc>
                <a:spcPct val="100000"/>
              </a:lnSpc>
              <a:spcBef>
                <a:spcPts val="0"/>
              </a:spcBef>
              <a:spcAft>
                <a:spcPts val="0"/>
              </a:spcAft>
              <a:buSzPts val="1100"/>
              <a:buNone/>
            </a:pPr>
            <a:r>
              <a:rPr b="0" i="0" lang="en-US" u="none"/>
              <a:t>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4" name="Google Shape;734;p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0" name="Google Shape;740;p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7" name="Google Shape;747;p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3" name="Google Shape;753;p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0" name="Google Shape;760;p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6" name="Google Shape;766;p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2" name="Google Shape;772;p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US" u="none">
                <a:solidFill>
                  <a:schemeClr val="dk1"/>
                </a:solidFill>
              </a:rPr>
              <a:t>Nota para quienes facilitan la sesión: Conforme grupos acorde con el tipo de proceso de transformación de la iglesia y de la comunidad que utilizan los participantes. Si utilizan un proceso en común, lleguen a un acuerdo sobre las etapas del proceso de transformación de la iglesia y de la comunidad antes de asignar personas a los grupos para establecer cómo abordar el proceso de planificación y cómo llegar a un acuerdo sobre los temas en los que se van a centrar como iglesia y como comunidad.</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9" name="Google Shape;779;p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6" name="Google Shape;786;p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1100"/>
              </a:spcBef>
              <a:spcAft>
                <a:spcPts val="0"/>
              </a:spcAft>
              <a:buClr>
                <a:schemeClr val="dk1"/>
              </a:buClr>
              <a:buSzPts val="1100"/>
              <a:buFont typeface="Arial"/>
              <a:buNone/>
            </a:pPr>
            <a:r>
              <a:rPr b="0" i="0" lang="en-US" sz="1400" u="none">
                <a:solidFill>
                  <a:schemeClr val="dk1"/>
                </a:solidFill>
                <a:latin typeface="Calibri"/>
                <a:ea typeface="Calibri"/>
                <a:cs typeface="Calibri"/>
                <a:sym typeface="Calibri"/>
              </a:rPr>
              <a:t>Información adicional para quienes facilitan las sesiones: </a:t>
            </a:r>
            <a:endParaRPr sz="1400">
              <a:solidFill>
                <a:schemeClr val="dk1"/>
              </a:solidFill>
              <a:latin typeface="Calibri"/>
              <a:ea typeface="Calibri"/>
              <a:cs typeface="Calibri"/>
              <a:sym typeface="Calibri"/>
            </a:endParaRPr>
          </a:p>
          <a:p>
            <a:pPr indent="0" lvl="0" marL="0" rtl="0" algn="just">
              <a:lnSpc>
                <a:spcPct val="100000"/>
              </a:lnSpc>
              <a:spcBef>
                <a:spcPts val="1100"/>
              </a:spcBef>
              <a:spcAft>
                <a:spcPts val="0"/>
              </a:spcAft>
              <a:buClr>
                <a:schemeClr val="dk1"/>
              </a:buClr>
              <a:buSzPts val="1100"/>
              <a:buFont typeface="Arial"/>
              <a:buNone/>
            </a:pPr>
            <a:r>
              <a:rPr b="1" i="0" lang="en-US" sz="1400" u="none">
                <a:solidFill>
                  <a:srgbClr val="008CAA"/>
                </a:solidFill>
                <a:latin typeface="Calibri"/>
                <a:ea typeface="Calibri"/>
                <a:cs typeface="Calibri"/>
                <a:sym typeface="Calibri"/>
              </a:rPr>
              <a:t>Paso 1: </a:t>
            </a:r>
            <a:r>
              <a:rPr b="1" i="0" lang="en-US" sz="1400" u="none">
                <a:solidFill>
                  <a:srgbClr val="333333"/>
                </a:solidFill>
                <a:latin typeface="Calibri"/>
                <a:ea typeface="Calibri"/>
                <a:cs typeface="Calibri"/>
                <a:sym typeface="Calibri"/>
              </a:rPr>
              <a:t>Identificación del problema</a:t>
            </a:r>
            <a:endParaRPr b="1" sz="1400">
              <a:solidFill>
                <a:srgbClr val="333333"/>
              </a:solidFill>
              <a:latin typeface="Calibri"/>
              <a:ea typeface="Calibri"/>
              <a:cs typeface="Calibri"/>
              <a:sym typeface="Calibri"/>
            </a:endParaRPr>
          </a:p>
          <a:p>
            <a:pPr indent="0" lvl="0" marL="0" rtl="0" algn="l">
              <a:lnSpc>
                <a:spcPct val="100000"/>
              </a:lnSpc>
              <a:spcBef>
                <a:spcPts val="1100"/>
              </a:spcBef>
              <a:spcAft>
                <a:spcPts val="0"/>
              </a:spcAft>
              <a:buClr>
                <a:schemeClr val="dk1"/>
              </a:buClr>
              <a:buSzPts val="1100"/>
              <a:buFont typeface="Arial"/>
              <a:buNone/>
            </a:pPr>
            <a:r>
              <a:rPr b="0" i="0" lang="en-US" sz="1400" u="none">
                <a:solidFill>
                  <a:srgbClr val="333333"/>
                </a:solidFill>
                <a:latin typeface="Calibri"/>
                <a:ea typeface="Calibri"/>
                <a:cs typeface="Calibri"/>
                <a:sym typeface="Calibri"/>
              </a:rPr>
              <a:t>El primer paso consiste en identificar los problemas concretos a los que se enfrentan las personas en sus interacciones con los servicios públicos o las autoridades, tal y como se resaltaron y se priorizaron durante el análisis del problema en el proceso de transformación de la iglesia y de la comunidad. </a:t>
            </a:r>
            <a:endParaRPr b="1" sz="1400">
              <a:solidFill>
                <a:srgbClr val="333333"/>
              </a:solidFill>
              <a:latin typeface="Calibri"/>
              <a:ea typeface="Calibri"/>
              <a:cs typeface="Calibri"/>
              <a:sym typeface="Calibri"/>
            </a:endParaRPr>
          </a:p>
          <a:p>
            <a:pPr indent="0" lvl="0" marL="0" rtl="0" algn="just">
              <a:lnSpc>
                <a:spcPct val="100000"/>
              </a:lnSpc>
              <a:spcBef>
                <a:spcPts val="1400"/>
              </a:spcBef>
              <a:spcAft>
                <a:spcPts val="0"/>
              </a:spcAft>
              <a:buClr>
                <a:schemeClr val="dk1"/>
              </a:buClr>
              <a:buSzPts val="1100"/>
              <a:buFont typeface="Arial"/>
              <a:buNone/>
            </a:pPr>
            <a:r>
              <a:rPr b="1" i="0" lang="en-US" sz="1400" u="none">
                <a:solidFill>
                  <a:srgbClr val="008CAA"/>
                </a:solidFill>
                <a:latin typeface="Calibri"/>
                <a:ea typeface="Calibri"/>
                <a:cs typeface="Calibri"/>
                <a:sym typeface="Calibri"/>
              </a:rPr>
              <a:t>Paso 2: </a:t>
            </a:r>
            <a:r>
              <a:rPr b="1" i="0" lang="en-US" sz="1400" u="none">
                <a:solidFill>
                  <a:srgbClr val="333333"/>
                </a:solidFill>
                <a:latin typeface="Calibri"/>
                <a:ea typeface="Calibri"/>
                <a:cs typeface="Calibri"/>
                <a:sym typeface="Calibri"/>
              </a:rPr>
              <a:t>Identificación de la información pertinente</a:t>
            </a:r>
            <a:endParaRPr b="1" sz="1400">
              <a:solidFill>
                <a:srgbClr val="333333"/>
              </a:solidFill>
              <a:latin typeface="Calibri"/>
              <a:ea typeface="Calibri"/>
              <a:cs typeface="Calibri"/>
              <a:sym typeface="Calibri"/>
            </a:endParaRPr>
          </a:p>
          <a:p>
            <a:pPr indent="0" lvl="0" marL="0" rtl="0" algn="l">
              <a:lnSpc>
                <a:spcPct val="100000"/>
              </a:lnSpc>
              <a:spcBef>
                <a:spcPts val="1100"/>
              </a:spcBef>
              <a:spcAft>
                <a:spcPts val="0"/>
              </a:spcAft>
              <a:buClr>
                <a:schemeClr val="dk1"/>
              </a:buClr>
              <a:buSzPts val="1100"/>
              <a:buFont typeface="Arial"/>
              <a:buNone/>
            </a:pPr>
            <a:r>
              <a:rPr b="0" i="0" lang="en-US" sz="1400" u="none">
                <a:solidFill>
                  <a:srgbClr val="333333"/>
                </a:solidFill>
                <a:latin typeface="Calibri"/>
                <a:ea typeface="Calibri"/>
                <a:cs typeface="Calibri"/>
                <a:sym typeface="Calibri"/>
              </a:rPr>
              <a:t>Este paso es más sencillo si el país tiene una ley de derecho a la información o una cultura de recopilación de datos abierta, ambas esenciales para una elaboración participativa de presupuestos y una transparencia y responsabilidad social eficaces. A la hora de buscar información, debe tener en cuenta las normas y procedimientos que deben seguir los funcionarios públicos, así como los datos y hechos pertinentes necesarios para abordar los problemas identificados. </a:t>
            </a:r>
            <a:endParaRPr sz="1400">
              <a:solidFill>
                <a:srgbClr val="333333"/>
              </a:solidFill>
              <a:latin typeface="Calibri"/>
              <a:ea typeface="Calibri"/>
              <a:cs typeface="Calibri"/>
              <a:sym typeface="Calibri"/>
            </a:endParaRPr>
          </a:p>
          <a:p>
            <a:pPr indent="0" lvl="0" marL="0" rtl="0" algn="l">
              <a:lnSpc>
                <a:spcPct val="100000"/>
              </a:lnSpc>
              <a:spcBef>
                <a:spcPts val="1400"/>
              </a:spcBef>
              <a:spcAft>
                <a:spcPts val="0"/>
              </a:spcAft>
              <a:buClr>
                <a:schemeClr val="dk1"/>
              </a:buClr>
              <a:buSzPts val="1100"/>
              <a:buFont typeface="Arial"/>
              <a:buNone/>
            </a:pPr>
            <a:r>
              <a:t/>
            </a:r>
            <a:endParaRPr sz="1400">
              <a:solidFill>
                <a:srgbClr val="333333"/>
              </a:solidFill>
              <a:latin typeface="Calibri"/>
              <a:ea typeface="Calibri"/>
              <a:cs typeface="Calibri"/>
              <a:sym typeface="Calibri"/>
            </a:endParaRPr>
          </a:p>
          <a:p>
            <a:pPr indent="-228600" lvl="0" marL="228600" rtl="0" algn="l">
              <a:lnSpc>
                <a:spcPct val="100000"/>
              </a:lnSpc>
              <a:spcBef>
                <a:spcPts val="1100"/>
              </a:spcBef>
              <a:spcAft>
                <a:spcPts val="0"/>
              </a:spcAft>
              <a:buClr>
                <a:srgbClr val="008CAA"/>
              </a:buClr>
              <a:buSzPts val="1400"/>
              <a:buFont typeface="Noto Sans Symbols"/>
              <a:buChar char="●"/>
            </a:pPr>
            <a:r>
              <a:rPr b="0" i="0" lang="en-US" sz="1400" u="none">
                <a:solidFill>
                  <a:srgbClr val="333333"/>
                </a:solidFill>
                <a:latin typeface="Calibri"/>
                <a:ea typeface="Calibri"/>
                <a:cs typeface="Calibri"/>
                <a:sym typeface="Calibri"/>
              </a:rPr>
              <a:t>Acceda a los presupuestos, planes y políticas: Las auditorías sociales son una herramienta para comparar cómo está funcionando en la práctica un programa o servicio gubernamental y cómo debería funcionar de acuerdo con los objetivos previstos, el presupuesto, la documentación, las políticas y los informes. </a:t>
            </a:r>
            <a:endParaRPr sz="1400">
              <a:solidFill>
                <a:srgbClr val="333333"/>
              </a:solidFill>
              <a:latin typeface="Calibri"/>
              <a:ea typeface="Calibri"/>
              <a:cs typeface="Calibri"/>
              <a:sym typeface="Calibri"/>
            </a:endParaRPr>
          </a:p>
          <a:p>
            <a:pPr indent="-228600" lvl="0" marL="228600" rtl="0" algn="l">
              <a:lnSpc>
                <a:spcPct val="100000"/>
              </a:lnSpc>
              <a:spcBef>
                <a:spcPts val="700"/>
              </a:spcBef>
              <a:spcAft>
                <a:spcPts val="0"/>
              </a:spcAft>
              <a:buClr>
                <a:srgbClr val="008CAA"/>
              </a:buClr>
              <a:buSzPts val="1400"/>
              <a:buFont typeface="Noto Sans Symbols"/>
              <a:buChar char="●"/>
            </a:pPr>
            <a:r>
              <a:rPr b="0" i="0" lang="en-US" sz="1400" u="none">
                <a:solidFill>
                  <a:srgbClr val="333333"/>
                </a:solidFill>
                <a:latin typeface="Calibri"/>
                <a:ea typeface="Calibri"/>
                <a:cs typeface="Calibri"/>
                <a:sym typeface="Calibri"/>
              </a:rPr>
              <a:t>Compare los gastos reales y los presupuestados.</a:t>
            </a:r>
            <a:endParaRPr sz="1400">
              <a:solidFill>
                <a:srgbClr val="333333"/>
              </a:solidFill>
              <a:latin typeface="Calibri"/>
              <a:ea typeface="Calibri"/>
              <a:cs typeface="Calibri"/>
              <a:sym typeface="Calibri"/>
            </a:endParaRPr>
          </a:p>
          <a:p>
            <a:pPr indent="-228600" lvl="0" marL="228600" rtl="0" algn="l">
              <a:lnSpc>
                <a:spcPct val="100000"/>
              </a:lnSpc>
              <a:spcBef>
                <a:spcPts val="700"/>
              </a:spcBef>
              <a:spcAft>
                <a:spcPts val="0"/>
              </a:spcAft>
              <a:buClr>
                <a:srgbClr val="008CAA"/>
              </a:buClr>
              <a:buSzPts val="1400"/>
              <a:buFont typeface="Noto Sans Symbols"/>
              <a:buChar char="●"/>
            </a:pPr>
            <a:r>
              <a:rPr b="0" i="0" lang="en-US" sz="1400" u="none">
                <a:solidFill>
                  <a:srgbClr val="333333"/>
                </a:solidFill>
                <a:latin typeface="Calibri"/>
                <a:ea typeface="Calibri"/>
                <a:cs typeface="Calibri"/>
                <a:sym typeface="Calibri"/>
              </a:rPr>
              <a:t>Evalúe la calidad y las experiencias de los usuarios de los servicios o programas gubernamentales.</a:t>
            </a:r>
            <a:endParaRPr sz="1400">
              <a:solidFill>
                <a:srgbClr val="333333"/>
              </a:solidFill>
              <a:latin typeface="Calibri"/>
              <a:ea typeface="Calibri"/>
              <a:cs typeface="Calibri"/>
              <a:sym typeface="Calibri"/>
            </a:endParaRPr>
          </a:p>
          <a:p>
            <a:pPr indent="0" lvl="0" marL="0" rtl="0" algn="just">
              <a:lnSpc>
                <a:spcPct val="100000"/>
              </a:lnSpc>
              <a:spcBef>
                <a:spcPts val="1100"/>
              </a:spcBef>
              <a:spcAft>
                <a:spcPts val="0"/>
              </a:spcAft>
              <a:buClr>
                <a:schemeClr val="dk1"/>
              </a:buClr>
              <a:buSzPts val="1100"/>
              <a:buFont typeface="Arial"/>
              <a:buNone/>
            </a:pPr>
            <a:r>
              <a:rPr b="1" i="0" lang="en-US" sz="1400" u="none">
                <a:solidFill>
                  <a:srgbClr val="008CAA"/>
                </a:solidFill>
                <a:latin typeface="Calibri"/>
                <a:ea typeface="Calibri"/>
                <a:cs typeface="Calibri"/>
                <a:sym typeface="Calibri"/>
              </a:rPr>
              <a:t>Paso 3: </a:t>
            </a:r>
            <a:r>
              <a:rPr b="1" i="0" lang="en-US" sz="1400" u="none">
                <a:solidFill>
                  <a:srgbClr val="333333"/>
                </a:solidFill>
                <a:latin typeface="Calibri"/>
                <a:ea typeface="Calibri"/>
                <a:cs typeface="Calibri"/>
                <a:sym typeface="Calibri"/>
              </a:rPr>
              <a:t>Recopilación de la información</a:t>
            </a:r>
            <a:endParaRPr b="1" sz="1400">
              <a:solidFill>
                <a:srgbClr val="333333"/>
              </a:solidFill>
              <a:latin typeface="Calibri"/>
              <a:ea typeface="Calibri"/>
              <a:cs typeface="Calibri"/>
              <a:sym typeface="Calibri"/>
            </a:endParaRPr>
          </a:p>
          <a:p>
            <a:pPr indent="-228600" lvl="0" marL="228600" rtl="0" algn="l">
              <a:lnSpc>
                <a:spcPct val="100000"/>
              </a:lnSpc>
              <a:spcBef>
                <a:spcPts val="1100"/>
              </a:spcBef>
              <a:spcAft>
                <a:spcPts val="0"/>
              </a:spcAft>
              <a:buClr>
                <a:srgbClr val="008CAA"/>
              </a:buClr>
              <a:buSzPts val="1400"/>
              <a:buFont typeface="Noto Sans Symbols"/>
              <a:buChar char="●"/>
            </a:pPr>
            <a:r>
              <a:rPr b="0" i="0" lang="en-US" sz="1400" u="none">
                <a:solidFill>
                  <a:srgbClr val="333333"/>
                </a:solidFill>
                <a:latin typeface="Calibri"/>
                <a:ea typeface="Calibri"/>
                <a:cs typeface="Calibri"/>
                <a:sym typeface="Calibri"/>
              </a:rPr>
              <a:t>Determine si se genera el tipo de información necesaria para llevar a cabo la auditoría, quiénes son los responsables y dónde se puede acceder. </a:t>
            </a:r>
            <a:endParaRPr sz="1400">
              <a:solidFill>
                <a:srgbClr val="333333"/>
              </a:solidFill>
              <a:latin typeface="Calibri"/>
              <a:ea typeface="Calibri"/>
              <a:cs typeface="Calibri"/>
              <a:sym typeface="Calibri"/>
            </a:endParaRPr>
          </a:p>
          <a:p>
            <a:pPr indent="-228600" lvl="0" marL="228600" rtl="0" algn="l">
              <a:lnSpc>
                <a:spcPct val="100000"/>
              </a:lnSpc>
              <a:spcBef>
                <a:spcPts val="700"/>
              </a:spcBef>
              <a:spcAft>
                <a:spcPts val="0"/>
              </a:spcAft>
              <a:buClr>
                <a:srgbClr val="333333"/>
              </a:buClr>
              <a:buSzPts val="1400"/>
              <a:buFont typeface="Calibri"/>
              <a:buChar char="●"/>
            </a:pPr>
            <a:r>
              <a:rPr b="0" i="0" lang="en-US" sz="1400" u="none">
                <a:solidFill>
                  <a:srgbClr val="333333"/>
                </a:solidFill>
                <a:latin typeface="Calibri"/>
                <a:ea typeface="Calibri"/>
                <a:cs typeface="Calibri"/>
                <a:sym typeface="Calibri"/>
              </a:rPr>
              <a:t>Elabore una lista de preguntas para orientar el monitoreo de los ciudadanos. Los participantes deben elaborar una lista de preguntas que les ayuden a obtener la información que precisan con respecto al programa o servicio que están auditando. Esto se indica en la herramienta de auditoría social, que puede ver a continuación. </a:t>
            </a:r>
            <a:endParaRPr sz="1400">
              <a:solidFill>
                <a:srgbClr val="333333"/>
              </a:solidFill>
              <a:latin typeface="Calibri"/>
              <a:ea typeface="Calibri"/>
              <a:cs typeface="Calibri"/>
              <a:sym typeface="Calibri"/>
            </a:endParaRPr>
          </a:p>
          <a:p>
            <a:pPr indent="-228600" lvl="0" marL="228600" rtl="0" algn="l">
              <a:lnSpc>
                <a:spcPct val="100000"/>
              </a:lnSpc>
              <a:spcBef>
                <a:spcPts val="700"/>
              </a:spcBef>
              <a:spcAft>
                <a:spcPts val="0"/>
              </a:spcAft>
              <a:buClr>
                <a:srgbClr val="008CAA"/>
              </a:buClr>
              <a:buSzPts val="1400"/>
              <a:buFont typeface="Noto Sans Symbols"/>
              <a:buChar char="●"/>
            </a:pPr>
            <a:r>
              <a:rPr b="0" i="0" lang="en-US" sz="1400" u="none">
                <a:solidFill>
                  <a:srgbClr val="333333"/>
                </a:solidFill>
                <a:latin typeface="Calibri"/>
                <a:ea typeface="Calibri"/>
                <a:cs typeface="Calibri"/>
                <a:sym typeface="Calibri"/>
              </a:rPr>
              <a:t>Enséñeles los métodos a los participantes, residentes y a la comunidad. Dado que este ejercicio implica a grandes grupos, la capacitación es esencial. Se capacita a los participantes para ayudarlos a:  </a:t>
            </a:r>
            <a:endParaRPr sz="1400">
              <a:solidFill>
                <a:srgbClr val="333333"/>
              </a:solidFill>
              <a:latin typeface="Calibri"/>
              <a:ea typeface="Calibri"/>
              <a:cs typeface="Calibri"/>
              <a:sym typeface="Calibri"/>
            </a:endParaRPr>
          </a:p>
          <a:p>
            <a:pPr indent="-358775" lvl="0" marL="540385" rtl="0" algn="l">
              <a:lnSpc>
                <a:spcPct val="100000"/>
              </a:lnSpc>
              <a:spcBef>
                <a:spcPts val="700"/>
              </a:spcBef>
              <a:spcAft>
                <a:spcPts val="0"/>
              </a:spcAft>
              <a:buClr>
                <a:srgbClr val="008CAA"/>
              </a:buClr>
              <a:buSzPts val="1400"/>
              <a:buFont typeface="Calibri"/>
              <a:buAutoNum type="alphaLcPeriod"/>
            </a:pPr>
            <a:r>
              <a:rPr b="0" i="0" lang="en-US" sz="1400" u="none">
                <a:solidFill>
                  <a:srgbClr val="333333"/>
                </a:solidFill>
                <a:latin typeface="Calibri"/>
                <a:ea typeface="Calibri"/>
                <a:cs typeface="Calibri"/>
                <a:sym typeface="Calibri"/>
              </a:rPr>
              <a:t>Comprender las políticas gubernamentales y los documentos presupuestarios.</a:t>
            </a:r>
            <a:endParaRPr sz="1400">
              <a:solidFill>
                <a:srgbClr val="333333"/>
              </a:solidFill>
              <a:latin typeface="Calibri"/>
              <a:ea typeface="Calibri"/>
              <a:cs typeface="Calibri"/>
              <a:sym typeface="Calibri"/>
            </a:endParaRPr>
          </a:p>
          <a:p>
            <a:pPr indent="-317500" lvl="0" marL="457200" rtl="0" algn="l">
              <a:lnSpc>
                <a:spcPct val="100000"/>
              </a:lnSpc>
              <a:spcBef>
                <a:spcPts val="700"/>
              </a:spcBef>
              <a:spcAft>
                <a:spcPts val="0"/>
              </a:spcAft>
              <a:buClr>
                <a:srgbClr val="008CAA"/>
              </a:buClr>
              <a:buSzPts val="1400"/>
              <a:buFont typeface="Calibri"/>
              <a:buAutoNum type="alphaLcPeriod"/>
            </a:pPr>
            <a:r>
              <a:rPr b="0" i="0" lang="en-US" sz="1400" u="none">
                <a:solidFill>
                  <a:srgbClr val="333333"/>
                </a:solidFill>
                <a:latin typeface="Calibri"/>
                <a:ea typeface="Calibri"/>
                <a:cs typeface="Calibri"/>
                <a:sym typeface="Calibri"/>
              </a:rPr>
              <a:t>Recopilar e interpretar la información durante la auditoría.</a:t>
            </a:r>
            <a:endParaRPr sz="1400">
              <a:solidFill>
                <a:srgbClr val="333333"/>
              </a:solidFill>
              <a:latin typeface="Calibri"/>
              <a:ea typeface="Calibri"/>
              <a:cs typeface="Calibri"/>
              <a:sym typeface="Calibri"/>
            </a:endParaRPr>
          </a:p>
          <a:p>
            <a:pPr indent="-317500" lvl="0" marL="457200" rtl="0" algn="l">
              <a:lnSpc>
                <a:spcPct val="100000"/>
              </a:lnSpc>
              <a:spcBef>
                <a:spcPts val="700"/>
              </a:spcBef>
              <a:spcAft>
                <a:spcPts val="0"/>
              </a:spcAft>
              <a:buClr>
                <a:srgbClr val="333333"/>
              </a:buClr>
              <a:buSzPts val="1400"/>
              <a:buFont typeface="Calibri"/>
              <a:buAutoNum type="alphaLcPeriod"/>
            </a:pPr>
            <a:r>
              <a:rPr b="0" i="0" lang="en-US" sz="1400" u="none">
                <a:solidFill>
                  <a:srgbClr val="333333"/>
                </a:solidFill>
                <a:latin typeface="Calibri"/>
                <a:ea typeface="Calibri"/>
                <a:cs typeface="Calibri"/>
                <a:sym typeface="Calibri"/>
              </a:rPr>
              <a:t>Formular preguntas basadas en sus conclusiones.</a:t>
            </a:r>
            <a:endParaRPr sz="1400">
              <a:solidFill>
                <a:srgbClr val="333333"/>
              </a:solidFill>
              <a:latin typeface="Calibri"/>
              <a:ea typeface="Calibri"/>
              <a:cs typeface="Calibri"/>
              <a:sym typeface="Calibri"/>
            </a:endParaRPr>
          </a:p>
          <a:p>
            <a:pPr indent="0" lvl="0" marL="0" rtl="0" algn="just">
              <a:lnSpc>
                <a:spcPct val="100000"/>
              </a:lnSpc>
              <a:spcBef>
                <a:spcPts val="1100"/>
              </a:spcBef>
              <a:spcAft>
                <a:spcPts val="0"/>
              </a:spcAft>
              <a:buSzPts val="1100"/>
              <a:buNone/>
            </a:pPr>
            <a:r>
              <a:rPr b="1" i="0" lang="en-US" sz="1400" u="none">
                <a:solidFill>
                  <a:srgbClr val="008CAA"/>
                </a:solidFill>
                <a:latin typeface="Calibri"/>
                <a:ea typeface="Calibri"/>
                <a:cs typeface="Calibri"/>
                <a:sym typeface="Calibri"/>
              </a:rPr>
              <a:t>Paso 4: </a:t>
            </a:r>
            <a:r>
              <a:rPr b="1" i="0" lang="en-US" sz="1400" u="none">
                <a:solidFill>
                  <a:srgbClr val="333333"/>
                </a:solidFill>
                <a:latin typeface="Calibri"/>
                <a:ea typeface="Calibri"/>
                <a:cs typeface="Calibri"/>
                <a:sym typeface="Calibri"/>
              </a:rPr>
              <a:t>Acceso a la información</a:t>
            </a:r>
            <a:endParaRPr b="1" sz="1400">
              <a:solidFill>
                <a:srgbClr val="333333"/>
              </a:solidFill>
              <a:latin typeface="Calibri"/>
              <a:ea typeface="Calibri"/>
              <a:cs typeface="Calibri"/>
              <a:sym typeface="Calibri"/>
            </a:endParaRPr>
          </a:p>
          <a:p>
            <a:pPr indent="0" lvl="0" marL="0" rtl="0" algn="l">
              <a:lnSpc>
                <a:spcPct val="100000"/>
              </a:lnSpc>
              <a:spcBef>
                <a:spcPts val="1100"/>
              </a:spcBef>
              <a:spcAft>
                <a:spcPts val="0"/>
              </a:spcAft>
              <a:buSzPts val="1100"/>
              <a:buNone/>
            </a:pPr>
            <a:r>
              <a:rPr b="0" i="0" lang="en-US" sz="1400" u="none">
                <a:solidFill>
                  <a:srgbClr val="333333"/>
                </a:solidFill>
                <a:latin typeface="Calibri"/>
                <a:ea typeface="Calibri"/>
                <a:cs typeface="Calibri"/>
                <a:sym typeface="Calibri"/>
              </a:rPr>
              <a:t>El siguiente paso consiste en obtener la información necesaria. En muchos países, los organismos gubernamentales pueden ser muy reservados en cuanto a sus operaciones e información. </a:t>
            </a:r>
            <a:endParaRPr sz="1400">
              <a:solidFill>
                <a:srgbClr val="333333"/>
              </a:solidFill>
              <a:latin typeface="Calibri"/>
              <a:ea typeface="Calibri"/>
              <a:cs typeface="Calibri"/>
              <a:sym typeface="Calibri"/>
            </a:endParaRPr>
          </a:p>
          <a:p>
            <a:pPr indent="-270510" lvl="0" marL="270510" rtl="0" algn="l">
              <a:lnSpc>
                <a:spcPct val="100000"/>
              </a:lnSpc>
              <a:spcBef>
                <a:spcPts val="1400"/>
              </a:spcBef>
              <a:spcAft>
                <a:spcPts val="0"/>
              </a:spcAft>
              <a:buClr>
                <a:srgbClr val="008CAA"/>
              </a:buClr>
              <a:buSzPts val="1400"/>
              <a:buFont typeface="Calibri"/>
              <a:buAutoNum type="arabicPeriod"/>
            </a:pPr>
            <a:r>
              <a:rPr b="0" i="0" lang="en-US" sz="1400" u="none">
                <a:solidFill>
                  <a:srgbClr val="333333"/>
                </a:solidFill>
                <a:latin typeface="Calibri"/>
                <a:ea typeface="Calibri"/>
                <a:cs typeface="Calibri"/>
                <a:sym typeface="Calibri"/>
              </a:rPr>
              <a:t>Localice y revise sistemáticamente los documentos pertinentes, asegurándose de obtener copias certificadas.</a:t>
            </a:r>
            <a:endParaRPr sz="1400">
              <a:solidFill>
                <a:srgbClr val="333333"/>
              </a:solidFill>
              <a:latin typeface="Calibri"/>
              <a:ea typeface="Calibri"/>
              <a:cs typeface="Calibri"/>
              <a:sym typeface="Calibri"/>
            </a:endParaRPr>
          </a:p>
          <a:p>
            <a:pPr indent="-270510" lvl="0" marL="270510" rtl="0" algn="l">
              <a:lnSpc>
                <a:spcPct val="100000"/>
              </a:lnSpc>
              <a:spcBef>
                <a:spcPts val="700"/>
              </a:spcBef>
              <a:spcAft>
                <a:spcPts val="0"/>
              </a:spcAft>
              <a:buClr>
                <a:srgbClr val="008CAA"/>
              </a:buClr>
              <a:buSzPts val="1400"/>
              <a:buFont typeface="Calibri"/>
              <a:buAutoNum type="arabicPeriod"/>
            </a:pPr>
            <a:r>
              <a:rPr b="0" i="0" lang="en-US" sz="1400" u="none">
                <a:solidFill>
                  <a:srgbClr val="333333"/>
                </a:solidFill>
                <a:latin typeface="Calibri"/>
                <a:ea typeface="Calibri"/>
                <a:cs typeface="Calibri"/>
                <a:sym typeface="Calibri"/>
              </a:rPr>
              <a:t>Inspeccione estos documentos para identificar discrepancias entre el gasto presupuestado y el real. Entre las preguntas clave que hay que plantearse figuran: «¿Se ha gastado el dinero en las partidas previstas en el presupuesto?». «¿Es este el mejor producto que podemos obtener a este costo?».</a:t>
            </a:r>
            <a:endParaRPr sz="1400">
              <a:solidFill>
                <a:srgbClr val="333333"/>
              </a:solidFill>
              <a:latin typeface="Calibri"/>
              <a:ea typeface="Calibri"/>
              <a:cs typeface="Calibri"/>
              <a:sym typeface="Calibri"/>
            </a:endParaRPr>
          </a:p>
          <a:p>
            <a:pPr indent="-270510" lvl="0" marL="270510" rtl="0" algn="l">
              <a:lnSpc>
                <a:spcPct val="100000"/>
              </a:lnSpc>
              <a:spcBef>
                <a:spcPts val="700"/>
              </a:spcBef>
              <a:spcAft>
                <a:spcPts val="0"/>
              </a:spcAft>
              <a:buClr>
                <a:srgbClr val="008CAA"/>
              </a:buClr>
              <a:buSzPts val="1400"/>
              <a:buFont typeface="Calibri"/>
              <a:buAutoNum type="arabicPeriod"/>
            </a:pPr>
            <a:r>
              <a:rPr b="0" i="0" lang="en-US" sz="1400" u="none">
                <a:solidFill>
                  <a:srgbClr val="333333"/>
                </a:solidFill>
                <a:latin typeface="Calibri"/>
                <a:ea typeface="Calibri"/>
                <a:cs typeface="Calibri"/>
                <a:sym typeface="Calibri"/>
              </a:rPr>
              <a:t>En las inspecciones deben participar personas con experiencia técnica y conocimiento de las condiciones locales. </a:t>
            </a:r>
            <a:endParaRPr sz="1400">
              <a:solidFill>
                <a:srgbClr val="333333"/>
              </a:solidFill>
              <a:latin typeface="Calibri"/>
              <a:ea typeface="Calibri"/>
              <a:cs typeface="Calibri"/>
              <a:sym typeface="Calibri"/>
            </a:endParaRPr>
          </a:p>
          <a:p>
            <a:pPr indent="0" lvl="0" marL="0" rtl="0" algn="just">
              <a:lnSpc>
                <a:spcPct val="100000"/>
              </a:lnSpc>
              <a:spcBef>
                <a:spcPts val="1100"/>
              </a:spcBef>
              <a:spcAft>
                <a:spcPts val="0"/>
              </a:spcAft>
              <a:buSzPts val="1100"/>
              <a:buNone/>
            </a:pPr>
            <a:r>
              <a:rPr b="1" i="0" lang="en-US" sz="1400" u="none">
                <a:solidFill>
                  <a:srgbClr val="008CAA"/>
                </a:solidFill>
                <a:latin typeface="Calibri"/>
                <a:ea typeface="Calibri"/>
                <a:cs typeface="Calibri"/>
                <a:sym typeface="Calibri"/>
              </a:rPr>
              <a:t>Paso 5: </a:t>
            </a:r>
            <a:r>
              <a:rPr b="1" i="0" lang="en-US" sz="1400" u="none">
                <a:solidFill>
                  <a:srgbClr val="333333"/>
                </a:solidFill>
                <a:latin typeface="Calibri"/>
                <a:ea typeface="Calibri"/>
                <a:cs typeface="Calibri"/>
                <a:sym typeface="Calibri"/>
              </a:rPr>
              <a:t>Escrutinio de la información</a:t>
            </a:r>
            <a:endParaRPr b="1" sz="1200">
              <a:solidFill>
                <a:srgbClr val="333333"/>
              </a:solidFill>
              <a:latin typeface="Calibri"/>
              <a:ea typeface="Calibri"/>
              <a:cs typeface="Calibri"/>
              <a:sym typeface="Calibri"/>
            </a:endParaRPr>
          </a:p>
          <a:p>
            <a:pPr indent="-270510" lvl="0" marL="270510" rtl="0" algn="l">
              <a:lnSpc>
                <a:spcPct val="100000"/>
              </a:lnSpc>
              <a:spcBef>
                <a:spcPts val="1100"/>
              </a:spcBef>
              <a:spcAft>
                <a:spcPts val="0"/>
              </a:spcAft>
              <a:buClr>
                <a:srgbClr val="008CAA"/>
              </a:buClr>
              <a:buSzPts val="1400"/>
              <a:buFont typeface="Calibri"/>
              <a:buAutoNum type="arabicPeriod"/>
            </a:pPr>
            <a:r>
              <a:rPr b="0" i="0" lang="en-US" sz="1400" u="none">
                <a:solidFill>
                  <a:srgbClr val="333333"/>
                </a:solidFill>
                <a:latin typeface="Calibri"/>
                <a:ea typeface="Calibri"/>
                <a:cs typeface="Calibri"/>
                <a:sym typeface="Calibri"/>
              </a:rPr>
              <a:t>Antes de presentar los documentos a la comunidad, organice y simplifique la información en un formato accesible. Algunos ciudadanos pueden carecer de los conocimientos técnicos necesarios para entender el documento original. En esta etapa, puede resumir los datos más complejos de los registros del proyecto en un formato más sencillo. </a:t>
            </a:r>
            <a:endParaRPr sz="1400">
              <a:solidFill>
                <a:srgbClr val="333333"/>
              </a:solidFill>
              <a:latin typeface="Calibri"/>
              <a:ea typeface="Calibri"/>
              <a:cs typeface="Calibri"/>
              <a:sym typeface="Calibri"/>
            </a:endParaRPr>
          </a:p>
          <a:p>
            <a:pPr indent="-358775" lvl="0" marL="540385" rtl="0" algn="l">
              <a:lnSpc>
                <a:spcPct val="100000"/>
              </a:lnSpc>
              <a:spcBef>
                <a:spcPts val="700"/>
              </a:spcBef>
              <a:spcAft>
                <a:spcPts val="0"/>
              </a:spcAft>
              <a:buClr>
                <a:srgbClr val="008CAA"/>
              </a:buClr>
              <a:buSzPts val="1400"/>
              <a:buFont typeface="Noto Sans Symbols"/>
              <a:buChar char="●"/>
            </a:pPr>
            <a:r>
              <a:rPr b="0" i="0" lang="en-US" sz="1400" u="none">
                <a:solidFill>
                  <a:srgbClr val="333333"/>
                </a:solidFill>
                <a:latin typeface="Calibri"/>
                <a:ea typeface="Calibri"/>
                <a:cs typeface="Calibri"/>
                <a:sym typeface="Calibri"/>
              </a:rPr>
              <a:t>Verifique la información con los miembros de la comunidad que son fuentes importantes de dicho conocimiento. </a:t>
            </a:r>
            <a:endParaRPr sz="1400">
              <a:solidFill>
                <a:srgbClr val="333333"/>
              </a:solidFill>
              <a:latin typeface="Calibri"/>
              <a:ea typeface="Calibri"/>
              <a:cs typeface="Calibri"/>
              <a:sym typeface="Calibri"/>
            </a:endParaRPr>
          </a:p>
          <a:p>
            <a:pPr indent="0" lvl="0" marL="0" rtl="0" algn="l">
              <a:lnSpc>
                <a:spcPct val="100000"/>
              </a:lnSpc>
              <a:spcBef>
                <a:spcPts val="700"/>
              </a:spcBef>
              <a:spcAft>
                <a:spcPts val="0"/>
              </a:spcAft>
              <a:buSzPts val="1100"/>
              <a:buNone/>
            </a:pPr>
            <a:r>
              <a:t/>
            </a:r>
            <a:endParaRPr sz="1400">
              <a:solidFill>
                <a:srgbClr val="333333"/>
              </a:solidFill>
              <a:latin typeface="Calibri"/>
              <a:ea typeface="Calibri"/>
              <a:cs typeface="Calibri"/>
              <a:sym typeface="Calibri"/>
            </a:endParaRPr>
          </a:p>
          <a:p>
            <a:pPr indent="-358775" lvl="0" marL="540385" rtl="0" algn="l">
              <a:lnSpc>
                <a:spcPct val="100000"/>
              </a:lnSpc>
              <a:spcBef>
                <a:spcPts val="1100"/>
              </a:spcBef>
              <a:spcAft>
                <a:spcPts val="0"/>
              </a:spcAft>
              <a:buClr>
                <a:srgbClr val="008CAA"/>
              </a:buClr>
              <a:buSzPts val="1400"/>
              <a:buFont typeface="Noto Sans Symbols"/>
              <a:buChar char="●"/>
            </a:pPr>
            <a:r>
              <a:rPr b="0" i="0" lang="en-US" sz="1400" u="none">
                <a:solidFill>
                  <a:srgbClr val="333333"/>
                </a:solidFill>
                <a:latin typeface="Calibri"/>
                <a:ea typeface="Calibri"/>
                <a:cs typeface="Calibri"/>
                <a:sym typeface="Calibri"/>
              </a:rPr>
              <a:t>Es esencial que los investigadores de campo tengan un conocimiento sólido del tema, de los retos relacionados y de cualquier manipulación presente en los casos de corrupción.</a:t>
            </a:r>
            <a:endParaRPr sz="1400">
              <a:solidFill>
                <a:srgbClr val="333333"/>
              </a:solidFill>
              <a:latin typeface="Calibri"/>
              <a:ea typeface="Calibri"/>
              <a:cs typeface="Calibri"/>
              <a:sym typeface="Calibri"/>
            </a:endParaRPr>
          </a:p>
          <a:p>
            <a:pPr indent="0" lvl="0" marL="0" rtl="0" algn="just">
              <a:lnSpc>
                <a:spcPct val="100000"/>
              </a:lnSpc>
              <a:spcBef>
                <a:spcPts val="1100"/>
              </a:spcBef>
              <a:spcAft>
                <a:spcPts val="0"/>
              </a:spcAft>
              <a:buSzPts val="1100"/>
              <a:buNone/>
            </a:pPr>
            <a:r>
              <a:rPr b="1" i="0" lang="en-US" sz="1400" u="none">
                <a:solidFill>
                  <a:srgbClr val="008CAA"/>
                </a:solidFill>
                <a:latin typeface="Calibri"/>
                <a:ea typeface="Calibri"/>
                <a:cs typeface="Calibri"/>
                <a:sym typeface="Calibri"/>
              </a:rPr>
              <a:t>Paso 6: </a:t>
            </a:r>
            <a:r>
              <a:rPr b="1" i="0" lang="en-US" sz="1400" u="none">
                <a:solidFill>
                  <a:srgbClr val="333333"/>
                </a:solidFill>
                <a:latin typeface="Calibri"/>
                <a:ea typeface="Calibri"/>
                <a:cs typeface="Calibri"/>
                <a:sym typeface="Calibri"/>
              </a:rPr>
              <a:t>Auditoría de la información</a:t>
            </a:r>
            <a:endParaRPr b="1" sz="1400">
              <a:solidFill>
                <a:srgbClr val="333333"/>
              </a:solidFill>
              <a:latin typeface="Calibri"/>
              <a:ea typeface="Calibri"/>
              <a:cs typeface="Calibri"/>
              <a:sym typeface="Calibri"/>
            </a:endParaRPr>
          </a:p>
          <a:p>
            <a:pPr indent="0" lvl="0" marL="0" rtl="0" algn="l">
              <a:lnSpc>
                <a:spcPct val="100000"/>
              </a:lnSpc>
              <a:spcBef>
                <a:spcPts val="1100"/>
              </a:spcBef>
              <a:spcAft>
                <a:spcPts val="0"/>
              </a:spcAft>
              <a:buSzPts val="1100"/>
              <a:buNone/>
            </a:pPr>
            <a:r>
              <a:rPr b="0" i="0" lang="en-US" sz="1400" u="none">
                <a:solidFill>
                  <a:srgbClr val="333333"/>
                </a:solidFill>
                <a:latin typeface="Calibri"/>
                <a:ea typeface="Calibri"/>
                <a:cs typeface="Calibri"/>
                <a:sym typeface="Calibri"/>
              </a:rPr>
              <a:t>Este paso facilita la revisión de la información para la resolución de daños y perjuicios. </a:t>
            </a:r>
            <a:endParaRPr sz="1400">
              <a:solidFill>
                <a:srgbClr val="333333"/>
              </a:solidFill>
              <a:latin typeface="Calibri"/>
              <a:ea typeface="Calibri"/>
              <a:cs typeface="Calibri"/>
              <a:sym typeface="Calibri"/>
            </a:endParaRPr>
          </a:p>
          <a:p>
            <a:pPr indent="0" lvl="0" marL="0" rtl="0" algn="l">
              <a:lnSpc>
                <a:spcPct val="100000"/>
              </a:lnSpc>
              <a:spcBef>
                <a:spcPts val="1400"/>
              </a:spcBef>
              <a:spcAft>
                <a:spcPts val="0"/>
              </a:spcAft>
              <a:buSzPts val="1100"/>
              <a:buNone/>
            </a:pPr>
            <a:r>
              <a:rPr b="0" i="0" lang="en-US" sz="1400" u="none">
                <a:solidFill>
                  <a:srgbClr val="333333"/>
                </a:solidFill>
                <a:latin typeface="Calibri"/>
                <a:ea typeface="Calibri"/>
                <a:cs typeface="Calibri"/>
                <a:sym typeface="Calibri"/>
              </a:rPr>
              <a:t>Una vez reunidas las evidencias del caso de corrupción, el siguiente paso es abordar el problema y buscar la reparación para las personas. Dos de las posibles opciones son las siguientes:</a:t>
            </a:r>
            <a:endParaRPr sz="1400">
              <a:solidFill>
                <a:srgbClr val="333333"/>
              </a:solidFill>
              <a:latin typeface="Calibri"/>
              <a:ea typeface="Calibri"/>
              <a:cs typeface="Calibri"/>
              <a:sym typeface="Calibri"/>
            </a:endParaRPr>
          </a:p>
          <a:p>
            <a:pPr indent="-270510" lvl="0" marL="270510" rtl="0" algn="l">
              <a:lnSpc>
                <a:spcPct val="100000"/>
              </a:lnSpc>
              <a:spcBef>
                <a:spcPts val="1400"/>
              </a:spcBef>
              <a:spcAft>
                <a:spcPts val="0"/>
              </a:spcAft>
              <a:buClr>
                <a:srgbClr val="008CAA"/>
              </a:buClr>
              <a:buSzPts val="1400"/>
              <a:buFont typeface="Calibri"/>
              <a:buAutoNum type="arabicPeriod"/>
            </a:pPr>
            <a:r>
              <a:rPr b="0" i="0" lang="en-US" sz="1400" u="none">
                <a:solidFill>
                  <a:srgbClr val="333333"/>
                </a:solidFill>
                <a:latin typeface="Calibri"/>
                <a:ea typeface="Calibri"/>
                <a:cs typeface="Calibri"/>
                <a:sym typeface="Calibri"/>
              </a:rPr>
              <a:t>Acudir a los mecanismos institucionales de reparación de daños y perjuicios con los documentos pertinentes como prueba. </a:t>
            </a:r>
            <a:endParaRPr sz="1400">
              <a:solidFill>
                <a:srgbClr val="333333"/>
              </a:solidFill>
              <a:latin typeface="Calibri"/>
              <a:ea typeface="Calibri"/>
              <a:cs typeface="Calibri"/>
              <a:sym typeface="Calibri"/>
            </a:endParaRPr>
          </a:p>
          <a:p>
            <a:pPr indent="-317500" lvl="0" marL="457200" rtl="0" algn="l">
              <a:lnSpc>
                <a:spcPct val="100000"/>
              </a:lnSpc>
              <a:spcBef>
                <a:spcPts val="700"/>
              </a:spcBef>
              <a:spcAft>
                <a:spcPts val="0"/>
              </a:spcAft>
              <a:buClr>
                <a:srgbClr val="008CAA"/>
              </a:buClr>
              <a:buSzPts val="1400"/>
              <a:buFont typeface="Calibri"/>
              <a:buAutoNum type="arabicPeriod"/>
            </a:pPr>
            <a:r>
              <a:rPr b="0" i="0" lang="en-US" sz="1400" u="none">
                <a:solidFill>
                  <a:srgbClr val="333333"/>
                </a:solidFill>
                <a:latin typeface="Calibri"/>
                <a:ea typeface="Calibri"/>
                <a:cs typeface="Calibri"/>
                <a:sym typeface="Calibri"/>
              </a:rPr>
              <a:t>Los ciudadanos pueden presentarse en foros creados específicamente en virtud de leyes para facilitar una auditoría de este tipo. </a:t>
            </a:r>
            <a:endParaRPr sz="1400">
              <a:solidFill>
                <a:srgbClr val="333333"/>
              </a:solidFill>
              <a:latin typeface="Calibri"/>
              <a:ea typeface="Calibri"/>
              <a:cs typeface="Calibri"/>
              <a:sym typeface="Calibri"/>
            </a:endParaRPr>
          </a:p>
          <a:p>
            <a:pPr indent="0" lvl="0" marL="0" rtl="0" algn="just">
              <a:lnSpc>
                <a:spcPct val="100000"/>
              </a:lnSpc>
              <a:spcBef>
                <a:spcPts val="1100"/>
              </a:spcBef>
              <a:spcAft>
                <a:spcPts val="0"/>
              </a:spcAft>
              <a:buSzPts val="1100"/>
              <a:buNone/>
            </a:pPr>
            <a:r>
              <a:rPr b="1" i="0" lang="en-US" sz="1400" u="none">
                <a:solidFill>
                  <a:srgbClr val="008CAA"/>
                </a:solidFill>
                <a:latin typeface="Calibri"/>
                <a:ea typeface="Calibri"/>
                <a:cs typeface="Calibri"/>
                <a:sym typeface="Calibri"/>
              </a:rPr>
              <a:t>Paso 7: </a:t>
            </a:r>
            <a:r>
              <a:rPr b="1" i="0" lang="en-US" sz="1400" u="none">
                <a:solidFill>
                  <a:srgbClr val="333333"/>
                </a:solidFill>
                <a:latin typeface="Calibri"/>
                <a:ea typeface="Calibri"/>
                <a:cs typeface="Calibri"/>
                <a:sym typeface="Calibri"/>
              </a:rPr>
              <a:t>Audiencia pública</a:t>
            </a:r>
            <a:endParaRPr b="1" sz="1400">
              <a:solidFill>
                <a:srgbClr val="333333"/>
              </a:solidFill>
              <a:latin typeface="Calibri"/>
              <a:ea typeface="Calibri"/>
              <a:cs typeface="Calibri"/>
              <a:sym typeface="Calibri"/>
            </a:endParaRPr>
          </a:p>
          <a:p>
            <a:pPr indent="0" lvl="0" marL="0" rtl="0" algn="l">
              <a:lnSpc>
                <a:spcPct val="100000"/>
              </a:lnSpc>
              <a:spcBef>
                <a:spcPts val="1100"/>
              </a:spcBef>
              <a:spcAft>
                <a:spcPts val="0"/>
              </a:spcAft>
              <a:buSzPts val="1100"/>
              <a:buNone/>
            </a:pPr>
            <a:r>
              <a:rPr b="0" i="0" lang="en-US" sz="1400" u="none">
                <a:solidFill>
                  <a:srgbClr val="333333"/>
                </a:solidFill>
                <a:latin typeface="Calibri"/>
                <a:ea typeface="Calibri"/>
                <a:cs typeface="Calibri"/>
                <a:sym typeface="Calibri"/>
              </a:rPr>
              <a:t>Esta es la etapa más importante de la auditoría social porque es en este momento cuando el escrutinio colectivo se realiza realmente. Este paso marca la culminación del proceso de auditoría social. </a:t>
            </a:r>
            <a:endParaRPr sz="1400">
              <a:solidFill>
                <a:srgbClr val="333333"/>
              </a:solidFill>
              <a:latin typeface="Calibri"/>
              <a:ea typeface="Calibri"/>
              <a:cs typeface="Calibri"/>
              <a:sym typeface="Calibri"/>
            </a:endParaRPr>
          </a:p>
          <a:p>
            <a:pPr indent="-228600" lvl="0" marL="228600" rtl="0" algn="l">
              <a:lnSpc>
                <a:spcPct val="100000"/>
              </a:lnSpc>
              <a:spcBef>
                <a:spcPts val="1400"/>
              </a:spcBef>
              <a:spcAft>
                <a:spcPts val="0"/>
              </a:spcAft>
              <a:buClr>
                <a:srgbClr val="008CAA"/>
              </a:buClr>
              <a:buSzPts val="1400"/>
              <a:buFont typeface="Noto Sans Symbols"/>
              <a:buChar char="●"/>
            </a:pPr>
            <a:r>
              <a:rPr b="0" i="0" lang="en-US" sz="1400" u="none">
                <a:solidFill>
                  <a:srgbClr val="333333"/>
                </a:solidFill>
                <a:latin typeface="Calibri"/>
                <a:ea typeface="Calibri"/>
                <a:cs typeface="Calibri"/>
                <a:sym typeface="Calibri"/>
              </a:rPr>
              <a:t>La audiencia pública necesita un facilitador neutral para dirigir las discusiones.</a:t>
            </a:r>
            <a:endParaRPr sz="1400">
              <a:solidFill>
                <a:srgbClr val="333333"/>
              </a:solidFill>
              <a:latin typeface="Calibri"/>
              <a:ea typeface="Calibri"/>
              <a:cs typeface="Calibri"/>
              <a:sym typeface="Calibri"/>
            </a:endParaRPr>
          </a:p>
          <a:p>
            <a:pPr indent="-228600" lvl="0" marL="228600" rtl="0" algn="l">
              <a:lnSpc>
                <a:spcPct val="100000"/>
              </a:lnSpc>
              <a:spcBef>
                <a:spcPts val="700"/>
              </a:spcBef>
              <a:spcAft>
                <a:spcPts val="0"/>
              </a:spcAft>
              <a:buClr>
                <a:srgbClr val="008CAA"/>
              </a:buClr>
              <a:buSzPts val="1400"/>
              <a:buFont typeface="Noto Sans Symbols"/>
              <a:buChar char="●"/>
            </a:pPr>
            <a:r>
              <a:rPr b="0" i="0" lang="en-US" sz="1400" u="none">
                <a:solidFill>
                  <a:srgbClr val="333333"/>
                </a:solidFill>
                <a:latin typeface="Calibri"/>
                <a:ea typeface="Calibri"/>
                <a:cs typeface="Calibri"/>
                <a:sym typeface="Calibri"/>
              </a:rPr>
              <a:t>El objetivo es fomentar una prestación de servicios de calidad, no es avergonzar públicamente a las personas.</a:t>
            </a:r>
            <a:endParaRPr sz="1400">
              <a:solidFill>
                <a:srgbClr val="333333"/>
              </a:solidFill>
              <a:latin typeface="Calibri"/>
              <a:ea typeface="Calibri"/>
              <a:cs typeface="Calibri"/>
              <a:sym typeface="Calibri"/>
            </a:endParaRPr>
          </a:p>
          <a:p>
            <a:pPr indent="0" lvl="0" marL="0" rtl="0" algn="l">
              <a:lnSpc>
                <a:spcPct val="100000"/>
              </a:lnSpc>
              <a:spcBef>
                <a:spcPts val="700"/>
              </a:spcBef>
              <a:spcAft>
                <a:spcPts val="0"/>
              </a:spcAft>
              <a:buSzPts val="1100"/>
              <a:buNone/>
            </a:pPr>
            <a:r>
              <a:t/>
            </a:r>
            <a:endParaRPr sz="1400">
              <a:solidFill>
                <a:srgbClr val="333333"/>
              </a:solidFill>
              <a:latin typeface="Calibri"/>
              <a:ea typeface="Calibri"/>
              <a:cs typeface="Calibri"/>
              <a:sym typeface="Calibri"/>
            </a:endParaRPr>
          </a:p>
          <a:p>
            <a:pPr indent="-228600" lvl="0" marL="228600" rtl="0" algn="l">
              <a:lnSpc>
                <a:spcPct val="100000"/>
              </a:lnSpc>
              <a:spcBef>
                <a:spcPts val="1100"/>
              </a:spcBef>
              <a:spcAft>
                <a:spcPts val="0"/>
              </a:spcAft>
              <a:buClr>
                <a:srgbClr val="008CAA"/>
              </a:buClr>
              <a:buSzPts val="1400"/>
              <a:buFont typeface="Noto Sans Symbols"/>
              <a:buChar char="●"/>
            </a:pPr>
            <a:r>
              <a:rPr b="0" i="0" lang="en-US" sz="1400" u="none">
                <a:solidFill>
                  <a:srgbClr val="333333"/>
                </a:solidFill>
                <a:latin typeface="Calibri"/>
                <a:ea typeface="Calibri"/>
                <a:cs typeface="Calibri"/>
                <a:sym typeface="Calibri"/>
              </a:rPr>
              <a:t>Durante la audiencia, los participantes o el equipo de auditoría social presentan sus hallazgos a las autoridades locales y a la comunidad en general. Estas audiencias públicas permiten a la comunidad hablar de sus experiencias respecto al programa o servicio que se está auditando. </a:t>
            </a:r>
            <a:endParaRPr sz="1400">
              <a:solidFill>
                <a:srgbClr val="333333"/>
              </a:solidFill>
              <a:latin typeface="Calibri"/>
              <a:ea typeface="Calibri"/>
              <a:cs typeface="Calibri"/>
              <a:sym typeface="Calibri"/>
            </a:endParaRPr>
          </a:p>
          <a:p>
            <a:pPr indent="-228600" lvl="0" marL="228600" rtl="0" algn="l">
              <a:lnSpc>
                <a:spcPct val="100000"/>
              </a:lnSpc>
              <a:spcBef>
                <a:spcPts val="700"/>
              </a:spcBef>
              <a:spcAft>
                <a:spcPts val="0"/>
              </a:spcAft>
              <a:buClr>
                <a:srgbClr val="008CAA"/>
              </a:buClr>
              <a:buSzPts val="1400"/>
              <a:buFont typeface="Noto Sans Symbols"/>
              <a:buChar char="●"/>
            </a:pPr>
            <a:r>
              <a:rPr b="0" i="0" lang="en-US" sz="1400" u="none">
                <a:solidFill>
                  <a:srgbClr val="333333"/>
                </a:solidFill>
                <a:latin typeface="Calibri"/>
                <a:ea typeface="Calibri"/>
                <a:cs typeface="Calibri"/>
                <a:sym typeface="Calibri"/>
              </a:rPr>
              <a:t>Las autoridades locales tienen la oportunidad de escuchar los hallazgos de la comunidad e identificar </a:t>
            </a:r>
            <a:br>
              <a:rPr lang="en-US" sz="1400">
                <a:solidFill>
                  <a:srgbClr val="333333"/>
                </a:solidFill>
                <a:latin typeface="Calibri"/>
                <a:ea typeface="Calibri"/>
                <a:cs typeface="Calibri"/>
                <a:sym typeface="Calibri"/>
              </a:rPr>
            </a:br>
            <a:r>
              <a:rPr b="0" i="0" lang="en-US" sz="1400" u="none">
                <a:solidFill>
                  <a:srgbClr val="333333"/>
                </a:solidFill>
                <a:latin typeface="Calibri"/>
                <a:ea typeface="Calibri"/>
                <a:cs typeface="Calibri"/>
                <a:sym typeface="Calibri"/>
              </a:rPr>
              <a:t>oportunidades para mejorar.</a:t>
            </a:r>
            <a:endParaRPr sz="1400">
              <a:solidFill>
                <a:srgbClr val="333333"/>
              </a:solidFill>
              <a:latin typeface="Calibri"/>
              <a:ea typeface="Calibri"/>
              <a:cs typeface="Calibri"/>
              <a:sym typeface="Calibri"/>
            </a:endParaRPr>
          </a:p>
          <a:p>
            <a:pPr indent="-228600" lvl="0" marL="228600" rtl="0" algn="l">
              <a:lnSpc>
                <a:spcPct val="100000"/>
              </a:lnSpc>
              <a:spcBef>
                <a:spcPts val="700"/>
              </a:spcBef>
              <a:spcAft>
                <a:spcPts val="0"/>
              </a:spcAft>
              <a:buClr>
                <a:srgbClr val="008CAA"/>
              </a:buClr>
              <a:buSzPts val="1400"/>
              <a:buFont typeface="Noto Sans Symbols"/>
              <a:buChar char="●"/>
            </a:pPr>
            <a:r>
              <a:rPr b="0" i="0" lang="en-US" sz="1400" u="none">
                <a:solidFill>
                  <a:srgbClr val="333333"/>
                </a:solidFill>
                <a:latin typeface="Calibri"/>
                <a:ea typeface="Calibri"/>
                <a:cs typeface="Calibri"/>
                <a:sym typeface="Calibri"/>
              </a:rPr>
              <a:t>Se crean planes de acción con cronogramas para remediar </a:t>
            </a:r>
            <a:br>
              <a:rPr lang="en-US" sz="1400">
                <a:solidFill>
                  <a:srgbClr val="333333"/>
                </a:solidFill>
                <a:latin typeface="Calibri"/>
                <a:ea typeface="Calibri"/>
                <a:cs typeface="Calibri"/>
                <a:sym typeface="Calibri"/>
              </a:rPr>
            </a:br>
            <a:r>
              <a:rPr b="0" i="0" lang="en-US" sz="1400" u="none">
                <a:solidFill>
                  <a:srgbClr val="333333"/>
                </a:solidFill>
                <a:latin typeface="Calibri"/>
                <a:ea typeface="Calibri"/>
                <a:cs typeface="Calibri"/>
                <a:sym typeface="Calibri"/>
              </a:rPr>
              <a:t>los problemas identificados.</a:t>
            </a:r>
            <a:endParaRPr sz="1400">
              <a:solidFill>
                <a:srgbClr val="333333"/>
              </a:solidFill>
              <a:latin typeface="Calibri"/>
              <a:ea typeface="Calibri"/>
              <a:cs typeface="Calibri"/>
              <a:sym typeface="Calibri"/>
            </a:endParaRPr>
          </a:p>
          <a:p>
            <a:pPr indent="0" lvl="0" marL="0" rtl="0" algn="l">
              <a:lnSpc>
                <a:spcPct val="100000"/>
              </a:lnSpc>
              <a:spcBef>
                <a:spcPts val="1400"/>
              </a:spcBef>
              <a:spcAft>
                <a:spcPts val="1100"/>
              </a:spcAft>
              <a:buSzPts val="1100"/>
              <a:buNone/>
            </a:pPr>
            <a:r>
              <a:t/>
            </a:r>
            <a:endParaRPr sz="1400">
              <a:solidFill>
                <a:srgbClr val="333333"/>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ver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108"/>
          <p:cNvSpPr txBox="1"/>
          <p:nvPr>
            <p:ph type="ctrTitle"/>
          </p:nvPr>
        </p:nvSpPr>
        <p:spPr>
          <a:xfrm>
            <a:off x="357150" y="1571600"/>
            <a:ext cx="8429700" cy="960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434343"/>
              </a:buClr>
              <a:buSzPts val="5200"/>
              <a:buFont typeface="Calibri"/>
              <a:buNone/>
              <a:defRPr b="1" sz="5200">
                <a:solidFill>
                  <a:srgbClr val="434343"/>
                </a:solidFill>
                <a:latin typeface="Calibri"/>
                <a:ea typeface="Calibri"/>
                <a:cs typeface="Calibri"/>
                <a:sym typeface="Calibri"/>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08"/>
          <p:cNvSpPr txBox="1"/>
          <p:nvPr>
            <p:ph idx="1" type="subTitle"/>
          </p:nvPr>
        </p:nvSpPr>
        <p:spPr>
          <a:xfrm>
            <a:off x="996150" y="2532500"/>
            <a:ext cx="71517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434343"/>
              </a:buClr>
              <a:buSzPts val="3000"/>
              <a:buFont typeface="Calibri"/>
              <a:buNone/>
              <a:defRPr sz="3000">
                <a:solidFill>
                  <a:srgbClr val="434343"/>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2" name="Google Shape;12;p108"/>
          <p:cNvPicPr preferRelativeResize="0"/>
          <p:nvPr/>
        </p:nvPicPr>
        <p:blipFill rotWithShape="1">
          <a:blip r:embed="rId3">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53" name="Shape 53"/>
        <p:cNvGrpSpPr/>
        <p:nvPr/>
      </p:nvGrpSpPr>
      <p:grpSpPr>
        <a:xfrm>
          <a:off x="0" y="0"/>
          <a:ext cx="0" cy="0"/>
          <a:chOff x="0" y="0"/>
          <a:chExt cx="0" cy="0"/>
        </a:xfrm>
      </p:grpSpPr>
      <p:sp>
        <p:nvSpPr>
          <p:cNvPr id="54" name="Google Shape;54;p117"/>
          <p:cNvSpPr txBox="1"/>
          <p:nvPr>
            <p:ph type="title"/>
          </p:nvPr>
        </p:nvSpPr>
        <p:spPr>
          <a:xfrm>
            <a:off x="457200" y="342900"/>
            <a:ext cx="8229600" cy="1028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p117"/>
          <p:cNvSpPr txBox="1"/>
          <p:nvPr>
            <p:ph idx="1" type="body"/>
          </p:nvPr>
        </p:nvSpPr>
        <p:spPr>
          <a:xfrm>
            <a:off x="457200" y="1485900"/>
            <a:ext cx="8229600" cy="2914800"/>
          </a:xfrm>
          <a:prstGeom prst="rect">
            <a:avLst/>
          </a:prstGeom>
          <a:noFill/>
          <a:ln>
            <a:noFill/>
          </a:ln>
        </p:spPr>
        <p:txBody>
          <a:bodyPr anchorCtr="0" anchor="t" bIns="45700" lIns="91425" spcFirstLastPara="1" rIns="91425" wrap="square" tIns="45700">
            <a:noAutofit/>
          </a:bodyPr>
          <a:lstStyle>
            <a:lvl1pPr indent="-314325" lvl="0" marL="457200" algn="l">
              <a:lnSpc>
                <a:spcPct val="115000"/>
              </a:lnSpc>
              <a:spcBef>
                <a:spcPts val="360"/>
              </a:spcBef>
              <a:spcAft>
                <a:spcPts val="0"/>
              </a:spcAft>
              <a:buSzPts val="1350"/>
              <a:buChar char="●"/>
              <a:defRPr/>
            </a:lvl1pPr>
            <a:lvl2pPr indent="-320040" lvl="1" marL="914400" algn="l">
              <a:lnSpc>
                <a:spcPct val="115000"/>
              </a:lnSpc>
              <a:spcBef>
                <a:spcPts val="360"/>
              </a:spcBef>
              <a:spcAft>
                <a:spcPts val="0"/>
              </a:spcAft>
              <a:buSzPts val="1440"/>
              <a:buChar char="○"/>
              <a:defRPr/>
            </a:lvl2pPr>
            <a:lvl3pPr indent="-302894" lvl="2" marL="1371600" algn="l">
              <a:lnSpc>
                <a:spcPct val="115000"/>
              </a:lnSpc>
              <a:spcBef>
                <a:spcPts val="360"/>
              </a:spcBef>
              <a:spcAft>
                <a:spcPts val="0"/>
              </a:spcAft>
              <a:buSzPts val="1170"/>
              <a:buChar char="■"/>
              <a:defRPr/>
            </a:lvl3pPr>
            <a:lvl4pPr indent="-308610" lvl="3" marL="1828800" algn="l">
              <a:lnSpc>
                <a:spcPct val="115000"/>
              </a:lnSpc>
              <a:spcBef>
                <a:spcPts val="360"/>
              </a:spcBef>
              <a:spcAft>
                <a:spcPts val="0"/>
              </a:spcAft>
              <a:buSzPts val="126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0"/>
              </a:spcAft>
              <a:buSzPts val="1800"/>
              <a:buChar char="■"/>
              <a:defRPr/>
            </a:lvl9pPr>
          </a:lstStyle>
          <a:p/>
        </p:txBody>
      </p:sp>
      <p:sp>
        <p:nvSpPr>
          <p:cNvPr id="56" name="Google Shape;56;p117"/>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 name="Google Shape;57;p117"/>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58" name="Google Shape;58;p117"/>
          <p:cNvSpPr txBox="1"/>
          <p:nvPr>
            <p:ph idx="10" type="dt"/>
          </p:nvPr>
        </p:nvSpPr>
        <p:spPr>
          <a:xfrm>
            <a:off x="457200" y="4683919"/>
            <a:ext cx="2133600" cy="357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g3257b5c7ff6_0_306"/>
          <p:cNvSpPr txBox="1"/>
          <p:nvPr>
            <p:ph type="ctrTitle"/>
          </p:nvPr>
        </p:nvSpPr>
        <p:spPr>
          <a:xfrm>
            <a:off x="311700" y="966900"/>
            <a:ext cx="8520600" cy="10221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b="1"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65" name="Google Shape;65;g3257b5c7ff6_0_306"/>
          <p:cNvSpPr txBox="1"/>
          <p:nvPr>
            <p:ph idx="1" type="subTitle"/>
          </p:nvPr>
        </p:nvSpPr>
        <p:spPr>
          <a:xfrm>
            <a:off x="311700" y="2026100"/>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6" name="Google Shape;66;g3257b5c7ff6_0_30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67" name="Google Shape;67;g3257b5c7ff6_0_306"/>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1">
  <p:cSld name="TITLE_AND_TWO_COLUMNS_1">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g3257b5c7ff6_0_311"/>
          <p:cNvSpPr txBox="1"/>
          <p:nvPr>
            <p:ph type="title"/>
          </p:nvPr>
        </p:nvSpPr>
        <p:spPr>
          <a:xfrm>
            <a:off x="311700" y="111650"/>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434343"/>
              </a:buClr>
              <a:buSzPts val="2800"/>
              <a:buFont typeface="Calibri"/>
              <a:buNone/>
              <a:defRPr b="1">
                <a:solidFill>
                  <a:srgbClr val="434343"/>
                </a:solidFill>
                <a:latin typeface="Calibri"/>
                <a:ea typeface="Calibri"/>
                <a:cs typeface="Calibri"/>
                <a:sym typeface="Calibr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0" name="Google Shape;70;g3257b5c7ff6_0_311"/>
          <p:cNvSpPr txBox="1"/>
          <p:nvPr>
            <p:ph idx="1" type="body"/>
          </p:nvPr>
        </p:nvSpPr>
        <p:spPr>
          <a:xfrm>
            <a:off x="311700" y="1006525"/>
            <a:ext cx="85206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71" name="Google Shape;71;g3257b5c7ff6_0_311"/>
          <p:cNvSpPr txBox="1"/>
          <p:nvPr/>
        </p:nvSpPr>
        <p:spPr>
          <a:xfrm>
            <a:off x="8605750" y="4655300"/>
            <a:ext cx="323400" cy="273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sz="1000">
                <a:solidFill>
                  <a:schemeClr val="accent2"/>
                </a:solidFill>
                <a:latin typeface="Source Code Pro"/>
                <a:ea typeface="Source Code Pro"/>
                <a:cs typeface="Source Code Pro"/>
                <a:sym typeface="Source Code Pro"/>
              </a:rPr>
              <a:t>‹#›</a:t>
            </a:fld>
            <a:endParaRPr/>
          </a:p>
        </p:txBody>
      </p:sp>
      <p:pic>
        <p:nvPicPr>
          <p:cNvPr id="72" name="Google Shape;72;g3257b5c7ff6_0_311"/>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2">
  <p:cSld name="TITLE_AND_TWO_COLUMNS_1_1">
    <p:bg>
      <p:bgPr>
        <a:blipFill>
          <a:blip r:embed="rId2">
            <a:alphaModFix/>
          </a:blip>
          <a:stretch>
            <a:fillRect/>
          </a:stretch>
        </a:blipFill>
      </p:bgPr>
    </p:bg>
    <p:spTree>
      <p:nvGrpSpPr>
        <p:cNvPr id="73" name="Shape 73"/>
        <p:cNvGrpSpPr/>
        <p:nvPr/>
      </p:nvGrpSpPr>
      <p:grpSpPr>
        <a:xfrm>
          <a:off x="0" y="0"/>
          <a:ext cx="0" cy="0"/>
          <a:chOff x="0" y="0"/>
          <a:chExt cx="0" cy="0"/>
        </a:xfrm>
      </p:grpSpPr>
      <p:sp>
        <p:nvSpPr>
          <p:cNvPr id="74" name="Google Shape;74;g3257b5c7ff6_0_316"/>
          <p:cNvSpPr txBox="1"/>
          <p:nvPr>
            <p:ph idx="1" type="body"/>
          </p:nvPr>
        </p:nvSpPr>
        <p:spPr>
          <a:xfrm>
            <a:off x="4437075" y="509525"/>
            <a:ext cx="4397400" cy="37053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75" name="Google Shape;75;g3257b5c7ff6_0_316"/>
          <p:cNvSpPr txBox="1"/>
          <p:nvPr>
            <p:ph type="title"/>
          </p:nvPr>
        </p:nvSpPr>
        <p:spPr>
          <a:xfrm>
            <a:off x="462625" y="1362038"/>
            <a:ext cx="2966100" cy="10275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434343"/>
              </a:buClr>
              <a:buSzPts val="3000"/>
              <a:buFont typeface="Calibri"/>
              <a:buNone/>
              <a:defRPr b="1" sz="3000">
                <a:solidFill>
                  <a:srgbClr val="434343"/>
                </a:solidFill>
                <a:latin typeface="Calibri"/>
                <a:ea typeface="Calibri"/>
                <a:cs typeface="Calibri"/>
                <a:sym typeface="Calibri"/>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6" name="Google Shape;76;g3257b5c7ff6_0_316"/>
          <p:cNvSpPr txBox="1"/>
          <p:nvPr>
            <p:ph idx="2" type="subTitle"/>
          </p:nvPr>
        </p:nvSpPr>
        <p:spPr>
          <a:xfrm>
            <a:off x="546475" y="2336734"/>
            <a:ext cx="2798400" cy="843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434343"/>
              </a:buClr>
              <a:buSzPts val="1900"/>
              <a:buFont typeface="Calibri"/>
              <a:buNone/>
              <a:defRPr sz="1900">
                <a:solidFill>
                  <a:srgbClr val="434343"/>
                </a:solidFill>
                <a:latin typeface="Calibri"/>
                <a:ea typeface="Calibri"/>
                <a:cs typeface="Calibri"/>
                <a:sym typeface="Calibri"/>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pic>
        <p:nvPicPr>
          <p:cNvPr id="77" name="Google Shape;77;g3257b5c7ff6_0_316"/>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MAIN_POINT_1">
    <p:bg>
      <p:bgPr>
        <a:blipFill>
          <a:blip r:embed="rId2">
            <a:alphaModFix/>
          </a:blip>
          <a:stretch>
            <a:fillRect/>
          </a:stretch>
        </a:blipFill>
      </p:bgPr>
    </p:bg>
    <p:spTree>
      <p:nvGrpSpPr>
        <p:cNvPr id="78" name="Shape 7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solidFill>
          <a:srgbClr val="FCD500"/>
        </a:solidFill>
      </p:bgPr>
    </p:bg>
    <p:spTree>
      <p:nvGrpSpPr>
        <p:cNvPr id="79" name="Shape 79"/>
        <p:cNvGrpSpPr/>
        <p:nvPr/>
      </p:nvGrpSpPr>
      <p:grpSpPr>
        <a:xfrm>
          <a:off x="0" y="0"/>
          <a:ext cx="0" cy="0"/>
          <a:chOff x="0" y="0"/>
          <a:chExt cx="0" cy="0"/>
        </a:xfrm>
      </p:grpSpPr>
      <p:pic>
        <p:nvPicPr>
          <p:cNvPr id="80" name="Google Shape;80;g3257b5c7ff6_0_322"/>
          <p:cNvPicPr preferRelativeResize="0"/>
          <p:nvPr/>
        </p:nvPicPr>
        <p:blipFill>
          <a:blip r:embed="rId2">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2">
    <p:spTree>
      <p:nvGrpSpPr>
        <p:cNvPr id="81" name="Shape 81"/>
        <p:cNvGrpSpPr/>
        <p:nvPr/>
      </p:nvGrpSpPr>
      <p:grpSpPr>
        <a:xfrm>
          <a:off x="0" y="0"/>
          <a:ext cx="0" cy="0"/>
          <a:chOff x="0" y="0"/>
          <a:chExt cx="0" cy="0"/>
        </a:xfrm>
      </p:grpSpPr>
      <p:pic>
        <p:nvPicPr>
          <p:cNvPr id="82" name="Google Shape;82;g3257b5c7ff6_0_324"/>
          <p:cNvPicPr preferRelativeResize="0"/>
          <p:nvPr/>
        </p:nvPicPr>
        <p:blipFill>
          <a:blip r:embed="rId2">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rfund November 2020 2 1 1 1">
  <p:cSld name="TITLE_1_2_1_1_1">
    <p:bg>
      <p:bgPr>
        <a:solidFill>
          <a:srgbClr val="FCD500"/>
        </a:solidFill>
      </p:bgPr>
    </p:bg>
    <p:spTree>
      <p:nvGrpSpPr>
        <p:cNvPr id="83" name="Shape 83"/>
        <p:cNvGrpSpPr/>
        <p:nvPr/>
      </p:nvGrpSpPr>
      <p:grpSpPr>
        <a:xfrm>
          <a:off x="0" y="0"/>
          <a:ext cx="0" cy="0"/>
          <a:chOff x="0" y="0"/>
          <a:chExt cx="0" cy="0"/>
        </a:xfrm>
      </p:grpSpPr>
      <p:pic>
        <p:nvPicPr>
          <p:cNvPr id="84" name="Google Shape;84;g3257b5c7ff6_0_326"/>
          <p:cNvPicPr preferRelativeResize="0"/>
          <p:nvPr/>
        </p:nvPicPr>
        <p:blipFill>
          <a:blip r:embed="rId2">
            <a:alphaModFix/>
          </a:blip>
          <a:stretch>
            <a:fillRect/>
          </a:stretch>
        </p:blipFill>
        <p:spPr>
          <a:xfrm>
            <a:off x="1850" y="0"/>
            <a:ext cx="9140300" cy="51435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85" name="Shape 85"/>
        <p:cNvGrpSpPr/>
        <p:nvPr/>
      </p:nvGrpSpPr>
      <p:grpSpPr>
        <a:xfrm>
          <a:off x="0" y="0"/>
          <a:ext cx="0" cy="0"/>
          <a:chOff x="0" y="0"/>
          <a:chExt cx="0" cy="0"/>
        </a:xfrm>
      </p:grpSpPr>
      <p:sp>
        <p:nvSpPr>
          <p:cNvPr id="86" name="Google Shape;86;g3257b5c7ff6_0_32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1 1">
  <p:cSld name="TITLE_AND_TWO_COLUMNS_2">
    <p:bg>
      <p:bgPr>
        <a:blipFill>
          <a:blip r:embed="rId2">
            <a:alphaModFix/>
          </a:blip>
          <a:stretch>
            <a:fillRect/>
          </a:stretch>
        </a:blipFill>
      </p:bgPr>
    </p:bg>
    <p:spTree>
      <p:nvGrpSpPr>
        <p:cNvPr id="87" name="Shape 87"/>
        <p:cNvGrpSpPr/>
        <p:nvPr/>
      </p:nvGrpSpPr>
      <p:grpSpPr>
        <a:xfrm>
          <a:off x="0" y="0"/>
          <a:ext cx="0" cy="0"/>
          <a:chOff x="0" y="0"/>
          <a:chExt cx="0" cy="0"/>
        </a:xfrm>
      </p:grpSpPr>
      <p:sp>
        <p:nvSpPr>
          <p:cNvPr id="88" name="Google Shape;88;g3257b5c7ff6_0_330"/>
          <p:cNvSpPr txBox="1"/>
          <p:nvPr>
            <p:ph type="title"/>
          </p:nvPr>
        </p:nvSpPr>
        <p:spPr>
          <a:xfrm>
            <a:off x="311700" y="111650"/>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434343"/>
              </a:buClr>
              <a:buSzPts val="2800"/>
              <a:buFont typeface="Calibri"/>
              <a:buNone/>
              <a:defRPr b="1">
                <a:solidFill>
                  <a:srgbClr val="434343"/>
                </a:solidFill>
                <a:latin typeface="Calibri"/>
                <a:ea typeface="Calibri"/>
                <a:cs typeface="Calibri"/>
                <a:sym typeface="Calibr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g3257b5c7ff6_0_330"/>
          <p:cNvSpPr txBox="1"/>
          <p:nvPr>
            <p:ph idx="1" type="body"/>
          </p:nvPr>
        </p:nvSpPr>
        <p:spPr>
          <a:xfrm>
            <a:off x="311700" y="1006525"/>
            <a:ext cx="85206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90" name="Google Shape;90;g3257b5c7ff6_0_330"/>
          <p:cNvSpPr txBox="1"/>
          <p:nvPr/>
        </p:nvSpPr>
        <p:spPr>
          <a:xfrm>
            <a:off x="8605750" y="4655300"/>
            <a:ext cx="323400" cy="273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sz="1000">
                <a:solidFill>
                  <a:schemeClr val="accent2"/>
                </a:solidFill>
                <a:latin typeface="Source Code Pro"/>
                <a:ea typeface="Source Code Pro"/>
                <a:cs typeface="Source Code Pro"/>
                <a:sym typeface="Source Code Pro"/>
              </a:rPr>
              <a:t>‹#›</a:t>
            </a:fld>
            <a:endParaRPr/>
          </a:p>
        </p:txBody>
      </p:sp>
      <p:pic>
        <p:nvPicPr>
          <p:cNvPr id="91" name="Google Shape;91;g3257b5c7ff6_0_330"/>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1" type="twoColTx">
  <p:cSld name="TITLE_AND_TWO_COLUMNS">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109"/>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434343"/>
              </a:buClr>
              <a:buSzPts val="2600"/>
              <a:buFont typeface="Calibri"/>
              <a:buNone/>
              <a:defRPr b="1" sz="2600">
                <a:solidFill>
                  <a:srgbClr val="434343"/>
                </a:solidFill>
                <a:latin typeface="Calibri"/>
                <a:ea typeface="Calibri"/>
                <a:cs typeface="Calibri"/>
                <a:sym typeface="Calibri"/>
              </a:defRPr>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5" name="Google Shape;15;p109"/>
          <p:cNvSpPr txBox="1"/>
          <p:nvPr>
            <p:ph idx="1" type="body"/>
          </p:nvPr>
        </p:nvSpPr>
        <p:spPr>
          <a:xfrm>
            <a:off x="311700" y="1006525"/>
            <a:ext cx="85206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algn="l">
              <a:lnSpc>
                <a:spcPct val="115000"/>
              </a:lnSpc>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16" name="Google Shape;16;p109"/>
          <p:cNvSpPr txBox="1"/>
          <p:nvPr/>
        </p:nvSpPr>
        <p:spPr>
          <a:xfrm>
            <a:off x="8605750" y="4655300"/>
            <a:ext cx="323400" cy="273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accent2"/>
                </a:solidFill>
                <a:latin typeface="Source Code Pro"/>
                <a:ea typeface="Source Code Pro"/>
                <a:cs typeface="Source Code Pro"/>
                <a:sym typeface="Source Code Pro"/>
              </a:rPr>
              <a:t>‹#›</a:t>
            </a:fld>
            <a:endParaRPr b="0" i="0" sz="1400" u="none" cap="none" strike="noStrike">
              <a:solidFill>
                <a:srgbClr val="000000"/>
              </a:solidFill>
              <a:latin typeface="Arial"/>
              <a:ea typeface="Arial"/>
              <a:cs typeface="Arial"/>
              <a:sym typeface="Arial"/>
            </a:endParaRPr>
          </a:p>
        </p:txBody>
      </p:sp>
      <p:pic>
        <p:nvPicPr>
          <p:cNvPr id="17" name="Google Shape;17;p109"/>
          <p:cNvPicPr preferRelativeResize="0"/>
          <p:nvPr/>
        </p:nvPicPr>
        <p:blipFill rotWithShape="1">
          <a:blip r:embed="rId3">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2 1">
  <p:cSld name="TITLE_AND_TWO_COLUMNS_1_2">
    <p:bg>
      <p:bgPr>
        <a:blipFill>
          <a:blip r:embed="rId2">
            <a:alphaModFix/>
          </a:blip>
          <a:stretch>
            <a:fillRect/>
          </a:stretch>
        </a:blipFill>
      </p:bgPr>
    </p:bg>
    <p:spTree>
      <p:nvGrpSpPr>
        <p:cNvPr id="92" name="Shape 92"/>
        <p:cNvGrpSpPr/>
        <p:nvPr/>
      </p:nvGrpSpPr>
      <p:grpSpPr>
        <a:xfrm>
          <a:off x="0" y="0"/>
          <a:ext cx="0" cy="0"/>
          <a:chOff x="0" y="0"/>
          <a:chExt cx="0" cy="0"/>
        </a:xfrm>
      </p:grpSpPr>
      <p:sp>
        <p:nvSpPr>
          <p:cNvPr id="93" name="Google Shape;93;g3257b5c7ff6_0_335"/>
          <p:cNvSpPr txBox="1"/>
          <p:nvPr>
            <p:ph idx="1" type="body"/>
          </p:nvPr>
        </p:nvSpPr>
        <p:spPr>
          <a:xfrm>
            <a:off x="4437075" y="509525"/>
            <a:ext cx="4397400" cy="37053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94" name="Google Shape;94;g3257b5c7ff6_0_335"/>
          <p:cNvSpPr txBox="1"/>
          <p:nvPr>
            <p:ph type="title"/>
          </p:nvPr>
        </p:nvSpPr>
        <p:spPr>
          <a:xfrm>
            <a:off x="462625" y="1362038"/>
            <a:ext cx="2966100" cy="10275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434343"/>
              </a:buClr>
              <a:buSzPts val="3000"/>
              <a:buFont typeface="Calibri"/>
              <a:buNone/>
              <a:defRPr b="1" sz="3000">
                <a:solidFill>
                  <a:srgbClr val="434343"/>
                </a:solidFill>
                <a:latin typeface="Calibri"/>
                <a:ea typeface="Calibri"/>
                <a:cs typeface="Calibri"/>
                <a:sym typeface="Calibri"/>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5" name="Google Shape;95;g3257b5c7ff6_0_335"/>
          <p:cNvSpPr txBox="1"/>
          <p:nvPr>
            <p:ph idx="2" type="subTitle"/>
          </p:nvPr>
        </p:nvSpPr>
        <p:spPr>
          <a:xfrm>
            <a:off x="546475" y="2336734"/>
            <a:ext cx="2798400" cy="843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434343"/>
              </a:buClr>
              <a:buSzPts val="1900"/>
              <a:buFont typeface="Calibri"/>
              <a:buNone/>
              <a:defRPr sz="1900">
                <a:solidFill>
                  <a:srgbClr val="434343"/>
                </a:solidFill>
                <a:latin typeface="Calibri"/>
                <a:ea typeface="Calibri"/>
                <a:cs typeface="Calibri"/>
                <a:sym typeface="Calibri"/>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pic>
        <p:nvPicPr>
          <p:cNvPr id="96" name="Google Shape;96;g3257b5c7ff6_0_335"/>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3">
  <p:cSld name="BLANK_3">
    <p:spTree>
      <p:nvGrpSpPr>
        <p:cNvPr id="97" name="Shape 97"/>
        <p:cNvGrpSpPr/>
        <p:nvPr/>
      </p:nvGrpSpPr>
      <p:grpSpPr>
        <a:xfrm>
          <a:off x="0" y="0"/>
          <a:ext cx="0" cy="0"/>
          <a:chOff x="0" y="0"/>
          <a:chExt cx="0" cy="0"/>
        </a:xfrm>
      </p:grpSpPr>
      <p:pic>
        <p:nvPicPr>
          <p:cNvPr id="98" name="Google Shape;98;g3257b5c7ff6_0_340"/>
          <p:cNvPicPr preferRelativeResize="0"/>
          <p:nvPr/>
        </p:nvPicPr>
        <p:blipFill>
          <a:blip r:embed="rId2">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1 2">
  <p:cSld name="TITLE_AND_TWO_COLUMNS_3">
    <p:bg>
      <p:bgPr>
        <a:blipFill>
          <a:blip r:embed="rId2">
            <a:alphaModFix/>
          </a:blip>
          <a:stretch>
            <a:fillRect/>
          </a:stretch>
        </a:blipFill>
      </p:bgPr>
    </p:bg>
    <p:spTree>
      <p:nvGrpSpPr>
        <p:cNvPr id="99" name="Shape 99"/>
        <p:cNvGrpSpPr/>
        <p:nvPr/>
      </p:nvGrpSpPr>
      <p:grpSpPr>
        <a:xfrm>
          <a:off x="0" y="0"/>
          <a:ext cx="0" cy="0"/>
          <a:chOff x="0" y="0"/>
          <a:chExt cx="0" cy="0"/>
        </a:xfrm>
      </p:grpSpPr>
      <p:sp>
        <p:nvSpPr>
          <p:cNvPr id="100" name="Google Shape;100;g3257b5c7ff6_0_342"/>
          <p:cNvSpPr txBox="1"/>
          <p:nvPr>
            <p:ph type="title"/>
          </p:nvPr>
        </p:nvSpPr>
        <p:spPr>
          <a:xfrm>
            <a:off x="311700" y="111650"/>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434343"/>
              </a:buClr>
              <a:buSzPts val="2800"/>
              <a:buFont typeface="Calibri"/>
              <a:buNone/>
              <a:defRPr b="1">
                <a:solidFill>
                  <a:srgbClr val="434343"/>
                </a:solidFill>
                <a:latin typeface="Calibri"/>
                <a:ea typeface="Calibri"/>
                <a:cs typeface="Calibri"/>
                <a:sym typeface="Calibr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1" name="Google Shape;101;g3257b5c7ff6_0_342"/>
          <p:cNvSpPr txBox="1"/>
          <p:nvPr>
            <p:ph idx="1" type="body"/>
          </p:nvPr>
        </p:nvSpPr>
        <p:spPr>
          <a:xfrm>
            <a:off x="311700" y="1006525"/>
            <a:ext cx="85206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102" name="Google Shape;102;g3257b5c7ff6_0_342"/>
          <p:cNvSpPr txBox="1"/>
          <p:nvPr/>
        </p:nvSpPr>
        <p:spPr>
          <a:xfrm>
            <a:off x="8605750" y="4655300"/>
            <a:ext cx="323400" cy="273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sz="1000">
                <a:solidFill>
                  <a:schemeClr val="accent2"/>
                </a:solidFill>
                <a:latin typeface="Source Code Pro"/>
                <a:ea typeface="Source Code Pro"/>
                <a:cs typeface="Source Code Pro"/>
                <a:sym typeface="Source Code Pro"/>
              </a:rPr>
              <a:t>‹#›</a:t>
            </a:fld>
            <a:endParaRPr/>
          </a:p>
        </p:txBody>
      </p:sp>
      <p:pic>
        <p:nvPicPr>
          <p:cNvPr id="103" name="Google Shape;103;g3257b5c7ff6_0_342"/>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2">
  <p:cSld name="TITLE_AND_TWO_COLUMNS_1">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110"/>
          <p:cNvSpPr txBox="1"/>
          <p:nvPr>
            <p:ph idx="1" type="body"/>
          </p:nvPr>
        </p:nvSpPr>
        <p:spPr>
          <a:xfrm>
            <a:off x="4437075" y="509525"/>
            <a:ext cx="4397400" cy="37053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algn="l">
              <a:lnSpc>
                <a:spcPct val="115000"/>
              </a:lnSpc>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20" name="Google Shape;20;p110"/>
          <p:cNvSpPr txBox="1"/>
          <p:nvPr>
            <p:ph type="title"/>
          </p:nvPr>
        </p:nvSpPr>
        <p:spPr>
          <a:xfrm>
            <a:off x="462625" y="1362038"/>
            <a:ext cx="2966100" cy="1027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434343"/>
              </a:buClr>
              <a:buSzPts val="3000"/>
              <a:buFont typeface="Calibri"/>
              <a:buNone/>
              <a:defRPr b="1" sz="3000">
                <a:solidFill>
                  <a:srgbClr val="434343"/>
                </a:solidFill>
                <a:latin typeface="Calibri"/>
                <a:ea typeface="Calibri"/>
                <a:cs typeface="Calibri"/>
                <a:sym typeface="Calibri"/>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1" name="Google Shape;21;p110"/>
          <p:cNvSpPr txBox="1"/>
          <p:nvPr>
            <p:ph idx="2" type="subTitle"/>
          </p:nvPr>
        </p:nvSpPr>
        <p:spPr>
          <a:xfrm>
            <a:off x="546475" y="2336734"/>
            <a:ext cx="2798400" cy="84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434343"/>
              </a:buClr>
              <a:buSzPts val="1900"/>
              <a:buFont typeface="Calibri"/>
              <a:buNone/>
              <a:defRPr sz="1900">
                <a:solidFill>
                  <a:srgbClr val="434343"/>
                </a:solidFill>
                <a:latin typeface="Calibri"/>
                <a:ea typeface="Calibri"/>
                <a:cs typeface="Calibri"/>
                <a:sym typeface="Calibri"/>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pic>
        <p:nvPicPr>
          <p:cNvPr id="22" name="Google Shape;22;p110"/>
          <p:cNvPicPr preferRelativeResize="0"/>
          <p:nvPr/>
        </p:nvPicPr>
        <p:blipFill rotWithShape="1">
          <a:blip r:embed="rId3">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111"/>
          <p:cNvSpPr txBox="1"/>
          <p:nvPr>
            <p:ph type="title"/>
          </p:nvPr>
        </p:nvSpPr>
        <p:spPr>
          <a:xfrm>
            <a:off x="457200" y="342900"/>
            <a:ext cx="8229600" cy="555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25" name="Google Shape;25;p111"/>
          <p:cNvSpPr txBox="1"/>
          <p:nvPr>
            <p:ph idx="1" type="body"/>
          </p:nvPr>
        </p:nvSpPr>
        <p:spPr>
          <a:xfrm>
            <a:off x="457200" y="1006078"/>
            <a:ext cx="8229600" cy="38337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SzPts val="1800"/>
              <a:buChar char="●"/>
              <a:defRPr/>
            </a:lvl1pPr>
            <a:lvl2pPr indent="-342900" lvl="1" marL="914400" algn="l">
              <a:lnSpc>
                <a:spcPct val="115000"/>
              </a:lnSpc>
              <a:spcBef>
                <a:spcPts val="360"/>
              </a:spcBef>
              <a:spcAft>
                <a:spcPts val="0"/>
              </a:spcAft>
              <a:buSzPts val="1800"/>
              <a:buChar char="○"/>
              <a:defRPr/>
            </a:lvl2pPr>
            <a:lvl3pPr indent="-342900" lvl="2" marL="1371600" algn="l">
              <a:lnSpc>
                <a:spcPct val="115000"/>
              </a:lnSpc>
              <a:spcBef>
                <a:spcPts val="360"/>
              </a:spcBef>
              <a:spcAft>
                <a:spcPts val="0"/>
              </a:spcAft>
              <a:buSzPts val="1800"/>
              <a:buChar char="■"/>
              <a:defRPr/>
            </a:lvl3pPr>
            <a:lvl4pPr indent="-342900" lvl="3" marL="1828800" algn="l">
              <a:lnSpc>
                <a:spcPct val="115000"/>
              </a:lnSpc>
              <a:spcBef>
                <a:spcPts val="360"/>
              </a:spcBef>
              <a:spcAft>
                <a:spcPts val="0"/>
              </a:spcAft>
              <a:buSzPts val="180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0"/>
              </a:spcAft>
              <a:buSzPts val="1800"/>
              <a:buChar char="■"/>
              <a:defRPr/>
            </a:lvl9pPr>
          </a:lstStyle>
          <a:p/>
        </p:txBody>
      </p:sp>
      <p:sp>
        <p:nvSpPr>
          <p:cNvPr id="26" name="Google Shape;26;p111"/>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p111"/>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8" name="Google Shape;28;p111"/>
          <p:cNvSpPr txBox="1"/>
          <p:nvPr>
            <p:ph idx="10" type="dt"/>
          </p:nvPr>
        </p:nvSpPr>
        <p:spPr>
          <a:xfrm>
            <a:off x="457200" y="4683919"/>
            <a:ext cx="2133600" cy="357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MAIN_POINT_1">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112"/>
          <p:cNvSpPr txBox="1"/>
          <p:nvPr/>
        </p:nvSpPr>
        <p:spPr>
          <a:xfrm>
            <a:off x="2615400" y="2918475"/>
            <a:ext cx="3913200" cy="67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i="0" lang="en-US" sz="2300" u="none" cap="none" strike="noStrike">
                <a:solidFill>
                  <a:srgbClr val="0B2F43"/>
                </a:solidFill>
                <a:latin typeface="Calibri"/>
                <a:ea typeface="Calibri"/>
                <a:cs typeface="Calibri"/>
                <a:sym typeface="Calibri"/>
              </a:rPr>
              <a:t>tearfund.org</a:t>
            </a:r>
            <a:endParaRPr b="1" i="0" sz="3000" u="none" cap="none" strike="noStrike">
              <a:solidFill>
                <a:srgbClr val="0B2F43"/>
              </a:solidFill>
              <a:latin typeface="Calibri"/>
              <a:ea typeface="Calibri"/>
              <a:cs typeface="Calibri"/>
              <a:sym typeface="Calibri"/>
            </a:endParaRPr>
          </a:p>
        </p:txBody>
      </p:sp>
      <p:pic>
        <p:nvPicPr>
          <p:cNvPr id="31" name="Google Shape;31;p112"/>
          <p:cNvPicPr preferRelativeResize="0"/>
          <p:nvPr/>
        </p:nvPicPr>
        <p:blipFill rotWithShape="1">
          <a:blip r:embed="rId3">
            <a:alphaModFix/>
          </a:blip>
          <a:srcRect b="0" l="0" r="0" t="0"/>
          <a:stretch/>
        </p:blipFill>
        <p:spPr>
          <a:xfrm>
            <a:off x="2901625" y="1805675"/>
            <a:ext cx="3340750" cy="1049300"/>
          </a:xfrm>
          <a:prstGeom prst="rect">
            <a:avLst/>
          </a:prstGeom>
          <a:noFill/>
          <a:ln>
            <a:noFill/>
          </a:ln>
        </p:spPr>
      </p:pic>
      <p:sp>
        <p:nvSpPr>
          <p:cNvPr id="32" name="Google Shape;32;p112"/>
          <p:cNvSpPr txBox="1"/>
          <p:nvPr/>
        </p:nvSpPr>
        <p:spPr>
          <a:xfrm>
            <a:off x="0" y="3962250"/>
            <a:ext cx="9144000" cy="75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200"/>
              </a:spcAft>
              <a:buClr>
                <a:srgbClr val="000000"/>
              </a:buClr>
              <a:buSzPts val="1000"/>
              <a:buFont typeface="Arial"/>
              <a:buNone/>
            </a:pPr>
            <a:r>
              <a:rPr b="0" i="0" lang="en-US" sz="1000" u="none" cap="none" strike="noStrike">
                <a:solidFill>
                  <a:srgbClr val="0B2F43"/>
                </a:solidFill>
                <a:latin typeface="Calibri"/>
                <a:ea typeface="Calibri"/>
                <a:cs typeface="Calibri"/>
                <a:sym typeface="Calibri"/>
              </a:rPr>
              <a:t>Registered office: Tearfund, 100 Church Road, Teddington, TW11 8QE. Registered in England: 994339. A company limited by guarantee. </a:t>
            </a:r>
            <a:br>
              <a:rPr b="0" i="0" lang="en-US" sz="1000" u="none" cap="none" strike="noStrike">
                <a:solidFill>
                  <a:srgbClr val="0B2F43"/>
                </a:solidFill>
                <a:latin typeface="Calibri"/>
                <a:ea typeface="Calibri"/>
                <a:cs typeface="Calibri"/>
                <a:sym typeface="Calibri"/>
              </a:rPr>
            </a:br>
            <a:r>
              <a:rPr b="0" i="0" lang="en-US" sz="1000" u="none" cap="none" strike="noStrike">
                <a:solidFill>
                  <a:srgbClr val="0B2F43"/>
                </a:solidFill>
                <a:latin typeface="Calibri"/>
                <a:ea typeface="Calibri"/>
                <a:cs typeface="Calibri"/>
                <a:sym typeface="Calibri"/>
              </a:rPr>
              <a:t>Registered Charity No. 265464 (England &amp; Wales) Registered Charity No. SC037624 (Scotland)</a:t>
            </a:r>
            <a:endParaRPr b="0" i="0" sz="1000" u="none" cap="none" strike="noStrike">
              <a:solidFill>
                <a:srgbClr val="0B2F43"/>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solidFill>
          <a:srgbClr val="FCD500"/>
        </a:solidFill>
      </p:bgPr>
    </p:bg>
    <p:spTree>
      <p:nvGrpSpPr>
        <p:cNvPr id="33" name="Shape 33"/>
        <p:cNvGrpSpPr/>
        <p:nvPr/>
      </p:nvGrpSpPr>
      <p:grpSpPr>
        <a:xfrm>
          <a:off x="0" y="0"/>
          <a:ext cx="0" cy="0"/>
          <a:chOff x="0" y="0"/>
          <a:chExt cx="0" cy="0"/>
        </a:xfrm>
      </p:grpSpPr>
      <p:pic>
        <p:nvPicPr>
          <p:cNvPr id="34" name="Google Shape;34;p113"/>
          <p:cNvPicPr preferRelativeResize="0"/>
          <p:nvPr/>
        </p:nvPicPr>
        <p:blipFill rotWithShape="1">
          <a:blip r:embed="rId2">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pic>
        <p:nvPicPr>
          <p:cNvPr id="36" name="Google Shape;36;p114"/>
          <p:cNvPicPr preferRelativeResize="0"/>
          <p:nvPr/>
        </p:nvPicPr>
        <p:blipFill rotWithShape="1">
          <a:blip r:embed="rId2">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11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39" name="Google Shape;39;p115"/>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Autofit/>
          </a:bodyPr>
          <a:lstStyle>
            <a:lvl1pPr indent="-228600" lvl="0" marL="457200" algn="l">
              <a:lnSpc>
                <a:spcPct val="115000"/>
              </a:lnSpc>
              <a:spcBef>
                <a:spcPts val="480"/>
              </a:spcBef>
              <a:spcAft>
                <a:spcPts val="0"/>
              </a:spcAft>
              <a:buSzPts val="2400"/>
              <a:buNone/>
              <a:defRPr b="1" sz="2400"/>
            </a:lvl1pPr>
            <a:lvl2pPr indent="-228600" lvl="1" marL="914400" algn="l">
              <a:lnSpc>
                <a:spcPct val="115000"/>
              </a:lnSpc>
              <a:spcBef>
                <a:spcPts val="400"/>
              </a:spcBef>
              <a:spcAft>
                <a:spcPts val="0"/>
              </a:spcAft>
              <a:buSzPts val="2000"/>
              <a:buNone/>
              <a:defRPr b="1" sz="2000"/>
            </a:lvl2pPr>
            <a:lvl3pPr indent="-228600" lvl="2" marL="1371600" algn="l">
              <a:lnSpc>
                <a:spcPct val="115000"/>
              </a:lnSpc>
              <a:spcBef>
                <a:spcPts val="360"/>
              </a:spcBef>
              <a:spcAft>
                <a:spcPts val="0"/>
              </a:spcAft>
              <a:buSzPts val="1800"/>
              <a:buNone/>
              <a:defRPr b="1" sz="1800"/>
            </a:lvl3pPr>
            <a:lvl4pPr indent="-228600" lvl="3" marL="1828800" algn="l">
              <a:lnSpc>
                <a:spcPct val="115000"/>
              </a:lnSpc>
              <a:spcBef>
                <a:spcPts val="320"/>
              </a:spcBef>
              <a:spcAft>
                <a:spcPts val="0"/>
              </a:spcAft>
              <a:buSzPts val="1600"/>
              <a:buNone/>
              <a:defRPr b="1" sz="1600"/>
            </a:lvl4pPr>
            <a:lvl5pPr indent="-228600" lvl="4" marL="2286000" algn="l">
              <a:lnSpc>
                <a:spcPct val="115000"/>
              </a:lnSpc>
              <a:spcBef>
                <a:spcPts val="320"/>
              </a:spcBef>
              <a:spcAft>
                <a:spcPts val="0"/>
              </a:spcAft>
              <a:buSzPts val="1600"/>
              <a:buNone/>
              <a:defRPr b="1" sz="1600"/>
            </a:lvl5pPr>
            <a:lvl6pPr indent="-228600" lvl="5" marL="2743200" algn="l">
              <a:lnSpc>
                <a:spcPct val="115000"/>
              </a:lnSpc>
              <a:spcBef>
                <a:spcPts val="320"/>
              </a:spcBef>
              <a:spcAft>
                <a:spcPts val="0"/>
              </a:spcAft>
              <a:buSzPts val="1600"/>
              <a:buNone/>
              <a:defRPr b="1" sz="1600"/>
            </a:lvl6pPr>
            <a:lvl7pPr indent="-228600" lvl="6" marL="3200400" algn="l">
              <a:lnSpc>
                <a:spcPct val="115000"/>
              </a:lnSpc>
              <a:spcBef>
                <a:spcPts val="320"/>
              </a:spcBef>
              <a:spcAft>
                <a:spcPts val="0"/>
              </a:spcAft>
              <a:buSzPts val="1600"/>
              <a:buNone/>
              <a:defRPr b="1" sz="1600"/>
            </a:lvl7pPr>
            <a:lvl8pPr indent="-228600" lvl="7" marL="3657600" algn="l">
              <a:lnSpc>
                <a:spcPct val="115000"/>
              </a:lnSpc>
              <a:spcBef>
                <a:spcPts val="320"/>
              </a:spcBef>
              <a:spcAft>
                <a:spcPts val="0"/>
              </a:spcAft>
              <a:buSzPts val="1600"/>
              <a:buNone/>
              <a:defRPr b="1" sz="1600"/>
            </a:lvl8pPr>
            <a:lvl9pPr indent="-228600" lvl="8" marL="4114800" algn="l">
              <a:lnSpc>
                <a:spcPct val="115000"/>
              </a:lnSpc>
              <a:spcBef>
                <a:spcPts val="320"/>
              </a:spcBef>
              <a:spcAft>
                <a:spcPts val="0"/>
              </a:spcAft>
              <a:buSzPts val="1600"/>
              <a:buNone/>
              <a:defRPr b="1" sz="1600"/>
            </a:lvl9pPr>
          </a:lstStyle>
          <a:p/>
        </p:txBody>
      </p:sp>
      <p:sp>
        <p:nvSpPr>
          <p:cNvPr id="40" name="Google Shape;40;p115"/>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81000" lvl="0" marL="457200" algn="l">
              <a:lnSpc>
                <a:spcPct val="115000"/>
              </a:lnSpc>
              <a:spcBef>
                <a:spcPts val="480"/>
              </a:spcBef>
              <a:spcAft>
                <a:spcPts val="0"/>
              </a:spcAft>
              <a:buSzPts val="2400"/>
              <a:buChar char="●"/>
              <a:defRPr sz="2400"/>
            </a:lvl1pPr>
            <a:lvl2pPr indent="-355600" lvl="1" marL="914400" algn="l">
              <a:lnSpc>
                <a:spcPct val="115000"/>
              </a:lnSpc>
              <a:spcBef>
                <a:spcPts val="400"/>
              </a:spcBef>
              <a:spcAft>
                <a:spcPts val="0"/>
              </a:spcAft>
              <a:buSzPts val="2000"/>
              <a:buChar char="○"/>
              <a:defRPr sz="2000"/>
            </a:lvl2pPr>
            <a:lvl3pPr indent="-342900" lvl="2" marL="1371600" algn="l">
              <a:lnSpc>
                <a:spcPct val="115000"/>
              </a:lnSpc>
              <a:spcBef>
                <a:spcPts val="360"/>
              </a:spcBef>
              <a:spcAft>
                <a:spcPts val="0"/>
              </a:spcAft>
              <a:buSzPts val="1800"/>
              <a:buChar char="■"/>
              <a:defRPr sz="1800"/>
            </a:lvl3pPr>
            <a:lvl4pPr indent="-330200" lvl="3" marL="1828800" algn="l">
              <a:lnSpc>
                <a:spcPct val="115000"/>
              </a:lnSpc>
              <a:spcBef>
                <a:spcPts val="320"/>
              </a:spcBef>
              <a:spcAft>
                <a:spcPts val="0"/>
              </a:spcAft>
              <a:buSzPts val="1600"/>
              <a:buChar char="●"/>
              <a:defRPr sz="1600"/>
            </a:lvl4pPr>
            <a:lvl5pPr indent="-330200" lvl="4" marL="2286000" algn="l">
              <a:lnSpc>
                <a:spcPct val="115000"/>
              </a:lnSpc>
              <a:spcBef>
                <a:spcPts val="320"/>
              </a:spcBef>
              <a:spcAft>
                <a:spcPts val="0"/>
              </a:spcAft>
              <a:buSzPts val="1600"/>
              <a:buChar char="○"/>
              <a:defRPr sz="1600"/>
            </a:lvl5pPr>
            <a:lvl6pPr indent="-330200" lvl="5" marL="2743200" algn="l">
              <a:lnSpc>
                <a:spcPct val="115000"/>
              </a:lnSpc>
              <a:spcBef>
                <a:spcPts val="320"/>
              </a:spcBef>
              <a:spcAft>
                <a:spcPts val="0"/>
              </a:spcAft>
              <a:buSzPts val="1600"/>
              <a:buChar char="■"/>
              <a:defRPr sz="1600"/>
            </a:lvl6pPr>
            <a:lvl7pPr indent="-330200" lvl="6" marL="3200400" algn="l">
              <a:lnSpc>
                <a:spcPct val="115000"/>
              </a:lnSpc>
              <a:spcBef>
                <a:spcPts val="320"/>
              </a:spcBef>
              <a:spcAft>
                <a:spcPts val="0"/>
              </a:spcAft>
              <a:buSzPts val="1600"/>
              <a:buChar char="●"/>
              <a:defRPr sz="1600"/>
            </a:lvl7pPr>
            <a:lvl8pPr indent="-330200" lvl="7" marL="3657600" algn="l">
              <a:lnSpc>
                <a:spcPct val="115000"/>
              </a:lnSpc>
              <a:spcBef>
                <a:spcPts val="320"/>
              </a:spcBef>
              <a:spcAft>
                <a:spcPts val="0"/>
              </a:spcAft>
              <a:buSzPts val="1600"/>
              <a:buChar char="○"/>
              <a:defRPr sz="1600"/>
            </a:lvl8pPr>
            <a:lvl9pPr indent="-330200" lvl="8" marL="4114800" algn="l">
              <a:lnSpc>
                <a:spcPct val="115000"/>
              </a:lnSpc>
              <a:spcBef>
                <a:spcPts val="320"/>
              </a:spcBef>
              <a:spcAft>
                <a:spcPts val="0"/>
              </a:spcAft>
              <a:buSzPts val="1600"/>
              <a:buChar char="■"/>
              <a:defRPr sz="1600"/>
            </a:lvl9pPr>
          </a:lstStyle>
          <a:p/>
        </p:txBody>
      </p:sp>
      <p:sp>
        <p:nvSpPr>
          <p:cNvPr id="41" name="Google Shape;41;p115"/>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noAutofit/>
          </a:bodyPr>
          <a:lstStyle>
            <a:lvl1pPr indent="-228600" lvl="0" marL="457200" algn="l">
              <a:lnSpc>
                <a:spcPct val="115000"/>
              </a:lnSpc>
              <a:spcBef>
                <a:spcPts val="480"/>
              </a:spcBef>
              <a:spcAft>
                <a:spcPts val="0"/>
              </a:spcAft>
              <a:buSzPts val="2400"/>
              <a:buNone/>
              <a:defRPr b="1" sz="2400"/>
            </a:lvl1pPr>
            <a:lvl2pPr indent="-228600" lvl="1" marL="914400" algn="l">
              <a:lnSpc>
                <a:spcPct val="115000"/>
              </a:lnSpc>
              <a:spcBef>
                <a:spcPts val="400"/>
              </a:spcBef>
              <a:spcAft>
                <a:spcPts val="0"/>
              </a:spcAft>
              <a:buSzPts val="2000"/>
              <a:buNone/>
              <a:defRPr b="1" sz="2000"/>
            </a:lvl2pPr>
            <a:lvl3pPr indent="-228600" lvl="2" marL="1371600" algn="l">
              <a:lnSpc>
                <a:spcPct val="115000"/>
              </a:lnSpc>
              <a:spcBef>
                <a:spcPts val="360"/>
              </a:spcBef>
              <a:spcAft>
                <a:spcPts val="0"/>
              </a:spcAft>
              <a:buSzPts val="1800"/>
              <a:buNone/>
              <a:defRPr b="1" sz="1800"/>
            </a:lvl3pPr>
            <a:lvl4pPr indent="-228600" lvl="3" marL="1828800" algn="l">
              <a:lnSpc>
                <a:spcPct val="115000"/>
              </a:lnSpc>
              <a:spcBef>
                <a:spcPts val="320"/>
              </a:spcBef>
              <a:spcAft>
                <a:spcPts val="0"/>
              </a:spcAft>
              <a:buSzPts val="1600"/>
              <a:buNone/>
              <a:defRPr b="1" sz="1600"/>
            </a:lvl4pPr>
            <a:lvl5pPr indent="-228600" lvl="4" marL="2286000" algn="l">
              <a:lnSpc>
                <a:spcPct val="115000"/>
              </a:lnSpc>
              <a:spcBef>
                <a:spcPts val="320"/>
              </a:spcBef>
              <a:spcAft>
                <a:spcPts val="0"/>
              </a:spcAft>
              <a:buSzPts val="1600"/>
              <a:buNone/>
              <a:defRPr b="1" sz="1600"/>
            </a:lvl5pPr>
            <a:lvl6pPr indent="-228600" lvl="5" marL="2743200" algn="l">
              <a:lnSpc>
                <a:spcPct val="115000"/>
              </a:lnSpc>
              <a:spcBef>
                <a:spcPts val="320"/>
              </a:spcBef>
              <a:spcAft>
                <a:spcPts val="0"/>
              </a:spcAft>
              <a:buSzPts val="1600"/>
              <a:buNone/>
              <a:defRPr b="1" sz="1600"/>
            </a:lvl6pPr>
            <a:lvl7pPr indent="-228600" lvl="6" marL="3200400" algn="l">
              <a:lnSpc>
                <a:spcPct val="115000"/>
              </a:lnSpc>
              <a:spcBef>
                <a:spcPts val="320"/>
              </a:spcBef>
              <a:spcAft>
                <a:spcPts val="0"/>
              </a:spcAft>
              <a:buSzPts val="1600"/>
              <a:buNone/>
              <a:defRPr b="1" sz="1600"/>
            </a:lvl7pPr>
            <a:lvl8pPr indent="-228600" lvl="7" marL="3657600" algn="l">
              <a:lnSpc>
                <a:spcPct val="115000"/>
              </a:lnSpc>
              <a:spcBef>
                <a:spcPts val="320"/>
              </a:spcBef>
              <a:spcAft>
                <a:spcPts val="0"/>
              </a:spcAft>
              <a:buSzPts val="1600"/>
              <a:buNone/>
              <a:defRPr b="1" sz="1600"/>
            </a:lvl8pPr>
            <a:lvl9pPr indent="-228600" lvl="8" marL="4114800" algn="l">
              <a:lnSpc>
                <a:spcPct val="115000"/>
              </a:lnSpc>
              <a:spcBef>
                <a:spcPts val="320"/>
              </a:spcBef>
              <a:spcAft>
                <a:spcPts val="0"/>
              </a:spcAft>
              <a:buSzPts val="1600"/>
              <a:buNone/>
              <a:defRPr b="1" sz="1600"/>
            </a:lvl9pPr>
          </a:lstStyle>
          <a:p/>
        </p:txBody>
      </p:sp>
      <p:sp>
        <p:nvSpPr>
          <p:cNvPr id="42" name="Google Shape;42;p115"/>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Autofit/>
          </a:bodyPr>
          <a:lstStyle>
            <a:lvl1pPr indent="-381000" lvl="0" marL="457200" algn="l">
              <a:lnSpc>
                <a:spcPct val="115000"/>
              </a:lnSpc>
              <a:spcBef>
                <a:spcPts val="480"/>
              </a:spcBef>
              <a:spcAft>
                <a:spcPts val="0"/>
              </a:spcAft>
              <a:buSzPts val="2400"/>
              <a:buChar char="●"/>
              <a:defRPr sz="2400"/>
            </a:lvl1pPr>
            <a:lvl2pPr indent="-355600" lvl="1" marL="914400" algn="l">
              <a:lnSpc>
                <a:spcPct val="115000"/>
              </a:lnSpc>
              <a:spcBef>
                <a:spcPts val="400"/>
              </a:spcBef>
              <a:spcAft>
                <a:spcPts val="0"/>
              </a:spcAft>
              <a:buSzPts val="2000"/>
              <a:buChar char="○"/>
              <a:defRPr sz="2000"/>
            </a:lvl2pPr>
            <a:lvl3pPr indent="-342900" lvl="2" marL="1371600" algn="l">
              <a:lnSpc>
                <a:spcPct val="115000"/>
              </a:lnSpc>
              <a:spcBef>
                <a:spcPts val="360"/>
              </a:spcBef>
              <a:spcAft>
                <a:spcPts val="0"/>
              </a:spcAft>
              <a:buSzPts val="1800"/>
              <a:buChar char="■"/>
              <a:defRPr sz="1800"/>
            </a:lvl3pPr>
            <a:lvl4pPr indent="-330200" lvl="3" marL="1828800" algn="l">
              <a:lnSpc>
                <a:spcPct val="115000"/>
              </a:lnSpc>
              <a:spcBef>
                <a:spcPts val="320"/>
              </a:spcBef>
              <a:spcAft>
                <a:spcPts val="0"/>
              </a:spcAft>
              <a:buSzPts val="1600"/>
              <a:buChar char="●"/>
              <a:defRPr sz="1600"/>
            </a:lvl4pPr>
            <a:lvl5pPr indent="-330200" lvl="4" marL="2286000" algn="l">
              <a:lnSpc>
                <a:spcPct val="115000"/>
              </a:lnSpc>
              <a:spcBef>
                <a:spcPts val="320"/>
              </a:spcBef>
              <a:spcAft>
                <a:spcPts val="0"/>
              </a:spcAft>
              <a:buSzPts val="1600"/>
              <a:buChar char="○"/>
              <a:defRPr sz="1600"/>
            </a:lvl5pPr>
            <a:lvl6pPr indent="-330200" lvl="5" marL="2743200" algn="l">
              <a:lnSpc>
                <a:spcPct val="115000"/>
              </a:lnSpc>
              <a:spcBef>
                <a:spcPts val="320"/>
              </a:spcBef>
              <a:spcAft>
                <a:spcPts val="0"/>
              </a:spcAft>
              <a:buSzPts val="1600"/>
              <a:buChar char="■"/>
              <a:defRPr sz="1600"/>
            </a:lvl6pPr>
            <a:lvl7pPr indent="-330200" lvl="6" marL="3200400" algn="l">
              <a:lnSpc>
                <a:spcPct val="115000"/>
              </a:lnSpc>
              <a:spcBef>
                <a:spcPts val="320"/>
              </a:spcBef>
              <a:spcAft>
                <a:spcPts val="0"/>
              </a:spcAft>
              <a:buSzPts val="1600"/>
              <a:buChar char="●"/>
              <a:defRPr sz="1600"/>
            </a:lvl7pPr>
            <a:lvl8pPr indent="-330200" lvl="7" marL="3657600" algn="l">
              <a:lnSpc>
                <a:spcPct val="115000"/>
              </a:lnSpc>
              <a:spcBef>
                <a:spcPts val="320"/>
              </a:spcBef>
              <a:spcAft>
                <a:spcPts val="0"/>
              </a:spcAft>
              <a:buSzPts val="1600"/>
              <a:buChar char="○"/>
              <a:defRPr sz="1600"/>
            </a:lvl8pPr>
            <a:lvl9pPr indent="-330200" lvl="8" marL="4114800" algn="l">
              <a:lnSpc>
                <a:spcPct val="115000"/>
              </a:lnSpc>
              <a:spcBef>
                <a:spcPts val="320"/>
              </a:spcBef>
              <a:spcAft>
                <a:spcPts val="0"/>
              </a:spcAft>
              <a:buSzPts val="1600"/>
              <a:buChar char="■"/>
              <a:defRPr sz="1600"/>
            </a:lvl9pPr>
          </a:lstStyle>
          <a:p/>
        </p:txBody>
      </p:sp>
      <p:sp>
        <p:nvSpPr>
          <p:cNvPr id="43" name="Google Shape;43;p115"/>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 name="Google Shape;44;p115"/>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115"/>
          <p:cNvSpPr txBox="1"/>
          <p:nvPr>
            <p:ph idx="10" type="dt"/>
          </p:nvPr>
        </p:nvSpPr>
        <p:spPr>
          <a:xfrm>
            <a:off x="457200" y="4683919"/>
            <a:ext cx="2133600" cy="357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46" name="Shape 46"/>
        <p:cNvGrpSpPr/>
        <p:nvPr/>
      </p:nvGrpSpPr>
      <p:grpSpPr>
        <a:xfrm>
          <a:off x="0" y="0"/>
          <a:ext cx="0" cy="0"/>
          <a:chOff x="0" y="0"/>
          <a:chExt cx="0" cy="0"/>
        </a:xfrm>
      </p:grpSpPr>
      <p:sp>
        <p:nvSpPr>
          <p:cNvPr id="47" name="Google Shape;47;p116"/>
          <p:cNvSpPr txBox="1"/>
          <p:nvPr>
            <p:ph type="title"/>
          </p:nvPr>
        </p:nvSpPr>
        <p:spPr>
          <a:xfrm>
            <a:off x="457200" y="342900"/>
            <a:ext cx="8229600" cy="555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48" name="Google Shape;48;p116"/>
          <p:cNvSpPr txBox="1"/>
          <p:nvPr>
            <p:ph idx="1" type="body"/>
          </p:nvPr>
        </p:nvSpPr>
        <p:spPr>
          <a:xfrm>
            <a:off x="457200" y="1006078"/>
            <a:ext cx="8229600" cy="18600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SzPts val="1800"/>
              <a:buChar char="●"/>
              <a:defRPr/>
            </a:lvl1pPr>
            <a:lvl2pPr indent="-342900" lvl="1" marL="914400" algn="l">
              <a:lnSpc>
                <a:spcPct val="115000"/>
              </a:lnSpc>
              <a:spcBef>
                <a:spcPts val="360"/>
              </a:spcBef>
              <a:spcAft>
                <a:spcPts val="0"/>
              </a:spcAft>
              <a:buSzPts val="1800"/>
              <a:buChar char="○"/>
              <a:defRPr/>
            </a:lvl2pPr>
            <a:lvl3pPr indent="-342900" lvl="2" marL="1371600" algn="l">
              <a:lnSpc>
                <a:spcPct val="115000"/>
              </a:lnSpc>
              <a:spcBef>
                <a:spcPts val="360"/>
              </a:spcBef>
              <a:spcAft>
                <a:spcPts val="0"/>
              </a:spcAft>
              <a:buSzPts val="1800"/>
              <a:buChar char="■"/>
              <a:defRPr/>
            </a:lvl3pPr>
            <a:lvl4pPr indent="-342900" lvl="3" marL="1828800" algn="l">
              <a:lnSpc>
                <a:spcPct val="115000"/>
              </a:lnSpc>
              <a:spcBef>
                <a:spcPts val="360"/>
              </a:spcBef>
              <a:spcAft>
                <a:spcPts val="0"/>
              </a:spcAft>
              <a:buSzPts val="180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0"/>
              </a:spcAft>
              <a:buSzPts val="1800"/>
              <a:buChar char="■"/>
              <a:defRPr/>
            </a:lvl9pPr>
          </a:lstStyle>
          <a:p/>
        </p:txBody>
      </p:sp>
      <p:sp>
        <p:nvSpPr>
          <p:cNvPr id="49" name="Google Shape;49;p116"/>
          <p:cNvSpPr txBox="1"/>
          <p:nvPr>
            <p:ph idx="2" type="body"/>
          </p:nvPr>
        </p:nvSpPr>
        <p:spPr>
          <a:xfrm>
            <a:off x="457200" y="2980135"/>
            <a:ext cx="8229600" cy="18600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SzPts val="1800"/>
              <a:buChar char="●"/>
              <a:defRPr/>
            </a:lvl1pPr>
            <a:lvl2pPr indent="-342900" lvl="1" marL="914400" algn="l">
              <a:lnSpc>
                <a:spcPct val="115000"/>
              </a:lnSpc>
              <a:spcBef>
                <a:spcPts val="360"/>
              </a:spcBef>
              <a:spcAft>
                <a:spcPts val="0"/>
              </a:spcAft>
              <a:buSzPts val="1800"/>
              <a:buChar char="○"/>
              <a:defRPr/>
            </a:lvl2pPr>
            <a:lvl3pPr indent="-342900" lvl="2" marL="1371600" algn="l">
              <a:lnSpc>
                <a:spcPct val="115000"/>
              </a:lnSpc>
              <a:spcBef>
                <a:spcPts val="360"/>
              </a:spcBef>
              <a:spcAft>
                <a:spcPts val="0"/>
              </a:spcAft>
              <a:buSzPts val="1800"/>
              <a:buChar char="■"/>
              <a:defRPr/>
            </a:lvl3pPr>
            <a:lvl4pPr indent="-342900" lvl="3" marL="1828800" algn="l">
              <a:lnSpc>
                <a:spcPct val="115000"/>
              </a:lnSpc>
              <a:spcBef>
                <a:spcPts val="360"/>
              </a:spcBef>
              <a:spcAft>
                <a:spcPts val="0"/>
              </a:spcAft>
              <a:buSzPts val="180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0"/>
              </a:spcAft>
              <a:buSzPts val="1800"/>
              <a:buChar char="■"/>
              <a:defRPr/>
            </a:lvl9pPr>
          </a:lstStyle>
          <a:p/>
        </p:txBody>
      </p:sp>
      <p:sp>
        <p:nvSpPr>
          <p:cNvPr id="50" name="Google Shape;50;p116"/>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 name="Google Shape;51;p116"/>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116"/>
          <p:cNvSpPr txBox="1"/>
          <p:nvPr>
            <p:ph idx="10" type="dt"/>
          </p:nvPr>
        </p:nvSpPr>
        <p:spPr>
          <a:xfrm>
            <a:off x="457200" y="4683919"/>
            <a:ext cx="2133600" cy="357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0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0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0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9" name="Shape 59"/>
        <p:cNvGrpSpPr/>
        <p:nvPr/>
      </p:nvGrpSpPr>
      <p:grpSpPr>
        <a:xfrm>
          <a:off x="0" y="0"/>
          <a:ext cx="0" cy="0"/>
          <a:chOff x="0" y="0"/>
          <a:chExt cx="0" cy="0"/>
        </a:xfrm>
      </p:grpSpPr>
      <p:sp>
        <p:nvSpPr>
          <p:cNvPr id="60" name="Google Shape;60;g3257b5c7ff6_0_30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61" name="Google Shape;61;g3257b5c7ff6_0_30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indent="-317500" lvl="1" marL="9144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indent="-317500" lvl="2" marL="13716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indent="-317500" lvl="3" marL="18288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indent="-317500" lvl="4" marL="22860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indent="-317500" lvl="5" marL="27432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indent="-317500" lvl="6" marL="32004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indent="-317500" lvl="7" marL="36576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indent="-317500" lvl="8" marL="41148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p:txBody>
      </p:sp>
      <p:sp>
        <p:nvSpPr>
          <p:cNvPr id="62" name="Google Shape;62;g3257b5c7ff6_0_30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1" Type="http://schemas.openxmlformats.org/officeDocument/2006/relationships/hyperlink" Target="https://www.cbgaindia.org/wp-content/uploads/2016/04/Manual-on-Social-Accountability-Concepts-and-Tools.pdf" TargetMode="External"/><Relationship Id="rId10" Type="http://schemas.openxmlformats.org/officeDocument/2006/relationships/hyperlink" Target="https://www.academia.edu/34789214/MANUAL_ON_SOCIAL_ACCOUNTABILITY_for_Civil_Societya_Organizations_and_Municipalities_in_Palestine" TargetMode="External"/><Relationship Id="rId12"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hyperlink" Target="https://knowledgehub.transparency.org/assets/uploads/kproducts/Social_Accountability_Topic_Guide.pdf" TargetMode="External"/><Relationship Id="rId4" Type="http://schemas.openxmlformats.org/officeDocument/2006/relationships/hyperlink" Target="https://knowledgehub.transparency.org/assets/uploads/kproducts/Social_Accountability_Topic_Guide.pdf" TargetMode="External"/><Relationship Id="rId9" Type="http://schemas.openxmlformats.org/officeDocument/2006/relationships/hyperlink" Target="https://pria-academy.org/pdf/m4-4-addl-Social-Audit-Toolkit.pdf" TargetMode="External"/><Relationship Id="rId5" Type="http://schemas.openxmlformats.org/officeDocument/2006/relationships/hyperlink" Target="https://www.civilsocietyacademy.org/post/social-audits" TargetMode="External"/><Relationship Id="rId6" Type="http://schemas.openxmlformats.org/officeDocument/2006/relationships/hyperlink" Target="https://www.civilsocietyacademy.org/post/social-audits" TargetMode="External"/><Relationship Id="rId7" Type="http://schemas.openxmlformats.org/officeDocument/2006/relationships/hyperlink" Target="https://pria-academy.org/pdf/m4-4-addl-Social-Audit-Toolkit.pdf" TargetMode="External"/><Relationship Id="rId8" Type="http://schemas.openxmlformats.org/officeDocument/2006/relationships/hyperlink" Target="https://pria-academy.org/pdf/m4-4-addl-Social-Audit-Toolkit.pdf"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3.xml"/><Relationship Id="rId3" Type="http://schemas.openxmlformats.org/officeDocument/2006/relationships/image" Target="../media/image47.jp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learn.tearfund.org/es-es/resources/case-studies/advocacy-in-nepal-training-communities-to-work-with-local-government" TargetMode="External"/><Relationship Id="rId4" Type="http://schemas.openxmlformats.org/officeDocument/2006/relationships/image" Target="../media/image29.png"/><Relationship Id="rId5" Type="http://schemas.openxmlformats.org/officeDocument/2006/relationships/hyperlink" Target="https://learn.tearfund.org/es-es/resources/case-studies/advocacy-in-nepal-training-communities-to-work-with-local-governmen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res.cloudinary.com/tearfund/image/fetch/https://learn.tearfund.org/-/media/learn/resources/case-studies/2015/2015-tearfund-nepal-community-participation-in-government-planning-advocacy-case-study-es.pdf" TargetMode="External"/><Relationship Id="rId4" Type="http://schemas.openxmlformats.org/officeDocument/2006/relationships/hyperlink" Target="http://www.nzdl.org/cgi-bin/library.cgi?e=d-00000-00---off-0aginfo--00-0----0-10-0---0---0direct-10---4-------0-1l--11-en-50---20-about---00-0-1-00-0-0-11-1-0utfZz-8-00&amp;cl=CL2.10&amp;d=HASH01dafc3b5ca7c3c48a301404.6.1.4&amp;gt=1" TargetMode="External"/><Relationship Id="rId5" Type="http://schemas.openxmlformats.org/officeDocument/2006/relationships/hyperlink" Target="http://www.nzdl.org/cgi-bin/library.cgi?e=d-00000-00---off-0aginfo--00-0----0-10-0---0---0direct-10---4-------0-1l--11-en-50---20-about---00-0-1-00-0-0-11-1-0utfZz-8-00&amp;cl=CL2.10&amp;d=HASH01dafc3b5ca7c3c48a301404.6.1.4&amp;gt=1" TargetMode="External"/><Relationship Id="rId6" Type="http://schemas.openxmlformats.org/officeDocument/2006/relationships/hyperlink" Target="https://civicus.org/documents/toolkits/PGX_F_Participatory%20Development%20Planning.pdf" TargetMode="External"/><Relationship Id="rId7" Type="http://schemas.openxmlformats.org/officeDocument/2006/relationships/hyperlink" Target="https://civicus.org/documents/toolkits/PGX_F_Participatory%20Development%20Planning.pdf" TargetMode="External"/><Relationship Id="rId8"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s://learn.tearfund.org/es-es/resources/case-studies/advocacy-in-zambia-budget-monitoring" TargetMode="External"/><Relationship Id="rId4" Type="http://schemas.openxmlformats.org/officeDocument/2006/relationships/hyperlink" Target="https://docs.google.com/document/d/0B8D0Ib0sF8YWaEpKbFptd0JuTWZmb3Z0VjFIMksyQUoxdjNj/edit?usp=sharing&amp;ouid=117930654132534315401&amp;resourcekey=0-U4ddUwxDEndE6DAM47THpQ&amp;rtpof=true&amp;sd=true" TargetMode="External"/><Relationship Id="rId5"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learn.tearfund.org/-/media/learn/resources/case-studies/2018/2018-tearfund-bolivia-improving-water-supply-advocacy-case-study-es.pdf" TargetMode="Externa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hyperlink" Target="https://www.internationalbudget.org/publications/kenya-county-budget-workshop-training-materials/" TargetMode="External"/><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hyperlink" Target="https://res.cloudinary.com/tearfund/image/fetch/https://learn.tearfund.org/-/media/learn/resources/series/reveal/c2---supervisar-el-gasto-publico---monitoring-government-spending-es.pdf" TargetMode="External"/><Relationship Id="rId4" Type="http://schemas.openxmlformats.org/officeDocument/2006/relationships/hyperlink" Target="https://res.cloudinary.com/tearfund/image/fetch/https://learn.tearfund.org/-/media/learn/resources/series/reveal/c2---supervisar-el-gasto-publico---monitoring-government-spending-es.pdf" TargetMode="External"/><Relationship Id="rId9" Type="http://schemas.openxmlformats.org/officeDocument/2006/relationships/hyperlink" Target="https://www.internationalbudget.org/publications/kenya-county-budget-workshop-training-materials/" TargetMode="External"/><Relationship Id="rId5" Type="http://schemas.openxmlformats.org/officeDocument/2006/relationships/hyperlink" Target="https://learn.tearfund.org/en/resources/tools-and-guides/budget-tracking-for-beginners-an-introductory-guide" TargetMode="External"/><Relationship Id="rId6" Type="http://schemas.openxmlformats.org/officeDocument/2006/relationships/hyperlink" Target="https://www.cbgaindia.org/wp-content/uploads/2016/04/Manual-on-Social-Accountability-Concepts-and-Tools.pdf" TargetMode="External"/><Relationship Id="rId7" Type="http://schemas.openxmlformats.org/officeDocument/2006/relationships/hyperlink" Target="https://actionaid.org/sites/default/files/budgets_-_revenues_and_financing_public_service_provision_-_hrba_governance_resources.pdf" TargetMode="External"/><Relationship Id="rId8" Type="http://schemas.openxmlformats.org/officeDocument/2006/relationships/hyperlink" Target="https://www.internationalbudget.org/publications/kenya-county-budget-workshop-training-materials/"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1" Type="http://schemas.openxmlformats.org/officeDocument/2006/relationships/hyperlink" Target="https://www.cima.ned.org/wp-content/uploads/2015/02/CIMA-Media_Literacy_Citizen_Journalists-Report.pdf" TargetMode="External"/><Relationship Id="rId10" Type="http://schemas.openxmlformats.org/officeDocument/2006/relationships/hyperlink" Target="https://www.cima.ned.org/wp-content/uploads/2015/02/CIMA-Media_Literacy_Citizen_Journalists-Report.pdf" TargetMode="External"/><Relationship Id="rId13" Type="http://schemas.openxmlformats.org/officeDocument/2006/relationships/hyperlink" Target="https://kq.freepressunlimited.org/wp-content/uploads/2022/03/local-media-survival-guide-2022.pdf" TargetMode="External"/><Relationship Id="rId12" Type="http://schemas.openxmlformats.org/officeDocument/2006/relationships/hyperlink" Target="https://www.civilsocietyacademy.org/post/advocacy-strategies-media-and-online-campaigning" TargetMode="External"/><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hyperlink" Target="https://thecitizenscampaign.org/wp-content/uploads/2017/04/Participation_Guide-Citizen_Journalist.pdf" TargetMode="External"/><Relationship Id="rId4" Type="http://schemas.openxmlformats.org/officeDocument/2006/relationships/hyperlink" Target="https://thecitizenscampaign.org/wp-content/uploads/2017/04/Participation_Guide-Citizen_Journalist.pdf" TargetMode="External"/><Relationship Id="rId9" Type="http://schemas.openxmlformats.org/officeDocument/2006/relationships/hyperlink" Target="https://www.mediasupport.org/wp-content/uploads/2018/03/Zim_IMS-Citizen-Journalism-1-1.pdf" TargetMode="External"/><Relationship Id="rId15" Type="http://schemas.openxmlformats.org/officeDocument/2006/relationships/hyperlink" Target="https://www.researchgate.net/publication/331059791_Citizen_Journalism_Practices_Propaganda_Pedagogy" TargetMode="External"/><Relationship Id="rId14" Type="http://schemas.openxmlformats.org/officeDocument/2006/relationships/hyperlink" Target="https://www.researchgate.net/publication/331059791_Citizen_Journalism_Practices_Propaganda_Pedagogy" TargetMode="External"/><Relationship Id="rId17" Type="http://schemas.openxmlformats.org/officeDocument/2006/relationships/image" Target="../media/image28.png"/><Relationship Id="rId16" Type="http://schemas.openxmlformats.org/officeDocument/2006/relationships/hyperlink" Target="https://acazambia.org/speakup-girls-project/" TargetMode="External"/><Relationship Id="rId5" Type="http://schemas.openxmlformats.org/officeDocument/2006/relationships/hyperlink" Target="https://assets-global.website-files.com/5cfe1ff171000a855754a32f/5d138a3f422ada190480ae33_citizen_journalists_draft4FIINAL%5B1%5D.pdf" TargetMode="External"/><Relationship Id="rId6" Type="http://schemas.openxmlformats.org/officeDocument/2006/relationships/hyperlink" Target="https://assets-global.website-files.com/5cfe1ff171000a855754a32f/5d138a3f422ada190480ae33_citizen_journalists_draft4FIINAL%5B1%5D.pdf" TargetMode="External"/><Relationship Id="rId7" Type="http://schemas.openxmlformats.org/officeDocument/2006/relationships/hyperlink" Target="https://www.researchgate.net/publication/332627049_Citizen_Journalism" TargetMode="External"/><Relationship Id="rId8" Type="http://schemas.openxmlformats.org/officeDocument/2006/relationships/hyperlink" Target="https://www.researchgate.net/publication/332627049_Citizen_Journalism"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3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2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3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hyperlink" Target="https://learn.tearfund.org/es-es/resources/footsteps/footsteps-111-120/footsteps-118/community-champions" TargetMode="External"/><Relationship Id="rId4" Type="http://schemas.openxmlformats.org/officeDocument/2006/relationships/hyperlink" Target="https://youtu.be/ZlLBtGQE1Fw" TargetMode="External"/><Relationship Id="rId5" Type="http://schemas.openxmlformats.org/officeDocument/2006/relationships/image" Target="../media/image41.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hyperlink" Target="https://learn.tearfund.org/es-es/resources/footsteps/footsteps-111-120/footsteps-118/community-champions" TargetMode="External"/><Relationship Id="rId4" Type="http://schemas.openxmlformats.org/officeDocument/2006/relationships/image" Target="../media/image29.png"/><Relationship Id="rId5" Type="http://schemas.openxmlformats.org/officeDocument/2006/relationships/hyperlink" Target="https://learn.tearfund.org/es-es/resources/footsteps/footsteps-111-120/footsteps-118/community-champions"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2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1" Type="http://schemas.openxmlformats.org/officeDocument/2006/relationships/hyperlink" Target="https://countytoolkit.devolution.go.ke/sites/default/files/resources/AHADI_SocAcc%20training_final_28.12.18.pdf" TargetMode="External"/><Relationship Id="rId10" Type="http://schemas.openxmlformats.org/officeDocument/2006/relationships/hyperlink" Target="https://countytoolkit.devolution.go.ke/sites/default/files/resources/AHADI_Soc%20Acc%20training_Training%20Guide_final_28.12.18.pdf" TargetMode="External"/><Relationship Id="rId13" Type="http://schemas.openxmlformats.org/officeDocument/2006/relationships/image" Target="../media/image28.png"/><Relationship Id="rId12" Type="http://schemas.openxmlformats.org/officeDocument/2006/relationships/hyperlink" Target="https://countytoolkit.devolution.go.ke/sites/default/files/resources/AHADI_SocAcc%20training_final_28.12.18.pdf" TargetMode="External"/><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hyperlink" Target="https://countytoolkit.devolution.go.ke/sites/default/files/Community%20Score%20Card_Example%20and%20Template%20(1).pdf" TargetMode="External"/><Relationship Id="rId4" Type="http://schemas.openxmlformats.org/officeDocument/2006/relationships/hyperlink" Target="https://ieakenya.or.ke/download/participatory-budgeting-community-score-card-and-citizen-report-card-toolkit/" TargetMode="External"/><Relationship Id="rId9" Type="http://schemas.openxmlformats.org/officeDocument/2006/relationships/hyperlink" Target="https://www.academia.edu/34789214/MANUAL_ON_SOCIAL_ACCOUNTABILITY_for_Civil_Societya_Organizations_and_Municipalities_in_Palestine" TargetMode="External"/><Relationship Id="rId5" Type="http://schemas.openxmlformats.org/officeDocument/2006/relationships/hyperlink" Target="https://www.civicus.org/documents/toolkits/PGX_H_Community%20Score%20Cards.pdf" TargetMode="External"/><Relationship Id="rId6" Type="http://schemas.openxmlformats.org/officeDocument/2006/relationships/hyperlink" Target="https://knowledgehub.transparency.org/assets/uploads/kproducts/Social_Accountability_Topic_Guide.pdf" TargetMode="External"/><Relationship Id="rId7" Type="http://schemas.openxmlformats.org/officeDocument/2006/relationships/hyperlink" Target="https://knowledgehub.transparency.org/assets/uploads/kproducts/Social_Accountability_Topic_Guide.pdf" TargetMode="External"/><Relationship Id="rId8" Type="http://schemas.openxmlformats.org/officeDocument/2006/relationships/hyperlink" Target="https://www.civilsocietyacademy.org/post/community-score-cards-a-powerful-too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4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2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29.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4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hyperlink" Target="https://learn.tearfund.org/es-es/resources/case-studies/advocacy-in-uganda-building-relationships-with-local-government" TargetMode="External"/><Relationship Id="rId4" Type="http://schemas.openxmlformats.org/officeDocument/2006/relationships/hyperlink" Target="https://learn.tearfund.org/es-es/resources/case-studies/advocacy-in-uganda-building-relationships-with-local-government" TargetMode="External"/><Relationship Id="rId5" Type="http://schemas.openxmlformats.org/officeDocument/2006/relationships/hyperlink" Target="https://learn.tearfund.org/es-es/resources/case-studies/advocacy-in-uganda-building-relationships-with-local-government" TargetMode="External"/><Relationship Id="rId6" Type="http://schemas.openxmlformats.org/officeDocument/2006/relationships/image" Target="../media/image46.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hyperlink" Target="https://learn.tearfund.org/es-es/resources/case-studies/advocacy-in-uganda-building-relationships-with-local-government" TargetMode="External"/><Relationship Id="rId4" Type="http://schemas.openxmlformats.org/officeDocument/2006/relationships/image" Target="../media/image29.png"/><Relationship Id="rId5" Type="http://schemas.openxmlformats.org/officeDocument/2006/relationships/hyperlink" Target="https://learn.tearfund.org/es-es/resources/case-studies/advocacy-in-uganda-building-relationships-with-local-governmen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29.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hyperlink" Target="https://countytoolkit.devolution.go.ke/sites/default/files/resources/AHADI_SocAcc%20training_final_28.12.18.pdf" TargetMode="External"/><Relationship Id="rId4" Type="http://schemas.openxmlformats.org/officeDocument/2006/relationships/hyperlink" Target="https://countytoolkit.devolution.go.ke/sites/default/files/resources/AHADI_Soc%20Acc%20training_Training%20Guide_final_28.12.18.pdf" TargetMode="External"/><Relationship Id="rId5" Type="http://schemas.openxmlformats.org/officeDocument/2006/relationships/hyperlink" Target="https://openknowledge.worldbank.org/server/api/core/bitstreams/6218df93-3d28-5d99-a661-bcea14b0d27f/content" TargetMode="External"/><Relationship Id="rId6" Type="http://schemas.openxmlformats.org/officeDocument/2006/relationships/image" Target="../media/image28.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4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29.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
          <p:cNvSpPr txBox="1"/>
          <p:nvPr>
            <p:ph type="ctrTitle"/>
          </p:nvPr>
        </p:nvSpPr>
        <p:spPr>
          <a:xfrm>
            <a:off x="357150" y="160335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US" u="none"/>
              <a:t>Guía de herramientas de transparencia y responsabilidad social</a:t>
            </a:r>
            <a:endParaRPr/>
          </a:p>
        </p:txBody>
      </p:sp>
      <p:sp>
        <p:nvSpPr>
          <p:cNvPr id="109" name="Google Shape;109;p1"/>
          <p:cNvSpPr txBox="1"/>
          <p:nvPr>
            <p:ph idx="1" type="subTitle"/>
          </p:nvPr>
        </p:nvSpPr>
        <p:spPr>
          <a:xfrm>
            <a:off x="713650" y="2412325"/>
            <a:ext cx="7640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US" u="none"/>
              <a:t>Cómo integrar la incidencia al proceso de transformación de la iglesia y de la comunidad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0"/>
          <p:cNvSpPr txBox="1"/>
          <p:nvPr>
            <p:ph idx="1" type="body"/>
          </p:nvPr>
        </p:nvSpPr>
        <p:spPr>
          <a:xfrm>
            <a:off x="596400" y="1030750"/>
            <a:ext cx="8235900" cy="3003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1" i="0" lang="en-US" sz="1800" u="none"/>
              <a:t>Transparencia y responsabilidad frente a Dios:</a:t>
            </a:r>
            <a:r>
              <a:rPr b="0" i="0" lang="en-US" sz="1800" u="none"/>
              <a:t> Identifique diferentes maneras en las que puede demostrar dependencia de Dios, especialmente en circunstancias difíciles.</a:t>
            </a:r>
            <a:endParaRPr i="1" sz="1800"/>
          </a:p>
          <a:p>
            <a:pPr indent="0" lvl="0" marL="457200" rtl="0" algn="l">
              <a:lnSpc>
                <a:spcPct val="100000"/>
              </a:lnSpc>
              <a:spcBef>
                <a:spcPts val="0"/>
              </a:spcBef>
              <a:spcAft>
                <a:spcPts val="0"/>
              </a:spcAft>
              <a:buSzPts val="1400"/>
              <a:buNone/>
            </a:pPr>
            <a:r>
              <a:t/>
            </a:r>
            <a:endParaRPr i="1" sz="1800"/>
          </a:p>
          <a:p>
            <a:pPr indent="-342900" lvl="0" marL="457200" rtl="0" algn="l">
              <a:lnSpc>
                <a:spcPct val="100000"/>
              </a:lnSpc>
              <a:spcBef>
                <a:spcPts val="0"/>
              </a:spcBef>
              <a:spcAft>
                <a:spcPts val="0"/>
              </a:spcAft>
              <a:buSzPts val="1800"/>
              <a:buChar char="●"/>
            </a:pPr>
            <a:r>
              <a:rPr b="1" i="0" lang="en-US" sz="1800" u="none"/>
              <a:t>Transparencia y responsabilidad frente a uno mismo:</a:t>
            </a:r>
            <a:r>
              <a:rPr b="0" i="0" lang="en-US" sz="1800" u="none"/>
              <a:t> ¿De qué forma refleja su trabajo diario el propósito de Dios para su vida?</a:t>
            </a:r>
            <a:endParaRPr i="1" sz="1800"/>
          </a:p>
          <a:p>
            <a:pPr indent="0" lvl="0" marL="457200" rtl="0" algn="l">
              <a:lnSpc>
                <a:spcPct val="100000"/>
              </a:lnSpc>
              <a:spcBef>
                <a:spcPts val="0"/>
              </a:spcBef>
              <a:spcAft>
                <a:spcPts val="0"/>
              </a:spcAft>
              <a:buSzPts val="1400"/>
              <a:buNone/>
            </a:pPr>
            <a:r>
              <a:t/>
            </a:r>
            <a:endParaRPr i="1" sz="1800"/>
          </a:p>
          <a:p>
            <a:pPr indent="-342900" lvl="0" marL="457200" rtl="0" algn="l">
              <a:lnSpc>
                <a:spcPct val="100000"/>
              </a:lnSpc>
              <a:spcBef>
                <a:spcPts val="0"/>
              </a:spcBef>
              <a:spcAft>
                <a:spcPts val="0"/>
              </a:spcAft>
              <a:buSzPts val="1800"/>
              <a:buChar char="●"/>
            </a:pPr>
            <a:r>
              <a:rPr b="1" i="0" lang="en-US" sz="1800" u="none"/>
              <a:t>Transparencia y responsabilidad frente a los demás: </a:t>
            </a:r>
            <a:r>
              <a:rPr b="0" i="0" lang="en-US" sz="1800" u="none"/>
              <a:t>¿Qué actividades puede introducir en su iglesia para que los miembros experimenten una mayor conexión?</a:t>
            </a:r>
            <a:endParaRPr i="1" sz="1800"/>
          </a:p>
          <a:p>
            <a:pPr indent="0" lvl="0" marL="0" rtl="0" algn="ctr">
              <a:lnSpc>
                <a:spcPct val="100000"/>
              </a:lnSpc>
              <a:spcBef>
                <a:spcPts val="0"/>
              </a:spcBef>
              <a:spcAft>
                <a:spcPts val="0"/>
              </a:spcAft>
              <a:buSzPts val="1400"/>
              <a:buNone/>
            </a:pPr>
            <a:r>
              <a:t/>
            </a:r>
            <a:endParaRPr sz="1800"/>
          </a:p>
          <a:p>
            <a:pPr indent="0" lvl="0" marL="0" rtl="0" algn="ctr">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1600"/>
              </a:spcAft>
              <a:buSzPts val="1400"/>
              <a:buNone/>
            </a:pPr>
            <a:r>
              <a:t/>
            </a:r>
            <a:endParaRPr sz="1800"/>
          </a:p>
        </p:txBody>
      </p:sp>
      <p:sp>
        <p:nvSpPr>
          <p:cNvPr id="173" name="Google Shape;173;p10"/>
          <p:cNvSpPr txBox="1"/>
          <p:nvPr>
            <p:ph type="title"/>
          </p:nvPr>
        </p:nvSpPr>
        <p:spPr>
          <a:xfrm>
            <a:off x="311700" y="-40750"/>
            <a:ext cx="5379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500" u="none"/>
              <a:t> Tres áreas de transparencia y responsabilidad</a:t>
            </a:r>
            <a:endParaRPr sz="2500"/>
          </a:p>
          <a:p>
            <a:pPr indent="0" lvl="0" marL="0" rtl="0" algn="l">
              <a:lnSpc>
                <a:spcPct val="100000"/>
              </a:lnSpc>
              <a:spcBef>
                <a:spcPts val="0"/>
              </a:spcBef>
              <a:spcAft>
                <a:spcPts val="0"/>
              </a:spcAft>
              <a:buSzPts val="2600"/>
              <a:buNone/>
            </a:pPr>
            <a:r>
              <a:t/>
            </a:r>
            <a:endParaRPr sz="2500"/>
          </a:p>
          <a:p>
            <a:pPr indent="0" lvl="0" marL="0" rtl="0" algn="l">
              <a:lnSpc>
                <a:spcPct val="100000"/>
              </a:lnSpc>
              <a:spcBef>
                <a:spcPts val="0"/>
              </a:spcBef>
              <a:spcAft>
                <a:spcPts val="0"/>
              </a:spcAft>
              <a:buSzPts val="2600"/>
              <a:buNone/>
            </a:pPr>
            <a:r>
              <a:t/>
            </a:r>
            <a:endParaRPr sz="2500"/>
          </a:p>
        </p:txBody>
      </p:sp>
      <p:pic>
        <p:nvPicPr>
          <p:cNvPr id="174" name="Google Shape;174;p10"/>
          <p:cNvPicPr preferRelativeResize="0"/>
          <p:nvPr/>
        </p:nvPicPr>
        <p:blipFill rotWithShape="1">
          <a:blip r:embed="rId3">
            <a:alphaModFix/>
          </a:blip>
          <a:srcRect b="0" l="0" r="0" t="0"/>
          <a:stretch/>
        </p:blipFill>
        <p:spPr>
          <a:xfrm>
            <a:off x="4045613" y="3773975"/>
            <a:ext cx="1052775" cy="1052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103"/>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u="none"/>
              <a:t>Herramienta 6: Estudio de caso  </a:t>
            </a:r>
            <a:endParaRPr/>
          </a:p>
        </p:txBody>
      </p:sp>
      <p:sp>
        <p:nvSpPr>
          <p:cNvPr id="796" name="Google Shape;796;p103"/>
          <p:cNvSpPr txBox="1"/>
          <p:nvPr>
            <p:ph idx="1" type="body"/>
          </p:nvPr>
        </p:nvSpPr>
        <p:spPr>
          <a:xfrm>
            <a:off x="231025" y="781175"/>
            <a:ext cx="8717700" cy="3641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en-US" sz="1500" u="none"/>
              <a:t>Se estaba construyendo un centro local de desarrollo y educación para la primera infancia en una distrito que recibía fondos de AHADI (por sus siglas en inglés), un organismo de USAID dedicado a la asistencia a instituciones descentralizadas. La comunidad quería asegurarse de que este preciado recurso satisficiera sus necesidades y cumpliera con sus expectativas de mejorar su acceso a una educación de calidad en un ambiente seguro. Mediante una revisión minuciosa de los documentos del proyecto, los miembros de la comunidad descubrieron una preocupante discrepancia entre la construcción y los planos aprobados. Los ciudadanos plantearon sus inquietudes al director de Desarrollo y educación de la primera infancia del distrito y al miembro local de la asamblea del distrito. En respuesta, los dirigentes del distrito convocaron al contratista a una reunión pública para abordar la cuestión. Tras reconocer el problema, el contratista asumió su responsabilidad, demolió las obras defectuosas y reconstruyó el centro de acuerdo con el diseño aprobado y las especificaciones del contrato La construcción se completó bajo una estricta supervisión de los ingenieros de obras públicas del distrito y la junta directiva de la escuela.</a:t>
            </a:r>
            <a:endParaRPr sz="1500"/>
          </a:p>
          <a:p>
            <a:pPr indent="0" lvl="0" marL="0" rtl="0" algn="l">
              <a:lnSpc>
                <a:spcPct val="100000"/>
              </a:lnSpc>
              <a:spcBef>
                <a:spcPts val="1000"/>
              </a:spcBef>
              <a:spcAft>
                <a:spcPts val="0"/>
              </a:spcAft>
              <a:buSzPts val="1400"/>
              <a:buNone/>
            </a:pPr>
            <a:r>
              <a:rPr b="1" i="0" lang="en-US" sz="1500" u="none"/>
              <a:t>Ejercicio grupal: </a:t>
            </a:r>
            <a:r>
              <a:rPr b="0" i="0" lang="en-US" sz="1500" u="none"/>
              <a:t>Si la comunidad quisiera saber si la calidad de la educación ha mejorado después de un año de usar los servicios del centro educativo, ¿qué herramientas de transparencia y responsabilidad social podrían utilizar y por qué?</a:t>
            </a:r>
            <a:endParaRPr i="1" sz="1500"/>
          </a:p>
          <a:p>
            <a:pPr indent="0" lvl="0" marL="0" rtl="0" algn="l">
              <a:lnSpc>
                <a:spcPct val="115000"/>
              </a:lnSpc>
              <a:spcBef>
                <a:spcPts val="0"/>
              </a:spcBef>
              <a:spcAft>
                <a:spcPts val="0"/>
              </a:spcAft>
              <a:buSzPts val="1400"/>
              <a:buNone/>
            </a:pPr>
            <a:r>
              <a:t/>
            </a:r>
            <a:endParaRPr sz="1500"/>
          </a:p>
          <a:p>
            <a:pPr indent="0" lvl="0" marL="0" rtl="0" algn="l">
              <a:lnSpc>
                <a:spcPct val="115000"/>
              </a:lnSpc>
              <a:spcBef>
                <a:spcPts val="1600"/>
              </a:spcBef>
              <a:spcAft>
                <a:spcPts val="0"/>
              </a:spcAft>
              <a:buSzPts val="1400"/>
              <a:buNone/>
            </a:pPr>
            <a:r>
              <a:t/>
            </a:r>
            <a:endParaRPr sz="1500"/>
          </a:p>
          <a:p>
            <a:pPr indent="0" lvl="0" marL="0" rtl="0" algn="l">
              <a:lnSpc>
                <a:spcPct val="100000"/>
              </a:lnSpc>
              <a:spcBef>
                <a:spcPts val="1600"/>
              </a:spcBef>
              <a:spcAft>
                <a:spcPts val="0"/>
              </a:spcAft>
              <a:buSzPts val="1400"/>
              <a:buNone/>
            </a:pPr>
            <a:r>
              <a:t/>
            </a:r>
            <a:endParaRPr b="1" sz="1500">
              <a:solidFill>
                <a:schemeClr val="dk1"/>
              </a:solidFill>
            </a:endParaRPr>
          </a:p>
          <a:p>
            <a:pPr indent="0" lvl="0" marL="0" rtl="0" algn="l">
              <a:lnSpc>
                <a:spcPct val="100000"/>
              </a:lnSpc>
              <a:spcBef>
                <a:spcPts val="0"/>
              </a:spcBef>
              <a:spcAft>
                <a:spcPts val="0"/>
              </a:spcAft>
              <a:buSzPts val="1400"/>
              <a:buNone/>
            </a:pPr>
            <a:r>
              <a:t/>
            </a:r>
            <a:endParaRPr b="1" sz="1500"/>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104"/>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u="none"/>
              <a:t>Orientación adicional </a:t>
            </a:r>
            <a:endParaRPr/>
          </a:p>
        </p:txBody>
      </p:sp>
      <p:sp>
        <p:nvSpPr>
          <p:cNvPr id="802" name="Google Shape;802;p104"/>
          <p:cNvSpPr txBox="1"/>
          <p:nvPr>
            <p:ph idx="1" type="body"/>
          </p:nvPr>
        </p:nvSpPr>
        <p:spPr>
          <a:xfrm>
            <a:off x="311700" y="100652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US" sz="1800" u="none">
                <a:solidFill>
                  <a:schemeClr val="dk1"/>
                </a:solidFill>
              </a:rPr>
              <a:t>Antes de empezar a usar la herramienta de auditoría social con la comunidad, realice las siguientes acciones:</a:t>
            </a:r>
            <a:endParaRPr sz="1800">
              <a:solidFill>
                <a:schemeClr val="dk1"/>
              </a:solidFill>
            </a:endParaRPr>
          </a:p>
          <a:p>
            <a:pPr indent="-342900" lvl="0" marL="457200" rtl="0" algn="l">
              <a:lnSpc>
                <a:spcPct val="115000"/>
              </a:lnSpc>
              <a:spcBef>
                <a:spcPts val="1400"/>
              </a:spcBef>
              <a:spcAft>
                <a:spcPts val="0"/>
              </a:spcAft>
              <a:buClr>
                <a:schemeClr val="dk1"/>
              </a:buClr>
              <a:buSzPts val="1800"/>
              <a:buChar char="●"/>
            </a:pPr>
            <a:r>
              <a:rPr b="0" i="0" lang="en-US" sz="1800" u="none">
                <a:solidFill>
                  <a:schemeClr val="dk1"/>
                </a:solidFill>
              </a:rPr>
              <a:t>Asegúrese de conocer bien el enfoque de transformación de la iglesia y de la comunidad empleado en la comunidad donde utilizará la herramienta elegida.</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b="0" i="0" lang="en-US" sz="1800" u="none">
                <a:solidFill>
                  <a:schemeClr val="dk1"/>
                </a:solidFill>
              </a:rPr>
              <a:t>Emprenda una investigación preliminar que responda las siguientes preguntas:</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b="0" i="0" lang="en-US" sz="1800" u="none">
                <a:solidFill>
                  <a:schemeClr val="dk1"/>
                </a:solidFill>
              </a:rPr>
              <a:t>¿Existe una ley sobre el derecho a la información?</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b="0" i="0" lang="en-US" sz="1800" u="none">
                <a:solidFill>
                  <a:schemeClr val="dk1"/>
                </a:solidFill>
              </a:rPr>
              <a:t>¿Están las instituciones gubernamentales dispuestas a compartir información? Si no es así, se deben realizar actividades para abordarlo, ya que las auditorías sociales requieren el acceso a documentos claves relacionados con el proyecto a ser auditado.</a:t>
            </a:r>
            <a:endParaRPr sz="1800">
              <a:solidFill>
                <a:schemeClr val="dk1"/>
              </a:solidFill>
            </a:endParaRPr>
          </a:p>
          <a:p>
            <a:pPr indent="0" lvl="0" marL="457200" rtl="0" algn="l">
              <a:lnSpc>
                <a:spcPct val="100000"/>
              </a:lnSpc>
              <a:spcBef>
                <a:spcPts val="1400"/>
              </a:spcBef>
              <a:spcAft>
                <a:spcPts val="0"/>
              </a:spcAft>
              <a:buSzPts val="1400"/>
              <a:buNone/>
            </a:pPr>
            <a:r>
              <a:t/>
            </a:r>
            <a:endParaRPr sz="1200">
              <a:solidFill>
                <a:schemeClr val="dk1"/>
              </a:solidFill>
            </a:endParaRPr>
          </a:p>
          <a:p>
            <a:pPr indent="0" lvl="0" marL="0" rtl="0" algn="l">
              <a:lnSpc>
                <a:spcPct val="100000"/>
              </a:lnSpc>
              <a:spcBef>
                <a:spcPts val="1400"/>
              </a:spcBef>
              <a:spcAft>
                <a:spcPts val="0"/>
              </a:spcAft>
              <a:buSzPts val="1400"/>
              <a:buNone/>
            </a:pPr>
            <a:r>
              <a:t/>
            </a:r>
            <a:endParaRPr sz="1200">
              <a:solidFill>
                <a:schemeClr val="dk1"/>
              </a:solidFill>
            </a:endParaRPr>
          </a:p>
          <a:p>
            <a:pPr indent="0" lvl="0" marL="0" rtl="0" algn="l">
              <a:lnSpc>
                <a:spcPct val="100000"/>
              </a:lnSpc>
              <a:spcBef>
                <a:spcPts val="1400"/>
              </a:spcBef>
              <a:spcAft>
                <a:spcPts val="0"/>
              </a:spcAft>
              <a:buSzPts val="1400"/>
              <a:buNone/>
            </a:pPr>
            <a:r>
              <a:t/>
            </a:r>
            <a:endParaRPr sz="1200">
              <a:solidFill>
                <a:schemeClr val="dk1"/>
              </a:solidFill>
            </a:endParaRPr>
          </a:p>
          <a:p>
            <a:pPr indent="0" lvl="0" marL="457200" rtl="0" algn="l">
              <a:lnSpc>
                <a:spcPct val="100000"/>
              </a:lnSpc>
              <a:spcBef>
                <a:spcPts val="1400"/>
              </a:spcBef>
              <a:spcAft>
                <a:spcPts val="0"/>
              </a:spcAft>
              <a:buSzPts val="1400"/>
              <a:buNone/>
            </a:pPr>
            <a:r>
              <a:t/>
            </a:r>
            <a:endParaRPr sz="1200">
              <a:solidFill>
                <a:schemeClr val="dk1"/>
              </a:solidFill>
            </a:endParaRPr>
          </a:p>
          <a:p>
            <a:pPr indent="0" lvl="0" marL="0" rtl="0" algn="l">
              <a:lnSpc>
                <a:spcPct val="100000"/>
              </a:lnSpc>
              <a:spcBef>
                <a:spcPts val="1400"/>
              </a:spcBef>
              <a:spcAft>
                <a:spcPts val="0"/>
              </a:spcAft>
              <a:buSzPts val="1400"/>
              <a:buNone/>
            </a:pPr>
            <a:r>
              <a:t/>
            </a:r>
            <a:endParaRPr sz="1200">
              <a:solidFill>
                <a:schemeClr val="dk1"/>
              </a:solidFill>
            </a:endParaRPr>
          </a:p>
          <a:p>
            <a:pPr indent="0" lvl="0" marL="0" rtl="0" algn="l">
              <a:lnSpc>
                <a:spcPct val="100000"/>
              </a:lnSpc>
              <a:spcBef>
                <a:spcPts val="1400"/>
              </a:spcBef>
              <a:spcAft>
                <a:spcPts val="0"/>
              </a:spcAft>
              <a:buSzPts val="1400"/>
              <a:buNone/>
            </a:pPr>
            <a:r>
              <a:t/>
            </a:r>
            <a:endParaRPr sz="1200">
              <a:solidFill>
                <a:schemeClr val="dk1"/>
              </a:solidFill>
            </a:endParaRPr>
          </a:p>
          <a:p>
            <a:pPr indent="0" lvl="0" marL="0" rtl="0" algn="l">
              <a:lnSpc>
                <a:spcPct val="115000"/>
              </a:lnSpc>
              <a:spcBef>
                <a:spcPts val="1400"/>
              </a:spcBef>
              <a:spcAft>
                <a:spcPts val="0"/>
              </a:spcAft>
              <a:buSzPts val="1400"/>
              <a:buNone/>
            </a:pPr>
            <a:r>
              <a:t/>
            </a:r>
            <a:endParaRPr sz="1200"/>
          </a:p>
          <a:p>
            <a:pPr indent="0" lvl="0" marL="0" rtl="0" algn="l">
              <a:lnSpc>
                <a:spcPct val="115000"/>
              </a:lnSpc>
              <a:spcBef>
                <a:spcPts val="1600"/>
              </a:spcBef>
              <a:spcAft>
                <a:spcPts val="1600"/>
              </a:spcAft>
              <a:buSzPts val="1400"/>
              <a:buNone/>
            </a:pPr>
            <a:r>
              <a:t/>
            </a:r>
            <a:endParaRPr sz="1200"/>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105"/>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u="none"/>
              <a:t>Lecturas complementarias</a:t>
            </a:r>
            <a:endParaRPr/>
          </a:p>
        </p:txBody>
      </p:sp>
      <p:sp>
        <p:nvSpPr>
          <p:cNvPr id="808" name="Google Shape;808;p105"/>
          <p:cNvSpPr txBox="1"/>
          <p:nvPr>
            <p:ph idx="1" type="body"/>
          </p:nvPr>
        </p:nvSpPr>
        <p:spPr>
          <a:xfrm>
            <a:off x="505375" y="974000"/>
            <a:ext cx="5043600" cy="27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t>Todos los recursos a continuación solo están disponibles en inglés</a:t>
            </a:r>
            <a:endParaRPr b="1" sz="1700">
              <a:solidFill>
                <a:srgbClr val="007D98"/>
              </a:solidFill>
            </a:endParaRPr>
          </a:p>
          <a:p>
            <a:pPr indent="-336550" lvl="0" marL="457200" rtl="0" algn="l">
              <a:lnSpc>
                <a:spcPct val="100000"/>
              </a:lnSpc>
              <a:spcBef>
                <a:spcPts val="700"/>
              </a:spcBef>
              <a:spcAft>
                <a:spcPts val="0"/>
              </a:spcAft>
              <a:buSzPts val="1700"/>
              <a:buAutoNum type="alphaUcPeriod"/>
            </a:pPr>
            <a:r>
              <a:rPr b="1" i="0" lang="en-US" sz="1700" u="sng">
                <a:solidFill>
                  <a:srgbClr val="007D98"/>
                </a:solidFill>
                <a:hlinkClick r:id="rId3">
                  <a:extLst>
                    <a:ext uri="{A12FA001-AC4F-418D-AE19-62706E023703}">
                      <ahyp:hlinkClr val="tx"/>
                    </a:ext>
                  </a:extLst>
                </a:hlinkClick>
              </a:rPr>
              <a:t>Social Accountability Topic Guide</a:t>
            </a:r>
            <a:r>
              <a:rPr b="0" i="0" lang="en-US" sz="1700" u="sng">
                <a:solidFill>
                  <a:srgbClr val="007D98"/>
                </a:solidFill>
                <a:hlinkClick r:id="rId4">
                  <a:extLst>
                    <a:ext uri="{A12FA001-AC4F-418D-AE19-62706E023703}">
                      <ahyp:hlinkClr val="tx"/>
                    </a:ext>
                  </a:extLst>
                </a:hlinkClick>
              </a:rPr>
              <a:t> </a:t>
            </a:r>
            <a:endParaRPr/>
          </a:p>
          <a:p>
            <a:pPr indent="-336550" lvl="0" marL="457200" rtl="0" algn="l">
              <a:lnSpc>
                <a:spcPct val="100000"/>
              </a:lnSpc>
              <a:spcBef>
                <a:spcPts val="700"/>
              </a:spcBef>
              <a:spcAft>
                <a:spcPts val="0"/>
              </a:spcAft>
              <a:buSzPts val="1700"/>
              <a:buAutoNum type="alphaUcPeriod"/>
            </a:pPr>
            <a:r>
              <a:rPr b="1" i="0" lang="en-US" sz="1700" u="sng">
                <a:solidFill>
                  <a:srgbClr val="007D98"/>
                </a:solidFill>
                <a:hlinkClick r:id="rId5">
                  <a:extLst>
                    <a:ext uri="{A12FA001-AC4F-418D-AE19-62706E023703}">
                      <ahyp:hlinkClr val="tx"/>
                    </a:ext>
                  </a:extLst>
                </a:hlinkClick>
              </a:rPr>
              <a:t>Advocacy and social accountability toolbox</a:t>
            </a:r>
            <a:r>
              <a:rPr b="0" i="0" lang="en-US" sz="1700" u="sng">
                <a:solidFill>
                  <a:srgbClr val="007D98"/>
                </a:solidFill>
                <a:hlinkClick r:id="rId6">
                  <a:extLst>
                    <a:ext uri="{A12FA001-AC4F-418D-AE19-62706E023703}">
                      <ahyp:hlinkClr val="tx"/>
                    </a:ext>
                  </a:extLst>
                </a:hlinkClick>
              </a:rPr>
              <a:t> </a:t>
            </a:r>
            <a:endParaRPr sz="1700"/>
          </a:p>
          <a:p>
            <a:pPr indent="-336550" lvl="0" marL="457200" rtl="0" algn="l">
              <a:lnSpc>
                <a:spcPct val="100000"/>
              </a:lnSpc>
              <a:spcBef>
                <a:spcPts val="0"/>
              </a:spcBef>
              <a:spcAft>
                <a:spcPts val="0"/>
              </a:spcAft>
              <a:buSzPts val="1700"/>
              <a:buAutoNum type="alphaUcPeriod"/>
            </a:pPr>
            <a:r>
              <a:rPr b="1" i="0" lang="en-US" sz="1700" u="sng">
                <a:solidFill>
                  <a:srgbClr val="007D98"/>
                </a:solidFill>
                <a:hlinkClick r:id="rId7">
                  <a:extLst>
                    <a:ext uri="{A12FA001-AC4F-418D-AE19-62706E023703}">
                      <ahyp:hlinkClr val="tx"/>
                    </a:ext>
                  </a:extLst>
                </a:hlinkClick>
              </a:rPr>
              <a:t>Social Audit: A Toolkit A Guide for Performance Improvement and </a:t>
            </a:r>
            <a:br>
              <a:rPr b="1" lang="en-US" sz="1700" u="sng">
                <a:solidFill>
                  <a:srgbClr val="007D98"/>
                </a:solidFill>
                <a:hlinkClick r:id="rId8">
                  <a:extLst>
                    <a:ext uri="{A12FA001-AC4F-418D-AE19-62706E023703}">
                      <ahyp:hlinkClr val="tx"/>
                    </a:ext>
                  </a:extLst>
                </a:hlinkClick>
              </a:rPr>
            </a:br>
            <a:r>
              <a:rPr b="1" i="0" lang="en-US" sz="1700" u="sng">
                <a:solidFill>
                  <a:srgbClr val="007D98"/>
                </a:solidFill>
                <a:hlinkClick r:id="rId9">
                  <a:extLst>
                    <a:ext uri="{A12FA001-AC4F-418D-AE19-62706E023703}">
                      <ahyp:hlinkClr val="tx"/>
                    </a:ext>
                  </a:extLst>
                </a:hlinkClick>
              </a:rPr>
              <a:t>Outcome Measurement</a:t>
            </a:r>
            <a:endParaRPr sz="1700"/>
          </a:p>
          <a:p>
            <a:pPr indent="-336550" lvl="0" marL="457200" rtl="0" algn="l">
              <a:lnSpc>
                <a:spcPct val="100000"/>
              </a:lnSpc>
              <a:spcBef>
                <a:spcPts val="0"/>
              </a:spcBef>
              <a:spcAft>
                <a:spcPts val="0"/>
              </a:spcAft>
              <a:buSzPts val="1700"/>
              <a:buAutoNum type="alphaUcPeriod"/>
            </a:pPr>
            <a:r>
              <a:rPr b="1" i="0" lang="en-US" sz="1700" u="sng">
                <a:solidFill>
                  <a:srgbClr val="007D98"/>
                </a:solidFill>
                <a:hlinkClick r:id="rId10">
                  <a:extLst>
                    <a:ext uri="{A12FA001-AC4F-418D-AE19-62706E023703}">
                      <ahyp:hlinkClr val="tx"/>
                    </a:ext>
                  </a:extLst>
                </a:hlinkClick>
              </a:rPr>
              <a:t>Manual on Social Accountability for Civil Society Organizations and Municipalities in Palestine</a:t>
            </a:r>
            <a:r>
              <a:rPr b="1" i="0" lang="en-US" sz="1700" u="sng">
                <a:solidFill>
                  <a:srgbClr val="007D98"/>
                </a:solidFill>
              </a:rPr>
              <a:t> </a:t>
            </a:r>
            <a:endParaRPr sz="1700"/>
          </a:p>
          <a:p>
            <a:pPr indent="-336550" lvl="0" marL="457200" rtl="0" algn="l">
              <a:lnSpc>
                <a:spcPct val="100000"/>
              </a:lnSpc>
              <a:spcBef>
                <a:spcPts val="0"/>
              </a:spcBef>
              <a:spcAft>
                <a:spcPts val="0"/>
              </a:spcAft>
              <a:buSzPts val="1700"/>
              <a:buAutoNum type="alphaUcPeriod"/>
            </a:pPr>
            <a:r>
              <a:rPr b="1" i="0" lang="en-US" sz="1700" u="sng">
                <a:solidFill>
                  <a:srgbClr val="007D98"/>
                </a:solidFill>
                <a:hlinkClick r:id="rId11">
                  <a:extLst>
                    <a:ext uri="{A12FA001-AC4F-418D-AE19-62706E023703}">
                      <ahyp:hlinkClr val="tx"/>
                    </a:ext>
                  </a:extLst>
                </a:hlinkClick>
              </a:rPr>
              <a:t>Manual on Social Accountability: Concepts and Tools</a:t>
            </a:r>
            <a:endParaRPr b="1" sz="1700">
              <a:solidFill>
                <a:srgbClr val="333333"/>
              </a:solidFill>
            </a:endParaRPr>
          </a:p>
          <a:p>
            <a:pPr indent="0" lvl="0" marL="0" rtl="0" algn="l">
              <a:lnSpc>
                <a:spcPct val="100000"/>
              </a:lnSpc>
              <a:spcBef>
                <a:spcPts val="1100"/>
              </a:spcBef>
              <a:spcAft>
                <a:spcPts val="700"/>
              </a:spcAft>
              <a:buSzPts val="1400"/>
              <a:buNone/>
            </a:pPr>
            <a:r>
              <a:t/>
            </a:r>
            <a:endParaRPr b="1" sz="1700"/>
          </a:p>
        </p:txBody>
      </p:sp>
      <p:pic>
        <p:nvPicPr>
          <p:cNvPr id="809" name="Google Shape;809;p105"/>
          <p:cNvPicPr preferRelativeResize="0"/>
          <p:nvPr/>
        </p:nvPicPr>
        <p:blipFill rotWithShape="1">
          <a:blip r:embed="rId12">
            <a:alphaModFix/>
          </a:blip>
          <a:srcRect b="0" l="0" r="0" t="0"/>
          <a:stretch/>
        </p:blipFill>
        <p:spPr>
          <a:xfrm>
            <a:off x="5681513" y="1574088"/>
            <a:ext cx="2447925" cy="2447925"/>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3" name="Shape 813"/>
        <p:cNvGrpSpPr/>
        <p:nvPr/>
      </p:nvGrpSpPr>
      <p:grpSpPr>
        <a:xfrm>
          <a:off x="0" y="0"/>
          <a:ext cx="0" cy="0"/>
          <a:chOff x="0" y="0"/>
          <a:chExt cx="0" cy="0"/>
        </a:xfrm>
      </p:grpSpPr>
      <p:pic>
        <p:nvPicPr>
          <p:cNvPr id="814" name="Google Shape;814;g3257b5c7ff6_0_296"/>
          <p:cNvPicPr preferRelativeResize="0"/>
          <p:nvPr/>
        </p:nvPicPr>
        <p:blipFill rotWithShape="1">
          <a:blip r:embed="rId4">
            <a:alphaModFix/>
          </a:blip>
          <a:srcRect b="44113" l="32161" r="36260" t="39521"/>
          <a:stretch/>
        </p:blipFill>
        <p:spPr>
          <a:xfrm>
            <a:off x="2850300" y="1703125"/>
            <a:ext cx="3443400" cy="1261776"/>
          </a:xfrm>
          <a:prstGeom prst="rect">
            <a:avLst/>
          </a:prstGeom>
          <a:noFill/>
          <a:ln>
            <a:noFill/>
          </a:ln>
        </p:spPr>
      </p:pic>
      <p:sp>
        <p:nvSpPr>
          <p:cNvPr id="815" name="Google Shape;815;g3257b5c7ff6_0_296"/>
          <p:cNvSpPr txBox="1"/>
          <p:nvPr/>
        </p:nvSpPr>
        <p:spPr>
          <a:xfrm>
            <a:off x="3811100" y="3014300"/>
            <a:ext cx="1716900" cy="296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US" sz="2300">
                <a:solidFill>
                  <a:srgbClr val="0B2F43"/>
                </a:solidFill>
                <a:latin typeface="Calibri"/>
                <a:ea typeface="Calibri"/>
                <a:cs typeface="Calibri"/>
                <a:sym typeface="Calibri"/>
              </a:rPr>
              <a:t>tearfund.org</a:t>
            </a:r>
            <a:endParaRPr b="1" sz="2300">
              <a:solidFill>
                <a:srgbClr val="0B2F43"/>
              </a:solidFill>
              <a:latin typeface="Calibri"/>
              <a:ea typeface="Calibri"/>
              <a:cs typeface="Calibri"/>
              <a:sym typeface="Calibri"/>
            </a:endParaRPr>
          </a:p>
        </p:txBody>
      </p:sp>
      <p:sp>
        <p:nvSpPr>
          <p:cNvPr id="816" name="Google Shape;816;g3257b5c7ff6_0_296"/>
          <p:cNvSpPr txBox="1"/>
          <p:nvPr/>
        </p:nvSpPr>
        <p:spPr>
          <a:xfrm>
            <a:off x="487275" y="4063125"/>
            <a:ext cx="8169300" cy="3078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en-US" sz="1000">
                <a:solidFill>
                  <a:srgbClr val="000000"/>
                </a:solidFill>
                <a:latin typeface="Calibri"/>
                <a:ea typeface="Calibri"/>
                <a:cs typeface="Calibri"/>
                <a:sym typeface="Calibri"/>
              </a:rPr>
              <a:t>Domicilio registrado: Tearfund, 100 Church Road, Teddington, TW11 8QE, Reino Unido. Compañía limitada por garantía registrada en Inglaterra n.º 994339. Organización sin ánimo de lucro  n.º 265464 (Inglaterra y Gales) Organización sin ánimo de lucro n.º SC037624 (Escocia)</a:t>
            </a:r>
            <a:endParaRPr sz="100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1"/>
          <p:cNvSpPr txBox="1"/>
          <p:nvPr>
            <p:ph type="title"/>
          </p:nvPr>
        </p:nvSpPr>
        <p:spPr>
          <a:xfrm>
            <a:off x="311700" y="-40750"/>
            <a:ext cx="5455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400" u="none"/>
              <a:t>Fundamentos bíblicos para la transparencia y responsabilidad social</a:t>
            </a:r>
            <a:endParaRPr sz="2400"/>
          </a:p>
          <a:p>
            <a:pPr indent="0" lvl="0" marL="0" rtl="0" algn="l">
              <a:lnSpc>
                <a:spcPct val="100000"/>
              </a:lnSpc>
              <a:spcBef>
                <a:spcPts val="0"/>
              </a:spcBef>
              <a:spcAft>
                <a:spcPts val="0"/>
              </a:spcAft>
              <a:buSzPts val="2600"/>
              <a:buNone/>
            </a:pPr>
            <a:r>
              <a:t/>
            </a:r>
            <a:endParaRPr sz="2400"/>
          </a:p>
          <a:p>
            <a:pPr indent="0" lvl="0" marL="0" rtl="0" algn="l">
              <a:lnSpc>
                <a:spcPct val="100000"/>
              </a:lnSpc>
              <a:spcBef>
                <a:spcPts val="0"/>
              </a:spcBef>
              <a:spcAft>
                <a:spcPts val="0"/>
              </a:spcAft>
              <a:buClr>
                <a:schemeClr val="dk1"/>
              </a:buClr>
              <a:buSzPts val="1100"/>
              <a:buFont typeface="Arial"/>
              <a:buNone/>
            </a:pPr>
            <a:r>
              <a:t/>
            </a:r>
            <a:endParaRPr sz="2400"/>
          </a:p>
        </p:txBody>
      </p:sp>
      <p:sp>
        <p:nvSpPr>
          <p:cNvPr id="180" name="Google Shape;180;p11"/>
          <p:cNvSpPr txBox="1"/>
          <p:nvPr>
            <p:ph idx="1" type="body"/>
          </p:nvPr>
        </p:nvSpPr>
        <p:spPr>
          <a:xfrm>
            <a:off x="311700" y="2115400"/>
            <a:ext cx="5662200" cy="24399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434343"/>
              </a:buClr>
              <a:buSzPts val="1800"/>
              <a:buFont typeface="Calibri"/>
              <a:buChar char="●"/>
            </a:pPr>
            <a:r>
              <a:rPr b="0" i="0" lang="en-US" sz="1800" u="none"/>
              <a:t>Denunciar la injusticia y la idolatría</a:t>
            </a:r>
            <a:endParaRPr sz="1800"/>
          </a:p>
          <a:p>
            <a:pPr indent="-342900" lvl="0" marL="457200" rtl="0" algn="l">
              <a:lnSpc>
                <a:spcPct val="100000"/>
              </a:lnSpc>
              <a:spcBef>
                <a:spcPts val="0"/>
              </a:spcBef>
              <a:spcAft>
                <a:spcPts val="0"/>
              </a:spcAft>
              <a:buClr>
                <a:srgbClr val="434343"/>
              </a:buClr>
              <a:buSzPts val="1800"/>
              <a:buFont typeface="Calibri"/>
              <a:buChar char="●"/>
            </a:pPr>
            <a:r>
              <a:rPr b="0" i="0" lang="en-US" sz="1800" u="none"/>
              <a:t>Modelar una sociedad alternativa, demostrando cómo Dios pretendía que fuera</a:t>
            </a:r>
            <a:endParaRPr sz="1800"/>
          </a:p>
          <a:p>
            <a:pPr indent="-342900" lvl="0" marL="457200" rtl="0" algn="l">
              <a:lnSpc>
                <a:spcPct val="100000"/>
              </a:lnSpc>
              <a:spcBef>
                <a:spcPts val="0"/>
              </a:spcBef>
              <a:spcAft>
                <a:spcPts val="0"/>
              </a:spcAft>
              <a:buClr>
                <a:srgbClr val="434343"/>
              </a:buClr>
              <a:buSzPts val="1800"/>
              <a:buFont typeface="Calibri"/>
              <a:buChar char="●"/>
            </a:pPr>
            <a:r>
              <a:rPr b="0" i="0" lang="en-US" sz="1800" u="none"/>
              <a:t>Confrontar a la autoridad cuando esta va en contra de lo que la Biblia enseña </a:t>
            </a:r>
            <a:endParaRPr sz="1800"/>
          </a:p>
          <a:p>
            <a:pPr indent="-342900" lvl="0" marL="457200" rtl="0" algn="l">
              <a:lnSpc>
                <a:spcPct val="100000"/>
              </a:lnSpc>
              <a:spcBef>
                <a:spcPts val="0"/>
              </a:spcBef>
              <a:spcAft>
                <a:spcPts val="0"/>
              </a:spcAft>
              <a:buClr>
                <a:srgbClr val="434343"/>
              </a:buClr>
              <a:buSzPts val="1800"/>
              <a:buFont typeface="Calibri"/>
              <a:buChar char="●"/>
            </a:pPr>
            <a:r>
              <a:rPr b="0" i="0" lang="en-US" sz="1800" u="none"/>
              <a:t>Orar para que Dios intervenga </a:t>
            </a:r>
            <a:endParaRPr sz="1800"/>
          </a:p>
          <a:p>
            <a:pPr indent="-342900" lvl="0" marL="457200" rtl="0" algn="l">
              <a:lnSpc>
                <a:spcPct val="100000"/>
              </a:lnSpc>
              <a:spcBef>
                <a:spcPts val="0"/>
              </a:spcBef>
              <a:spcAft>
                <a:spcPts val="0"/>
              </a:spcAft>
              <a:buClr>
                <a:srgbClr val="434343"/>
              </a:buClr>
              <a:buSzPts val="1800"/>
              <a:buFont typeface="Calibri"/>
              <a:buChar char="●"/>
            </a:pPr>
            <a:r>
              <a:rPr b="0" i="0" lang="en-US" sz="1800" u="none"/>
              <a:t>Contribuir a la paz y la reconciliación </a:t>
            </a:r>
            <a:endParaRPr sz="1800"/>
          </a:p>
          <a:p>
            <a:pPr indent="-342900" lvl="0" marL="457200" rtl="0" algn="l">
              <a:lnSpc>
                <a:spcPct val="100000"/>
              </a:lnSpc>
              <a:spcBef>
                <a:spcPts val="0"/>
              </a:spcBef>
              <a:spcAft>
                <a:spcPts val="0"/>
              </a:spcAft>
              <a:buClr>
                <a:srgbClr val="434343"/>
              </a:buClr>
              <a:buSzPts val="1800"/>
              <a:buFont typeface="Calibri"/>
              <a:buChar char="●"/>
            </a:pPr>
            <a:r>
              <a:rPr b="0" i="0" lang="en-US" sz="1800" u="none"/>
              <a:t>Buscar la justicia social y económica</a:t>
            </a:r>
            <a:endParaRPr sz="1800"/>
          </a:p>
          <a:p>
            <a:pPr indent="0" lvl="0" marL="0" rtl="0" algn="l">
              <a:lnSpc>
                <a:spcPct val="115000"/>
              </a:lnSpc>
              <a:spcBef>
                <a:spcPts val="0"/>
              </a:spcBef>
              <a:spcAft>
                <a:spcPts val="1600"/>
              </a:spcAft>
              <a:buSzPts val="1400"/>
              <a:buNone/>
            </a:pPr>
            <a:r>
              <a:t/>
            </a:r>
            <a:endParaRPr sz="1800"/>
          </a:p>
        </p:txBody>
      </p:sp>
      <p:pic>
        <p:nvPicPr>
          <p:cNvPr id="181" name="Google Shape;181;p11"/>
          <p:cNvPicPr preferRelativeResize="0"/>
          <p:nvPr/>
        </p:nvPicPr>
        <p:blipFill rotWithShape="1">
          <a:blip r:embed="rId3">
            <a:alphaModFix/>
          </a:blip>
          <a:srcRect b="0" l="0" r="0" t="0"/>
          <a:stretch/>
        </p:blipFill>
        <p:spPr>
          <a:xfrm>
            <a:off x="6104650" y="2151297"/>
            <a:ext cx="2686500" cy="1790549"/>
          </a:xfrm>
          <a:prstGeom prst="rect">
            <a:avLst/>
          </a:prstGeom>
          <a:noFill/>
          <a:ln>
            <a:noFill/>
          </a:ln>
        </p:spPr>
      </p:pic>
      <p:sp>
        <p:nvSpPr>
          <p:cNvPr id="182" name="Google Shape;182;p11"/>
          <p:cNvSpPr txBox="1"/>
          <p:nvPr>
            <p:ph idx="1" type="body"/>
          </p:nvPr>
        </p:nvSpPr>
        <p:spPr>
          <a:xfrm>
            <a:off x="311700" y="962700"/>
            <a:ext cx="8571900" cy="118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en-US" sz="1800" u="none"/>
              <a:t>Dios ha colocado a personas cristianas en muchas áreas de trabajo y en muchos niveles de la sociedad, todos los cuales necesitan ser influenciados y transformados, si se espera aliviar la pobreza. Las personas cristianas deben usar su influencia estratégica siguiendo el ejemplo bíblico, que implica: </a:t>
            </a:r>
            <a:endParaRPr sz="1800"/>
          </a:p>
          <a:p>
            <a:pPr indent="0" lvl="0" marL="0" rtl="0" algn="l">
              <a:lnSpc>
                <a:spcPct val="115000"/>
              </a:lnSpc>
              <a:spcBef>
                <a:spcPts val="0"/>
              </a:spcBef>
              <a:spcAft>
                <a:spcPts val="1600"/>
              </a:spcAft>
              <a:buSzPts val="1400"/>
              <a:buNone/>
            </a:pPr>
            <a:r>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2"/>
          <p:cNvSpPr txBox="1"/>
          <p:nvPr>
            <p:ph idx="1" type="body"/>
          </p:nvPr>
        </p:nvSpPr>
        <p:spPr>
          <a:xfrm>
            <a:off x="4410750" y="1127400"/>
            <a:ext cx="4397400" cy="288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US" sz="2700" u="none"/>
              <a:t>¿Qué debemos tener en cuenta para aumentar la eficacia y las posibilidades de éxito de las herramientas de transparencia y responsabilidad social?</a:t>
            </a:r>
            <a:endParaRPr sz="2700"/>
          </a:p>
          <a:p>
            <a:pPr indent="0" lvl="0" marL="0" rtl="0" algn="ctr">
              <a:lnSpc>
                <a:spcPct val="115000"/>
              </a:lnSpc>
              <a:spcBef>
                <a:spcPts val="1600"/>
              </a:spcBef>
              <a:spcAft>
                <a:spcPts val="0"/>
              </a:spcAft>
              <a:buSzPts val="1400"/>
              <a:buNone/>
            </a:pPr>
            <a:r>
              <a:rPr b="1" i="0" lang="en-US" sz="1800" u="none"/>
              <a:t>(Reflexión en parejas)</a:t>
            </a:r>
            <a:endParaRPr b="1" sz="1800"/>
          </a:p>
          <a:p>
            <a:pPr indent="0" lvl="0" marL="0" rtl="0" algn="l">
              <a:lnSpc>
                <a:spcPct val="115000"/>
              </a:lnSpc>
              <a:spcBef>
                <a:spcPts val="1600"/>
              </a:spcBef>
              <a:spcAft>
                <a:spcPts val="1600"/>
              </a:spcAft>
              <a:buSzPts val="1400"/>
              <a:buNone/>
            </a:pPr>
            <a:r>
              <a:t/>
            </a:r>
            <a:endParaRPr sz="2700"/>
          </a:p>
        </p:txBody>
      </p:sp>
      <p:sp>
        <p:nvSpPr>
          <p:cNvPr id="188" name="Google Shape;188;p12"/>
          <p:cNvSpPr txBox="1"/>
          <p:nvPr>
            <p:ph type="title"/>
          </p:nvPr>
        </p:nvSpPr>
        <p:spPr>
          <a:xfrm>
            <a:off x="532050" y="1998154"/>
            <a:ext cx="2966100" cy="1147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US" u="none"/>
              <a:t>Herramientas de transparencia y responsabilidad social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3"/>
          <p:cNvSpPr txBox="1"/>
          <p:nvPr>
            <p:ph idx="1" type="body"/>
          </p:nvPr>
        </p:nvSpPr>
        <p:spPr>
          <a:xfrm>
            <a:off x="4437075" y="-23875"/>
            <a:ext cx="4479000" cy="50955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AutoNum type="arabicPeriod"/>
            </a:pPr>
            <a:r>
              <a:rPr b="1" i="0" lang="en-US" sz="1500" u="none"/>
              <a:t>Hacer posible que los ciudadanos interactúen directamente</a:t>
            </a:r>
            <a:r>
              <a:rPr b="0" i="0" lang="en-US" sz="1500" u="none"/>
              <a:t> con las instituciones del Estado con el fin de influir en sus políticas y monitorear sus funciones.</a:t>
            </a:r>
            <a:endParaRPr sz="1500"/>
          </a:p>
          <a:p>
            <a:pPr indent="-323850" lvl="0" marL="457200" rtl="0" algn="l">
              <a:lnSpc>
                <a:spcPct val="115000"/>
              </a:lnSpc>
              <a:spcBef>
                <a:spcPts val="0"/>
              </a:spcBef>
              <a:spcAft>
                <a:spcPts val="0"/>
              </a:spcAft>
              <a:buSzPts val="1500"/>
              <a:buAutoNum type="arabicPeriod"/>
            </a:pPr>
            <a:r>
              <a:rPr b="0" i="0" lang="en-US" sz="1500" u="none"/>
              <a:t>Ser una manera eficiente de </a:t>
            </a:r>
            <a:r>
              <a:rPr b="1" i="0" lang="en-US" sz="1500" u="none"/>
              <a:t>recoger, analizar y transmitir información</a:t>
            </a:r>
            <a:r>
              <a:rPr b="0" i="0" lang="en-US" sz="1500" u="none"/>
              <a:t>.</a:t>
            </a:r>
            <a:endParaRPr sz="1500"/>
          </a:p>
          <a:p>
            <a:pPr indent="-323850" lvl="0" marL="457200" rtl="0" algn="l">
              <a:lnSpc>
                <a:spcPct val="115000"/>
              </a:lnSpc>
              <a:spcBef>
                <a:spcPts val="0"/>
              </a:spcBef>
              <a:spcAft>
                <a:spcPts val="0"/>
              </a:spcAft>
              <a:buSzPts val="1500"/>
              <a:buAutoNum type="arabicPeriod"/>
            </a:pPr>
            <a:r>
              <a:rPr b="0" i="0" lang="en-US" sz="1500" u="none"/>
              <a:t>Brindar </a:t>
            </a:r>
            <a:r>
              <a:rPr b="1" i="0" lang="en-US" sz="1500" u="none"/>
              <a:t>oportunidades para movilizar apoyo público</a:t>
            </a:r>
            <a:r>
              <a:rPr b="0" i="0" lang="en-US" sz="1500" u="none"/>
              <a:t> para proyectos de desarrollo de la comunidad.</a:t>
            </a:r>
            <a:endParaRPr sz="1500"/>
          </a:p>
          <a:p>
            <a:pPr indent="-323850" lvl="0" marL="457200" rtl="0" algn="l">
              <a:lnSpc>
                <a:spcPct val="115000"/>
              </a:lnSpc>
              <a:spcBef>
                <a:spcPts val="0"/>
              </a:spcBef>
              <a:spcAft>
                <a:spcPts val="0"/>
              </a:spcAft>
              <a:buSzPts val="1500"/>
              <a:buAutoNum type="arabicPeriod"/>
            </a:pPr>
            <a:r>
              <a:rPr b="1" i="0" lang="en-US" sz="1500" u="none"/>
              <a:t>Facilitar la incidencia</a:t>
            </a:r>
            <a:r>
              <a:rPr b="0" i="0" lang="en-US" sz="1500" u="none"/>
              <a:t> y la negociación en pos de cambios o mejoras en la prestación de servicios.</a:t>
            </a:r>
            <a:endParaRPr sz="1500"/>
          </a:p>
          <a:p>
            <a:pPr indent="-323850" lvl="0" marL="457200" rtl="0" algn="l">
              <a:lnSpc>
                <a:spcPct val="115000"/>
              </a:lnSpc>
              <a:spcBef>
                <a:spcPts val="0"/>
              </a:spcBef>
              <a:spcAft>
                <a:spcPts val="0"/>
              </a:spcAft>
              <a:buSzPts val="1500"/>
              <a:buAutoNum type="arabicPeriod"/>
            </a:pPr>
            <a:r>
              <a:rPr b="0" i="0" lang="en-US" sz="1500" u="none"/>
              <a:t>Ayudar a los ciudadanos y comunidades a </a:t>
            </a:r>
            <a:r>
              <a:rPr b="1" i="0" lang="en-US" sz="1500" u="none"/>
              <a:t>comprender los procesos de transparencia y responsabilidad social</a:t>
            </a:r>
            <a:r>
              <a:rPr b="0" i="0" lang="en-US" sz="1500" u="none"/>
              <a:t> en diferentes niveles del Gobierno.</a:t>
            </a:r>
            <a:endParaRPr sz="1500"/>
          </a:p>
          <a:p>
            <a:pPr indent="-323850" lvl="0" marL="457200" rtl="0" algn="l">
              <a:lnSpc>
                <a:spcPct val="115000"/>
              </a:lnSpc>
              <a:spcBef>
                <a:spcPts val="0"/>
              </a:spcBef>
              <a:spcAft>
                <a:spcPts val="0"/>
              </a:spcAft>
              <a:buSzPts val="1500"/>
              <a:buAutoNum type="arabicPeriod"/>
            </a:pPr>
            <a:r>
              <a:rPr b="1" i="0" lang="en-US" sz="1500" u="none"/>
              <a:t>Potenciar la participación de los ciudadanos</a:t>
            </a:r>
            <a:r>
              <a:rPr b="0" i="0" lang="en-US" sz="1500" u="none"/>
              <a:t> o de las organizaciones de la sociedad civil en el proceso «interno» de transparencia y responsabilidad social del Gobierno.</a:t>
            </a:r>
            <a:endParaRPr sz="1500"/>
          </a:p>
          <a:p>
            <a:pPr indent="0" lvl="0" marL="457200" rtl="0" algn="l">
              <a:lnSpc>
                <a:spcPct val="115000"/>
              </a:lnSpc>
              <a:spcBef>
                <a:spcPts val="1600"/>
              </a:spcBef>
              <a:spcAft>
                <a:spcPts val="0"/>
              </a:spcAft>
              <a:buSzPts val="1400"/>
              <a:buNone/>
            </a:pPr>
            <a:r>
              <a:t/>
            </a:r>
            <a:endParaRPr sz="1500"/>
          </a:p>
          <a:p>
            <a:pPr indent="0" lvl="0" marL="0" rtl="0" algn="l">
              <a:lnSpc>
                <a:spcPct val="115000"/>
              </a:lnSpc>
              <a:spcBef>
                <a:spcPts val="1600"/>
              </a:spcBef>
              <a:spcAft>
                <a:spcPts val="1600"/>
              </a:spcAft>
              <a:buSzPts val="1400"/>
              <a:buNone/>
            </a:pPr>
            <a:r>
              <a:t/>
            </a:r>
            <a:endParaRPr sz="1500"/>
          </a:p>
        </p:txBody>
      </p:sp>
      <p:sp>
        <p:nvSpPr>
          <p:cNvPr id="194" name="Google Shape;194;p13"/>
          <p:cNvSpPr txBox="1"/>
          <p:nvPr>
            <p:ph type="title"/>
          </p:nvPr>
        </p:nvSpPr>
        <p:spPr>
          <a:xfrm>
            <a:off x="454925" y="1402636"/>
            <a:ext cx="2966100" cy="1919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US" u="none"/>
              <a:t>Las principales metas de las herramientas de transparencia y responsabilidad social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4"/>
          <p:cNvSpPr txBox="1"/>
          <p:nvPr>
            <p:ph idx="1" type="body"/>
          </p:nvPr>
        </p:nvSpPr>
        <p:spPr>
          <a:xfrm>
            <a:off x="4191525" y="-27750"/>
            <a:ext cx="4831200" cy="521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US" sz="1350" u="none"/>
              <a:t>Para hacer uso exitoso y eficaz de estas herramientas es necesari</a:t>
            </a:r>
            <a:r>
              <a:rPr lang="en-US" sz="1350"/>
              <a:t>o</a:t>
            </a:r>
            <a:r>
              <a:rPr b="0" i="0" lang="en-US" sz="1350" u="none"/>
              <a:t>: </a:t>
            </a:r>
            <a:endParaRPr sz="1350"/>
          </a:p>
          <a:p>
            <a:pPr indent="-317500" lvl="0" marL="457200" rtl="0" algn="l">
              <a:lnSpc>
                <a:spcPct val="115000"/>
              </a:lnSpc>
              <a:spcBef>
                <a:spcPts val="1600"/>
              </a:spcBef>
              <a:spcAft>
                <a:spcPts val="0"/>
              </a:spcAft>
              <a:buSzPts val="1400"/>
              <a:buAutoNum type="arabicPeriod"/>
            </a:pPr>
            <a:r>
              <a:rPr b="0" i="0" lang="en-US" u="none"/>
              <a:t>Tener un entendimiento sólido del </a:t>
            </a:r>
            <a:r>
              <a:rPr b="1" i="0" lang="en-US" u="none"/>
              <a:t>contexto social y político.</a:t>
            </a:r>
            <a:endParaRPr b="1"/>
          </a:p>
          <a:p>
            <a:pPr indent="-317500" lvl="0" marL="457200" rtl="0" algn="l">
              <a:lnSpc>
                <a:spcPct val="115000"/>
              </a:lnSpc>
              <a:spcBef>
                <a:spcPts val="0"/>
              </a:spcBef>
              <a:spcAft>
                <a:spcPts val="0"/>
              </a:spcAft>
              <a:buSzPts val="1400"/>
              <a:buAutoNum type="arabicPeriod"/>
            </a:pPr>
            <a:r>
              <a:rPr b="0" i="0" lang="en-US" u="none"/>
              <a:t>Tomarse el tiempo necesario para entender </a:t>
            </a:r>
            <a:r>
              <a:rPr b="1" i="0" lang="en-US" u="none"/>
              <a:t>la estructura de las finanzas públicas</a:t>
            </a:r>
            <a:r>
              <a:rPr b="0" i="0" lang="en-US" u="none"/>
              <a:t> a nivel local, regional y nacional. </a:t>
            </a:r>
            <a:endParaRPr/>
          </a:p>
          <a:p>
            <a:pPr indent="-317500" lvl="0" marL="457200" rtl="0" algn="l">
              <a:lnSpc>
                <a:spcPct val="115000"/>
              </a:lnSpc>
              <a:spcBef>
                <a:spcPts val="0"/>
              </a:spcBef>
              <a:spcAft>
                <a:spcPts val="0"/>
              </a:spcAft>
              <a:buSzPts val="1400"/>
              <a:buAutoNum type="arabicPeriod"/>
            </a:pPr>
            <a:r>
              <a:rPr b="0" i="0" lang="en-US" u="none"/>
              <a:t>Seguir el </a:t>
            </a:r>
            <a:r>
              <a:rPr b="1" i="0" lang="en-US" u="none"/>
              <a:t>enfoque de transformación de la iglesia y de la comunidad de identificar y priorizar las necesidades</a:t>
            </a:r>
            <a:r>
              <a:rPr b="0" i="0" lang="en-US" u="none"/>
              <a:t> para garantizar la sensibilidad frente a las personas de la comunidad. </a:t>
            </a:r>
            <a:endParaRPr/>
          </a:p>
          <a:p>
            <a:pPr indent="-317500" lvl="0" marL="457200" rtl="0" algn="l">
              <a:lnSpc>
                <a:spcPct val="115000"/>
              </a:lnSpc>
              <a:spcBef>
                <a:spcPts val="0"/>
              </a:spcBef>
              <a:spcAft>
                <a:spcPts val="0"/>
              </a:spcAft>
              <a:buSzPts val="1400"/>
              <a:buAutoNum type="arabicPeriod"/>
            </a:pPr>
            <a:r>
              <a:rPr b="0" i="0" lang="en-US" u="none"/>
              <a:t>Apoyar a la comunidad para que identifique un grupo de personas que serán, «promotoras de transparencia y responsabilidad social») quienes liderarán el proceso. </a:t>
            </a:r>
            <a:endParaRPr/>
          </a:p>
          <a:p>
            <a:pPr indent="-317500" lvl="0" marL="457200" rtl="0" algn="l">
              <a:lnSpc>
                <a:spcPct val="115000"/>
              </a:lnSpc>
              <a:spcBef>
                <a:spcPts val="0"/>
              </a:spcBef>
              <a:spcAft>
                <a:spcPts val="0"/>
              </a:spcAft>
              <a:buSzPts val="1400"/>
              <a:buAutoNum type="arabicPeriod"/>
            </a:pPr>
            <a:r>
              <a:rPr b="0" i="0" lang="en-US" u="none"/>
              <a:t>Asegurar que otros miembros de la comunidad comprendan el proceso y proporcionar retroalimentación frecuente para garantizar el máximo nivel de participación. </a:t>
            </a:r>
            <a:endParaRPr/>
          </a:p>
          <a:p>
            <a:pPr indent="-317500" lvl="0" marL="457200" rtl="0" algn="l">
              <a:lnSpc>
                <a:spcPct val="115000"/>
              </a:lnSpc>
              <a:spcBef>
                <a:spcPts val="0"/>
              </a:spcBef>
              <a:spcAft>
                <a:spcPts val="0"/>
              </a:spcAft>
              <a:buSzPts val="1400"/>
              <a:buAutoNum type="arabicPeriod"/>
            </a:pPr>
            <a:r>
              <a:rPr b="0" i="0" lang="en-US" u="none"/>
              <a:t>Captar el compromiso del proveedor o los proveedores de servicios desde el principio.</a:t>
            </a:r>
            <a:endParaRPr/>
          </a:p>
          <a:p>
            <a:pPr indent="-317500" lvl="0" marL="457200" rtl="0" algn="l">
              <a:lnSpc>
                <a:spcPct val="115000"/>
              </a:lnSpc>
              <a:spcBef>
                <a:spcPts val="0"/>
              </a:spcBef>
              <a:spcAft>
                <a:spcPts val="0"/>
              </a:spcAft>
              <a:buSzPts val="1400"/>
              <a:buAutoNum type="arabicPeriod"/>
            </a:pPr>
            <a:r>
              <a:rPr b="0" i="0" lang="en-US" u="none"/>
              <a:t>Preparar un plan para un seguimiento coordinado. </a:t>
            </a:r>
            <a:endParaRPr/>
          </a:p>
          <a:p>
            <a:pPr indent="0" lvl="0" marL="45720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
        <p:nvSpPr>
          <p:cNvPr id="200" name="Google Shape;200;p14"/>
          <p:cNvSpPr txBox="1"/>
          <p:nvPr>
            <p:ph type="title"/>
          </p:nvPr>
        </p:nvSpPr>
        <p:spPr>
          <a:xfrm>
            <a:off x="532050" y="1998154"/>
            <a:ext cx="2966100" cy="1147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US" u="none"/>
              <a:t>Factores a tener presentes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5"/>
          <p:cNvSpPr txBox="1"/>
          <p:nvPr>
            <p:ph type="title"/>
          </p:nvPr>
        </p:nvSpPr>
        <p:spPr>
          <a:xfrm>
            <a:off x="311700" y="-40750"/>
            <a:ext cx="5357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u="none"/>
              <a:t>Ciclo de desarrollo de un plan de gobierno genérico </a:t>
            </a:r>
            <a:endParaRPr/>
          </a:p>
          <a:p>
            <a:pPr indent="0" lvl="0" marL="0" rtl="0" algn="l">
              <a:lnSpc>
                <a:spcPct val="100000"/>
              </a:lnSpc>
              <a:spcBef>
                <a:spcPts val="0"/>
              </a:spcBef>
              <a:spcAft>
                <a:spcPts val="0"/>
              </a:spcAft>
              <a:buSzPts val="2600"/>
              <a:buNone/>
            </a:pPr>
            <a:r>
              <a:t/>
            </a:r>
            <a:endParaRPr/>
          </a:p>
        </p:txBody>
      </p:sp>
      <p:sp>
        <p:nvSpPr>
          <p:cNvPr id="206" name="Google Shape;206;p15"/>
          <p:cNvSpPr txBox="1"/>
          <p:nvPr/>
        </p:nvSpPr>
        <p:spPr>
          <a:xfrm>
            <a:off x="5984775" y="953475"/>
            <a:ext cx="28005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Hay </a:t>
            </a:r>
            <a:r>
              <a:rPr b="1" i="0" lang="en-US" sz="1400" u="none" cap="none" strike="noStrike">
                <a:solidFill>
                  <a:srgbClr val="000000"/>
                </a:solidFill>
                <a:latin typeface="Arial"/>
                <a:ea typeface="Arial"/>
                <a:cs typeface="Arial"/>
                <a:sym typeface="Arial"/>
              </a:rPr>
              <a:t>tres etapas principales representadas </a:t>
            </a:r>
            <a:r>
              <a:rPr b="0" i="0" lang="en-US" sz="1400" u="none" cap="none" strike="noStrike">
                <a:solidFill>
                  <a:srgbClr val="000000"/>
                </a:solidFill>
                <a:latin typeface="Arial"/>
                <a:ea typeface="Arial"/>
                <a:cs typeface="Arial"/>
                <a:sym typeface="Arial"/>
              </a:rPr>
              <a:t>en el ciclo de desarrollo de cualquier plan de gobierno.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Algunos Gobiernos pueden separar las tareas y tener más etapas.</a:t>
            </a:r>
            <a:endParaRPr b="0" i="0" sz="1400" u="none" cap="none" strike="noStrike">
              <a:solidFill>
                <a:srgbClr val="000000"/>
              </a:solidFill>
              <a:latin typeface="Arial"/>
              <a:ea typeface="Arial"/>
              <a:cs typeface="Arial"/>
              <a:sym typeface="Arial"/>
            </a:endParaRPr>
          </a:p>
        </p:txBody>
      </p:sp>
      <p:sp>
        <p:nvSpPr>
          <p:cNvPr id="207" name="Google Shape;207;p15"/>
          <p:cNvSpPr txBox="1"/>
          <p:nvPr/>
        </p:nvSpPr>
        <p:spPr>
          <a:xfrm>
            <a:off x="6082850" y="3149675"/>
            <a:ext cx="2702400" cy="1584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chemeClr val="dk2"/>
                </a:solidFill>
              </a:rPr>
              <a:t>Preguntas para una </a:t>
            </a:r>
            <a:r>
              <a:rPr b="1" i="0" lang="en-US" sz="1400" u="none" cap="none" strike="noStrike">
                <a:solidFill>
                  <a:schemeClr val="dk2"/>
                </a:solidFill>
                <a:latin typeface="Arial"/>
                <a:ea typeface="Arial"/>
                <a:cs typeface="Arial"/>
                <a:sym typeface="Arial"/>
              </a:rPr>
              <a:t>plenaria</a:t>
            </a:r>
            <a:r>
              <a:rPr b="1" lang="en-US">
                <a:solidFill>
                  <a:schemeClr val="dk2"/>
                </a:solidFill>
              </a:rPr>
              <a:t> breve:</a:t>
            </a:r>
            <a:endParaRPr b="1" i="1" sz="1400" u="none" cap="none" strike="noStrike">
              <a:solidFill>
                <a:schemeClr val="dk2"/>
              </a:solidFill>
              <a:latin typeface="Arial"/>
              <a:ea typeface="Arial"/>
              <a:cs typeface="Arial"/>
              <a:sym typeface="Arial"/>
            </a:endParaRPr>
          </a:p>
          <a:p>
            <a:pPr indent="-317500" lvl="0" marL="457200" marR="0" rtl="0" algn="l">
              <a:lnSpc>
                <a:spcPct val="100000"/>
              </a:lnSpc>
              <a:spcBef>
                <a:spcPts val="0"/>
              </a:spcBef>
              <a:spcAft>
                <a:spcPts val="0"/>
              </a:spcAft>
              <a:buClr>
                <a:schemeClr val="dk2"/>
              </a:buClr>
              <a:buSzPts val="1400"/>
              <a:buFont typeface="Arial"/>
              <a:buChar char="●"/>
            </a:pPr>
            <a:r>
              <a:rPr b="0" i="0" lang="en-US" sz="1400" u="none" cap="none" strike="noStrike">
                <a:solidFill>
                  <a:schemeClr val="dk2"/>
                </a:solidFill>
                <a:latin typeface="Arial"/>
                <a:ea typeface="Arial"/>
                <a:cs typeface="Arial"/>
                <a:sym typeface="Arial"/>
              </a:rPr>
              <a:t>¿Qué está sucediendo en cada etapa? </a:t>
            </a:r>
            <a:endParaRPr b="0" i="0" sz="1400" u="none" cap="none" strike="noStrike">
              <a:solidFill>
                <a:schemeClr val="dk2"/>
              </a:solidFill>
              <a:latin typeface="Arial"/>
              <a:ea typeface="Arial"/>
              <a:cs typeface="Arial"/>
              <a:sym typeface="Arial"/>
            </a:endParaRPr>
          </a:p>
          <a:p>
            <a:pPr indent="-317500" lvl="0" marL="457200" marR="0" rtl="0" algn="l">
              <a:lnSpc>
                <a:spcPct val="100000"/>
              </a:lnSpc>
              <a:spcBef>
                <a:spcPts val="0"/>
              </a:spcBef>
              <a:spcAft>
                <a:spcPts val="0"/>
              </a:spcAft>
              <a:buClr>
                <a:schemeClr val="dk2"/>
              </a:buClr>
              <a:buSzPts val="1400"/>
              <a:buFont typeface="Arial"/>
              <a:buChar char="●"/>
            </a:pPr>
            <a:r>
              <a:rPr b="0" i="0" lang="en-US" sz="1400" u="none" cap="none" strike="noStrike">
                <a:solidFill>
                  <a:schemeClr val="dk2"/>
                </a:solidFill>
                <a:latin typeface="Arial"/>
                <a:ea typeface="Arial"/>
                <a:cs typeface="Arial"/>
                <a:sym typeface="Arial"/>
              </a:rPr>
              <a:t>¿Puede darnos algunos ejemplos prácticos?</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08" name="Google Shape;208;p15"/>
          <p:cNvPicPr preferRelativeResize="0"/>
          <p:nvPr/>
        </p:nvPicPr>
        <p:blipFill>
          <a:blip r:embed="rId3">
            <a:alphaModFix/>
          </a:blip>
          <a:stretch>
            <a:fillRect/>
          </a:stretch>
        </p:blipFill>
        <p:spPr>
          <a:xfrm>
            <a:off x="76200" y="1293950"/>
            <a:ext cx="5679975" cy="287808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6"/>
          <p:cNvSpPr txBox="1"/>
          <p:nvPr>
            <p:ph type="title"/>
          </p:nvPr>
        </p:nvSpPr>
        <p:spPr>
          <a:xfrm>
            <a:off x="311700" y="35450"/>
            <a:ext cx="5379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400" u="none"/>
              <a:t>Uso de las herramientas dentro del ciclo de desarrollo de un plan de gobierno </a:t>
            </a:r>
            <a:endParaRPr sz="2400"/>
          </a:p>
          <a:p>
            <a:pPr indent="0" lvl="0" marL="0" rtl="0" algn="l">
              <a:lnSpc>
                <a:spcPct val="100000"/>
              </a:lnSpc>
              <a:spcBef>
                <a:spcPts val="0"/>
              </a:spcBef>
              <a:spcAft>
                <a:spcPts val="0"/>
              </a:spcAft>
              <a:buSzPts val="2600"/>
              <a:buNone/>
            </a:pPr>
            <a:r>
              <a:t/>
            </a:r>
            <a:endParaRPr/>
          </a:p>
        </p:txBody>
      </p:sp>
      <p:sp>
        <p:nvSpPr>
          <p:cNvPr id="214" name="Google Shape;214;p16"/>
          <p:cNvSpPr txBox="1"/>
          <p:nvPr/>
        </p:nvSpPr>
        <p:spPr>
          <a:xfrm>
            <a:off x="6323250" y="1748675"/>
            <a:ext cx="2620500" cy="21351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2"/>
                </a:solidFill>
                <a:latin typeface="Arial"/>
                <a:ea typeface="Arial"/>
                <a:cs typeface="Arial"/>
                <a:sym typeface="Arial"/>
              </a:rPr>
              <a:t>Ejercicio grupal:</a:t>
            </a:r>
            <a:endParaRPr b="1" i="1" sz="1400" u="none" cap="none" strike="noStrike">
              <a:solidFill>
                <a:schemeClr val="dk2"/>
              </a:solidFill>
              <a:latin typeface="Arial"/>
              <a:ea typeface="Arial"/>
              <a:cs typeface="Arial"/>
              <a:sym typeface="Arial"/>
            </a:endParaRPr>
          </a:p>
          <a:p>
            <a:pPr indent="-317500" lvl="0" marL="457200" marR="0" rtl="0" algn="l">
              <a:lnSpc>
                <a:spcPct val="100000"/>
              </a:lnSpc>
              <a:spcBef>
                <a:spcPts val="0"/>
              </a:spcBef>
              <a:spcAft>
                <a:spcPts val="0"/>
              </a:spcAft>
              <a:buClr>
                <a:schemeClr val="dk2"/>
              </a:buClr>
              <a:buSzPts val="1400"/>
              <a:buFont typeface="Arial"/>
              <a:buChar char="●"/>
            </a:pPr>
            <a:r>
              <a:rPr b="0" i="0" lang="en-US" sz="1400" u="none" cap="none" strike="noStrike">
                <a:solidFill>
                  <a:schemeClr val="dk2"/>
                </a:solidFill>
                <a:latin typeface="Arial"/>
                <a:ea typeface="Arial"/>
                <a:cs typeface="Arial"/>
                <a:sym typeface="Arial"/>
              </a:rPr>
              <a:t>¿Qué herramientas se pueden utilizar en cada etapa del ciclo de desarrollo? </a:t>
            </a:r>
            <a:endParaRPr b="0" i="0" sz="1400" u="none" cap="none" strike="noStrike">
              <a:solidFill>
                <a:schemeClr val="dk2"/>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a:p>
            <a:pPr indent="-317500" lvl="0" marL="457200" marR="0" rtl="0" algn="l">
              <a:lnSpc>
                <a:spcPct val="100000"/>
              </a:lnSpc>
              <a:spcBef>
                <a:spcPts val="0"/>
              </a:spcBef>
              <a:spcAft>
                <a:spcPts val="0"/>
              </a:spcAft>
              <a:buClr>
                <a:schemeClr val="dk2"/>
              </a:buClr>
              <a:buSzPts val="1400"/>
              <a:buFont typeface="Arial"/>
              <a:buChar char="●"/>
            </a:pPr>
            <a:r>
              <a:rPr b="0" i="0" lang="en-US" sz="1400" u="none" cap="none" strike="noStrike">
                <a:solidFill>
                  <a:schemeClr val="dk2"/>
                </a:solidFill>
                <a:latin typeface="Arial"/>
                <a:ea typeface="Arial"/>
                <a:cs typeface="Arial"/>
                <a:sym typeface="Arial"/>
              </a:rPr>
              <a:t>Comparta por que escogió esas herramientas.</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15" name="Google Shape;215;p16"/>
          <p:cNvPicPr preferRelativeResize="0"/>
          <p:nvPr/>
        </p:nvPicPr>
        <p:blipFill>
          <a:blip r:embed="rId3">
            <a:alphaModFix/>
          </a:blip>
          <a:stretch>
            <a:fillRect/>
          </a:stretch>
        </p:blipFill>
        <p:spPr>
          <a:xfrm>
            <a:off x="152400" y="1217750"/>
            <a:ext cx="6018449" cy="304959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7"/>
          <p:cNvSpPr txBox="1"/>
          <p:nvPr>
            <p:ph type="title"/>
          </p:nvPr>
        </p:nvSpPr>
        <p:spPr>
          <a:xfrm>
            <a:off x="122550" y="-40750"/>
            <a:ext cx="5568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300" u="none"/>
              <a:t>Herramientas a usar según el ciclo de desarrollo de un plan de gobierno </a:t>
            </a:r>
            <a:endParaRPr sz="2300"/>
          </a:p>
          <a:p>
            <a:pPr indent="0" lvl="0" marL="0" rtl="0" algn="l">
              <a:lnSpc>
                <a:spcPct val="100000"/>
              </a:lnSpc>
              <a:spcBef>
                <a:spcPts val="0"/>
              </a:spcBef>
              <a:spcAft>
                <a:spcPts val="0"/>
              </a:spcAft>
              <a:buSzPts val="2600"/>
              <a:buNone/>
            </a:pPr>
            <a:r>
              <a:t/>
            </a:r>
            <a:endParaRPr/>
          </a:p>
        </p:txBody>
      </p:sp>
      <p:graphicFrame>
        <p:nvGraphicFramePr>
          <p:cNvPr id="221" name="Google Shape;221;p17"/>
          <p:cNvGraphicFramePr/>
          <p:nvPr/>
        </p:nvGraphicFramePr>
        <p:xfrm>
          <a:off x="0" y="854800"/>
          <a:ext cx="3000000" cy="3000000"/>
        </p:xfrm>
        <a:graphic>
          <a:graphicData uri="http://schemas.openxmlformats.org/drawingml/2006/table">
            <a:tbl>
              <a:tblPr>
                <a:noFill/>
                <a:tableStyleId>{0AB7CB99-D8AE-48E7-A4A6-1B40F594562A}</a:tableStyleId>
              </a:tblPr>
              <a:tblGrid>
                <a:gridCol w="2098025"/>
                <a:gridCol w="2329875"/>
                <a:gridCol w="2329875"/>
                <a:gridCol w="2329875"/>
              </a:tblGrid>
              <a:tr h="1044600">
                <a:tc>
                  <a:txBody>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solidFill>
                            <a:srgbClr val="333333"/>
                          </a:solidFill>
                          <a:latin typeface="Calibri"/>
                          <a:ea typeface="Calibri"/>
                          <a:cs typeface="Calibri"/>
                          <a:sym typeface="Calibri"/>
                        </a:rPr>
                        <a:t>Etapas del ciclo de desarrollo de un plan de gobierno</a:t>
                      </a:r>
                      <a:endParaRPr b="1" sz="1300" u="none" cap="none" strike="noStrike">
                        <a:solidFill>
                          <a:srgbClr val="333333"/>
                        </a:solidFill>
                        <a:latin typeface="Calibri"/>
                        <a:ea typeface="Calibri"/>
                        <a:cs typeface="Calibri"/>
                        <a:sym typeface="Calibri"/>
                      </a:endParaRPr>
                    </a:p>
                  </a:txBody>
                  <a:tcPr marT="45075" marB="45075" marR="45075" marL="45075">
                    <a:solidFill>
                      <a:srgbClr val="E5E5E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solidFill>
                            <a:srgbClr val="FFFFFF"/>
                          </a:solidFill>
                          <a:latin typeface="Calibri"/>
                          <a:ea typeface="Calibri"/>
                          <a:cs typeface="Calibri"/>
                          <a:sym typeface="Calibri"/>
                        </a:rPr>
                        <a:t>Etapa 1:</a:t>
                      </a:r>
                      <a:endParaRPr b="1" sz="13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solidFill>
                            <a:srgbClr val="FFFFFF"/>
                          </a:solidFill>
                          <a:latin typeface="Calibri"/>
                          <a:ea typeface="Calibri"/>
                          <a:cs typeface="Calibri"/>
                          <a:sym typeface="Calibri"/>
                        </a:rPr>
                        <a:t>Monitorear e influir en la planificación estratégica y en la elaboración de presupuestos</a:t>
                      </a:r>
                      <a:endParaRPr b="1" sz="1300" u="none" cap="none" strike="noStrike">
                        <a:solidFill>
                          <a:srgbClr val="333333"/>
                        </a:solidFill>
                        <a:latin typeface="Calibri"/>
                        <a:ea typeface="Calibri"/>
                        <a:cs typeface="Calibri"/>
                        <a:sym typeface="Calibri"/>
                      </a:endParaRPr>
                    </a:p>
                  </a:txBody>
                  <a:tcPr marT="45075" marB="45075" marR="45075" marL="45075">
                    <a:solidFill>
                      <a:srgbClr val="5260B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solidFill>
                            <a:srgbClr val="FFFFFF"/>
                          </a:solidFill>
                          <a:latin typeface="Calibri"/>
                          <a:ea typeface="Calibri"/>
                          <a:cs typeface="Calibri"/>
                          <a:sym typeface="Calibri"/>
                        </a:rPr>
                        <a:t>Etapa 2:</a:t>
                      </a:r>
                      <a:endParaRPr b="1" sz="13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solidFill>
                            <a:srgbClr val="FFFFFF"/>
                          </a:solidFill>
                          <a:latin typeface="Calibri"/>
                          <a:ea typeface="Calibri"/>
                          <a:cs typeface="Calibri"/>
                          <a:sym typeface="Calibri"/>
                        </a:rPr>
                        <a:t>Monitorear la implementación de proyectos y programas</a:t>
                      </a:r>
                      <a:endParaRPr b="1" sz="1300" u="none" cap="none" strike="noStrike">
                        <a:solidFill>
                          <a:srgbClr val="333333"/>
                        </a:solidFill>
                        <a:latin typeface="Calibri"/>
                        <a:ea typeface="Calibri"/>
                        <a:cs typeface="Calibri"/>
                        <a:sym typeface="Calibri"/>
                      </a:endParaRPr>
                    </a:p>
                  </a:txBody>
                  <a:tcPr marT="45075" marB="45075" marR="45075" marL="45075">
                    <a:solidFill>
                      <a:srgbClr val="D13D60"/>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solidFill>
                            <a:srgbClr val="FFFFFF"/>
                          </a:solidFill>
                          <a:latin typeface="Calibri"/>
                          <a:ea typeface="Calibri"/>
                          <a:cs typeface="Calibri"/>
                          <a:sym typeface="Calibri"/>
                        </a:rPr>
                        <a:t>Etapa 3:</a:t>
                      </a:r>
                      <a:endParaRPr b="1" sz="13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solidFill>
                            <a:srgbClr val="FFFFFF"/>
                          </a:solidFill>
                          <a:latin typeface="Calibri"/>
                          <a:ea typeface="Calibri"/>
                          <a:cs typeface="Calibri"/>
                          <a:sym typeface="Calibri"/>
                        </a:rPr>
                        <a:t>Monitorear los resultados del plan de desarrollo</a:t>
                      </a:r>
                      <a:endParaRPr b="1" sz="1300" u="none" cap="none" strike="noStrike">
                        <a:solidFill>
                          <a:srgbClr val="333333"/>
                        </a:solidFill>
                        <a:latin typeface="Calibri"/>
                        <a:ea typeface="Calibri"/>
                        <a:cs typeface="Calibri"/>
                        <a:sym typeface="Calibri"/>
                      </a:endParaRPr>
                    </a:p>
                  </a:txBody>
                  <a:tcPr marT="45075" marB="45075" marR="45075" marL="45075">
                    <a:solidFill>
                      <a:srgbClr val="78398E"/>
                    </a:solidFill>
                  </a:tcPr>
                </a:tc>
              </a:tr>
              <a:tr h="1044600">
                <a:tc>
                  <a:txBody>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solidFill>
                            <a:srgbClr val="333333"/>
                          </a:solidFill>
                          <a:latin typeface="Calibri"/>
                          <a:ea typeface="Calibri"/>
                          <a:cs typeface="Calibri"/>
                          <a:sym typeface="Calibri"/>
                        </a:rPr>
                        <a:t>Pregunta clave </a:t>
                      </a:r>
                      <a:br>
                        <a:rPr b="1" lang="en-US" sz="1300" u="none" cap="none" strike="noStrike">
                          <a:solidFill>
                            <a:srgbClr val="333333"/>
                          </a:solidFill>
                          <a:latin typeface="Calibri"/>
                          <a:ea typeface="Calibri"/>
                          <a:cs typeface="Calibri"/>
                          <a:sym typeface="Calibri"/>
                        </a:rPr>
                      </a:br>
                      <a:r>
                        <a:rPr b="1" i="0" lang="en-US" sz="1300" u="none" cap="none" strike="noStrike">
                          <a:solidFill>
                            <a:srgbClr val="333333"/>
                          </a:solidFill>
                          <a:latin typeface="Calibri"/>
                          <a:ea typeface="Calibri"/>
                          <a:cs typeface="Calibri"/>
                          <a:sym typeface="Calibri"/>
                        </a:rPr>
                        <a:t>que se busca responder</a:t>
                      </a:r>
                      <a:endParaRPr b="1" sz="1300" u="none" cap="none" strike="noStrike">
                        <a:solidFill>
                          <a:srgbClr val="333333"/>
                        </a:solidFill>
                        <a:latin typeface="Calibri"/>
                        <a:ea typeface="Calibri"/>
                        <a:cs typeface="Calibri"/>
                        <a:sym typeface="Calibri"/>
                      </a:endParaRPr>
                    </a:p>
                  </a:txBody>
                  <a:tcPr marT="45075" marB="45075" marR="45075" marL="45075">
                    <a:solidFill>
                      <a:srgbClr val="E5E5E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300" u="none" cap="none" strike="noStrike">
                          <a:solidFill>
                            <a:srgbClr val="333333"/>
                          </a:solidFill>
                          <a:latin typeface="Calibri"/>
                          <a:ea typeface="Calibri"/>
                          <a:cs typeface="Calibri"/>
                          <a:sym typeface="Calibri"/>
                        </a:rPr>
                        <a:t>¿Se han desarrollado los planes y </a:t>
                      </a:r>
                      <a:br>
                        <a:rPr lang="en-US" sz="1300" u="none" cap="none" strike="noStrike">
                          <a:solidFill>
                            <a:srgbClr val="333333"/>
                          </a:solidFill>
                          <a:latin typeface="Calibri"/>
                          <a:ea typeface="Calibri"/>
                          <a:cs typeface="Calibri"/>
                          <a:sym typeface="Calibri"/>
                        </a:rPr>
                      </a:br>
                      <a:r>
                        <a:rPr b="0" i="0" lang="en-US" sz="1300" u="none" cap="none" strike="noStrike">
                          <a:solidFill>
                            <a:srgbClr val="333333"/>
                          </a:solidFill>
                          <a:latin typeface="Calibri"/>
                          <a:ea typeface="Calibri"/>
                          <a:cs typeface="Calibri"/>
                          <a:sym typeface="Calibri"/>
                        </a:rPr>
                        <a:t>se han destinado los fondos adecuados para alcanzar las metas establecidas?</a:t>
                      </a:r>
                      <a:endParaRPr b="1" sz="1300" u="none" cap="none" strike="noStrike">
                        <a:solidFill>
                          <a:srgbClr val="333333"/>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300" u="none" cap="none" strike="noStrike">
                          <a:solidFill>
                            <a:srgbClr val="333333"/>
                          </a:solidFill>
                          <a:latin typeface="Calibri"/>
                          <a:ea typeface="Calibri"/>
                          <a:cs typeface="Calibri"/>
                          <a:sym typeface="Calibri"/>
                        </a:rPr>
                        <a:t>¿Los proyectos y las actividades se están realizando </a:t>
                      </a:r>
                      <a:br>
                        <a:rPr lang="en-US" sz="1300" u="none" cap="none" strike="noStrike">
                          <a:solidFill>
                            <a:srgbClr val="333333"/>
                          </a:solidFill>
                          <a:latin typeface="Calibri"/>
                          <a:ea typeface="Calibri"/>
                          <a:cs typeface="Calibri"/>
                          <a:sym typeface="Calibri"/>
                        </a:rPr>
                      </a:br>
                      <a:r>
                        <a:rPr b="0" i="0" lang="en-US" sz="1300" u="none" cap="none" strike="noStrike">
                          <a:solidFill>
                            <a:srgbClr val="333333"/>
                          </a:solidFill>
                          <a:latin typeface="Calibri"/>
                          <a:ea typeface="Calibri"/>
                          <a:cs typeface="Calibri"/>
                          <a:sym typeface="Calibri"/>
                        </a:rPr>
                        <a:t>de acuerdo con la calidad deseada, el plan y el presupuesto?</a:t>
                      </a:r>
                      <a:endParaRPr b="1" sz="1300" u="none" cap="none" strike="noStrike">
                        <a:solidFill>
                          <a:srgbClr val="333333"/>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300" u="none" cap="none" strike="noStrike">
                          <a:solidFill>
                            <a:srgbClr val="333333"/>
                          </a:solidFill>
                          <a:latin typeface="Calibri"/>
                          <a:ea typeface="Calibri"/>
                          <a:cs typeface="Calibri"/>
                          <a:sym typeface="Calibri"/>
                        </a:rPr>
                        <a:t>¿Los proyectos y actividades implementadas nos están ayudando a alcanzar las metas y los resultados deseados?</a:t>
                      </a:r>
                      <a:endParaRPr b="1" sz="1300" u="none" cap="none" strike="noStrike">
                        <a:solidFill>
                          <a:srgbClr val="333333"/>
                        </a:solidFill>
                        <a:latin typeface="Calibri"/>
                        <a:ea typeface="Calibri"/>
                        <a:cs typeface="Calibri"/>
                        <a:sym typeface="Calibri"/>
                      </a:endParaRPr>
                    </a:p>
                  </a:txBody>
                  <a:tcPr marT="45075" marB="45075" marR="45075" marL="45075">
                    <a:solidFill>
                      <a:schemeClr val="lt1"/>
                    </a:solidFill>
                  </a:tcPr>
                </a:tc>
              </a:tr>
              <a:tr h="572975">
                <a:tc rowSpan="5">
                  <a:txBody>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solidFill>
                            <a:srgbClr val="333333"/>
                          </a:solidFill>
                          <a:latin typeface="Calibri"/>
                          <a:ea typeface="Calibri"/>
                          <a:cs typeface="Calibri"/>
                          <a:sym typeface="Calibri"/>
                        </a:rPr>
                        <a:t>Herramientas de transparencia y responsabilidad social a utilizar, disponibles en esta guía</a:t>
                      </a:r>
                      <a:endParaRPr b="1" sz="1300" u="none" cap="none" strike="noStrike">
                        <a:solidFill>
                          <a:srgbClr val="333333"/>
                        </a:solidFill>
                        <a:latin typeface="Calibri"/>
                        <a:ea typeface="Calibri"/>
                        <a:cs typeface="Calibri"/>
                        <a:sym typeface="Calibri"/>
                      </a:endParaRPr>
                    </a:p>
                  </a:txBody>
                  <a:tcPr marT="45075" marB="45075" marR="45075" marL="45075">
                    <a:solidFill>
                      <a:srgbClr val="E5E5E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latin typeface="Calibri"/>
                          <a:ea typeface="Calibri"/>
                          <a:cs typeface="Calibri"/>
                          <a:sym typeface="Calibri"/>
                        </a:rPr>
                        <a:t>El proceso de planificación participativa</a:t>
                      </a:r>
                      <a:endParaRPr b="1" sz="13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latin typeface="Calibri"/>
                          <a:ea typeface="Calibri"/>
                          <a:cs typeface="Calibri"/>
                          <a:sym typeface="Calibri"/>
                        </a:rPr>
                        <a:t>Seguimiento del presupuesto </a:t>
                      </a:r>
                      <a:endParaRPr b="1" sz="13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latin typeface="Calibri"/>
                          <a:ea typeface="Calibri"/>
                          <a:cs typeface="Calibri"/>
                          <a:sym typeface="Calibri"/>
                        </a:rPr>
                        <a:t>Seguimiento del presupuesto </a:t>
                      </a:r>
                      <a:endParaRPr b="1" sz="1300" u="none" cap="none" strike="noStrike">
                        <a:solidFill>
                          <a:srgbClr val="007D98"/>
                        </a:solidFill>
                        <a:latin typeface="Calibri"/>
                        <a:ea typeface="Calibri"/>
                        <a:cs typeface="Calibri"/>
                        <a:sym typeface="Calibri"/>
                      </a:endParaRPr>
                    </a:p>
                  </a:txBody>
                  <a:tcPr marT="45075" marB="45075" marR="45075" marL="45075">
                    <a:solidFill>
                      <a:schemeClr val="lt1"/>
                    </a:solidFill>
                  </a:tcPr>
                </a:tc>
              </a:tr>
              <a:tr h="337200">
                <a:tc vMerge="1"/>
                <a:tc>
                  <a:txBody>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latin typeface="Calibri"/>
                          <a:ea typeface="Calibri"/>
                          <a:cs typeface="Calibri"/>
                          <a:sym typeface="Calibri"/>
                        </a:rPr>
                        <a:t>Seguimiento del presupuesto </a:t>
                      </a:r>
                      <a:endParaRPr b="1" sz="13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latin typeface="Calibri"/>
                          <a:ea typeface="Calibri"/>
                          <a:cs typeface="Calibri"/>
                          <a:sym typeface="Calibri"/>
                        </a:rPr>
                        <a:t>Periodismo ciudadano</a:t>
                      </a:r>
                      <a:endParaRPr b="1" sz="13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latin typeface="Calibri"/>
                          <a:ea typeface="Calibri"/>
                          <a:cs typeface="Calibri"/>
                          <a:sym typeface="Calibri"/>
                        </a:rPr>
                        <a:t>Periodismo ciudadano</a:t>
                      </a:r>
                      <a:endParaRPr b="1" sz="1300" u="none" cap="none" strike="noStrike">
                        <a:solidFill>
                          <a:srgbClr val="007D98"/>
                        </a:solidFill>
                        <a:latin typeface="Calibri"/>
                        <a:ea typeface="Calibri"/>
                        <a:cs typeface="Calibri"/>
                        <a:sym typeface="Calibri"/>
                      </a:endParaRPr>
                    </a:p>
                  </a:txBody>
                  <a:tcPr marT="45075" marB="45075" marR="45075" marL="45075">
                    <a:solidFill>
                      <a:schemeClr val="lt1"/>
                    </a:solidFill>
                  </a:tcPr>
                </a:tc>
              </a:tr>
              <a:tr h="337200">
                <a:tc vMerge="1"/>
                <a:tc>
                  <a:txBody>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latin typeface="Calibri"/>
                          <a:ea typeface="Calibri"/>
                          <a:cs typeface="Calibri"/>
                          <a:sym typeface="Calibri"/>
                        </a:rPr>
                        <a:t>Periodismo ciudadano</a:t>
                      </a:r>
                      <a:endParaRPr b="1" sz="13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latin typeface="Calibri"/>
                          <a:ea typeface="Calibri"/>
                          <a:cs typeface="Calibri"/>
                          <a:sym typeface="Calibri"/>
                        </a:rPr>
                        <a:t>Tarjetas de puntuación comunitaria</a:t>
                      </a:r>
                      <a:endParaRPr b="1" sz="13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latin typeface="Calibri"/>
                          <a:ea typeface="Calibri"/>
                          <a:cs typeface="Calibri"/>
                          <a:sym typeface="Calibri"/>
                        </a:rPr>
                        <a:t>Tarjetas de puntuación comunitaria</a:t>
                      </a:r>
                      <a:endParaRPr b="1" sz="1300" u="none" cap="none" strike="noStrike">
                        <a:solidFill>
                          <a:srgbClr val="007D98"/>
                        </a:solidFill>
                        <a:latin typeface="Calibri"/>
                        <a:ea typeface="Calibri"/>
                        <a:cs typeface="Calibri"/>
                        <a:sym typeface="Calibri"/>
                      </a:endParaRPr>
                    </a:p>
                  </a:txBody>
                  <a:tcPr marT="45075" marB="45075" marR="45075" marL="45075">
                    <a:solidFill>
                      <a:schemeClr val="lt1"/>
                    </a:solidFill>
                  </a:tcPr>
                </a:tc>
              </a:tr>
              <a:tr h="572975">
                <a:tc vMerge="1"/>
                <a:tc>
                  <a:txBody>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latin typeface="Calibri"/>
                          <a:ea typeface="Calibri"/>
                          <a:cs typeface="Calibri"/>
                          <a:sym typeface="Calibri"/>
                        </a:rPr>
                        <a:t>Tarjetas de puntuación comunitaria</a:t>
                      </a:r>
                      <a:endParaRPr b="1" sz="13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latin typeface="Calibri"/>
                          <a:ea typeface="Calibri"/>
                          <a:cs typeface="Calibri"/>
                          <a:sym typeface="Calibri"/>
                        </a:rPr>
                        <a:t>Encuestas de seguimiento del gasto público</a:t>
                      </a:r>
                      <a:endParaRPr b="1" sz="13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latin typeface="Calibri"/>
                          <a:ea typeface="Calibri"/>
                          <a:cs typeface="Calibri"/>
                          <a:sym typeface="Calibri"/>
                        </a:rPr>
                        <a:t>Auditoría social</a:t>
                      </a:r>
                      <a:endParaRPr b="1" sz="1300" u="none" cap="none" strike="noStrike">
                        <a:solidFill>
                          <a:srgbClr val="007D98"/>
                        </a:solidFill>
                        <a:latin typeface="Calibri"/>
                        <a:ea typeface="Calibri"/>
                        <a:cs typeface="Calibri"/>
                        <a:sym typeface="Calibri"/>
                      </a:endParaRPr>
                    </a:p>
                  </a:txBody>
                  <a:tcPr marT="45075" marB="45075" marR="45075" marL="45075">
                    <a:solidFill>
                      <a:schemeClr val="lt1"/>
                    </a:solidFill>
                  </a:tcPr>
                </a:tc>
              </a:tr>
              <a:tr h="341475">
                <a:tc vMerge="1"/>
                <a:tc>
                  <a:txBody>
                    <a:bodyPr/>
                    <a:lstStyle/>
                    <a:p>
                      <a:pPr indent="0" lvl="0" marL="0" marR="0" rtl="0" algn="l">
                        <a:lnSpc>
                          <a:spcPct val="100000"/>
                        </a:lnSpc>
                        <a:spcBef>
                          <a:spcPts val="0"/>
                        </a:spcBef>
                        <a:spcAft>
                          <a:spcPts val="0"/>
                        </a:spcAft>
                        <a:buClr>
                          <a:srgbClr val="000000"/>
                        </a:buClr>
                        <a:buSzPts val="1400"/>
                        <a:buFont typeface="Arial"/>
                        <a:buNone/>
                      </a:pPr>
                      <a:r>
                        <a:t/>
                      </a:r>
                      <a:endParaRPr b="1" sz="13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300" u="none" cap="none" strike="noStrike">
                          <a:latin typeface="Calibri"/>
                          <a:ea typeface="Calibri"/>
                          <a:cs typeface="Calibri"/>
                          <a:sym typeface="Calibri"/>
                        </a:rPr>
                        <a:t>Auditoría social</a:t>
                      </a:r>
                      <a:endParaRPr b="1" sz="13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300" u="none" cap="none" strike="noStrike">
                        <a:solidFill>
                          <a:srgbClr val="007D98"/>
                        </a:solidFill>
                        <a:latin typeface="Calibri"/>
                        <a:ea typeface="Calibri"/>
                        <a:cs typeface="Calibri"/>
                        <a:sym typeface="Calibri"/>
                      </a:endParaRPr>
                    </a:p>
                  </a:txBody>
                  <a:tcPr marT="45075" marB="45075" marR="45075" marL="45075">
                    <a:solidFill>
                      <a:schemeClr val="lt1"/>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8"/>
          <p:cNvSpPr txBox="1"/>
          <p:nvPr>
            <p:ph type="title"/>
          </p:nvPr>
        </p:nvSpPr>
        <p:spPr>
          <a:xfrm>
            <a:off x="311700" y="0"/>
            <a:ext cx="5476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500" u="none"/>
              <a:t>Uso de las herramientas dentro del ciclo de desarrollo de un plan de gobierno </a:t>
            </a:r>
            <a:endParaRPr sz="2500"/>
          </a:p>
          <a:p>
            <a:pPr indent="0" lvl="0" marL="0" rtl="0" algn="l">
              <a:lnSpc>
                <a:spcPct val="100000"/>
              </a:lnSpc>
              <a:spcBef>
                <a:spcPts val="0"/>
              </a:spcBef>
              <a:spcAft>
                <a:spcPts val="0"/>
              </a:spcAft>
              <a:buSzPts val="2600"/>
              <a:buNone/>
            </a:pPr>
            <a:r>
              <a:t/>
            </a:r>
            <a:endParaRPr sz="2500"/>
          </a:p>
          <a:p>
            <a:pPr indent="0" lvl="0" marL="0" rtl="0" algn="l">
              <a:lnSpc>
                <a:spcPct val="100000"/>
              </a:lnSpc>
              <a:spcBef>
                <a:spcPts val="0"/>
              </a:spcBef>
              <a:spcAft>
                <a:spcPts val="0"/>
              </a:spcAft>
              <a:buSzPts val="2600"/>
              <a:buNone/>
            </a:pPr>
            <a:r>
              <a:t/>
            </a:r>
            <a:endParaRPr sz="2500"/>
          </a:p>
        </p:txBody>
      </p:sp>
      <p:sp>
        <p:nvSpPr>
          <p:cNvPr id="227" name="Google Shape;227;p18"/>
          <p:cNvSpPr txBox="1"/>
          <p:nvPr>
            <p:ph idx="1" type="body"/>
          </p:nvPr>
        </p:nvSpPr>
        <p:spPr>
          <a:xfrm>
            <a:off x="311700" y="1101625"/>
            <a:ext cx="4855800" cy="349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US" sz="1500" u="none"/>
              <a:t>Las herramientas de transparencia y responsabilidad social son extremadamente efectivas en las siguientes situaciones:</a:t>
            </a:r>
            <a:endParaRPr sz="1500"/>
          </a:p>
          <a:p>
            <a:pPr indent="-323850" lvl="0" marL="457200" rtl="0" algn="l">
              <a:lnSpc>
                <a:spcPct val="115000"/>
              </a:lnSpc>
              <a:spcBef>
                <a:spcPts val="1600"/>
              </a:spcBef>
              <a:spcAft>
                <a:spcPts val="0"/>
              </a:spcAft>
              <a:buSzPts val="1500"/>
              <a:buChar char="●"/>
            </a:pPr>
            <a:r>
              <a:rPr b="0" i="0" lang="en-US" sz="1500" u="none"/>
              <a:t>cuando están establecidas y vinculadas con las diversas estructuras de gobernanza involucradas en la prestación de servicios; y</a:t>
            </a:r>
            <a:endParaRPr sz="1500"/>
          </a:p>
          <a:p>
            <a:pPr indent="-323850" lvl="0" marL="457200" rtl="0" algn="l">
              <a:lnSpc>
                <a:spcPct val="115000"/>
              </a:lnSpc>
              <a:spcBef>
                <a:spcPts val="0"/>
              </a:spcBef>
              <a:spcAft>
                <a:spcPts val="0"/>
              </a:spcAft>
              <a:buSzPts val="1500"/>
              <a:buChar char="●"/>
            </a:pPr>
            <a:r>
              <a:rPr b="0" i="0" lang="en-US" sz="1500" u="none"/>
              <a:t>cuando se implementan en la etapa correcta del ciclo de desarrollo de un plan de gobierno.</a:t>
            </a:r>
            <a:endParaRPr sz="1500"/>
          </a:p>
          <a:p>
            <a:pPr indent="0" lvl="0" marL="0" rtl="0" algn="l">
              <a:lnSpc>
                <a:spcPct val="115000"/>
              </a:lnSpc>
              <a:spcBef>
                <a:spcPts val="1600"/>
              </a:spcBef>
              <a:spcAft>
                <a:spcPts val="0"/>
              </a:spcAft>
              <a:buSzPts val="1400"/>
              <a:buNone/>
            </a:pPr>
            <a:r>
              <a:rPr b="0" i="0" lang="en-US" sz="1500" u="none"/>
              <a:t>La mayoría de las herramientas de transparencia y responsabilidad social se enfocan en las dos primeras etapas, porque son esenciales para el logro de resultados positivos.</a:t>
            </a:r>
            <a:endParaRPr sz="1500"/>
          </a:p>
          <a:p>
            <a:pPr indent="0" lvl="0" marL="0" rtl="0" algn="l">
              <a:lnSpc>
                <a:spcPct val="115000"/>
              </a:lnSpc>
              <a:spcBef>
                <a:spcPts val="1600"/>
              </a:spcBef>
              <a:spcAft>
                <a:spcPts val="1600"/>
              </a:spcAft>
              <a:buSzPts val="1400"/>
              <a:buNone/>
            </a:pPr>
            <a:r>
              <a:t/>
            </a:r>
            <a:endParaRPr sz="1500"/>
          </a:p>
        </p:txBody>
      </p:sp>
      <p:pic>
        <p:nvPicPr>
          <p:cNvPr id="228" name="Google Shape;228;p18"/>
          <p:cNvPicPr preferRelativeResize="0"/>
          <p:nvPr/>
        </p:nvPicPr>
        <p:blipFill rotWithShape="1">
          <a:blip r:embed="rId3">
            <a:alphaModFix/>
          </a:blip>
          <a:srcRect b="0" l="0" r="0" t="0"/>
          <a:stretch/>
        </p:blipFill>
        <p:spPr>
          <a:xfrm>
            <a:off x="5276450" y="1308625"/>
            <a:ext cx="3634877" cy="24226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9"/>
          <p:cNvSpPr txBox="1"/>
          <p:nvPr>
            <p:ph type="ctrTitle"/>
          </p:nvPr>
        </p:nvSpPr>
        <p:spPr>
          <a:xfrm>
            <a:off x="357150" y="1244925"/>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US" sz="4500" u="none"/>
              <a:t>Herramienta para el proceso de planificación participativa </a:t>
            </a:r>
            <a:endParaRPr sz="4500"/>
          </a:p>
        </p:txBody>
      </p:sp>
      <p:sp>
        <p:nvSpPr>
          <p:cNvPr id="234" name="Google Shape;234;p19"/>
          <p:cNvSpPr txBox="1"/>
          <p:nvPr>
            <p:ph idx="1" type="subTitle"/>
          </p:nvPr>
        </p:nvSpPr>
        <p:spPr>
          <a:xfrm>
            <a:off x="996150" y="2205825"/>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US" u="none"/>
              <a:t>Herramienta 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txBox="1"/>
          <p:nvPr>
            <p:ph type="ctrTitle"/>
          </p:nvPr>
        </p:nvSpPr>
        <p:spPr>
          <a:xfrm>
            <a:off x="357150" y="1136225"/>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US" u="none"/>
              <a:t>Introducción </a:t>
            </a:r>
            <a:endParaRPr/>
          </a:p>
        </p:txBody>
      </p:sp>
      <p:sp>
        <p:nvSpPr>
          <p:cNvPr id="115" name="Google Shape;115;p2"/>
          <p:cNvSpPr txBox="1"/>
          <p:nvPr/>
        </p:nvSpPr>
        <p:spPr>
          <a:xfrm>
            <a:off x="357150" y="2000850"/>
            <a:ext cx="8275200" cy="57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chemeClr val="dk2"/>
                </a:solidFill>
                <a:latin typeface="Calibri"/>
                <a:ea typeface="Calibri"/>
                <a:cs typeface="Calibri"/>
                <a:sym typeface="Calibri"/>
              </a:rPr>
              <a:t>Transformación de la iglesia y de la comunidad </a:t>
            </a:r>
            <a:br>
              <a:rPr b="0" i="0" lang="en-US" sz="3000" u="none" cap="none" strike="noStrike">
                <a:solidFill>
                  <a:schemeClr val="dk2"/>
                </a:solidFill>
                <a:latin typeface="Calibri"/>
                <a:ea typeface="Calibri"/>
                <a:cs typeface="Calibri"/>
                <a:sym typeface="Calibri"/>
              </a:rPr>
            </a:br>
            <a:r>
              <a:rPr b="0" i="0" lang="en-US" sz="3000" u="none" cap="none" strike="noStrike">
                <a:solidFill>
                  <a:schemeClr val="dk2"/>
                </a:solidFill>
                <a:latin typeface="Calibri"/>
                <a:ea typeface="Calibri"/>
                <a:cs typeface="Calibri"/>
                <a:sym typeface="Calibri"/>
              </a:rPr>
              <a:t>con integración de la labor de incidencia</a:t>
            </a:r>
            <a:endParaRPr b="0" i="0" sz="3000" u="none" cap="none" strike="noStrike">
              <a:solidFill>
                <a:schemeClr val="dk2"/>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0"/>
          <p:cNvSpPr txBox="1"/>
          <p:nvPr>
            <p:ph type="title"/>
          </p:nvPr>
        </p:nvSpPr>
        <p:spPr>
          <a:xfrm>
            <a:off x="311700" y="0"/>
            <a:ext cx="6250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400" u="none"/>
              <a:t>Herramienta 1: ¿En qué consiste la herramienta para el proceso de planificación participativa?</a:t>
            </a:r>
            <a:endParaRPr sz="2400"/>
          </a:p>
          <a:p>
            <a:pPr indent="0" lvl="0" marL="0" rtl="0" algn="l">
              <a:lnSpc>
                <a:spcPct val="100000"/>
              </a:lnSpc>
              <a:spcBef>
                <a:spcPts val="0"/>
              </a:spcBef>
              <a:spcAft>
                <a:spcPts val="0"/>
              </a:spcAft>
              <a:buSzPts val="2600"/>
              <a:buNone/>
            </a:pPr>
            <a:r>
              <a:t/>
            </a:r>
            <a:endParaRPr sz="2400"/>
          </a:p>
          <a:p>
            <a:pPr indent="0" lvl="0" marL="0" rtl="0" algn="l">
              <a:lnSpc>
                <a:spcPct val="100000"/>
              </a:lnSpc>
              <a:spcBef>
                <a:spcPts val="0"/>
              </a:spcBef>
              <a:spcAft>
                <a:spcPts val="0"/>
              </a:spcAft>
              <a:buSzPts val="2600"/>
              <a:buNone/>
            </a:pPr>
            <a:r>
              <a:t/>
            </a:r>
            <a:endParaRPr sz="2400"/>
          </a:p>
        </p:txBody>
      </p:sp>
      <p:sp>
        <p:nvSpPr>
          <p:cNvPr id="240" name="Google Shape;240;p20"/>
          <p:cNvSpPr txBox="1"/>
          <p:nvPr>
            <p:ph idx="1" type="body"/>
          </p:nvPr>
        </p:nvSpPr>
        <p:spPr>
          <a:xfrm>
            <a:off x="241450" y="983100"/>
            <a:ext cx="8520600" cy="186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US" sz="1500" u="none"/>
              <a:t>La planificación participativa es un proceso mediante el cual los ciudadanos demuestran su influencia y control sobre las iniciativas de desarrollo que les afectan y juegan un papel importante en los siguientes aspectos:</a:t>
            </a:r>
            <a:endParaRPr sz="1500"/>
          </a:p>
          <a:p>
            <a:pPr indent="-323850" lvl="0" marL="457200" rtl="0" algn="l">
              <a:lnSpc>
                <a:spcPct val="115000"/>
              </a:lnSpc>
              <a:spcBef>
                <a:spcPts val="0"/>
              </a:spcBef>
              <a:spcAft>
                <a:spcPts val="0"/>
              </a:spcAft>
              <a:buSzPts val="1500"/>
              <a:buChar char="●"/>
            </a:pPr>
            <a:r>
              <a:rPr b="0" i="0" lang="en-US" sz="1500" u="none"/>
              <a:t>establecimiento de prioridades; </a:t>
            </a:r>
            <a:endParaRPr sz="1500"/>
          </a:p>
          <a:p>
            <a:pPr indent="-323850" lvl="0" marL="457200" rtl="0" algn="l">
              <a:lnSpc>
                <a:spcPct val="115000"/>
              </a:lnSpc>
              <a:spcBef>
                <a:spcPts val="0"/>
              </a:spcBef>
              <a:spcAft>
                <a:spcPts val="0"/>
              </a:spcAft>
              <a:buSzPts val="1500"/>
              <a:buChar char="●"/>
            </a:pPr>
            <a:r>
              <a:rPr b="0" i="0" lang="en-US" sz="1500" u="none"/>
              <a:t>asignación de recursos; y</a:t>
            </a:r>
            <a:endParaRPr sz="1500"/>
          </a:p>
          <a:p>
            <a:pPr indent="-323850" lvl="0" marL="457200" rtl="0" algn="l">
              <a:lnSpc>
                <a:spcPct val="115000"/>
              </a:lnSpc>
              <a:spcBef>
                <a:spcPts val="0"/>
              </a:spcBef>
              <a:spcAft>
                <a:spcPts val="0"/>
              </a:spcAft>
              <a:buSzPts val="1500"/>
              <a:buChar char="●"/>
            </a:pPr>
            <a:r>
              <a:rPr b="0" i="0" lang="en-US" sz="1500" u="none"/>
              <a:t>seguimiento del progreso de las iniciativas de desarrollo</a:t>
            </a:r>
            <a:endParaRPr sz="1500"/>
          </a:p>
        </p:txBody>
      </p:sp>
      <p:sp>
        <p:nvSpPr>
          <p:cNvPr id="241" name="Google Shape;241;p20"/>
          <p:cNvSpPr txBox="1"/>
          <p:nvPr/>
        </p:nvSpPr>
        <p:spPr>
          <a:xfrm>
            <a:off x="6306750" y="1865725"/>
            <a:ext cx="2333700" cy="19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42" name="Google Shape;242;p20"/>
          <p:cNvPicPr preferRelativeResize="0"/>
          <p:nvPr/>
        </p:nvPicPr>
        <p:blipFill rotWithShape="1">
          <a:blip r:embed="rId3">
            <a:alphaModFix/>
          </a:blip>
          <a:srcRect b="0" l="0" r="0" t="0"/>
          <a:stretch/>
        </p:blipFill>
        <p:spPr>
          <a:xfrm>
            <a:off x="5738513" y="2327226"/>
            <a:ext cx="3093775" cy="2219775"/>
          </a:xfrm>
          <a:prstGeom prst="rect">
            <a:avLst/>
          </a:prstGeom>
          <a:noFill/>
          <a:ln>
            <a:noFill/>
          </a:ln>
        </p:spPr>
      </p:pic>
      <p:sp>
        <p:nvSpPr>
          <p:cNvPr id="243" name="Google Shape;243;p20"/>
          <p:cNvSpPr txBox="1"/>
          <p:nvPr>
            <p:ph idx="1" type="body"/>
          </p:nvPr>
        </p:nvSpPr>
        <p:spPr>
          <a:xfrm>
            <a:off x="311700" y="2770375"/>
            <a:ext cx="5945400" cy="117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US" sz="1500" u="none"/>
              <a:t>El término «participación» puede emplearse para designar varios procesos como los siguientes: </a:t>
            </a:r>
            <a:endParaRPr sz="1500"/>
          </a:p>
          <a:p>
            <a:pPr indent="-323850" lvl="0" marL="457200" rtl="0" algn="l">
              <a:lnSpc>
                <a:spcPct val="115000"/>
              </a:lnSpc>
              <a:spcBef>
                <a:spcPts val="0"/>
              </a:spcBef>
              <a:spcAft>
                <a:spcPts val="0"/>
              </a:spcAft>
              <a:buSzPts val="1500"/>
              <a:buChar char="●"/>
            </a:pPr>
            <a:r>
              <a:rPr b="0" i="0" lang="en-US" sz="1500" u="none"/>
              <a:t>intercambio de información, </a:t>
            </a:r>
            <a:endParaRPr sz="1500"/>
          </a:p>
          <a:p>
            <a:pPr indent="-323850" lvl="0" marL="457200" rtl="0" algn="l">
              <a:lnSpc>
                <a:spcPct val="115000"/>
              </a:lnSpc>
              <a:spcBef>
                <a:spcPts val="0"/>
              </a:spcBef>
              <a:spcAft>
                <a:spcPts val="0"/>
              </a:spcAft>
              <a:buSzPts val="1500"/>
              <a:buChar char="●"/>
            </a:pPr>
            <a:r>
              <a:rPr b="0" i="0" lang="en-US" sz="1500" u="none"/>
              <a:t>consulta, y </a:t>
            </a:r>
            <a:endParaRPr sz="1500"/>
          </a:p>
          <a:p>
            <a:pPr indent="-323850" lvl="0" marL="457200" rtl="0" algn="l">
              <a:lnSpc>
                <a:spcPct val="115000"/>
              </a:lnSpc>
              <a:spcBef>
                <a:spcPts val="0"/>
              </a:spcBef>
              <a:spcAft>
                <a:spcPts val="0"/>
              </a:spcAft>
              <a:buSzPts val="1500"/>
              <a:buChar char="●"/>
            </a:pPr>
            <a:r>
              <a:rPr b="0" i="0" lang="en-US" sz="1500" u="none"/>
              <a:t>colaboración en el proceso de planificación (objetivo deseado).</a:t>
            </a:r>
            <a:endParaRPr sz="15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1"/>
          <p:cNvSpPr txBox="1"/>
          <p:nvPr>
            <p:ph idx="1" type="body"/>
          </p:nvPr>
        </p:nvSpPr>
        <p:spPr>
          <a:xfrm>
            <a:off x="4216650" y="334025"/>
            <a:ext cx="4719600" cy="427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US" sz="1700" u="none"/>
              <a:t>Esta herramienta tiene por objeto apoyar los esfuerzos de las iglesias y comunidades locales para lograr los siguientes resultados:</a:t>
            </a:r>
            <a:endParaRPr sz="1700"/>
          </a:p>
          <a:p>
            <a:pPr indent="-336550" lvl="0" marL="457200" rtl="0" algn="l">
              <a:lnSpc>
                <a:spcPct val="115000"/>
              </a:lnSpc>
              <a:spcBef>
                <a:spcPts val="1600"/>
              </a:spcBef>
              <a:spcAft>
                <a:spcPts val="0"/>
              </a:spcAft>
              <a:buSzPts val="1700"/>
              <a:buChar char="●"/>
            </a:pPr>
            <a:r>
              <a:rPr b="0" i="0" lang="en-US" sz="1700" u="none"/>
              <a:t>Garantizar que tanto </a:t>
            </a:r>
            <a:r>
              <a:rPr b="1" i="0" lang="en-US" sz="1700" u="none"/>
              <a:t>el conocimiento como la comprensión locales se incorporen</a:t>
            </a:r>
            <a:r>
              <a:rPr b="0" i="0" lang="en-US" sz="1700" u="none"/>
              <a:t> en los planes e iniciativas de desarrollo del Gobierno.</a:t>
            </a:r>
            <a:endParaRPr sz="1700"/>
          </a:p>
          <a:p>
            <a:pPr indent="-336550" lvl="0" marL="457200" rtl="0" algn="l">
              <a:lnSpc>
                <a:spcPct val="115000"/>
              </a:lnSpc>
              <a:spcBef>
                <a:spcPts val="0"/>
              </a:spcBef>
              <a:spcAft>
                <a:spcPts val="0"/>
              </a:spcAft>
              <a:buSzPts val="1700"/>
              <a:buChar char="●"/>
            </a:pPr>
            <a:r>
              <a:rPr b="0" i="0" lang="en-US" sz="1700" u="none"/>
              <a:t>Asegurar la </a:t>
            </a:r>
            <a:r>
              <a:rPr b="1" i="0" lang="en-US" sz="1700" u="none"/>
              <a:t>participación activa de las comunidades en la toma de decisiones de desarrollo </a:t>
            </a:r>
            <a:r>
              <a:rPr b="0" i="0" lang="en-US" sz="1700" u="none"/>
              <a:t>que puedan afectar su futuro.</a:t>
            </a:r>
            <a:endParaRPr sz="1700"/>
          </a:p>
          <a:p>
            <a:pPr indent="-336550" lvl="0" marL="457200" rtl="0" algn="l">
              <a:lnSpc>
                <a:spcPct val="115000"/>
              </a:lnSpc>
              <a:spcBef>
                <a:spcPts val="0"/>
              </a:spcBef>
              <a:spcAft>
                <a:spcPts val="0"/>
              </a:spcAft>
              <a:buSzPts val="1700"/>
              <a:buChar char="●"/>
            </a:pPr>
            <a:r>
              <a:rPr b="0" i="0" lang="en-US" sz="1700" u="none"/>
              <a:t>Garantizar que las intervenciones de desarrollo </a:t>
            </a:r>
            <a:r>
              <a:rPr b="1" i="0" lang="en-US" sz="1700" u="none"/>
              <a:t>respondan a las necesidades y preferencias</a:t>
            </a:r>
            <a:r>
              <a:rPr b="0" i="0" lang="en-US" sz="1700" u="none"/>
              <a:t> de las comunidades a las que pretenden beneficiar.</a:t>
            </a:r>
            <a:endParaRPr sz="1700"/>
          </a:p>
          <a:p>
            <a:pPr indent="0" lvl="0" marL="457200" rtl="0" algn="l">
              <a:lnSpc>
                <a:spcPct val="115000"/>
              </a:lnSpc>
              <a:spcBef>
                <a:spcPts val="1600"/>
              </a:spcBef>
              <a:spcAft>
                <a:spcPts val="0"/>
              </a:spcAft>
              <a:buSzPts val="1400"/>
              <a:buNone/>
            </a:pPr>
            <a:r>
              <a:t/>
            </a:r>
            <a:endParaRPr sz="1700"/>
          </a:p>
          <a:p>
            <a:pPr indent="0" lvl="0" marL="0" rtl="0" algn="l">
              <a:lnSpc>
                <a:spcPct val="115000"/>
              </a:lnSpc>
              <a:spcBef>
                <a:spcPts val="1600"/>
              </a:spcBef>
              <a:spcAft>
                <a:spcPts val="0"/>
              </a:spcAft>
              <a:buSzPts val="1400"/>
              <a:buNone/>
            </a:pPr>
            <a:r>
              <a:t/>
            </a:r>
            <a:endParaRPr sz="1700"/>
          </a:p>
          <a:p>
            <a:pPr indent="0" lvl="0" marL="0" rtl="0" algn="l">
              <a:lnSpc>
                <a:spcPct val="115000"/>
              </a:lnSpc>
              <a:spcBef>
                <a:spcPts val="1600"/>
              </a:spcBef>
              <a:spcAft>
                <a:spcPts val="1600"/>
              </a:spcAft>
              <a:buSzPts val="1400"/>
              <a:buNone/>
            </a:pPr>
            <a:r>
              <a:t/>
            </a:r>
            <a:endParaRPr sz="1700"/>
          </a:p>
        </p:txBody>
      </p:sp>
      <p:sp>
        <p:nvSpPr>
          <p:cNvPr id="249" name="Google Shape;249;p21"/>
          <p:cNvSpPr txBox="1"/>
          <p:nvPr>
            <p:ph type="title"/>
          </p:nvPr>
        </p:nvSpPr>
        <p:spPr>
          <a:xfrm>
            <a:off x="439475" y="173505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US" u="none"/>
              <a:t>Herramienta 1: Propósito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2"/>
          <p:cNvSpPr txBox="1"/>
          <p:nvPr>
            <p:ph idx="1" type="body"/>
          </p:nvPr>
        </p:nvSpPr>
        <p:spPr>
          <a:xfrm>
            <a:off x="4386225" y="1142825"/>
            <a:ext cx="4312800" cy="136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b="1" i="0" lang="en-US" sz="1800" u="none"/>
              <a:t>Ejercicio grupal/conversación en parejas:</a:t>
            </a:r>
            <a:endParaRPr b="1" sz="1800"/>
          </a:p>
          <a:p>
            <a:pPr indent="0" lvl="0" marL="0" rtl="0" algn="ctr">
              <a:lnSpc>
                <a:spcPct val="115000"/>
              </a:lnSpc>
              <a:spcBef>
                <a:spcPts val="1600"/>
              </a:spcBef>
              <a:spcAft>
                <a:spcPts val="1600"/>
              </a:spcAft>
              <a:buSzPts val="1400"/>
              <a:buNone/>
            </a:pPr>
            <a:r>
              <a:rPr b="0" i="0" lang="en-US" sz="1800" u="none"/>
              <a:t>¿Cuáles son las ventajas de utilizar la herramienta para el proceso de planificación participativa?</a:t>
            </a:r>
            <a:endParaRPr i="1" sz="1800"/>
          </a:p>
        </p:txBody>
      </p:sp>
      <p:sp>
        <p:nvSpPr>
          <p:cNvPr id="255" name="Google Shape;255;p22"/>
          <p:cNvSpPr txBox="1"/>
          <p:nvPr>
            <p:ph type="title"/>
          </p:nvPr>
        </p:nvSpPr>
        <p:spPr>
          <a:xfrm>
            <a:off x="508350" y="142078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US" u="none"/>
              <a:t>Herramienta 1: Fortalezas</a:t>
            </a:r>
            <a:endParaRPr/>
          </a:p>
        </p:txBody>
      </p:sp>
      <p:pic>
        <p:nvPicPr>
          <p:cNvPr id="256" name="Google Shape;256;p22"/>
          <p:cNvPicPr preferRelativeResize="0"/>
          <p:nvPr/>
        </p:nvPicPr>
        <p:blipFill rotWithShape="1">
          <a:blip r:embed="rId3">
            <a:alphaModFix/>
          </a:blip>
          <a:srcRect b="0" l="0" r="0" t="0"/>
          <a:stretch/>
        </p:blipFill>
        <p:spPr>
          <a:xfrm>
            <a:off x="6213887" y="3258725"/>
            <a:ext cx="875025" cy="875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3"/>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u="none"/>
              <a:t>Herramienta 1: Fortalezas/ventajas</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262" name="Google Shape;262;p23"/>
          <p:cNvSpPr txBox="1"/>
          <p:nvPr>
            <p:ph idx="1" type="body"/>
          </p:nvPr>
        </p:nvSpPr>
        <p:spPr>
          <a:xfrm>
            <a:off x="100250" y="812475"/>
            <a:ext cx="8732100" cy="34995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b="1" i="0" lang="en-US" u="none"/>
              <a:t>Amplifica las voces de los ciudadanos.</a:t>
            </a:r>
            <a:endParaRPr/>
          </a:p>
          <a:p>
            <a:pPr indent="-317500" lvl="1" marL="914400" rtl="0" algn="l">
              <a:lnSpc>
                <a:spcPct val="100000"/>
              </a:lnSpc>
              <a:spcBef>
                <a:spcPts val="0"/>
              </a:spcBef>
              <a:spcAft>
                <a:spcPts val="0"/>
              </a:spcAft>
              <a:buSzPts val="1400"/>
              <a:buChar char="○"/>
            </a:pPr>
            <a:r>
              <a:rPr b="0" i="0" lang="en-US" u="none"/>
              <a:t>Los ciudadanos están bien informados </a:t>
            </a:r>
            <a:endParaRPr/>
          </a:p>
          <a:p>
            <a:pPr indent="-317500" lvl="1" marL="914400" rtl="0" algn="l">
              <a:lnSpc>
                <a:spcPct val="100000"/>
              </a:lnSpc>
              <a:spcBef>
                <a:spcPts val="0"/>
              </a:spcBef>
              <a:spcAft>
                <a:spcPts val="0"/>
              </a:spcAft>
              <a:buSzPts val="1400"/>
              <a:buChar char="○"/>
            </a:pPr>
            <a:r>
              <a:rPr b="0" i="0" lang="en-US" u="none"/>
              <a:t>Tienen oportunidades de participar en la identificación de las necesidades de desarrollo y en la decisión sobre qué políticas y programas de sus Gobiernos locales deberían priorizarse.  </a:t>
            </a:r>
            <a:endParaRPr/>
          </a:p>
          <a:p>
            <a:pPr indent="-317500" lvl="0" marL="457200" rtl="0" algn="l">
              <a:lnSpc>
                <a:spcPct val="115000"/>
              </a:lnSpc>
              <a:spcBef>
                <a:spcPts val="1000"/>
              </a:spcBef>
              <a:spcAft>
                <a:spcPts val="0"/>
              </a:spcAft>
              <a:buSzPts val="1400"/>
              <a:buChar char="●"/>
            </a:pPr>
            <a:r>
              <a:rPr b="1" i="0" lang="en-US" u="none"/>
              <a:t>Abre nuevos espacios cívicos para que los ciudadanos puedan exigir a sus Gobiernos locales cumplimiento, transparencia y responsabilidad social. </a:t>
            </a:r>
            <a:r>
              <a:rPr b="0" i="0" lang="en-US" u="none"/>
              <a:t>Los ciudadanos no solo participan en la implementación de los planes sino también en el monitoreo y la evaluación del desempeño de sus Gobiernos locales.</a:t>
            </a:r>
            <a:endParaRPr/>
          </a:p>
          <a:p>
            <a:pPr indent="-317500" lvl="0" marL="457200" rtl="0" algn="l">
              <a:lnSpc>
                <a:spcPct val="115000"/>
              </a:lnSpc>
              <a:spcBef>
                <a:spcPts val="1000"/>
              </a:spcBef>
              <a:spcAft>
                <a:spcPts val="0"/>
              </a:spcAft>
              <a:buSzPts val="1400"/>
              <a:buChar char="●"/>
            </a:pPr>
            <a:r>
              <a:rPr b="1" i="0" lang="en-US" u="none"/>
              <a:t>Genera en la comunidad un sentimiento de participación en los planes de los Gobiernos locales, </a:t>
            </a:r>
            <a:r>
              <a:rPr b="0" i="0" lang="en-US" u="none"/>
              <a:t>que a su vez, les ofrece acceso a los recursos de la comunidad, como por ejemplo, los recursos identificados durante procesos de movilización de la iglesia y de la comunidad.</a:t>
            </a:r>
            <a:endParaRPr/>
          </a:p>
          <a:p>
            <a:pPr indent="-317500" lvl="0" marL="457200" rtl="0" algn="l">
              <a:lnSpc>
                <a:spcPct val="115000"/>
              </a:lnSpc>
              <a:spcBef>
                <a:spcPts val="1000"/>
              </a:spcBef>
              <a:spcAft>
                <a:spcPts val="0"/>
              </a:spcAft>
              <a:buSzPts val="1400"/>
              <a:buChar char="●"/>
            </a:pPr>
            <a:r>
              <a:rPr b="1" i="0" lang="en-US" u="none"/>
              <a:t>Contribuye a cambiar las dinámicas de poder entre las diferentes formas de poder, las partes interesadas y los recursos</a:t>
            </a:r>
            <a:r>
              <a:rPr b="0" i="0" lang="en-US" u="none"/>
              <a:t>, permitiendo que diferentes participantes interactúen de manera equitativa y auténticamente colaborativa.</a:t>
            </a:r>
            <a:endParaRPr/>
          </a:p>
          <a:p>
            <a:pPr indent="0" lvl="0" marL="0" rtl="0" algn="l">
              <a:lnSpc>
                <a:spcPct val="115000"/>
              </a:lnSpc>
              <a:spcBef>
                <a:spcPts val="10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4"/>
          <p:cNvSpPr txBox="1"/>
          <p:nvPr>
            <p:ph idx="1" type="body"/>
          </p:nvPr>
        </p:nvSpPr>
        <p:spPr>
          <a:xfrm>
            <a:off x="4121400" y="1201000"/>
            <a:ext cx="4771800" cy="193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b="1" i="0" lang="en-US" sz="1800" u="none">
                <a:solidFill>
                  <a:srgbClr val="000000"/>
                </a:solidFill>
              </a:rPr>
              <a:t>Ejercicio grupal/conversación en parejas:</a:t>
            </a:r>
            <a:endParaRPr b="1" sz="1800">
              <a:solidFill>
                <a:srgbClr val="000000"/>
              </a:solidFill>
            </a:endParaRPr>
          </a:p>
          <a:p>
            <a:pPr indent="0" lvl="0" marL="0" rtl="0" algn="ctr">
              <a:lnSpc>
                <a:spcPct val="100000"/>
              </a:lnSpc>
              <a:spcBef>
                <a:spcPts val="0"/>
              </a:spcBef>
              <a:spcAft>
                <a:spcPts val="0"/>
              </a:spcAft>
              <a:buSzPts val="1400"/>
              <a:buNone/>
            </a:pPr>
            <a:r>
              <a:t/>
            </a:r>
            <a:endParaRPr b="1" sz="1800">
              <a:solidFill>
                <a:srgbClr val="000000"/>
              </a:solidFill>
            </a:endParaRPr>
          </a:p>
          <a:p>
            <a:pPr indent="0" lvl="0" marL="0" rtl="0" algn="ctr">
              <a:lnSpc>
                <a:spcPct val="100000"/>
              </a:lnSpc>
              <a:spcBef>
                <a:spcPts val="0"/>
              </a:spcBef>
              <a:spcAft>
                <a:spcPts val="0"/>
              </a:spcAft>
              <a:buSzPts val="1400"/>
              <a:buNone/>
            </a:pPr>
            <a:r>
              <a:rPr b="0" i="0" lang="en-US" sz="1800" u="none">
                <a:solidFill>
                  <a:srgbClr val="000000"/>
                </a:solidFill>
              </a:rPr>
              <a:t>¿Cuáles son las limitaciones del uso de la herramienta del proceso de planificación participativa?</a:t>
            </a:r>
            <a:endParaRPr i="1" sz="1800">
              <a:solidFill>
                <a:srgbClr val="000000"/>
              </a:solidFill>
            </a:endParaRPr>
          </a:p>
          <a:p>
            <a:pPr indent="0" lvl="0" marL="0" rtl="0" algn="l">
              <a:lnSpc>
                <a:spcPct val="115000"/>
              </a:lnSpc>
              <a:spcBef>
                <a:spcPts val="0"/>
              </a:spcBef>
              <a:spcAft>
                <a:spcPts val="1600"/>
              </a:spcAft>
              <a:buSzPts val="1400"/>
              <a:buNone/>
            </a:pPr>
            <a:r>
              <a:t/>
            </a:r>
            <a:endParaRPr sz="1800"/>
          </a:p>
        </p:txBody>
      </p:sp>
      <p:sp>
        <p:nvSpPr>
          <p:cNvPr id="268" name="Google Shape;268;p24"/>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US" u="none"/>
              <a:t>Herramienta 1: Limitaciones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5"/>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u="none"/>
              <a:t>Herramienta 1: Algunas limitaciones</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274" name="Google Shape;274;p25"/>
          <p:cNvSpPr txBox="1"/>
          <p:nvPr>
            <p:ph idx="1" type="body"/>
          </p:nvPr>
        </p:nvSpPr>
        <p:spPr>
          <a:xfrm>
            <a:off x="311700" y="880800"/>
            <a:ext cx="7726500" cy="3542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b="1" i="0" lang="en-US" sz="1800" u="none"/>
              <a:t>Puede que no conduzca directamente la participación de la comunidad en la ejecución, el monitoreo o la evaluación de las acciones. </a:t>
            </a:r>
            <a:endParaRPr sz="1800"/>
          </a:p>
          <a:p>
            <a:pPr indent="-342900" lvl="0" marL="457200" rtl="0" algn="l">
              <a:lnSpc>
                <a:spcPct val="115000"/>
              </a:lnSpc>
              <a:spcBef>
                <a:spcPts val="1600"/>
              </a:spcBef>
              <a:spcAft>
                <a:spcPts val="0"/>
              </a:spcAft>
              <a:buSzPts val="1800"/>
              <a:buChar char="●"/>
            </a:pPr>
            <a:r>
              <a:rPr b="1" i="0" lang="en-US" sz="1800" u="none"/>
              <a:t>Se puede dar la apropiación del proceso por parte de grupos privilegiados dentro de la comunidad u otras personas y organizaciones con poder</a:t>
            </a:r>
            <a:r>
              <a:rPr b="0" i="0" lang="en-US" sz="1800" u="none"/>
              <a:t> que buscan promover sus propios intereses manipulando el proceso.</a:t>
            </a:r>
            <a:endParaRPr sz="1800"/>
          </a:p>
          <a:p>
            <a:pPr indent="-342900" lvl="0" marL="457200" rtl="0" algn="l">
              <a:lnSpc>
                <a:spcPct val="115000"/>
              </a:lnSpc>
              <a:spcBef>
                <a:spcPts val="1000"/>
              </a:spcBef>
              <a:spcAft>
                <a:spcPts val="0"/>
              </a:spcAft>
              <a:buSzPts val="1800"/>
              <a:buChar char="●"/>
            </a:pPr>
            <a:r>
              <a:rPr b="1" i="0" lang="en-US" sz="1800" u="none"/>
              <a:t>Es posible que la inclusión de varias partes interesadas con intereses diversos requiera más tiempo y recursos.  </a:t>
            </a:r>
            <a:endParaRPr b="1" sz="1800"/>
          </a:p>
          <a:p>
            <a:pPr indent="-342900" lvl="0" marL="457200" rtl="0" algn="l">
              <a:lnSpc>
                <a:spcPct val="115000"/>
              </a:lnSpc>
              <a:spcBef>
                <a:spcPts val="1000"/>
              </a:spcBef>
              <a:spcAft>
                <a:spcPts val="0"/>
              </a:spcAft>
              <a:buSzPts val="1800"/>
              <a:buChar char="●"/>
            </a:pPr>
            <a:r>
              <a:rPr b="1" i="0" lang="en-US" sz="1800" u="none"/>
              <a:t>Crea expectativas.</a:t>
            </a:r>
            <a:endParaRPr sz="1800"/>
          </a:p>
          <a:p>
            <a:pPr indent="0" lvl="0" marL="0" rtl="0" algn="l">
              <a:lnSpc>
                <a:spcPct val="115000"/>
              </a:lnSpc>
              <a:spcBef>
                <a:spcPts val="1600"/>
              </a:spcBef>
              <a:spcAft>
                <a:spcPts val="1600"/>
              </a:spcAft>
              <a:buSzPts val="1400"/>
              <a:buNone/>
            </a:pPr>
            <a:r>
              <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6"/>
          <p:cNvSpPr txBox="1"/>
          <p:nvPr>
            <p:ph type="ctrTitle"/>
          </p:nvPr>
        </p:nvSpPr>
        <p:spPr>
          <a:xfrm>
            <a:off x="288775" y="1275325"/>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US" sz="4500" u="none"/>
              <a:t>Uso y adaptación de la herramienta</a:t>
            </a:r>
            <a:endParaRPr sz="4500"/>
          </a:p>
        </p:txBody>
      </p:sp>
      <p:sp>
        <p:nvSpPr>
          <p:cNvPr id="280" name="Google Shape;280;p26"/>
          <p:cNvSpPr txBox="1"/>
          <p:nvPr>
            <p:ph idx="1" type="subTitle"/>
          </p:nvPr>
        </p:nvSpPr>
        <p:spPr>
          <a:xfrm>
            <a:off x="927775" y="2236225"/>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US" u="none"/>
              <a:t>Herramienta 1</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7"/>
          <p:cNvSpPr txBox="1"/>
          <p:nvPr>
            <p:ph type="title"/>
          </p:nvPr>
        </p:nvSpPr>
        <p:spPr>
          <a:xfrm>
            <a:off x="222275" y="0"/>
            <a:ext cx="6937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SzPts val="2600"/>
              <a:buNone/>
            </a:pPr>
            <a:r>
              <a:rPr b="1" i="0" lang="en-US" sz="2200" u="none"/>
              <a:t>Herramienta 1: La planificación en el proceso de transformación de la iglesia y de la comunidad </a:t>
            </a:r>
            <a:endParaRPr sz="2200"/>
          </a:p>
        </p:txBody>
      </p:sp>
      <p:graphicFrame>
        <p:nvGraphicFramePr>
          <p:cNvPr id="286" name="Google Shape;286;p27"/>
          <p:cNvGraphicFramePr/>
          <p:nvPr/>
        </p:nvGraphicFramePr>
        <p:xfrm>
          <a:off x="113275" y="926550"/>
          <a:ext cx="3000000" cy="3000000"/>
        </p:xfrm>
        <a:graphic>
          <a:graphicData uri="http://schemas.openxmlformats.org/drawingml/2006/table">
            <a:tbl>
              <a:tblPr>
                <a:noFill/>
                <a:tableStyleId>{DB6A6133-98F7-4D15-8214-5AF407D8696F}</a:tableStyleId>
              </a:tblPr>
              <a:tblGrid>
                <a:gridCol w="2757175"/>
                <a:gridCol w="2963475"/>
                <a:gridCol w="1634925"/>
                <a:gridCol w="1675125"/>
              </a:tblGrid>
              <a:tr h="56540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33333"/>
                          </a:solidFill>
                          <a:latin typeface="Calibri"/>
                          <a:ea typeface="Calibri"/>
                          <a:cs typeface="Calibri"/>
                          <a:sym typeface="Calibri"/>
                        </a:rPr>
                        <a:t>Enfoque de transformación de la iglesia y de la comunidad</a:t>
                      </a:r>
                      <a:endParaRPr b="1" sz="14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33333"/>
                          </a:solidFill>
                          <a:latin typeface="Calibri"/>
                          <a:ea typeface="Calibri"/>
                          <a:cs typeface="Calibri"/>
                          <a:sym typeface="Calibri"/>
                        </a:rPr>
                        <a:t>Proceso de movilización de la iglesia y de la comunidad</a:t>
                      </a:r>
                      <a:endParaRPr b="1" sz="14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33333"/>
                          </a:solidFill>
                          <a:latin typeface="Calibri"/>
                          <a:ea typeface="Calibri"/>
                          <a:cs typeface="Calibri"/>
                          <a:sym typeface="Calibri"/>
                        </a:rPr>
                        <a:t>Umoja/Parivartan/Unidos</a:t>
                      </a:r>
                      <a:endParaRPr b="1" sz="14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33333"/>
                          </a:solidFill>
                          <a:latin typeface="Calibri"/>
                          <a:ea typeface="Calibri"/>
                          <a:cs typeface="Calibri"/>
                          <a:sym typeface="Calibri"/>
                        </a:rPr>
                        <a:t>Sangsangai</a:t>
                      </a:r>
                      <a:endParaRPr b="1" sz="14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2466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33333"/>
                          </a:solidFill>
                          <a:latin typeface="Calibri"/>
                          <a:ea typeface="Calibri"/>
                          <a:cs typeface="Calibri"/>
                          <a:sym typeface="Calibri"/>
                        </a:rPr>
                        <a:t>¿Cómo</a:t>
                      </a:r>
                      <a:r>
                        <a:rPr b="0" i="0" lang="en-US" sz="1400" u="none" cap="none" strike="noStrike">
                          <a:solidFill>
                            <a:srgbClr val="333333"/>
                          </a:solidFill>
                          <a:latin typeface="Calibri"/>
                          <a:ea typeface="Calibri"/>
                          <a:cs typeface="Calibri"/>
                          <a:sym typeface="Calibri"/>
                        </a:rPr>
                        <a:t> y </a:t>
                      </a:r>
                      <a:r>
                        <a:rPr b="1" i="0" lang="en-US" sz="1400" u="none" cap="none" strike="noStrike">
                          <a:solidFill>
                            <a:srgbClr val="333333"/>
                          </a:solidFill>
                          <a:latin typeface="Calibri"/>
                          <a:ea typeface="Calibri"/>
                          <a:cs typeface="Calibri"/>
                          <a:sym typeface="Calibri"/>
                        </a:rPr>
                        <a:t>cuándo</a:t>
                      </a:r>
                      <a:r>
                        <a:rPr b="0" i="0" lang="en-US" sz="1400" u="none" cap="none" strike="noStrike">
                          <a:solidFill>
                            <a:srgbClr val="333333"/>
                          </a:solidFill>
                          <a:latin typeface="Calibri"/>
                          <a:ea typeface="Calibri"/>
                          <a:cs typeface="Calibri"/>
                          <a:sym typeface="Calibri"/>
                        </a:rPr>
                        <a:t> se realiza la planificación en su proceso de transformación de la iglesia y de la comunidad?</a:t>
                      </a:r>
                      <a:endParaRPr sz="14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978450">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333333"/>
                          </a:solidFill>
                          <a:latin typeface="Calibri"/>
                          <a:ea typeface="Calibri"/>
                          <a:cs typeface="Calibri"/>
                          <a:sym typeface="Calibri"/>
                        </a:rPr>
                        <a:t>¿Cómo se priorizan los problemas identificados?</a:t>
                      </a:r>
                      <a:endParaRPr sz="14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1217950">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¿Cuándo puede introducirse la planificación participativa?</a:t>
                      </a:r>
                      <a:endParaRPr sz="14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8"/>
          <p:cNvSpPr txBox="1"/>
          <p:nvPr>
            <p:ph type="title"/>
          </p:nvPr>
        </p:nvSpPr>
        <p:spPr>
          <a:xfrm>
            <a:off x="47125" y="-40750"/>
            <a:ext cx="7768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1: La planificación en el proceso de transformación de la iglesia y de la comunidad (resumen)</a:t>
            </a:r>
            <a:endParaRPr sz="22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rPr b="0" i="0" lang="en-US" sz="2200" u="none"/>
              <a:t> </a:t>
            </a:r>
            <a:endParaRPr sz="2200"/>
          </a:p>
        </p:txBody>
      </p:sp>
      <p:graphicFrame>
        <p:nvGraphicFramePr>
          <p:cNvPr id="292" name="Google Shape;292;p28"/>
          <p:cNvGraphicFramePr/>
          <p:nvPr/>
        </p:nvGraphicFramePr>
        <p:xfrm>
          <a:off x="152575" y="996825"/>
          <a:ext cx="3000000" cy="3000000"/>
        </p:xfrm>
        <a:graphic>
          <a:graphicData uri="http://schemas.openxmlformats.org/drawingml/2006/table">
            <a:tbl>
              <a:tblPr>
                <a:noFill/>
                <a:tableStyleId>{DB6A6133-98F7-4D15-8214-5AF407D8696F}</a:tableStyleId>
              </a:tblPr>
              <a:tblGrid>
                <a:gridCol w="2577725"/>
                <a:gridCol w="2467575"/>
                <a:gridCol w="2247150"/>
                <a:gridCol w="1518925"/>
              </a:tblGrid>
              <a:tr h="735075">
                <a:tc>
                  <a:txBody>
                    <a:bodyPr/>
                    <a:lstStyle/>
                    <a:p>
                      <a:pPr indent="0" lvl="0" marL="0" marR="0" rtl="0" algn="l">
                        <a:lnSpc>
                          <a:spcPct val="100000"/>
                        </a:lnSpc>
                        <a:spcBef>
                          <a:spcPts val="0"/>
                        </a:spcBef>
                        <a:spcAft>
                          <a:spcPts val="0"/>
                        </a:spcAft>
                        <a:buClr>
                          <a:srgbClr val="000000"/>
                        </a:buClr>
                        <a:buSzPts val="1800"/>
                        <a:buFont typeface="Arial"/>
                        <a:buNone/>
                      </a:pPr>
                      <a:r>
                        <a:rPr b="1" i="0" lang="en-US" sz="1500" u="none" cap="none" strike="noStrike">
                          <a:solidFill>
                            <a:srgbClr val="333333"/>
                          </a:solidFill>
                          <a:latin typeface="Calibri"/>
                          <a:ea typeface="Calibri"/>
                          <a:cs typeface="Calibri"/>
                          <a:sym typeface="Calibri"/>
                        </a:rPr>
                        <a:t>Enfoque de transformación de la iglesia y de la comunidad</a:t>
                      </a:r>
                      <a:endParaRPr b="1" sz="15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500" u="none" cap="none" strike="noStrike">
                          <a:solidFill>
                            <a:srgbClr val="333333"/>
                          </a:solidFill>
                          <a:latin typeface="Calibri"/>
                          <a:ea typeface="Calibri"/>
                          <a:cs typeface="Calibri"/>
                          <a:sym typeface="Calibri"/>
                        </a:rPr>
                        <a:t>Proceso de movilización de la iglesia y de la comunidad</a:t>
                      </a:r>
                      <a:endParaRPr b="1" sz="15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500" u="none" cap="none" strike="noStrike">
                          <a:solidFill>
                            <a:srgbClr val="333333"/>
                          </a:solidFill>
                          <a:latin typeface="Calibri"/>
                          <a:ea typeface="Calibri"/>
                          <a:cs typeface="Calibri"/>
                          <a:sym typeface="Calibri"/>
                        </a:rPr>
                        <a:t>Umoja/Parivartan/Unidos</a:t>
                      </a:r>
                      <a:endParaRPr b="1" sz="15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500" u="none" cap="none" strike="noStrike">
                          <a:solidFill>
                            <a:srgbClr val="333333"/>
                          </a:solidFill>
                          <a:latin typeface="Calibri"/>
                          <a:ea typeface="Calibri"/>
                          <a:cs typeface="Calibri"/>
                          <a:sym typeface="Calibri"/>
                        </a:rPr>
                        <a:t>Sangsangai</a:t>
                      </a:r>
                      <a:endParaRPr b="1" sz="15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672275">
                <a:tc>
                  <a:txBody>
                    <a:bodyPr/>
                    <a:lstStyle/>
                    <a:p>
                      <a:pPr indent="0" lvl="0" marL="0" marR="0" rtl="0" algn="l">
                        <a:lnSpc>
                          <a:spcPct val="100000"/>
                        </a:lnSpc>
                        <a:spcBef>
                          <a:spcPts val="0"/>
                        </a:spcBef>
                        <a:spcAft>
                          <a:spcPts val="0"/>
                        </a:spcAft>
                        <a:buClr>
                          <a:srgbClr val="000000"/>
                        </a:buClr>
                        <a:buSzPts val="1800"/>
                        <a:buFont typeface="Arial"/>
                        <a:buNone/>
                      </a:pPr>
                      <a:r>
                        <a:rPr b="0" i="0" lang="en-US" sz="1500" u="none" cap="none" strike="noStrike">
                          <a:solidFill>
                            <a:schemeClr val="dk1"/>
                          </a:solidFill>
                          <a:latin typeface="Calibri"/>
                          <a:ea typeface="Calibri"/>
                          <a:cs typeface="Calibri"/>
                          <a:sym typeface="Calibri"/>
                        </a:rPr>
                        <a:t>Cuándo puede introducirse la planificación participativa</a:t>
                      </a:r>
                      <a:endParaRPr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5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500" u="none" cap="none" strike="noStrike">
                          <a:solidFill>
                            <a:srgbClr val="333333"/>
                          </a:solidFill>
                          <a:latin typeface="Calibri"/>
                          <a:ea typeface="Calibri"/>
                          <a:cs typeface="Calibri"/>
                          <a:sym typeface="Calibri"/>
                        </a:rPr>
                        <a:t>Etapa 4:</a:t>
                      </a:r>
                      <a:r>
                        <a:rPr b="0" i="0" lang="en-US" sz="1500" u="none" cap="none" strike="noStrike">
                          <a:solidFill>
                            <a:srgbClr val="333333"/>
                          </a:solidFill>
                          <a:latin typeface="Calibri"/>
                          <a:ea typeface="Calibri"/>
                          <a:cs typeface="Calibri"/>
                          <a:sym typeface="Calibri"/>
                        </a:rPr>
                        <a:t> </a:t>
                      </a:r>
                      <a:br>
                        <a:rPr lang="en-US" sz="1500" u="none" cap="none" strike="noStrike">
                          <a:solidFill>
                            <a:srgbClr val="333333"/>
                          </a:solidFill>
                          <a:latin typeface="Calibri"/>
                          <a:ea typeface="Calibri"/>
                          <a:cs typeface="Calibri"/>
                          <a:sym typeface="Calibri"/>
                        </a:rPr>
                      </a:br>
                      <a:r>
                        <a:rPr b="0" i="0" lang="en-US" sz="1500" u="none" cap="none" strike="noStrike">
                          <a:solidFill>
                            <a:srgbClr val="333333"/>
                          </a:solidFill>
                          <a:latin typeface="Calibri"/>
                          <a:ea typeface="Calibri"/>
                          <a:cs typeface="Calibri"/>
                          <a:sym typeface="Calibri"/>
                        </a:rPr>
                        <a:t>Análisis de la información</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700"/>
                        </a:spcBef>
                        <a:spcAft>
                          <a:spcPts val="0"/>
                        </a:spcAft>
                        <a:buClr>
                          <a:srgbClr val="000000"/>
                        </a:buClr>
                        <a:buSzPts val="1800"/>
                        <a:buFont typeface="Arial"/>
                        <a:buNone/>
                      </a:pPr>
                      <a:r>
                        <a:rPr b="1" i="0" lang="en-US" sz="1500" u="none" cap="none" strike="noStrike">
                          <a:solidFill>
                            <a:srgbClr val="333333"/>
                          </a:solidFill>
                          <a:latin typeface="Calibri"/>
                          <a:ea typeface="Calibri"/>
                          <a:cs typeface="Calibri"/>
                          <a:sym typeface="Calibri"/>
                        </a:rPr>
                        <a:t>Etapa 5:</a:t>
                      </a:r>
                      <a:r>
                        <a:rPr b="0" i="0" lang="en-US" sz="1500" u="none" cap="none" strike="noStrike">
                          <a:solidFill>
                            <a:srgbClr val="333333"/>
                          </a:solidFill>
                          <a:latin typeface="Calibri"/>
                          <a:ea typeface="Calibri"/>
                          <a:cs typeface="Calibri"/>
                          <a:sym typeface="Calibri"/>
                        </a:rPr>
                        <a:t> </a:t>
                      </a:r>
                      <a:br>
                        <a:rPr lang="en-US" sz="1500" u="none" cap="none" strike="noStrike">
                          <a:solidFill>
                            <a:srgbClr val="333333"/>
                          </a:solidFill>
                          <a:latin typeface="Calibri"/>
                          <a:ea typeface="Calibri"/>
                          <a:cs typeface="Calibri"/>
                          <a:sym typeface="Calibri"/>
                        </a:rPr>
                      </a:br>
                      <a:r>
                        <a:rPr b="0" i="0" lang="en-US" sz="1500" u="none" cap="none" strike="noStrike">
                          <a:solidFill>
                            <a:srgbClr val="333333"/>
                          </a:solidFill>
                          <a:latin typeface="Calibri"/>
                          <a:ea typeface="Calibri"/>
                          <a:cs typeface="Calibri"/>
                          <a:sym typeface="Calibri"/>
                        </a:rPr>
                        <a:t>Toma de decisiones</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500" u="none" cap="none" strike="noStrike">
                          <a:solidFill>
                            <a:srgbClr val="333333"/>
                          </a:solidFill>
                          <a:latin typeface="Calibri"/>
                          <a:ea typeface="Calibri"/>
                          <a:cs typeface="Calibri"/>
                          <a:sym typeface="Calibri"/>
                        </a:rPr>
                        <a:t>Etapa 3:</a:t>
                      </a:r>
                      <a:r>
                        <a:rPr b="0" i="0" lang="en-US" sz="1500" u="none" cap="none" strike="noStrike">
                          <a:solidFill>
                            <a:srgbClr val="333333"/>
                          </a:solidFill>
                          <a:latin typeface="Calibri"/>
                          <a:ea typeface="Calibri"/>
                          <a:cs typeface="Calibri"/>
                          <a:sym typeface="Calibri"/>
                        </a:rPr>
                        <a:t> </a:t>
                      </a:r>
                      <a:br>
                        <a:rPr lang="en-US" sz="1500" u="none" cap="none" strike="noStrike">
                          <a:solidFill>
                            <a:srgbClr val="333333"/>
                          </a:solidFill>
                          <a:latin typeface="Calibri"/>
                          <a:ea typeface="Calibri"/>
                          <a:cs typeface="Calibri"/>
                          <a:sym typeface="Calibri"/>
                        </a:rPr>
                      </a:br>
                      <a:r>
                        <a:rPr b="0" i="0" lang="en-US" sz="1500" u="none" cap="none" strike="noStrike">
                          <a:solidFill>
                            <a:srgbClr val="333333"/>
                          </a:solidFill>
                          <a:latin typeface="Calibri"/>
                          <a:ea typeface="Calibri"/>
                          <a:cs typeface="Calibri"/>
                          <a:sym typeface="Calibri"/>
                        </a:rPr>
                        <a:t>Construir una visión y emprender acciones (planificar para la acción)</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700"/>
                        </a:spcBef>
                        <a:spcAft>
                          <a:spcPts val="0"/>
                        </a:spcAft>
                        <a:buClr>
                          <a:srgbClr val="000000"/>
                        </a:buClr>
                        <a:buSzPts val="1800"/>
                        <a:buFont typeface="Arial"/>
                        <a:buNone/>
                      </a:pPr>
                      <a:r>
                        <a:rPr b="1" i="0" lang="en-US" sz="1500" u="none" cap="none" strike="noStrike">
                          <a:solidFill>
                            <a:srgbClr val="333333"/>
                          </a:solidFill>
                          <a:latin typeface="Calibri"/>
                          <a:ea typeface="Calibri"/>
                          <a:cs typeface="Calibri"/>
                          <a:sym typeface="Calibri"/>
                        </a:rPr>
                        <a:t>Etapa 4:</a:t>
                      </a:r>
                      <a:r>
                        <a:rPr b="0" i="0" lang="en-US" sz="1500" u="none" cap="none" strike="noStrike">
                          <a:solidFill>
                            <a:srgbClr val="333333"/>
                          </a:solidFill>
                          <a:latin typeface="Calibri"/>
                          <a:ea typeface="Calibri"/>
                          <a:cs typeface="Calibri"/>
                          <a:sym typeface="Calibri"/>
                        </a:rPr>
                        <a:t> </a:t>
                      </a:r>
                      <a:br>
                        <a:rPr lang="en-US" sz="1500" u="none" cap="none" strike="noStrike">
                          <a:solidFill>
                            <a:srgbClr val="333333"/>
                          </a:solidFill>
                          <a:latin typeface="Calibri"/>
                          <a:ea typeface="Calibri"/>
                          <a:cs typeface="Calibri"/>
                          <a:sym typeface="Calibri"/>
                        </a:rPr>
                      </a:br>
                      <a:r>
                        <a:rPr b="0" i="0" lang="en-US" sz="1500" u="none" cap="none" strike="noStrike">
                          <a:solidFill>
                            <a:srgbClr val="333333"/>
                          </a:solidFill>
                          <a:latin typeface="Calibri"/>
                          <a:ea typeface="Calibri"/>
                          <a:cs typeface="Calibri"/>
                          <a:sym typeface="Calibri"/>
                        </a:rPr>
                        <a:t>Adopción de medidas</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500" u="none" cap="none" strike="noStrike">
                          <a:solidFill>
                            <a:srgbClr val="333333"/>
                          </a:solidFill>
                          <a:latin typeface="Calibri"/>
                          <a:ea typeface="Calibri"/>
                          <a:cs typeface="Calibri"/>
                          <a:sym typeface="Calibri"/>
                        </a:rPr>
                        <a:t>3er Ciclo:</a:t>
                      </a:r>
                      <a:r>
                        <a:rPr b="0" i="0" lang="en-US" sz="1500" u="none" cap="none" strike="noStrike">
                          <a:solidFill>
                            <a:srgbClr val="333333"/>
                          </a:solidFill>
                          <a:latin typeface="Calibri"/>
                          <a:ea typeface="Calibri"/>
                          <a:cs typeface="Calibri"/>
                          <a:sym typeface="Calibri"/>
                        </a:rPr>
                        <a:t> </a:t>
                      </a:r>
                      <a:br>
                        <a:rPr lang="en-US" sz="1500" u="none" cap="none" strike="noStrike">
                          <a:solidFill>
                            <a:srgbClr val="333333"/>
                          </a:solidFill>
                          <a:latin typeface="Calibri"/>
                          <a:ea typeface="Calibri"/>
                          <a:cs typeface="Calibri"/>
                          <a:sym typeface="Calibri"/>
                        </a:rPr>
                      </a:br>
                      <a:r>
                        <a:rPr b="0" i="0" lang="en-US" sz="1500" u="none" cap="none" strike="noStrike">
                          <a:solidFill>
                            <a:srgbClr val="333333"/>
                          </a:solidFill>
                          <a:latin typeface="Calibri"/>
                          <a:ea typeface="Calibri"/>
                          <a:cs typeface="Calibri"/>
                          <a:sym typeface="Calibri"/>
                        </a:rPr>
                        <a:t>La comunidad</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
        <p:nvSpPr>
          <p:cNvPr id="293" name="Google Shape;293;p28"/>
          <p:cNvSpPr txBox="1"/>
          <p:nvPr/>
        </p:nvSpPr>
        <p:spPr>
          <a:xfrm>
            <a:off x="152575" y="3533950"/>
            <a:ext cx="8702400" cy="131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300" u="none" cap="none" strike="noStrike">
                <a:solidFill>
                  <a:srgbClr val="434343"/>
                </a:solidFill>
                <a:latin typeface="Calibri"/>
                <a:ea typeface="Calibri"/>
                <a:cs typeface="Calibri"/>
                <a:sym typeface="Calibri"/>
              </a:rPr>
              <a:t>Una característica común de los procesos de transformación de la iglesia y de la comunidad es que todos utilizan el método participativo, por lo que están bien configurados para incorporar la planificación participativa. Por eso, gran parte del trabajo descrito en la herramienta de planificación participativa ya habrá sido realizado por la iglesia y la comunidad si han completado las etapas 3 y 4 del proceso de transformación de la iglesia y de la comunidad. </a:t>
            </a:r>
            <a:endParaRPr b="0" i="0" sz="1300" u="none" cap="none" strike="noStrike">
              <a:solidFill>
                <a:srgbClr val="434343"/>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9"/>
          <p:cNvSpPr txBox="1"/>
          <p:nvPr>
            <p:ph type="title"/>
          </p:nvPr>
        </p:nvSpPr>
        <p:spPr>
          <a:xfrm>
            <a:off x="45150" y="0"/>
            <a:ext cx="90537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Uso de la herramienta: Pasos claves en el proceso de planificación participativa  </a:t>
            </a:r>
            <a:endParaRPr sz="2200"/>
          </a:p>
        </p:txBody>
      </p:sp>
      <p:sp>
        <p:nvSpPr>
          <p:cNvPr id="299" name="Google Shape;299;p29"/>
          <p:cNvSpPr txBox="1"/>
          <p:nvPr>
            <p:ph idx="1" type="body"/>
          </p:nvPr>
        </p:nvSpPr>
        <p:spPr>
          <a:xfrm>
            <a:off x="311700" y="890100"/>
            <a:ext cx="8520600" cy="353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US" sz="1800" u="none"/>
              <a:t>Un proceso de planificación participativa habitual comprende los siguientes pasos: </a:t>
            </a:r>
            <a:endParaRPr sz="1800"/>
          </a:p>
          <a:p>
            <a:pPr indent="-342900" lvl="0" marL="457200" rtl="0" algn="l">
              <a:lnSpc>
                <a:spcPct val="115000"/>
              </a:lnSpc>
              <a:spcBef>
                <a:spcPts val="1600"/>
              </a:spcBef>
              <a:spcAft>
                <a:spcPts val="0"/>
              </a:spcAft>
              <a:buSzPts val="1800"/>
              <a:buAutoNum type="arabicPeriod"/>
            </a:pPr>
            <a:r>
              <a:rPr b="0" i="0" lang="en-US" sz="1800" u="none"/>
              <a:t>Clasificar verbalmente los problemas y las oportunidades (realizado en las etapas 3 y 4 del proceso de transformación de la iglesia y de la comunidad) </a:t>
            </a:r>
            <a:endParaRPr sz="1800"/>
          </a:p>
          <a:p>
            <a:pPr indent="-342900" lvl="0" marL="457200" rtl="0" algn="l">
              <a:lnSpc>
                <a:spcPct val="115000"/>
              </a:lnSpc>
              <a:spcBef>
                <a:spcPts val="1000"/>
              </a:spcBef>
              <a:spcAft>
                <a:spcPts val="0"/>
              </a:spcAft>
              <a:buSzPts val="1800"/>
              <a:buAutoNum type="arabicPeriod"/>
            </a:pPr>
            <a:r>
              <a:rPr b="0" i="0" lang="en-US" sz="1800" u="none"/>
              <a:t>Plan de acción comunitario (similar a las etapas de planificación y toma de decisiones de los enfoques de transformación de la iglesia y de la comunidad)</a:t>
            </a:r>
            <a:endParaRPr sz="1800"/>
          </a:p>
          <a:p>
            <a:pPr indent="-342900" lvl="0" marL="457200" rtl="0" algn="l">
              <a:lnSpc>
                <a:spcPct val="115000"/>
              </a:lnSpc>
              <a:spcBef>
                <a:spcPts val="1000"/>
              </a:spcBef>
              <a:spcAft>
                <a:spcPts val="0"/>
              </a:spcAft>
              <a:buSzPts val="1800"/>
              <a:buAutoNum type="arabicPeriod"/>
            </a:pPr>
            <a:r>
              <a:rPr b="1" i="0" lang="en-US" sz="1800" u="none"/>
              <a:t>Mapear las oportunidades existentes ¡Esta es la parte nueva! De la lista de asuntos identificados, seleccione aquellos que se puedan incorporar a los planes y presupuestos gubernamentales.</a:t>
            </a:r>
            <a:endParaRPr b="1" sz="1800"/>
          </a:p>
          <a:p>
            <a:pPr indent="0" lvl="0" marL="0" rtl="0" algn="l">
              <a:lnSpc>
                <a:spcPct val="100000"/>
              </a:lnSpc>
              <a:spcBef>
                <a:spcPts val="1000"/>
              </a:spcBef>
              <a:spcAft>
                <a:spcPts val="0"/>
              </a:spcAft>
              <a:buSzPts val="1400"/>
              <a:buNone/>
            </a:pPr>
            <a:r>
              <a:t/>
            </a:r>
            <a:endParaRPr sz="1800"/>
          </a:p>
          <a:p>
            <a:pPr indent="0" lvl="0" marL="0" rtl="0" algn="l">
              <a:lnSpc>
                <a:spcPct val="115000"/>
              </a:lnSpc>
              <a:spcBef>
                <a:spcPts val="1000"/>
              </a:spcBef>
              <a:spcAft>
                <a:spcPts val="0"/>
              </a:spcAft>
              <a:buSzPts val="1400"/>
              <a:buNone/>
            </a:pPr>
            <a:r>
              <a:t/>
            </a:r>
            <a:endParaRPr sz="1800"/>
          </a:p>
          <a:p>
            <a:pPr indent="0" lvl="0" marL="0" rtl="0" algn="l">
              <a:lnSpc>
                <a:spcPct val="115000"/>
              </a:lnSpc>
              <a:spcBef>
                <a:spcPts val="1600"/>
              </a:spcBef>
              <a:spcAft>
                <a:spcPts val="1600"/>
              </a:spcAft>
              <a:buSzPts val="1400"/>
              <a:buNone/>
            </a:pPr>
            <a:r>
              <a:t/>
            </a:r>
            <a:endParaRPr sz="1800"/>
          </a:p>
        </p:txBody>
      </p:sp>
      <p:pic>
        <p:nvPicPr>
          <p:cNvPr id="300" name="Google Shape;300;p29"/>
          <p:cNvPicPr preferRelativeResize="0"/>
          <p:nvPr/>
        </p:nvPicPr>
        <p:blipFill rotWithShape="1">
          <a:blip r:embed="rId3">
            <a:alphaModFix/>
          </a:blip>
          <a:srcRect b="0" l="0" r="0" t="0"/>
          <a:stretch/>
        </p:blipFill>
        <p:spPr>
          <a:xfrm>
            <a:off x="3939893" y="3935518"/>
            <a:ext cx="1143000" cy="1143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3"/>
          <p:cNvSpPr txBox="1"/>
          <p:nvPr>
            <p:ph type="title"/>
          </p:nvPr>
        </p:nvSpPr>
        <p:spPr>
          <a:xfrm>
            <a:off x="197375" y="0"/>
            <a:ext cx="542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600" u="none"/>
              <a:t>La transformación de la iglesia y de la comunidad</a:t>
            </a:r>
            <a:endParaRPr sz="2600"/>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121" name="Google Shape;121;p3"/>
          <p:cNvSpPr txBox="1"/>
          <p:nvPr>
            <p:ph idx="1" type="body"/>
          </p:nvPr>
        </p:nvSpPr>
        <p:spPr>
          <a:xfrm>
            <a:off x="197375" y="1177600"/>
            <a:ext cx="4657500" cy="33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en-US" sz="1800" u="none"/>
              <a:t>Tearfund cree que cuando una iglesia local, dondequiera que se encuentre en el mundo, se compromete a vivir una teología de lo que denominamos «la misión integral» comienza un recorrido de por vida. </a:t>
            </a:r>
            <a:endParaRPr sz="1800"/>
          </a:p>
          <a:p>
            <a:pPr indent="0" lvl="0" marL="0" rtl="0" algn="l">
              <a:lnSpc>
                <a:spcPct val="100000"/>
              </a:lnSpc>
              <a:spcBef>
                <a:spcPts val="0"/>
              </a:spcBef>
              <a:spcAft>
                <a:spcPts val="0"/>
              </a:spcAft>
              <a:buSzPts val="1400"/>
              <a:buNone/>
            </a:pPr>
            <a:r>
              <a:t/>
            </a:r>
            <a:endParaRPr sz="1800"/>
          </a:p>
          <a:p>
            <a:pPr indent="0" lvl="0" marL="0" rtl="0" algn="l">
              <a:lnSpc>
                <a:spcPct val="100000"/>
              </a:lnSpc>
              <a:spcBef>
                <a:spcPts val="0"/>
              </a:spcBef>
              <a:spcAft>
                <a:spcPts val="0"/>
              </a:spcAft>
              <a:buSzPts val="1400"/>
              <a:buNone/>
            </a:pPr>
            <a:r>
              <a:rPr b="0" i="0" lang="en-US" sz="1800" u="none"/>
              <a:t>Este recorrido ofrece la oportunidad de generar autonomía, cambiar formas de pensar y generar una transformación integral de la iglesia y de la comunidad.</a:t>
            </a:r>
            <a:endParaRPr sz="1800"/>
          </a:p>
          <a:p>
            <a:pPr indent="0" lvl="0" marL="0" rtl="0" algn="l">
              <a:lnSpc>
                <a:spcPct val="100000"/>
              </a:lnSpc>
              <a:spcBef>
                <a:spcPts val="0"/>
              </a:spcBef>
              <a:spcAft>
                <a:spcPts val="0"/>
              </a:spcAft>
              <a:buSzPts val="1400"/>
              <a:buNone/>
            </a:pPr>
            <a:r>
              <a:t/>
            </a:r>
            <a:endParaRPr sz="1800"/>
          </a:p>
          <a:p>
            <a:pPr indent="0" lvl="0" marL="457200" rtl="0" algn="l">
              <a:lnSpc>
                <a:spcPct val="100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1600"/>
              </a:spcAft>
              <a:buSzPts val="1400"/>
              <a:buNone/>
            </a:pPr>
            <a:r>
              <a:t/>
            </a:r>
            <a:endParaRPr sz="1800"/>
          </a:p>
        </p:txBody>
      </p:sp>
      <p:pic>
        <p:nvPicPr>
          <p:cNvPr id="122" name="Google Shape;122;p3"/>
          <p:cNvPicPr preferRelativeResize="0"/>
          <p:nvPr/>
        </p:nvPicPr>
        <p:blipFill rotWithShape="1">
          <a:blip r:embed="rId3">
            <a:alphaModFix/>
          </a:blip>
          <a:srcRect b="0" l="0" r="0" t="0"/>
          <a:stretch/>
        </p:blipFill>
        <p:spPr>
          <a:xfrm>
            <a:off x="5128200" y="1451587"/>
            <a:ext cx="3790326" cy="25262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0"/>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Prepararse para la reunión comunitaria </a:t>
            </a:r>
            <a:endParaRPr sz="2200"/>
          </a:p>
        </p:txBody>
      </p:sp>
      <p:sp>
        <p:nvSpPr>
          <p:cNvPr id="306" name="Google Shape;306;p30"/>
          <p:cNvSpPr txBox="1"/>
          <p:nvPr>
            <p:ph idx="1" type="body"/>
          </p:nvPr>
        </p:nvSpPr>
        <p:spPr>
          <a:xfrm>
            <a:off x="195375" y="863550"/>
            <a:ext cx="8804100" cy="3416400"/>
          </a:xfrm>
          <a:prstGeom prst="rect">
            <a:avLst/>
          </a:prstGeom>
          <a:noFill/>
          <a:ln>
            <a:noFill/>
          </a:ln>
        </p:spPr>
        <p:txBody>
          <a:bodyPr anchorCtr="0" anchor="t" bIns="91425" lIns="91425" spcFirstLastPara="1" rIns="91425" wrap="square" tIns="91425">
            <a:noAutofit/>
          </a:bodyPr>
          <a:lstStyle/>
          <a:p>
            <a:pPr indent="-185251" lvl="0" marL="360000" rtl="0" algn="l">
              <a:lnSpc>
                <a:spcPct val="115000"/>
              </a:lnSpc>
              <a:spcBef>
                <a:spcPts val="0"/>
              </a:spcBef>
              <a:spcAft>
                <a:spcPts val="0"/>
              </a:spcAft>
              <a:buSzPts val="1500"/>
              <a:buAutoNum type="arabicPeriod"/>
            </a:pPr>
            <a:r>
              <a:rPr b="1" lang="en-US" sz="1500"/>
              <a:t>Recolección de información por parte de </a:t>
            </a:r>
            <a:r>
              <a:rPr b="1" i="0" lang="en-US" sz="1500" u="none"/>
              <a:t>quienes </a:t>
            </a:r>
            <a:r>
              <a:rPr b="1" lang="en-US" sz="1500"/>
              <a:t>van a </a:t>
            </a:r>
            <a:r>
              <a:rPr b="1" lang="en-US" sz="1500"/>
              <a:t>facilitar</a:t>
            </a:r>
            <a:r>
              <a:rPr b="1" i="0" lang="en-US" sz="1500" u="none"/>
              <a:t> las reuniones comunitarias: </a:t>
            </a:r>
            <a:r>
              <a:rPr b="0" i="0" lang="en-US" sz="1500" u="none"/>
              <a:t>obtener una noción básica de los ciclos de planificación local y nacional con tal de afianzarse en el tema.</a:t>
            </a:r>
            <a:endParaRPr b="1" sz="1500"/>
          </a:p>
          <a:p>
            <a:pPr indent="-185251" lvl="0" marL="360000" rtl="0" algn="l">
              <a:lnSpc>
                <a:spcPct val="115000"/>
              </a:lnSpc>
              <a:spcBef>
                <a:spcPts val="0"/>
              </a:spcBef>
              <a:spcAft>
                <a:spcPts val="0"/>
              </a:spcAft>
              <a:buSzPts val="1500"/>
              <a:buAutoNum type="arabicPeriod"/>
            </a:pPr>
            <a:r>
              <a:rPr b="1" lang="en-US" sz="1500"/>
              <a:t>Recolección de información por parte de los facilitadores y de la</a:t>
            </a:r>
            <a:r>
              <a:rPr b="1" i="0" lang="en-US" sz="1500" u="none"/>
              <a:t> comunidad:</a:t>
            </a:r>
            <a:r>
              <a:rPr b="0" i="0" lang="en-US" sz="1500" u="none"/>
              <a:t> obtener información detallad</a:t>
            </a:r>
            <a:r>
              <a:rPr lang="en-US" sz="1500"/>
              <a:t>a</a:t>
            </a:r>
            <a:r>
              <a:rPr b="0" i="0" lang="en-US" sz="1500" u="none"/>
              <a:t> de los procesos de planificación en el área local. </a:t>
            </a:r>
            <a:endParaRPr sz="1500"/>
          </a:p>
          <a:p>
            <a:pPr indent="-185251" lvl="0" marL="360000" rtl="0" algn="l">
              <a:lnSpc>
                <a:spcPct val="115000"/>
              </a:lnSpc>
              <a:spcBef>
                <a:spcPts val="0"/>
              </a:spcBef>
              <a:spcAft>
                <a:spcPts val="0"/>
              </a:spcAft>
              <a:buSzPts val="1500"/>
              <a:buAutoNum type="arabicPeriod"/>
            </a:pPr>
            <a:r>
              <a:rPr b="1" i="0" lang="en-US" sz="1500" u="none"/>
              <a:t>Las principales preguntas por responder son las siguientes:</a:t>
            </a:r>
            <a:endParaRPr b="1" sz="1500"/>
          </a:p>
          <a:p>
            <a:pPr indent="-95250" lvl="0" marL="630000" rtl="0" algn="l">
              <a:lnSpc>
                <a:spcPct val="115000"/>
              </a:lnSpc>
              <a:spcBef>
                <a:spcPts val="0"/>
              </a:spcBef>
              <a:spcAft>
                <a:spcPts val="0"/>
              </a:spcAft>
              <a:buSzPts val="1500"/>
              <a:buChar char="●"/>
            </a:pPr>
            <a:r>
              <a:rPr b="0" i="0" lang="en-US" sz="1500" u="none"/>
              <a:t>¿Existe una ley que respalda la planificación participativa?</a:t>
            </a:r>
            <a:endParaRPr sz="1500"/>
          </a:p>
          <a:p>
            <a:pPr indent="-95250" lvl="0" marL="630000" rtl="0" algn="l">
              <a:lnSpc>
                <a:spcPct val="115000"/>
              </a:lnSpc>
              <a:spcBef>
                <a:spcPts val="0"/>
              </a:spcBef>
              <a:spcAft>
                <a:spcPts val="0"/>
              </a:spcAft>
              <a:buSzPts val="1500"/>
              <a:buChar char="●"/>
            </a:pPr>
            <a:r>
              <a:rPr b="0" i="0" lang="en-US" sz="1500" u="none"/>
              <a:t>¿Cuándo empieza y termina el año fiscal?</a:t>
            </a:r>
            <a:endParaRPr sz="1500"/>
          </a:p>
          <a:p>
            <a:pPr indent="-95250" lvl="0" marL="630000" rtl="0" algn="l">
              <a:lnSpc>
                <a:spcPct val="115000"/>
              </a:lnSpc>
              <a:spcBef>
                <a:spcPts val="0"/>
              </a:spcBef>
              <a:spcAft>
                <a:spcPts val="0"/>
              </a:spcAft>
              <a:buSzPts val="1500"/>
              <a:buChar char="●"/>
            </a:pPr>
            <a:r>
              <a:rPr b="0" i="0" lang="en-US" sz="1500" u="none"/>
              <a:t>¿Cómo se realiza la planificación anual en el país a nivel local y nacional? </a:t>
            </a:r>
            <a:endParaRPr sz="1500"/>
          </a:p>
          <a:p>
            <a:pPr indent="-95250" lvl="0" marL="630000" rtl="0" algn="l">
              <a:lnSpc>
                <a:spcPct val="115000"/>
              </a:lnSpc>
              <a:spcBef>
                <a:spcPts val="0"/>
              </a:spcBef>
              <a:spcAft>
                <a:spcPts val="0"/>
              </a:spcAft>
              <a:buSzPts val="1500"/>
              <a:buChar char="●"/>
            </a:pPr>
            <a:r>
              <a:rPr b="0" i="0" lang="en-US" sz="1500" u="none"/>
              <a:t>¿Qué plataformas hay disponibles para aportar a los procesos de planificación tanto locales como nacionales? </a:t>
            </a:r>
            <a:endParaRPr sz="1500"/>
          </a:p>
          <a:p>
            <a:pPr indent="-95250" lvl="0" marL="630000" rtl="0" algn="l">
              <a:lnSpc>
                <a:spcPct val="115000"/>
              </a:lnSpc>
              <a:spcBef>
                <a:spcPts val="0"/>
              </a:spcBef>
              <a:spcAft>
                <a:spcPts val="0"/>
              </a:spcAft>
              <a:buSzPts val="1500"/>
              <a:buChar char="●"/>
            </a:pPr>
            <a:r>
              <a:rPr b="0" i="0" lang="en-US" sz="1500" u="none"/>
              <a:t>¿Quién dirige el proceso de planificación? </a:t>
            </a:r>
            <a:endParaRPr sz="1500"/>
          </a:p>
          <a:p>
            <a:pPr indent="-95250" lvl="0" marL="630000" rtl="0" algn="l">
              <a:lnSpc>
                <a:spcPct val="115000"/>
              </a:lnSpc>
              <a:spcBef>
                <a:spcPts val="0"/>
              </a:spcBef>
              <a:spcAft>
                <a:spcPts val="0"/>
              </a:spcAft>
              <a:buSzPts val="1500"/>
              <a:buChar char="●"/>
            </a:pPr>
            <a:r>
              <a:rPr b="0" i="0" lang="en-US" sz="1500" u="none"/>
              <a:t>¿Cuáles son las principales fechas, por ejemplo, las fechas de inicio y fin de los períodos de consulta? </a:t>
            </a:r>
            <a:endParaRPr sz="1500"/>
          </a:p>
          <a:p>
            <a:pPr indent="0" lvl="0" marL="457200" rtl="0" algn="l">
              <a:lnSpc>
                <a:spcPct val="115000"/>
              </a:lnSpc>
              <a:spcBef>
                <a:spcPts val="1600"/>
              </a:spcBef>
              <a:spcAft>
                <a:spcPts val="0"/>
              </a:spcAft>
              <a:buSzPts val="1400"/>
              <a:buNone/>
            </a:pPr>
            <a:r>
              <a:t/>
            </a:r>
            <a:endParaRPr sz="1500"/>
          </a:p>
          <a:p>
            <a:pPr indent="0" lvl="0" marL="0" rtl="0" algn="l">
              <a:lnSpc>
                <a:spcPct val="115000"/>
              </a:lnSpc>
              <a:spcBef>
                <a:spcPts val="1600"/>
              </a:spcBef>
              <a:spcAft>
                <a:spcPts val="0"/>
              </a:spcAft>
              <a:buSzPts val="1400"/>
              <a:buNone/>
            </a:pPr>
            <a:r>
              <a:t/>
            </a:r>
            <a:endParaRPr sz="1500"/>
          </a:p>
          <a:p>
            <a:pPr indent="0" lvl="0" marL="0" rtl="0" algn="l">
              <a:lnSpc>
                <a:spcPct val="115000"/>
              </a:lnSpc>
              <a:spcBef>
                <a:spcPts val="1600"/>
              </a:spcBef>
              <a:spcAft>
                <a:spcPts val="1600"/>
              </a:spcAft>
              <a:buSzPts val="1400"/>
              <a:buNone/>
            </a:pPr>
            <a:r>
              <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1"/>
          <p:cNvSpPr txBox="1"/>
          <p:nvPr>
            <p:ph type="title"/>
          </p:nvPr>
        </p:nvSpPr>
        <p:spPr>
          <a:xfrm>
            <a:off x="138900" y="1334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Uso de la herramienta: Poner a pru</a:t>
            </a:r>
            <a:r>
              <a:rPr lang="en-US" sz="2200"/>
              <a:t>eba </a:t>
            </a:r>
            <a:r>
              <a:rPr b="1" i="0" lang="en-US" sz="2200" u="none"/>
              <a:t>la plantilla  </a:t>
            </a:r>
            <a:endParaRPr sz="2200"/>
          </a:p>
        </p:txBody>
      </p:sp>
      <p:sp>
        <p:nvSpPr>
          <p:cNvPr id="312" name="Google Shape;312;p31"/>
          <p:cNvSpPr txBox="1"/>
          <p:nvPr>
            <p:ph idx="1" type="body"/>
          </p:nvPr>
        </p:nvSpPr>
        <p:spPr>
          <a:xfrm>
            <a:off x="138900" y="863550"/>
            <a:ext cx="4216500" cy="360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US" sz="1800"/>
              <a:t>Grupo</a:t>
            </a:r>
            <a:r>
              <a:rPr b="1" i="0" lang="en-US" sz="1800" u="none"/>
              <a:t> de facilitadores </a:t>
            </a:r>
            <a:endParaRPr b="1" sz="1800"/>
          </a:p>
          <a:p>
            <a:pPr indent="-330200" lvl="0" marL="457200" rtl="0" algn="l">
              <a:lnSpc>
                <a:spcPct val="100000"/>
              </a:lnSpc>
              <a:spcBef>
                <a:spcPts val="0"/>
              </a:spcBef>
              <a:spcAft>
                <a:spcPts val="0"/>
              </a:spcAft>
              <a:buSzPts val="1600"/>
              <a:buChar char="●"/>
            </a:pPr>
            <a:r>
              <a:rPr b="0" i="0" lang="en-US" sz="1600" u="none"/>
              <a:t>Lean el </a:t>
            </a:r>
            <a:r>
              <a:rPr b="0" i="0" lang="en-US" sz="1600" u="sng">
                <a:solidFill>
                  <a:schemeClr val="accent1"/>
                </a:solidFill>
                <a:hlinkClick r:id="rId3">
                  <a:extLst>
                    <a:ext uri="{A12FA001-AC4F-418D-AE19-62706E023703}">
                      <ahyp:hlinkClr val="tx"/>
                    </a:ext>
                  </a:extLst>
                </a:hlinkClick>
              </a:rPr>
              <a:t>estudio de caso</a:t>
            </a:r>
            <a:r>
              <a:rPr b="0" i="0" lang="en-US" sz="1600" u="none"/>
              <a:t> para comprender el contexto de la comunidad.</a:t>
            </a:r>
            <a:endParaRPr sz="1600"/>
          </a:p>
          <a:p>
            <a:pPr indent="-330200" lvl="0" marL="457200" rtl="0" algn="l">
              <a:lnSpc>
                <a:spcPct val="100000"/>
              </a:lnSpc>
              <a:spcBef>
                <a:spcPts val="0"/>
              </a:spcBef>
              <a:spcAft>
                <a:spcPts val="0"/>
              </a:spcAft>
              <a:buSzPts val="1600"/>
              <a:buChar char="●"/>
            </a:pPr>
            <a:r>
              <a:rPr b="0" i="0" lang="en-US" sz="1600" u="none"/>
              <a:t>Lean la información sobre la herramienta para comprender los requisitos y poder simplificar la información en la herramienta, en caso necesario.</a:t>
            </a:r>
            <a:endParaRPr sz="1600"/>
          </a:p>
          <a:p>
            <a:pPr indent="-330200" lvl="0" marL="457200" rtl="0" algn="l">
              <a:lnSpc>
                <a:spcPct val="100000"/>
              </a:lnSpc>
              <a:spcBef>
                <a:spcPts val="0"/>
              </a:spcBef>
              <a:spcAft>
                <a:spcPts val="0"/>
              </a:spcAft>
              <a:buSzPts val="1600"/>
              <a:buChar char="●"/>
            </a:pPr>
            <a:r>
              <a:rPr b="0" i="0" lang="en-US" sz="1600" u="none"/>
              <a:t>Acuerden cómo se llevará a cabo la reunión comunitaria.</a:t>
            </a:r>
            <a:endParaRPr sz="1600"/>
          </a:p>
          <a:p>
            <a:pPr indent="-330200" lvl="0" marL="457200" rtl="0" algn="l">
              <a:lnSpc>
                <a:spcPct val="100000"/>
              </a:lnSpc>
              <a:spcBef>
                <a:spcPts val="0"/>
              </a:spcBef>
              <a:spcAft>
                <a:spcPts val="0"/>
              </a:spcAft>
              <a:buSzPts val="1600"/>
              <a:buChar char="●"/>
            </a:pPr>
            <a:r>
              <a:rPr b="0" i="0" lang="en-US" sz="1600" u="none"/>
              <a:t>Deben turnarse para que diferentes personas dirijan la reunión comunitaria.</a:t>
            </a:r>
            <a:endParaRPr sz="1600"/>
          </a:p>
          <a:p>
            <a:pPr indent="0" lvl="0" marL="0" rtl="0" algn="l">
              <a:lnSpc>
                <a:spcPct val="115000"/>
              </a:lnSpc>
              <a:spcBef>
                <a:spcPts val="1000"/>
              </a:spcBef>
              <a:spcAft>
                <a:spcPts val="1600"/>
              </a:spcAft>
              <a:buSzPts val="1400"/>
              <a:buNone/>
            </a:pPr>
            <a:r>
              <a:t/>
            </a:r>
            <a:endParaRPr sz="1800"/>
          </a:p>
        </p:txBody>
      </p:sp>
      <p:pic>
        <p:nvPicPr>
          <p:cNvPr id="313" name="Google Shape;313;p31"/>
          <p:cNvPicPr preferRelativeResize="0"/>
          <p:nvPr/>
        </p:nvPicPr>
        <p:blipFill rotWithShape="1">
          <a:blip r:embed="rId4">
            <a:alphaModFix/>
          </a:blip>
          <a:srcRect b="0" l="0" r="0" t="0"/>
          <a:stretch/>
        </p:blipFill>
        <p:spPr>
          <a:xfrm>
            <a:off x="4109616" y="4279948"/>
            <a:ext cx="815507" cy="815525"/>
          </a:xfrm>
          <a:prstGeom prst="rect">
            <a:avLst/>
          </a:prstGeom>
          <a:noFill/>
          <a:ln>
            <a:noFill/>
          </a:ln>
        </p:spPr>
      </p:pic>
      <p:sp>
        <p:nvSpPr>
          <p:cNvPr id="314" name="Google Shape;314;p31"/>
          <p:cNvSpPr txBox="1"/>
          <p:nvPr>
            <p:ph idx="1" type="body"/>
          </p:nvPr>
        </p:nvSpPr>
        <p:spPr>
          <a:xfrm>
            <a:off x="4584000" y="863550"/>
            <a:ext cx="44769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US" sz="1800" u="none"/>
              <a:t>Grupo de la iglesia y de la comunidad</a:t>
            </a:r>
            <a:endParaRPr b="1" sz="1800"/>
          </a:p>
          <a:p>
            <a:pPr indent="-330200" lvl="0" marL="457200" rtl="0" algn="l">
              <a:lnSpc>
                <a:spcPct val="100000"/>
              </a:lnSpc>
              <a:spcBef>
                <a:spcPts val="1000"/>
              </a:spcBef>
              <a:spcAft>
                <a:spcPts val="0"/>
              </a:spcAft>
              <a:buSzPts val="1600"/>
              <a:buChar char="●"/>
            </a:pPr>
            <a:r>
              <a:rPr b="0" i="0" lang="en-US" sz="1600" u="none"/>
              <a:t>Lean el </a:t>
            </a:r>
            <a:r>
              <a:rPr b="0" i="0" lang="en-US" sz="1600" u="sng">
                <a:solidFill>
                  <a:schemeClr val="hlink"/>
                </a:solidFill>
                <a:hlinkClick r:id="rId5"/>
              </a:rPr>
              <a:t>estudio de caso</a:t>
            </a:r>
            <a:r>
              <a:rPr b="0" i="0" lang="en-US" sz="1600" u="none"/>
              <a:t> para comprender el contexto de la comunidad.</a:t>
            </a:r>
            <a:endParaRPr sz="1600"/>
          </a:p>
          <a:p>
            <a:pPr indent="-330200" lvl="0" marL="457200" rtl="0" algn="l">
              <a:lnSpc>
                <a:spcPct val="100000"/>
              </a:lnSpc>
              <a:spcBef>
                <a:spcPts val="0"/>
              </a:spcBef>
              <a:spcAft>
                <a:spcPts val="0"/>
              </a:spcAft>
              <a:buSzPts val="1600"/>
              <a:buChar char="●"/>
            </a:pPr>
            <a:r>
              <a:rPr b="0" i="0" lang="en-US" sz="1600" u="none"/>
              <a:t>Acuerden como comunidad las </a:t>
            </a:r>
            <a:r>
              <a:rPr b="0" i="0" lang="en-US" sz="1600" u="none">
                <a:solidFill>
                  <a:schemeClr val="dk1"/>
                </a:solidFill>
              </a:rPr>
              <a:t>fechas clave relativas al proceso de planificación del gobierno.</a:t>
            </a:r>
            <a:endParaRPr sz="1600">
              <a:solidFill>
                <a:schemeClr val="dk1"/>
              </a:solidFill>
            </a:endParaRPr>
          </a:p>
          <a:p>
            <a:pPr indent="-373380" lvl="0" marL="748665" rtl="0" algn="l">
              <a:lnSpc>
                <a:spcPct val="100000"/>
              </a:lnSpc>
              <a:spcBef>
                <a:spcPts val="0"/>
              </a:spcBef>
              <a:spcAft>
                <a:spcPts val="0"/>
              </a:spcAft>
              <a:buClr>
                <a:srgbClr val="008CAA"/>
              </a:buClr>
              <a:buSzPts val="1600"/>
              <a:buChar char="●"/>
            </a:pPr>
            <a:r>
              <a:rPr b="0" i="0" lang="en-US" sz="1600" u="none">
                <a:solidFill>
                  <a:schemeClr val="dk1"/>
                </a:solidFill>
              </a:rPr>
              <a:t>¿En qué meses del año empieza </a:t>
            </a:r>
            <a:br>
              <a:rPr lang="en-US" sz="1600">
                <a:solidFill>
                  <a:schemeClr val="dk1"/>
                </a:solidFill>
              </a:rPr>
            </a:br>
            <a:r>
              <a:rPr b="0" i="0" lang="en-US" sz="1600" u="none">
                <a:solidFill>
                  <a:schemeClr val="dk1"/>
                </a:solidFill>
              </a:rPr>
              <a:t>el proceso de planificación? </a:t>
            </a:r>
            <a:endParaRPr sz="1600">
              <a:solidFill>
                <a:schemeClr val="dk1"/>
              </a:solidFill>
            </a:endParaRPr>
          </a:p>
          <a:p>
            <a:pPr indent="-373380" lvl="0" marL="748665" rtl="0" algn="l">
              <a:lnSpc>
                <a:spcPct val="100000"/>
              </a:lnSpc>
              <a:spcBef>
                <a:spcPts val="1100"/>
              </a:spcBef>
              <a:spcAft>
                <a:spcPts val="0"/>
              </a:spcAft>
              <a:buClr>
                <a:srgbClr val="008CAA"/>
              </a:buClr>
              <a:buSzPts val="1600"/>
              <a:buChar char="●"/>
            </a:pPr>
            <a:r>
              <a:rPr b="0" i="0" lang="en-US" sz="1600" u="none">
                <a:solidFill>
                  <a:schemeClr val="dk1"/>
                </a:solidFill>
              </a:rPr>
              <a:t>¿Cuándo empiezan y terminan las consultas?</a:t>
            </a:r>
            <a:endParaRPr sz="1600">
              <a:solidFill>
                <a:schemeClr val="dk1"/>
              </a:solidFill>
            </a:endParaRPr>
          </a:p>
          <a:p>
            <a:pPr indent="-373380" lvl="0" marL="748665" rtl="0" algn="l">
              <a:lnSpc>
                <a:spcPct val="100000"/>
              </a:lnSpc>
              <a:spcBef>
                <a:spcPts val="1100"/>
              </a:spcBef>
              <a:spcAft>
                <a:spcPts val="0"/>
              </a:spcAft>
              <a:buClr>
                <a:srgbClr val="008CAA"/>
              </a:buClr>
              <a:buSzPts val="1600"/>
              <a:buChar char="●"/>
            </a:pPr>
            <a:r>
              <a:rPr b="0" i="0" lang="en-US" sz="1600" u="none">
                <a:solidFill>
                  <a:schemeClr val="dk1"/>
                </a:solidFill>
              </a:rPr>
              <a:t>¿Cuándo estarán listas las versiones finales del plan y el presupuesto del Gobierno?</a:t>
            </a:r>
            <a:r>
              <a:rPr b="1" i="0" lang="en-US" sz="1600" u="none">
                <a:solidFill>
                  <a:schemeClr val="dk1"/>
                </a:solidFill>
              </a:rPr>
              <a:t> </a:t>
            </a:r>
            <a:endParaRPr sz="1600"/>
          </a:p>
          <a:p>
            <a:pPr indent="0" lvl="0" marL="0" rtl="0" algn="l">
              <a:lnSpc>
                <a:spcPct val="115000"/>
              </a:lnSpc>
              <a:spcBef>
                <a:spcPts val="1100"/>
              </a:spcBef>
              <a:spcAft>
                <a:spcPts val="1600"/>
              </a:spcAft>
              <a:buSzPts val="1400"/>
              <a:buNone/>
            </a:pPr>
            <a:r>
              <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2"/>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Uso de la herramienta: Poner a prueba  la plantilla  </a:t>
            </a:r>
            <a:endParaRPr sz="2200"/>
          </a:p>
        </p:txBody>
      </p:sp>
      <p:sp>
        <p:nvSpPr>
          <p:cNvPr id="320" name="Google Shape;320;p32"/>
          <p:cNvSpPr txBox="1"/>
          <p:nvPr>
            <p:ph idx="1" type="body"/>
          </p:nvPr>
        </p:nvSpPr>
        <p:spPr>
          <a:xfrm>
            <a:off x="187625" y="2821525"/>
            <a:ext cx="3465300" cy="182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US" sz="1500" u="none"/>
              <a:t>Preguntas para el grupo de facilitadores </a:t>
            </a:r>
            <a:endParaRPr b="1" sz="1500"/>
          </a:p>
          <a:p>
            <a:pPr indent="-323850" lvl="0" marL="457200" rtl="0" algn="l">
              <a:lnSpc>
                <a:spcPct val="100000"/>
              </a:lnSpc>
              <a:spcBef>
                <a:spcPts val="1000"/>
              </a:spcBef>
              <a:spcAft>
                <a:spcPts val="0"/>
              </a:spcAft>
              <a:buSzPts val="1500"/>
              <a:buChar char="●"/>
            </a:pPr>
            <a:r>
              <a:rPr b="0" i="0" lang="en-US" sz="1500" u="none"/>
              <a:t>¿Qué les pareció su rol?</a:t>
            </a:r>
            <a:endParaRPr sz="1500"/>
          </a:p>
          <a:p>
            <a:pPr indent="-323850" lvl="0" marL="457200" rtl="0" algn="l">
              <a:lnSpc>
                <a:spcPct val="100000"/>
              </a:lnSpc>
              <a:spcBef>
                <a:spcPts val="0"/>
              </a:spcBef>
              <a:spcAft>
                <a:spcPts val="0"/>
              </a:spcAft>
              <a:buSzPts val="1500"/>
              <a:buChar char="●"/>
            </a:pPr>
            <a:r>
              <a:rPr b="0" i="0" lang="en-US" sz="1500" u="none"/>
              <a:t>¿Hubo algo que fuera difícil de hacer?</a:t>
            </a:r>
            <a:endParaRPr sz="1500"/>
          </a:p>
          <a:p>
            <a:pPr indent="0" lvl="0" marL="0" rtl="0" algn="l">
              <a:lnSpc>
                <a:spcPct val="115000"/>
              </a:lnSpc>
              <a:spcBef>
                <a:spcPts val="1000"/>
              </a:spcBef>
              <a:spcAft>
                <a:spcPts val="1600"/>
              </a:spcAft>
              <a:buSzPts val="1400"/>
              <a:buNone/>
            </a:pPr>
            <a:r>
              <a:t/>
            </a:r>
            <a:endParaRPr sz="1500"/>
          </a:p>
        </p:txBody>
      </p:sp>
      <p:pic>
        <p:nvPicPr>
          <p:cNvPr id="321" name="Google Shape;321;p32"/>
          <p:cNvPicPr preferRelativeResize="0"/>
          <p:nvPr/>
        </p:nvPicPr>
        <p:blipFill rotWithShape="1">
          <a:blip r:embed="rId3">
            <a:alphaModFix/>
          </a:blip>
          <a:srcRect b="0" l="0" r="0" t="0"/>
          <a:stretch/>
        </p:blipFill>
        <p:spPr>
          <a:xfrm>
            <a:off x="3807343" y="2000231"/>
            <a:ext cx="1143000" cy="1143025"/>
          </a:xfrm>
          <a:prstGeom prst="rect">
            <a:avLst/>
          </a:prstGeom>
          <a:noFill/>
          <a:ln>
            <a:noFill/>
          </a:ln>
        </p:spPr>
      </p:pic>
      <p:sp>
        <p:nvSpPr>
          <p:cNvPr id="322" name="Google Shape;322;p32"/>
          <p:cNvSpPr txBox="1"/>
          <p:nvPr>
            <p:ph idx="1" type="body"/>
          </p:nvPr>
        </p:nvSpPr>
        <p:spPr>
          <a:xfrm>
            <a:off x="5104775" y="1329050"/>
            <a:ext cx="3842100" cy="170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US" sz="1500" u="none"/>
              <a:t>Preguntas para el grupo de la iglesia y de la comunidad</a:t>
            </a:r>
            <a:endParaRPr b="1" sz="1500"/>
          </a:p>
          <a:p>
            <a:pPr indent="-323850" lvl="0" marL="457200" rtl="0" algn="l">
              <a:lnSpc>
                <a:spcPct val="100000"/>
              </a:lnSpc>
              <a:spcBef>
                <a:spcPts val="1000"/>
              </a:spcBef>
              <a:spcAft>
                <a:spcPts val="0"/>
              </a:spcAft>
              <a:buSzPts val="1500"/>
              <a:buChar char="●"/>
            </a:pPr>
            <a:r>
              <a:rPr b="0" i="0" lang="en-US" sz="1500" u="none"/>
              <a:t>¿Qué les pareció la experiencia?</a:t>
            </a:r>
            <a:endParaRPr sz="1500"/>
          </a:p>
          <a:p>
            <a:pPr indent="-323850" lvl="0" marL="457200" rtl="0" algn="l">
              <a:lnSpc>
                <a:spcPct val="100000"/>
              </a:lnSpc>
              <a:spcBef>
                <a:spcPts val="0"/>
              </a:spcBef>
              <a:spcAft>
                <a:spcPts val="0"/>
              </a:spcAft>
              <a:buSzPts val="1500"/>
              <a:buChar char="●"/>
            </a:pPr>
            <a:r>
              <a:rPr b="0" i="0" lang="en-US" sz="1500" u="none"/>
              <a:t>¿Hay algo que las personas que facilitaron esta sesión podrían haber hecho diferente para ayudarlos como grupo?</a:t>
            </a:r>
            <a:endParaRPr sz="1500"/>
          </a:p>
          <a:p>
            <a:pPr indent="0" lvl="0" marL="457200" rtl="0" algn="l">
              <a:lnSpc>
                <a:spcPct val="115000"/>
              </a:lnSpc>
              <a:spcBef>
                <a:spcPts val="1000"/>
              </a:spcBef>
              <a:spcAft>
                <a:spcPts val="1600"/>
              </a:spcAft>
              <a:buSzPts val="1400"/>
              <a:buNone/>
            </a:pPr>
            <a:r>
              <a:t/>
            </a:r>
            <a:endParaRPr sz="1500"/>
          </a:p>
        </p:txBody>
      </p:sp>
      <p:sp>
        <p:nvSpPr>
          <p:cNvPr id="323" name="Google Shape;323;p32"/>
          <p:cNvSpPr txBox="1"/>
          <p:nvPr/>
        </p:nvSpPr>
        <p:spPr>
          <a:xfrm>
            <a:off x="2907500" y="882300"/>
            <a:ext cx="2926800" cy="398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1800" u="none" cap="none" strike="noStrike">
                <a:solidFill>
                  <a:schemeClr val="dk2"/>
                </a:solidFill>
                <a:latin typeface="Calibri"/>
                <a:ea typeface="Calibri"/>
                <a:cs typeface="Calibri"/>
                <a:sym typeface="Calibri"/>
              </a:rPr>
              <a:t>Sesión de retroalimentación</a:t>
            </a:r>
            <a:endParaRPr b="1" i="0" sz="1800" u="none" cap="none" strike="noStrike">
              <a:solidFill>
                <a:schemeClr val="dk2"/>
              </a:solidFill>
              <a:latin typeface="Calibri"/>
              <a:ea typeface="Calibri"/>
              <a:cs typeface="Calibri"/>
              <a:sym typeface="Calibri"/>
            </a:endParaRPr>
          </a:p>
        </p:txBody>
      </p:sp>
      <p:sp>
        <p:nvSpPr>
          <p:cNvPr id="324" name="Google Shape;324;p32"/>
          <p:cNvSpPr txBox="1"/>
          <p:nvPr/>
        </p:nvSpPr>
        <p:spPr>
          <a:xfrm>
            <a:off x="226650" y="1356825"/>
            <a:ext cx="3004800" cy="92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US" sz="1500" u="none" cap="none" strike="noStrike">
                <a:solidFill>
                  <a:schemeClr val="dk2"/>
                </a:solidFill>
                <a:latin typeface="Calibri"/>
                <a:ea typeface="Calibri"/>
                <a:cs typeface="Calibri"/>
                <a:sym typeface="Calibri"/>
              </a:rPr>
              <a:t>Preguntas para el público</a:t>
            </a:r>
            <a:endParaRPr b="1" i="0" sz="1500" u="none" cap="none" strike="noStrike">
              <a:solidFill>
                <a:schemeClr val="dk2"/>
              </a:solidFill>
              <a:latin typeface="Calibri"/>
              <a:ea typeface="Calibri"/>
              <a:cs typeface="Calibri"/>
              <a:sym typeface="Calibri"/>
            </a:endParaRPr>
          </a:p>
          <a:p>
            <a:pPr indent="-323850" lvl="0" marL="457200" marR="0" rtl="0" algn="l">
              <a:lnSpc>
                <a:spcPct val="100000"/>
              </a:lnSpc>
              <a:spcBef>
                <a:spcPts val="0"/>
              </a:spcBef>
              <a:spcAft>
                <a:spcPts val="0"/>
              </a:spcAft>
              <a:buClr>
                <a:schemeClr val="dk2"/>
              </a:buClr>
              <a:buSzPts val="1500"/>
              <a:buFont typeface="Calibri"/>
              <a:buChar char="●"/>
            </a:pPr>
            <a:r>
              <a:rPr b="0" i="0" lang="en-US" sz="1500" u="none" cap="none" strike="noStrike">
                <a:solidFill>
                  <a:schemeClr val="dk2"/>
                </a:solidFill>
                <a:latin typeface="Calibri"/>
                <a:ea typeface="Calibri"/>
                <a:cs typeface="Calibri"/>
                <a:sym typeface="Calibri"/>
              </a:rPr>
              <a:t>¿Qué les gustó del juego de roles?</a:t>
            </a:r>
            <a:endParaRPr b="0" i="0" sz="1500" u="none" cap="none" strike="noStrike">
              <a:solidFill>
                <a:schemeClr val="dk2"/>
              </a:solidFill>
              <a:latin typeface="Calibri"/>
              <a:ea typeface="Calibri"/>
              <a:cs typeface="Calibri"/>
              <a:sym typeface="Calibri"/>
            </a:endParaRPr>
          </a:p>
          <a:p>
            <a:pPr indent="-323850" lvl="0" marL="457200" marR="0" rtl="0" algn="l">
              <a:lnSpc>
                <a:spcPct val="100000"/>
              </a:lnSpc>
              <a:spcBef>
                <a:spcPts val="0"/>
              </a:spcBef>
              <a:spcAft>
                <a:spcPts val="0"/>
              </a:spcAft>
              <a:buClr>
                <a:schemeClr val="dk2"/>
              </a:buClr>
              <a:buSzPts val="1500"/>
              <a:buFont typeface="Calibri"/>
              <a:buChar char="●"/>
            </a:pPr>
            <a:r>
              <a:rPr b="0" i="0" lang="en-US" sz="1500" u="none" cap="none" strike="noStrike">
                <a:solidFill>
                  <a:schemeClr val="dk2"/>
                </a:solidFill>
                <a:latin typeface="Calibri"/>
                <a:ea typeface="Calibri"/>
                <a:cs typeface="Calibri"/>
                <a:sym typeface="Calibri"/>
              </a:rPr>
              <a:t>¿Qué se puede mejorar?</a:t>
            </a:r>
            <a:endParaRPr b="0" i="0" sz="1500" u="none" cap="none" strike="noStrike">
              <a:solidFill>
                <a:schemeClr val="dk2"/>
              </a:solidFill>
              <a:latin typeface="Calibri"/>
              <a:ea typeface="Calibri"/>
              <a:cs typeface="Calibri"/>
              <a:sym typeface="Calibri"/>
            </a:endParaRPr>
          </a:p>
        </p:txBody>
      </p:sp>
      <p:sp>
        <p:nvSpPr>
          <p:cNvPr id="325" name="Google Shape;325;p32"/>
          <p:cNvSpPr txBox="1"/>
          <p:nvPr/>
        </p:nvSpPr>
        <p:spPr>
          <a:xfrm>
            <a:off x="5104775" y="3206875"/>
            <a:ext cx="3727500" cy="155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US" sz="1500" u="none" cap="none" strike="noStrike">
                <a:solidFill>
                  <a:schemeClr val="dk2"/>
                </a:solidFill>
                <a:latin typeface="Calibri"/>
                <a:ea typeface="Calibri"/>
                <a:cs typeface="Calibri"/>
                <a:sym typeface="Calibri"/>
              </a:rPr>
              <a:t>Pregunta para todos</a:t>
            </a:r>
            <a:endParaRPr b="1" i="0" sz="1500" u="none" cap="none" strike="noStrike">
              <a:solidFill>
                <a:schemeClr val="dk2"/>
              </a:solidFill>
              <a:latin typeface="Calibri"/>
              <a:ea typeface="Calibri"/>
              <a:cs typeface="Calibri"/>
              <a:sym typeface="Calibri"/>
            </a:endParaRPr>
          </a:p>
          <a:p>
            <a:pPr indent="-323850" lvl="0" marL="457200" marR="0" rtl="0" algn="l">
              <a:lnSpc>
                <a:spcPct val="100000"/>
              </a:lnSpc>
              <a:spcBef>
                <a:spcPts val="0"/>
              </a:spcBef>
              <a:spcAft>
                <a:spcPts val="0"/>
              </a:spcAft>
              <a:buClr>
                <a:schemeClr val="dk2"/>
              </a:buClr>
              <a:buSzPts val="1500"/>
              <a:buFont typeface="Calibri"/>
              <a:buChar char="●"/>
            </a:pPr>
            <a:r>
              <a:rPr b="0" i="0" lang="en-US" sz="1500" u="none" cap="none" strike="noStrike">
                <a:solidFill>
                  <a:schemeClr val="dk2"/>
                </a:solidFill>
                <a:latin typeface="Calibri"/>
                <a:ea typeface="Calibri"/>
                <a:cs typeface="Calibri"/>
                <a:sym typeface="Calibri"/>
              </a:rPr>
              <a:t>¿Cómo facilitarían esta sesión si su comunidad no supiera leer? Pueden aportar algunas ideas a partir de sus experiencias.</a:t>
            </a:r>
            <a:endParaRPr b="0" i="0" sz="1500" u="none" cap="none" strike="noStrike">
              <a:solidFill>
                <a:schemeClr val="dk2"/>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3"/>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u="none"/>
              <a:t>Lecturas complementarias</a:t>
            </a:r>
            <a:endParaRPr/>
          </a:p>
        </p:txBody>
      </p:sp>
      <p:sp>
        <p:nvSpPr>
          <p:cNvPr id="331" name="Google Shape;331;p33"/>
          <p:cNvSpPr txBox="1"/>
          <p:nvPr>
            <p:ph idx="1" type="body"/>
          </p:nvPr>
        </p:nvSpPr>
        <p:spPr>
          <a:xfrm>
            <a:off x="404225" y="1727100"/>
            <a:ext cx="5225100" cy="1650600"/>
          </a:xfrm>
          <a:prstGeom prst="rect">
            <a:avLst/>
          </a:prstGeom>
          <a:noFill/>
          <a:ln>
            <a:noFill/>
          </a:ln>
        </p:spPr>
        <p:txBody>
          <a:bodyPr anchorCtr="0" anchor="t" bIns="91425" lIns="91425" spcFirstLastPara="1" rIns="91425" wrap="square" tIns="91425">
            <a:noAutofit/>
          </a:bodyPr>
          <a:lstStyle/>
          <a:p>
            <a:pPr indent="-336550" lvl="0" marL="457200" rtl="0" algn="l">
              <a:lnSpc>
                <a:spcPct val="100000"/>
              </a:lnSpc>
              <a:spcBef>
                <a:spcPts val="0"/>
              </a:spcBef>
              <a:spcAft>
                <a:spcPts val="0"/>
              </a:spcAft>
              <a:buClr>
                <a:schemeClr val="dk1"/>
              </a:buClr>
              <a:buSzPts val="1700"/>
              <a:buAutoNum type="alphaUcPeriod"/>
            </a:pPr>
            <a:r>
              <a:rPr b="1" i="0" lang="en-US" sz="1700" u="sng">
                <a:solidFill>
                  <a:srgbClr val="007D98"/>
                </a:solidFill>
                <a:hlinkClick r:id="rId3">
                  <a:extLst>
                    <a:ext uri="{A12FA001-AC4F-418D-AE19-62706E023703}">
                      <ahyp:hlinkClr val="tx"/>
                    </a:ext>
                  </a:extLst>
                </a:hlinkClick>
              </a:rPr>
              <a:t>Incidencia en Nepal: participación de la comunidad en la planificación gubernamental</a:t>
            </a:r>
            <a:endParaRPr b="1" sz="1700">
              <a:solidFill>
                <a:schemeClr val="dk1"/>
              </a:solidFill>
            </a:endParaRPr>
          </a:p>
          <a:p>
            <a:pPr indent="-336550" lvl="0" marL="457200" rtl="0" algn="l">
              <a:lnSpc>
                <a:spcPct val="100000"/>
              </a:lnSpc>
              <a:spcBef>
                <a:spcPts val="700"/>
              </a:spcBef>
              <a:spcAft>
                <a:spcPts val="0"/>
              </a:spcAft>
              <a:buClr>
                <a:schemeClr val="dk1"/>
              </a:buClr>
              <a:buSzPts val="1700"/>
              <a:buAutoNum type="alphaUcPeriod"/>
            </a:pPr>
            <a:r>
              <a:rPr b="1" i="0" lang="en-US" sz="1700" u="sng">
                <a:solidFill>
                  <a:srgbClr val="007D98"/>
                </a:solidFill>
                <a:hlinkClick r:id="rId4">
                  <a:extLst>
                    <a:ext uri="{A12FA001-AC4F-418D-AE19-62706E023703}">
                      <ahyp:hlinkClr val="tx"/>
                    </a:ext>
                  </a:extLst>
                </a:hlinkClick>
              </a:rPr>
              <a:t>2.1.4 Participatory planning methods and tools used</a:t>
            </a:r>
            <a:r>
              <a:rPr b="0" i="0" lang="en-US" sz="1700" u="sng">
                <a:solidFill>
                  <a:srgbClr val="007D98"/>
                </a:solidFill>
                <a:hlinkClick r:id="rId5">
                  <a:extLst>
                    <a:ext uri="{A12FA001-AC4F-418D-AE19-62706E023703}">
                      <ahyp:hlinkClr val="tx"/>
                    </a:ext>
                  </a:extLst>
                </a:hlinkClick>
              </a:rPr>
              <a:t> (solo disponible en inglés)</a:t>
            </a:r>
            <a:endParaRPr b="1" sz="1700">
              <a:solidFill>
                <a:schemeClr val="dk1"/>
              </a:solidFill>
            </a:endParaRPr>
          </a:p>
          <a:p>
            <a:pPr indent="-336550" lvl="0" marL="457200" rtl="0" algn="l">
              <a:lnSpc>
                <a:spcPct val="100000"/>
              </a:lnSpc>
              <a:spcBef>
                <a:spcPts val="700"/>
              </a:spcBef>
              <a:spcAft>
                <a:spcPts val="700"/>
              </a:spcAft>
              <a:buClr>
                <a:schemeClr val="dk1"/>
              </a:buClr>
              <a:buSzPts val="1700"/>
              <a:buAutoNum type="alphaUcPeriod"/>
            </a:pPr>
            <a:r>
              <a:rPr b="1" i="0" lang="en-US" sz="1700" u="sng">
                <a:solidFill>
                  <a:srgbClr val="007D98"/>
                </a:solidFill>
                <a:hlinkClick r:id="rId6">
                  <a:extLst>
                    <a:ext uri="{A12FA001-AC4F-418D-AE19-62706E023703}">
                      <ahyp:hlinkClr val="tx"/>
                    </a:ext>
                  </a:extLst>
                </a:hlinkClick>
              </a:rPr>
              <a:t>Participatory Development Planning</a:t>
            </a:r>
            <a:r>
              <a:rPr b="0" i="0" lang="en-US" sz="1700" u="sng">
                <a:solidFill>
                  <a:srgbClr val="007D98"/>
                </a:solidFill>
                <a:hlinkClick r:id="rId7">
                  <a:extLst>
                    <a:ext uri="{A12FA001-AC4F-418D-AE19-62706E023703}">
                      <ahyp:hlinkClr val="tx"/>
                    </a:ext>
                  </a:extLst>
                </a:hlinkClick>
              </a:rPr>
              <a:t> (solo disponible en inglés)</a:t>
            </a:r>
            <a:endParaRPr b="1" sz="2100"/>
          </a:p>
        </p:txBody>
      </p:sp>
      <p:pic>
        <p:nvPicPr>
          <p:cNvPr id="332" name="Google Shape;332;p33"/>
          <p:cNvPicPr preferRelativeResize="0"/>
          <p:nvPr/>
        </p:nvPicPr>
        <p:blipFill rotWithShape="1">
          <a:blip r:embed="rId8">
            <a:alphaModFix/>
          </a:blip>
          <a:srcRect b="0" l="0" r="0" t="0"/>
          <a:stretch/>
        </p:blipFill>
        <p:spPr>
          <a:xfrm>
            <a:off x="5915938" y="1409463"/>
            <a:ext cx="2447925" cy="24479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4"/>
          <p:cNvSpPr txBox="1"/>
          <p:nvPr>
            <p:ph type="ctrTitle"/>
          </p:nvPr>
        </p:nvSpPr>
        <p:spPr>
          <a:xfrm>
            <a:off x="357150" y="1336075"/>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US" sz="4500" u="none"/>
              <a:t>Herramienta de seguimiento del presupuesto </a:t>
            </a:r>
            <a:endParaRPr sz="4500"/>
          </a:p>
        </p:txBody>
      </p:sp>
      <p:sp>
        <p:nvSpPr>
          <p:cNvPr id="338" name="Google Shape;338;p34"/>
          <p:cNvSpPr txBox="1"/>
          <p:nvPr>
            <p:ph idx="1" type="subTitle"/>
          </p:nvPr>
        </p:nvSpPr>
        <p:spPr>
          <a:xfrm>
            <a:off x="996150" y="2296975"/>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US" u="none"/>
              <a:t>Herramienta 2</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5"/>
          <p:cNvSpPr txBox="1"/>
          <p:nvPr>
            <p:ph type="title"/>
          </p:nvPr>
        </p:nvSpPr>
        <p:spPr>
          <a:xfrm>
            <a:off x="179300" y="46250"/>
            <a:ext cx="55767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2: ¿En qué consiste la herramienta de seguimiento del presupuesto?</a:t>
            </a:r>
            <a:endParaRPr sz="2200"/>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344" name="Google Shape;344;p35"/>
          <p:cNvSpPr txBox="1"/>
          <p:nvPr>
            <p:ph idx="1" type="body"/>
          </p:nvPr>
        </p:nvSpPr>
        <p:spPr>
          <a:xfrm>
            <a:off x="179300" y="1006525"/>
            <a:ext cx="6066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US" sz="1600" u="none"/>
              <a:t>Esta herramienta permite a los ciudadanos, las comunidades y otras partes interesadas monitoreen el gasto del Gobierno mediante la revisión y el análisis periódico del presupuesto. El seguimiento del presupuesto implica la realización de las siguientes tareas:</a:t>
            </a:r>
            <a:endParaRPr sz="1600"/>
          </a:p>
          <a:p>
            <a:pPr indent="-330200" lvl="0" marL="457200" rtl="0" algn="l">
              <a:lnSpc>
                <a:spcPct val="115000"/>
              </a:lnSpc>
              <a:spcBef>
                <a:spcPts val="1600"/>
              </a:spcBef>
              <a:spcAft>
                <a:spcPts val="0"/>
              </a:spcAft>
              <a:buSzPts val="1600"/>
              <a:buChar char="●"/>
            </a:pPr>
            <a:r>
              <a:rPr b="1" i="0" lang="en-US" sz="1600" u="none"/>
              <a:t>Revisiones:</a:t>
            </a:r>
            <a:r>
              <a:rPr b="0" i="0" lang="en-US" sz="1600" u="none"/>
              <a:t> Analizar las </a:t>
            </a:r>
            <a:r>
              <a:rPr b="1" i="0" lang="en-US" sz="1600" u="none"/>
              <a:t>asignaciones de fondos</a:t>
            </a:r>
            <a:r>
              <a:rPr b="0" i="0" lang="en-US" sz="1600" u="none"/>
              <a:t> y establecer si los fondos </a:t>
            </a:r>
            <a:r>
              <a:rPr b="1" i="0" lang="en-US" sz="1600" u="none"/>
              <a:t>han sido asignados a los sectores correctos o no. </a:t>
            </a:r>
            <a:endParaRPr b="1" sz="1600"/>
          </a:p>
          <a:p>
            <a:pPr indent="-330200" lvl="0" marL="457200" rtl="0" algn="l">
              <a:lnSpc>
                <a:spcPct val="115000"/>
              </a:lnSpc>
              <a:spcBef>
                <a:spcPts val="0"/>
              </a:spcBef>
              <a:spcAft>
                <a:spcPts val="0"/>
              </a:spcAft>
              <a:buSzPts val="1600"/>
              <a:buChar char="●"/>
            </a:pPr>
            <a:r>
              <a:rPr b="1" i="0" lang="en-US" sz="1600" u="none"/>
              <a:t>Análisis del presupuesto:</a:t>
            </a:r>
            <a:r>
              <a:rPr b="0" i="0" lang="en-US" sz="1600" u="none"/>
              <a:t> Examinar </a:t>
            </a:r>
            <a:r>
              <a:rPr b="1" i="0" lang="en-US" sz="1600" u="none"/>
              <a:t>lo que se asignó al inicio del año fiscal</a:t>
            </a:r>
            <a:r>
              <a:rPr b="0" i="0" lang="en-US" sz="1600" u="none"/>
              <a:t> y hacer un seguimiento de </a:t>
            </a:r>
            <a:r>
              <a:rPr b="1" i="0" lang="en-US" sz="1600" u="none"/>
              <a:t>lo que se ha desembolsado y gastado.</a:t>
            </a:r>
            <a:r>
              <a:rPr b="0" i="0" lang="en-US" sz="1600" u="none"/>
              <a:t> Una pregunta que puede guiar estas tareas es: «¿Esto nos está llevando hacia el resultado de desarrollo deseado?»</a:t>
            </a:r>
            <a:endParaRPr sz="1600"/>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pic>
        <p:nvPicPr>
          <p:cNvPr descr="Ilustración en la que se muestra un hombre y una mujer sentados en el suelo sosteniendo un billete grande." id="345" name="Google Shape;345;p35"/>
          <p:cNvPicPr preferRelativeResize="0"/>
          <p:nvPr/>
        </p:nvPicPr>
        <p:blipFill rotWithShape="1">
          <a:blip r:embed="rId3">
            <a:alphaModFix/>
          </a:blip>
          <a:srcRect b="0" l="0" r="0" t="0"/>
          <a:stretch/>
        </p:blipFill>
        <p:spPr>
          <a:xfrm>
            <a:off x="6387975" y="1882750"/>
            <a:ext cx="2394826" cy="12745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6"/>
          <p:cNvSpPr txBox="1"/>
          <p:nvPr>
            <p:ph idx="1" type="body"/>
          </p:nvPr>
        </p:nvSpPr>
        <p:spPr>
          <a:xfrm>
            <a:off x="4401875" y="748400"/>
            <a:ext cx="4168200" cy="395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US" sz="1800" u="none"/>
              <a:t>Monitorear la </a:t>
            </a:r>
            <a:r>
              <a:rPr b="1" i="0" lang="en-US" sz="1800" u="none"/>
              <a:t>asignación de dinero</a:t>
            </a:r>
            <a:r>
              <a:rPr b="0" i="0" lang="en-US" sz="1800" u="none"/>
              <a:t> con el fin de asegurarse de que </a:t>
            </a:r>
            <a:r>
              <a:rPr b="1" i="0" lang="en-US" sz="1800" u="none"/>
              <a:t>los fondos se distribuyan correctamente, se proporcionen a tiempo y se gasten de acuerdo al plan</a:t>
            </a:r>
            <a:r>
              <a:rPr b="0" i="0" lang="en-US" sz="1800" u="none"/>
              <a:t> (presupuesto).</a:t>
            </a:r>
            <a:endParaRPr sz="1800"/>
          </a:p>
          <a:p>
            <a:pPr indent="0" lvl="0" marL="0" rtl="0" algn="l">
              <a:lnSpc>
                <a:spcPct val="115000"/>
              </a:lnSpc>
              <a:spcBef>
                <a:spcPts val="1600"/>
              </a:spcBef>
              <a:spcAft>
                <a:spcPts val="0"/>
              </a:spcAft>
              <a:buSzPts val="1400"/>
              <a:buNone/>
            </a:pPr>
            <a:r>
              <a:rPr b="0" i="0" lang="en-US" sz="1800" u="none"/>
              <a:t>Esta herramienta puede utilizarse en todos los niveles de Gobierno en los que se preparan presupuestos o realizan gastos.</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1600"/>
              </a:spcAft>
              <a:buSzPts val="1400"/>
              <a:buNone/>
            </a:pPr>
            <a:r>
              <a:t/>
            </a:r>
            <a:endParaRPr sz="1800"/>
          </a:p>
        </p:txBody>
      </p:sp>
      <p:sp>
        <p:nvSpPr>
          <p:cNvPr id="351" name="Google Shape;351;p36"/>
          <p:cNvSpPr txBox="1"/>
          <p:nvPr>
            <p:ph type="title"/>
          </p:nvPr>
        </p:nvSpPr>
        <p:spPr>
          <a:xfrm>
            <a:off x="439475" y="183925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US" u="none"/>
              <a:t>Herramienta 2: Propósito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7"/>
          <p:cNvSpPr txBox="1"/>
          <p:nvPr>
            <p:ph idx="1" type="body"/>
          </p:nvPr>
        </p:nvSpPr>
        <p:spPr>
          <a:xfrm>
            <a:off x="4452700" y="1625625"/>
            <a:ext cx="4397400" cy="2074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b="1" i="0" lang="en-US" sz="1800" u="none"/>
              <a:t>Ejercicio grupal/conversación en parejas:</a:t>
            </a:r>
            <a:endParaRPr b="1" sz="1800"/>
          </a:p>
          <a:p>
            <a:pPr indent="0" lvl="0" marL="0" rtl="0" algn="ctr">
              <a:lnSpc>
                <a:spcPct val="115000"/>
              </a:lnSpc>
              <a:spcBef>
                <a:spcPts val="1600"/>
              </a:spcBef>
              <a:spcAft>
                <a:spcPts val="1600"/>
              </a:spcAft>
              <a:buSzPts val="1400"/>
              <a:buNone/>
            </a:pPr>
            <a:r>
              <a:rPr b="0" i="0" lang="en-US" sz="1800" u="none"/>
              <a:t>¿Cuáles son las ventajas de utilizar la herramienta de seguimiento del presupuesto?</a:t>
            </a:r>
            <a:endParaRPr i="1" sz="1800"/>
          </a:p>
        </p:txBody>
      </p:sp>
      <p:sp>
        <p:nvSpPr>
          <p:cNvPr id="357" name="Google Shape;357;p37"/>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US" u="none"/>
              <a:t>Herramienta 2: Fortalezas</a:t>
            </a:r>
            <a:endParaRPr/>
          </a:p>
        </p:txBody>
      </p:sp>
      <p:pic>
        <p:nvPicPr>
          <p:cNvPr id="358" name="Google Shape;358;p37"/>
          <p:cNvPicPr preferRelativeResize="0"/>
          <p:nvPr/>
        </p:nvPicPr>
        <p:blipFill rotWithShape="1">
          <a:blip r:embed="rId3">
            <a:alphaModFix/>
          </a:blip>
          <a:srcRect b="0" l="0" r="0" t="0"/>
          <a:stretch/>
        </p:blipFill>
        <p:spPr>
          <a:xfrm>
            <a:off x="6213900" y="3462725"/>
            <a:ext cx="875025" cy="8750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8"/>
          <p:cNvSpPr txBox="1"/>
          <p:nvPr>
            <p:ph idx="1" type="body"/>
          </p:nvPr>
        </p:nvSpPr>
        <p:spPr>
          <a:xfrm>
            <a:off x="4298400" y="222425"/>
            <a:ext cx="4728000" cy="42021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b="1" i="0" lang="en-US" sz="1700" u="none"/>
              <a:t>Apoya la ejecución eficaz de los presupuestos fijados: </a:t>
            </a:r>
            <a:r>
              <a:rPr b="0" i="0" lang="en-US" sz="1700" u="none"/>
              <a:t>el presupuesto refleja las «decisiones que toman los Gobiernos para llevar a cabo su programa socioeconómico. Así pues, la eficacia con la que se ejecuta el presupuesto indica el grado en que la política se traduce en resultados».</a:t>
            </a:r>
            <a:endParaRPr sz="1700"/>
          </a:p>
          <a:p>
            <a:pPr indent="-336550" lvl="0" marL="457200" rtl="0" algn="l">
              <a:lnSpc>
                <a:spcPct val="115000"/>
              </a:lnSpc>
              <a:spcBef>
                <a:spcPts val="0"/>
              </a:spcBef>
              <a:spcAft>
                <a:spcPts val="0"/>
              </a:spcAft>
              <a:buSzPts val="1700"/>
              <a:buChar char="●"/>
            </a:pPr>
            <a:r>
              <a:rPr b="1" i="0" lang="en-US" sz="1700" u="none"/>
              <a:t>Contribuye a la mejora en la prestación de servicios</a:t>
            </a:r>
            <a:r>
              <a:rPr b="0" i="0" lang="en-US" sz="1700" u="none"/>
              <a:t> una vez que los presupuestos se utilizan donde se necesitan en lugar de retrasarse o desviarse.</a:t>
            </a:r>
            <a:endParaRPr sz="1700"/>
          </a:p>
          <a:p>
            <a:pPr indent="-336550" lvl="0" marL="457200" rtl="0" algn="l">
              <a:lnSpc>
                <a:spcPct val="115000"/>
              </a:lnSpc>
              <a:spcBef>
                <a:spcPts val="0"/>
              </a:spcBef>
              <a:spcAft>
                <a:spcPts val="0"/>
              </a:spcAft>
              <a:buSzPts val="1700"/>
              <a:buChar char="●"/>
            </a:pPr>
            <a:r>
              <a:rPr b="1" i="0" lang="en-US" sz="1700" u="none"/>
              <a:t>Puede reducir y exponer la corrupción, la delincuencia y la apropiación indebida de recursos</a:t>
            </a:r>
            <a:r>
              <a:rPr b="0" i="0" lang="en-US" sz="1700" u="none"/>
              <a:t>, ya que los ciudadanos pueden darse cuenta cuando los fondos no llegan a su destino previsto.</a:t>
            </a:r>
            <a:endParaRPr sz="1700"/>
          </a:p>
          <a:p>
            <a:pPr indent="0" lvl="0" marL="457200" rtl="0" algn="l">
              <a:lnSpc>
                <a:spcPct val="115000"/>
              </a:lnSpc>
              <a:spcBef>
                <a:spcPts val="1600"/>
              </a:spcBef>
              <a:spcAft>
                <a:spcPts val="0"/>
              </a:spcAft>
              <a:buSzPts val="1400"/>
              <a:buNone/>
            </a:pPr>
            <a:r>
              <a:t/>
            </a:r>
            <a:endParaRPr b="1" sz="1300"/>
          </a:p>
          <a:p>
            <a:pPr indent="0" lvl="0" marL="457200" rtl="0" algn="l">
              <a:lnSpc>
                <a:spcPct val="115000"/>
              </a:lnSpc>
              <a:spcBef>
                <a:spcPts val="1600"/>
              </a:spcBef>
              <a:spcAft>
                <a:spcPts val="0"/>
              </a:spcAft>
              <a:buSzPts val="1400"/>
              <a:buNone/>
            </a:pPr>
            <a:r>
              <a:t/>
            </a:r>
            <a:endParaRPr b="1" sz="1100"/>
          </a:p>
          <a:p>
            <a:pPr indent="0" lvl="0" marL="0" rtl="0" algn="l">
              <a:lnSpc>
                <a:spcPct val="115000"/>
              </a:lnSpc>
              <a:spcBef>
                <a:spcPts val="1600"/>
              </a:spcBef>
              <a:spcAft>
                <a:spcPts val="1600"/>
              </a:spcAft>
              <a:buSzPts val="1400"/>
              <a:buNone/>
            </a:pPr>
            <a:r>
              <a:t/>
            </a:r>
            <a:endParaRPr sz="1100"/>
          </a:p>
        </p:txBody>
      </p:sp>
      <p:sp>
        <p:nvSpPr>
          <p:cNvPr id="364" name="Google Shape;364;p38"/>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US" u="none"/>
              <a:t>Herramienta 2: Fortalezas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9"/>
          <p:cNvSpPr txBox="1"/>
          <p:nvPr>
            <p:ph idx="1" type="body"/>
          </p:nvPr>
        </p:nvSpPr>
        <p:spPr>
          <a:xfrm>
            <a:off x="4429900" y="210475"/>
            <a:ext cx="4397400" cy="37053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b="1" i="0" lang="en-US" sz="1500" u="none"/>
              <a:t>Las personas más afectadas por las decisiones quizás no tengan oportunidad de participar en el proceso</a:t>
            </a:r>
            <a:r>
              <a:rPr b="0" i="0" lang="en-US" sz="1500" u="none"/>
              <a:t>: las decisiones sobre dónde se utilizan los recursos pueden verse sesgadas por las opiniones o necesidades personales. También podrían haber en juego motivaciones políticas. Las personas que más probablemente se vean afectadas quizás no tengan poder político o económico, lo que hace que no les sea posible participar en el proceso de formulación de presupuestos.</a:t>
            </a:r>
            <a:endParaRPr sz="1500"/>
          </a:p>
          <a:p>
            <a:pPr indent="-323850" lvl="0" marL="457200" rtl="0" algn="l">
              <a:lnSpc>
                <a:spcPct val="115000"/>
              </a:lnSpc>
              <a:spcBef>
                <a:spcPts val="0"/>
              </a:spcBef>
              <a:spcAft>
                <a:spcPts val="0"/>
              </a:spcAft>
              <a:buSzPts val="1500"/>
              <a:buChar char="●"/>
            </a:pPr>
            <a:r>
              <a:rPr b="1" i="0" lang="en-US" sz="1500" u="none"/>
              <a:t>No existen garantías de que los recursos presupuestados se obtendrán y estarán disponibles para financiar los diversos programas.</a:t>
            </a:r>
            <a:endParaRPr b="1" sz="1500"/>
          </a:p>
          <a:p>
            <a:pPr indent="-323850" lvl="0" marL="457200" rtl="0" algn="l">
              <a:lnSpc>
                <a:spcPct val="115000"/>
              </a:lnSpc>
              <a:spcBef>
                <a:spcPts val="0"/>
              </a:spcBef>
              <a:spcAft>
                <a:spcPts val="0"/>
              </a:spcAft>
              <a:buSzPts val="1500"/>
              <a:buChar char="●"/>
            </a:pPr>
            <a:r>
              <a:rPr b="1" i="0" lang="en-US" sz="1500" u="none"/>
              <a:t>La herramienta es más difícil de utilizar en un sistema de Gobierno centralizado.</a:t>
            </a:r>
            <a:endParaRPr b="1" sz="1500"/>
          </a:p>
          <a:p>
            <a:pPr indent="0" lvl="0" marL="457200" rtl="0" algn="l">
              <a:lnSpc>
                <a:spcPct val="115000"/>
              </a:lnSpc>
              <a:spcBef>
                <a:spcPts val="1600"/>
              </a:spcBef>
              <a:spcAft>
                <a:spcPts val="0"/>
              </a:spcAft>
              <a:buSzPts val="1400"/>
              <a:buNone/>
            </a:pPr>
            <a:r>
              <a:t/>
            </a:r>
            <a:endParaRPr b="1" sz="1300"/>
          </a:p>
          <a:p>
            <a:pPr indent="0" lvl="0" marL="0" rtl="0" algn="l">
              <a:lnSpc>
                <a:spcPct val="115000"/>
              </a:lnSpc>
              <a:spcBef>
                <a:spcPts val="1600"/>
              </a:spcBef>
              <a:spcAft>
                <a:spcPts val="0"/>
              </a:spcAft>
              <a:buSzPts val="1400"/>
              <a:buNone/>
            </a:pPr>
            <a:r>
              <a:t/>
            </a:r>
            <a:endParaRPr sz="1100"/>
          </a:p>
          <a:p>
            <a:pPr indent="0" lvl="0" marL="0" rtl="0" algn="l">
              <a:lnSpc>
                <a:spcPct val="115000"/>
              </a:lnSpc>
              <a:spcBef>
                <a:spcPts val="1600"/>
              </a:spcBef>
              <a:spcAft>
                <a:spcPts val="1600"/>
              </a:spcAft>
              <a:buSzPts val="1400"/>
              <a:buNone/>
            </a:pPr>
            <a:r>
              <a:t/>
            </a:r>
            <a:endParaRPr sz="1100"/>
          </a:p>
        </p:txBody>
      </p:sp>
      <p:sp>
        <p:nvSpPr>
          <p:cNvPr id="370" name="Google Shape;370;p39"/>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US" u="none"/>
              <a:t>Herramienta 2: Limitaciones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txBox="1"/>
          <p:nvPr>
            <p:ph idx="1" type="body"/>
          </p:nvPr>
        </p:nvSpPr>
        <p:spPr>
          <a:xfrm>
            <a:off x="157475" y="1172225"/>
            <a:ext cx="8654100" cy="30213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0" i="0" lang="en-US" sz="1800" u="none"/>
              <a:t>El propósito principal es ver restauradas las relaciones quebrantadas. </a:t>
            </a:r>
            <a:endParaRPr sz="1800"/>
          </a:p>
          <a:p>
            <a:pPr indent="-342900" lvl="0" marL="457200" rtl="0" algn="l">
              <a:lnSpc>
                <a:spcPct val="100000"/>
              </a:lnSpc>
              <a:spcBef>
                <a:spcPts val="1000"/>
              </a:spcBef>
              <a:spcAft>
                <a:spcPts val="0"/>
              </a:spcAft>
              <a:buSzPts val="1800"/>
              <a:buChar char="●"/>
            </a:pPr>
            <a:r>
              <a:rPr b="0" i="0" lang="en-US" sz="1800" u="none"/>
              <a:t>La iglesia vela por lograr el cambio en todos los ámbitos de la vida y responde de forma amplia a las necesidades de su comunidad local.</a:t>
            </a:r>
            <a:endParaRPr sz="1800"/>
          </a:p>
          <a:p>
            <a:pPr indent="-342900" lvl="0" marL="457200" rtl="0" algn="l">
              <a:lnSpc>
                <a:spcPct val="100000"/>
              </a:lnSpc>
              <a:spcBef>
                <a:spcPts val="1000"/>
              </a:spcBef>
              <a:spcAft>
                <a:spcPts val="0"/>
              </a:spcAft>
              <a:buSzPts val="1800"/>
              <a:buChar char="●"/>
            </a:pPr>
            <a:r>
              <a:rPr b="0" i="0" lang="en-US" sz="1800" u="none"/>
              <a:t>A medida que las personas toman conciencia de su potencial y reconocen los recursos que Dios les ha otorgado, la superación de la pobreza en la comunidad se aborda de manera integral y desde dentro. </a:t>
            </a:r>
            <a:endParaRPr sz="1800"/>
          </a:p>
          <a:p>
            <a:pPr indent="-342900" lvl="0" marL="457200" rtl="0" algn="l">
              <a:lnSpc>
                <a:spcPct val="100000"/>
              </a:lnSpc>
              <a:spcBef>
                <a:spcPts val="1000"/>
              </a:spcBef>
              <a:spcAft>
                <a:spcPts val="0"/>
              </a:spcAft>
              <a:buSzPts val="1800"/>
              <a:buChar char="●"/>
            </a:pPr>
            <a:r>
              <a:rPr b="0" i="0" lang="en-US" sz="1800" u="none"/>
              <a:t>El destino de ese recorrido es lo que denominamos «la transformación de la iglesia y de la comunidad».</a:t>
            </a:r>
            <a:endParaRPr sz="1800"/>
          </a:p>
          <a:p>
            <a:pPr indent="0" lvl="0" marL="0" rtl="0" algn="l">
              <a:lnSpc>
                <a:spcPct val="100000"/>
              </a:lnSpc>
              <a:spcBef>
                <a:spcPts val="1000"/>
              </a:spcBef>
              <a:spcAft>
                <a:spcPts val="0"/>
              </a:spcAft>
              <a:buSzPts val="1400"/>
              <a:buNone/>
            </a:pPr>
            <a:r>
              <a:t/>
            </a:r>
            <a:endParaRPr sz="1800"/>
          </a:p>
          <a:p>
            <a:pPr indent="0" lvl="0" marL="0" rtl="0" algn="l">
              <a:lnSpc>
                <a:spcPct val="100000"/>
              </a:lnSpc>
              <a:spcBef>
                <a:spcPts val="1000"/>
              </a:spcBef>
              <a:spcAft>
                <a:spcPts val="0"/>
              </a:spcAft>
              <a:buSzPts val="1400"/>
              <a:buNone/>
            </a:pPr>
            <a:r>
              <a:t/>
            </a:r>
            <a:endParaRPr sz="1800"/>
          </a:p>
          <a:p>
            <a:pPr indent="0" lvl="0" marL="0" rtl="0" algn="ctr">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1600"/>
              </a:spcAft>
              <a:buSzPts val="1400"/>
              <a:buNone/>
            </a:pPr>
            <a:r>
              <a:t/>
            </a:r>
            <a:endParaRPr sz="1800"/>
          </a:p>
        </p:txBody>
      </p:sp>
      <p:sp>
        <p:nvSpPr>
          <p:cNvPr id="128" name="Google Shape;128;p4"/>
          <p:cNvSpPr txBox="1"/>
          <p:nvPr>
            <p:ph type="title"/>
          </p:nvPr>
        </p:nvSpPr>
        <p:spPr>
          <a:xfrm>
            <a:off x="249675" y="0"/>
            <a:ext cx="53427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600" u="none"/>
              <a:t>La transformación de la iglesia y de la comunidad</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0"/>
          <p:cNvSpPr txBox="1"/>
          <p:nvPr>
            <p:ph type="ctrTitle"/>
          </p:nvPr>
        </p:nvSpPr>
        <p:spPr>
          <a:xfrm>
            <a:off x="357150" y="132850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US" sz="4500" u="none"/>
              <a:t>Uso y adaptación de la herramienta</a:t>
            </a:r>
            <a:endParaRPr sz="4500"/>
          </a:p>
        </p:txBody>
      </p:sp>
      <p:sp>
        <p:nvSpPr>
          <p:cNvPr id="376" name="Google Shape;376;p40"/>
          <p:cNvSpPr txBox="1"/>
          <p:nvPr>
            <p:ph idx="1" type="subTitle"/>
          </p:nvPr>
        </p:nvSpPr>
        <p:spPr>
          <a:xfrm>
            <a:off x="996150" y="2289400"/>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US" u="none"/>
              <a:t>Herramienta 2</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1"/>
          <p:cNvSpPr txBox="1"/>
          <p:nvPr>
            <p:ph type="title"/>
          </p:nvPr>
        </p:nvSpPr>
        <p:spPr>
          <a:xfrm>
            <a:off x="181950" y="68050"/>
            <a:ext cx="8780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2: Elaboración de presupuestos en el proceso de transformación de la iglesia y de la comunidad </a:t>
            </a:r>
            <a:endParaRPr sz="2200"/>
          </a:p>
          <a:p>
            <a:pPr indent="0" lvl="0" marL="0" rtl="0" algn="l">
              <a:lnSpc>
                <a:spcPct val="100000"/>
              </a:lnSpc>
              <a:spcBef>
                <a:spcPts val="0"/>
              </a:spcBef>
              <a:spcAft>
                <a:spcPts val="0"/>
              </a:spcAft>
              <a:buSzPts val="2600"/>
              <a:buNone/>
            </a:pPr>
            <a:r>
              <a:rPr b="0" i="0" lang="en-US" sz="2200" u="none"/>
              <a:t> </a:t>
            </a:r>
            <a:endParaRPr sz="2200"/>
          </a:p>
        </p:txBody>
      </p:sp>
      <p:graphicFrame>
        <p:nvGraphicFramePr>
          <p:cNvPr id="382" name="Google Shape;382;p41"/>
          <p:cNvGraphicFramePr/>
          <p:nvPr/>
        </p:nvGraphicFramePr>
        <p:xfrm>
          <a:off x="168375" y="966050"/>
          <a:ext cx="3000000" cy="3000000"/>
        </p:xfrm>
        <a:graphic>
          <a:graphicData uri="http://schemas.openxmlformats.org/drawingml/2006/table">
            <a:tbl>
              <a:tblPr>
                <a:noFill/>
                <a:tableStyleId>{DB6A6133-98F7-4D15-8214-5AF407D8696F}</a:tableStyleId>
              </a:tblPr>
              <a:tblGrid>
                <a:gridCol w="2556325"/>
                <a:gridCol w="2438325"/>
                <a:gridCol w="2102075"/>
                <a:gridCol w="1602725"/>
              </a:tblGrid>
              <a:tr h="671175">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333333"/>
                          </a:solidFill>
                          <a:latin typeface="Calibri"/>
                          <a:ea typeface="Calibri"/>
                          <a:cs typeface="Calibri"/>
                          <a:sym typeface="Calibri"/>
                        </a:rPr>
                        <a:t>Enfoque de transformación de la iglesia y de la comunidad</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333333"/>
                          </a:solidFill>
                          <a:latin typeface="Calibri"/>
                          <a:ea typeface="Calibri"/>
                          <a:cs typeface="Calibri"/>
                          <a:sym typeface="Calibri"/>
                        </a:rPr>
                        <a:t>Proceso de movilización de la iglesia y de la comunidad</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333333"/>
                          </a:solidFill>
                          <a:latin typeface="Calibri"/>
                          <a:ea typeface="Calibri"/>
                          <a:cs typeface="Calibri"/>
                          <a:sym typeface="Calibri"/>
                        </a:rPr>
                        <a:t>Umoja/Parivartan/Unidos</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333333"/>
                          </a:solidFill>
                          <a:latin typeface="Calibri"/>
                          <a:ea typeface="Calibri"/>
                          <a:cs typeface="Calibri"/>
                          <a:sym typeface="Calibri"/>
                        </a:rPr>
                        <a:t>Sangsangai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020200">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¿Cuándo puede introducirse la herramienta de seguimiento del presupuesto?</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383" name="Google Shape;383;p41"/>
          <p:cNvPicPr preferRelativeResize="0"/>
          <p:nvPr/>
        </p:nvPicPr>
        <p:blipFill rotWithShape="1">
          <a:blip r:embed="rId3">
            <a:alphaModFix/>
          </a:blip>
          <a:srcRect b="0" l="0" r="0" t="0"/>
          <a:stretch/>
        </p:blipFill>
        <p:spPr>
          <a:xfrm>
            <a:off x="4134487" y="4268450"/>
            <a:ext cx="875025" cy="8750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42"/>
          <p:cNvSpPr txBox="1"/>
          <p:nvPr>
            <p:ph type="title"/>
          </p:nvPr>
        </p:nvSpPr>
        <p:spPr>
          <a:xfrm>
            <a:off x="420675" y="-40775"/>
            <a:ext cx="71877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2: Elaboración de presupuestos en el proceso de transformación de la iglesia y de la comunidad (resumen)</a:t>
            </a:r>
            <a:endParaRPr sz="22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rPr b="0" i="0" lang="en-US" sz="2200" u="none"/>
              <a:t> </a:t>
            </a:r>
            <a:endParaRPr sz="2200"/>
          </a:p>
        </p:txBody>
      </p:sp>
      <p:sp>
        <p:nvSpPr>
          <p:cNvPr id="389" name="Google Shape;389;p42"/>
          <p:cNvSpPr txBox="1"/>
          <p:nvPr/>
        </p:nvSpPr>
        <p:spPr>
          <a:xfrm>
            <a:off x="365700" y="872975"/>
            <a:ext cx="8559300" cy="798600"/>
          </a:xfrm>
          <a:prstGeom prst="rect">
            <a:avLst/>
          </a:prstGeom>
          <a:noFill/>
          <a:ln>
            <a:noFill/>
          </a:ln>
        </p:spPr>
        <p:txBody>
          <a:bodyPr anchorCtr="0" anchor="t" bIns="91425" lIns="91425" spcFirstLastPara="1" rIns="91425" wrap="square" tIns="91425">
            <a:noAutofit/>
          </a:bodyPr>
          <a:lstStyle/>
          <a:p>
            <a:pPr indent="-323850" lvl="0" marL="457200" marR="0" rtl="0" algn="l">
              <a:lnSpc>
                <a:spcPct val="100000"/>
              </a:lnSpc>
              <a:spcBef>
                <a:spcPts val="0"/>
              </a:spcBef>
              <a:spcAft>
                <a:spcPts val="0"/>
              </a:spcAft>
              <a:buClr>
                <a:srgbClr val="434343"/>
              </a:buClr>
              <a:buSzPts val="1500"/>
              <a:buFont typeface="Calibri"/>
              <a:buChar char="●"/>
            </a:pPr>
            <a:r>
              <a:rPr b="0" i="0" lang="en-US" sz="1500" u="none" cap="none" strike="noStrike">
                <a:solidFill>
                  <a:srgbClr val="434343"/>
                </a:solidFill>
                <a:latin typeface="Calibri"/>
                <a:ea typeface="Calibri"/>
                <a:cs typeface="Calibri"/>
                <a:sym typeface="Calibri"/>
              </a:rPr>
              <a:t>Ideal para utilizarla una vez se haya realizado el mapeo de recursos.</a:t>
            </a:r>
            <a:endParaRPr b="0" i="0" sz="1500" u="none" cap="none" strike="noStrike">
              <a:solidFill>
                <a:srgbClr val="434343"/>
              </a:solidFill>
              <a:latin typeface="Calibri"/>
              <a:ea typeface="Calibri"/>
              <a:cs typeface="Calibri"/>
              <a:sym typeface="Calibri"/>
            </a:endParaRPr>
          </a:p>
          <a:p>
            <a:pPr indent="-323850" lvl="0" marL="457200" marR="0" rtl="0" algn="l">
              <a:lnSpc>
                <a:spcPct val="100000"/>
              </a:lnSpc>
              <a:spcBef>
                <a:spcPts val="0"/>
              </a:spcBef>
              <a:spcAft>
                <a:spcPts val="0"/>
              </a:spcAft>
              <a:buClr>
                <a:srgbClr val="434343"/>
              </a:buClr>
              <a:buSzPts val="1500"/>
              <a:buFont typeface="Calibri"/>
              <a:buChar char="●"/>
            </a:pPr>
            <a:r>
              <a:rPr b="0" i="0" lang="en-US" sz="1500" u="none" cap="none" strike="noStrike">
                <a:solidFill>
                  <a:srgbClr val="434343"/>
                </a:solidFill>
                <a:latin typeface="Calibri"/>
                <a:ea typeface="Calibri"/>
                <a:cs typeface="Calibri"/>
                <a:sym typeface="Calibri"/>
              </a:rPr>
              <a:t>Cuando la comunidad tiene claro los problemas para los cuales será útil el seguimiento del presupuesto del Gobierno. </a:t>
            </a:r>
            <a:endParaRPr b="0" i="0" sz="15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0" i="0" sz="15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434343"/>
              </a:solidFill>
              <a:latin typeface="Calibri"/>
              <a:ea typeface="Calibri"/>
              <a:cs typeface="Calibri"/>
              <a:sym typeface="Calibri"/>
            </a:endParaRPr>
          </a:p>
        </p:txBody>
      </p:sp>
      <p:graphicFrame>
        <p:nvGraphicFramePr>
          <p:cNvPr id="390" name="Google Shape;390;p42"/>
          <p:cNvGraphicFramePr/>
          <p:nvPr/>
        </p:nvGraphicFramePr>
        <p:xfrm>
          <a:off x="198788" y="1818775"/>
          <a:ext cx="3000000" cy="3000000"/>
        </p:xfrm>
        <a:graphic>
          <a:graphicData uri="http://schemas.openxmlformats.org/drawingml/2006/table">
            <a:tbl>
              <a:tblPr>
                <a:noFill/>
                <a:tableStyleId>{0AB7CB99-D8AE-48E7-A4A6-1B40F594562A}</a:tableStyleId>
              </a:tblPr>
              <a:tblGrid>
                <a:gridCol w="2688250"/>
                <a:gridCol w="1888875"/>
                <a:gridCol w="2639500"/>
                <a:gridCol w="1509475"/>
              </a:tblGrid>
              <a:tr h="12700">
                <a:tc>
                  <a:txBody>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333333"/>
                          </a:solidFill>
                          <a:latin typeface="Calibri"/>
                          <a:ea typeface="Calibri"/>
                          <a:cs typeface="Calibri"/>
                          <a:sym typeface="Calibri"/>
                        </a:rPr>
                        <a:t>Enfoque de transformación de la iglesia y de la comunidad</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333333"/>
                          </a:solidFill>
                          <a:latin typeface="Calibri"/>
                          <a:ea typeface="Calibri"/>
                          <a:cs typeface="Calibri"/>
                          <a:sym typeface="Calibri"/>
                        </a:rPr>
                        <a:t>Proceso de movilización de la iglesia y de la comunidad</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333333"/>
                          </a:solidFill>
                          <a:latin typeface="Calibri"/>
                          <a:ea typeface="Calibri"/>
                          <a:cs typeface="Calibri"/>
                          <a:sym typeface="Calibri"/>
                        </a:rPr>
                        <a:t>Umoja/Parivartan/Unidos</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333333"/>
                          </a:solidFill>
                          <a:latin typeface="Calibri"/>
                          <a:ea typeface="Calibri"/>
                          <a:cs typeface="Calibri"/>
                          <a:sym typeface="Calibri"/>
                        </a:rPr>
                        <a:t>Sangsangai</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12700">
                <a:tc>
                  <a:txBody>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333333"/>
                          </a:solidFill>
                          <a:latin typeface="Calibri"/>
                          <a:ea typeface="Calibri"/>
                          <a:cs typeface="Calibri"/>
                          <a:sym typeface="Calibri"/>
                        </a:rPr>
                        <a:t>Cuándo puede introducirse la herramienta de seguimiento del presupuesto</a:t>
                      </a:r>
                      <a:endParaRPr sz="17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333333"/>
                          </a:solidFill>
                          <a:latin typeface="Calibri"/>
                          <a:ea typeface="Calibri"/>
                          <a:cs typeface="Calibri"/>
                          <a:sym typeface="Calibri"/>
                        </a:rPr>
                        <a:t>Etapa 4:</a:t>
                      </a:r>
                      <a:r>
                        <a:rPr b="0" i="0" lang="en-US" sz="1700" u="none" cap="none" strike="noStrike">
                          <a:solidFill>
                            <a:srgbClr val="333333"/>
                          </a:solidFill>
                          <a:latin typeface="Calibri"/>
                          <a:ea typeface="Calibri"/>
                          <a:cs typeface="Calibri"/>
                          <a:sym typeface="Calibri"/>
                        </a:rPr>
                        <a:t> </a:t>
                      </a:r>
                      <a:br>
                        <a:rPr lang="en-US" sz="1700" u="none" cap="none" strike="noStrike">
                          <a:solidFill>
                            <a:srgbClr val="333333"/>
                          </a:solidFill>
                          <a:latin typeface="Calibri"/>
                          <a:ea typeface="Calibri"/>
                          <a:cs typeface="Calibri"/>
                          <a:sym typeface="Calibri"/>
                        </a:rPr>
                      </a:br>
                      <a:r>
                        <a:rPr b="0" i="0" lang="en-US" sz="1700" u="none" cap="none" strike="noStrike">
                          <a:solidFill>
                            <a:srgbClr val="333333"/>
                          </a:solidFill>
                          <a:latin typeface="Calibri"/>
                          <a:ea typeface="Calibri"/>
                          <a:cs typeface="Calibri"/>
                          <a:sym typeface="Calibri"/>
                        </a:rPr>
                        <a:t>Análisis de la información</a:t>
                      </a:r>
                      <a:endParaRPr sz="17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333333"/>
                          </a:solidFill>
                          <a:latin typeface="Calibri"/>
                          <a:ea typeface="Calibri"/>
                          <a:cs typeface="Calibri"/>
                          <a:sym typeface="Calibri"/>
                        </a:rPr>
                        <a:t>Etapa 3: </a:t>
                      </a:r>
                      <a:br>
                        <a:rPr b="1" lang="en-US" sz="1700" u="none" cap="none" strike="noStrike">
                          <a:solidFill>
                            <a:srgbClr val="333333"/>
                          </a:solidFill>
                          <a:latin typeface="Calibri"/>
                          <a:ea typeface="Calibri"/>
                          <a:cs typeface="Calibri"/>
                          <a:sym typeface="Calibri"/>
                        </a:rPr>
                      </a:br>
                      <a:r>
                        <a:rPr b="0" i="0" lang="en-US" sz="1700" u="none" cap="none" strike="noStrike">
                          <a:solidFill>
                            <a:srgbClr val="333333"/>
                          </a:solidFill>
                          <a:latin typeface="Calibri"/>
                          <a:ea typeface="Calibri"/>
                          <a:cs typeface="Calibri"/>
                          <a:sym typeface="Calibri"/>
                        </a:rPr>
                        <a:t>Construir una visión y emprender acciones (planificar para la acción)</a:t>
                      </a:r>
                      <a:endParaRPr sz="17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sz="17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333333"/>
                          </a:solidFill>
                          <a:latin typeface="Calibri"/>
                          <a:ea typeface="Calibri"/>
                          <a:cs typeface="Calibri"/>
                          <a:sym typeface="Calibri"/>
                        </a:rPr>
                        <a:t>Etapa 4: </a:t>
                      </a:r>
                      <a:br>
                        <a:rPr b="1" lang="en-US" sz="1700" u="none" cap="none" strike="noStrike">
                          <a:solidFill>
                            <a:srgbClr val="333333"/>
                          </a:solidFill>
                          <a:latin typeface="Calibri"/>
                          <a:ea typeface="Calibri"/>
                          <a:cs typeface="Calibri"/>
                          <a:sym typeface="Calibri"/>
                        </a:rPr>
                      </a:br>
                      <a:r>
                        <a:rPr b="0" i="0" lang="en-US" sz="1700" u="none" cap="none" strike="noStrike">
                          <a:solidFill>
                            <a:srgbClr val="333333"/>
                          </a:solidFill>
                          <a:latin typeface="Calibri"/>
                          <a:ea typeface="Calibri"/>
                          <a:cs typeface="Calibri"/>
                          <a:sym typeface="Calibri"/>
                        </a:rPr>
                        <a:t>Adopción de medidas</a:t>
                      </a:r>
                      <a:endParaRPr sz="17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333333"/>
                          </a:solidFill>
                          <a:latin typeface="Calibri"/>
                          <a:ea typeface="Calibri"/>
                          <a:cs typeface="Calibri"/>
                          <a:sym typeface="Calibri"/>
                        </a:rPr>
                        <a:t>3er Ciclo: </a:t>
                      </a:r>
                      <a:br>
                        <a:rPr b="1" lang="en-US" sz="1700" u="none" cap="none" strike="noStrike">
                          <a:solidFill>
                            <a:srgbClr val="333333"/>
                          </a:solidFill>
                          <a:latin typeface="Calibri"/>
                          <a:ea typeface="Calibri"/>
                          <a:cs typeface="Calibri"/>
                          <a:sym typeface="Calibri"/>
                        </a:rPr>
                      </a:br>
                      <a:r>
                        <a:rPr b="0" i="0" lang="en-US" sz="1700" u="none" cap="none" strike="noStrike">
                          <a:solidFill>
                            <a:srgbClr val="333333"/>
                          </a:solidFill>
                          <a:latin typeface="Calibri"/>
                          <a:ea typeface="Calibri"/>
                          <a:cs typeface="Calibri"/>
                          <a:sym typeface="Calibri"/>
                        </a:rPr>
                        <a:t>La comunidad</a:t>
                      </a:r>
                      <a:endParaRPr sz="17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3"/>
          <p:cNvSpPr txBox="1"/>
          <p:nvPr>
            <p:ph idx="1" type="body"/>
          </p:nvPr>
        </p:nvSpPr>
        <p:spPr>
          <a:xfrm>
            <a:off x="4437075" y="509525"/>
            <a:ext cx="4397400" cy="370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b="1" i="0" lang="en-US" sz="3000" u="none"/>
              <a:t>Procesos y herramientas para el seguimiento del presupuesto</a:t>
            </a:r>
            <a:endParaRPr/>
          </a:p>
        </p:txBody>
      </p:sp>
      <p:sp>
        <p:nvSpPr>
          <p:cNvPr id="396" name="Google Shape;396;p43"/>
          <p:cNvSpPr txBox="1"/>
          <p:nvPr>
            <p:ph type="title"/>
          </p:nvPr>
        </p:nvSpPr>
        <p:spPr>
          <a:xfrm>
            <a:off x="498850" y="1563125"/>
            <a:ext cx="2966100" cy="1598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b="1" i="0" lang="en-US" u="none"/>
              <a:t>Herramienta 2: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4"/>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i="0" lang="en-US" u="none"/>
              <a:t>Marco jurídico del presupuesto</a:t>
            </a:r>
            <a:endParaRPr/>
          </a:p>
        </p:txBody>
      </p:sp>
      <p:sp>
        <p:nvSpPr>
          <p:cNvPr id="402" name="Google Shape;402;p44"/>
          <p:cNvSpPr txBox="1"/>
          <p:nvPr>
            <p:ph idx="1" type="body"/>
          </p:nvPr>
        </p:nvSpPr>
        <p:spPr>
          <a:xfrm>
            <a:off x="311700" y="841550"/>
            <a:ext cx="8570700" cy="430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US" sz="1700" u="none"/>
              <a:t>Cada país, al igual que cada familia, tiene un marco jurídico que establece lo siguiente:</a:t>
            </a:r>
            <a:endParaRPr b="0" i="0" sz="1700" u="none"/>
          </a:p>
          <a:p>
            <a:pPr indent="0" lvl="0" marL="0" rtl="0" algn="l">
              <a:lnSpc>
                <a:spcPct val="115000"/>
              </a:lnSpc>
              <a:spcBef>
                <a:spcPts val="0"/>
              </a:spcBef>
              <a:spcAft>
                <a:spcPts val="0"/>
              </a:spcAft>
              <a:buSzPts val="1400"/>
              <a:buNone/>
            </a:pPr>
            <a:r>
              <a:t/>
            </a:r>
            <a:endParaRPr sz="1700"/>
          </a:p>
          <a:p>
            <a:pPr indent="-336550" lvl="0" marL="457200" rtl="0" algn="l">
              <a:lnSpc>
                <a:spcPct val="115000"/>
              </a:lnSpc>
              <a:spcBef>
                <a:spcPts val="0"/>
              </a:spcBef>
              <a:spcAft>
                <a:spcPts val="0"/>
              </a:spcAft>
              <a:buSzPts val="1700"/>
              <a:buChar char="●"/>
            </a:pPr>
            <a:r>
              <a:rPr b="1" i="0" lang="en-US" sz="1700" u="none"/>
              <a:t>el proceso político que debe seguir el presupuesto;</a:t>
            </a:r>
            <a:r>
              <a:rPr b="0" i="0" lang="en-US" sz="1700" u="none"/>
              <a:t> </a:t>
            </a:r>
            <a:endParaRPr sz="1700"/>
          </a:p>
          <a:p>
            <a:pPr indent="-336550" lvl="0" marL="457200" rtl="0" algn="l">
              <a:lnSpc>
                <a:spcPct val="115000"/>
              </a:lnSpc>
              <a:spcBef>
                <a:spcPts val="0"/>
              </a:spcBef>
              <a:spcAft>
                <a:spcPts val="0"/>
              </a:spcAft>
              <a:buSzPts val="1700"/>
              <a:buChar char="●"/>
            </a:pPr>
            <a:r>
              <a:rPr b="1" i="0" lang="en-US" sz="1700" u="none"/>
              <a:t>los actores clave y sus roles y responsabilidades; </a:t>
            </a:r>
            <a:r>
              <a:rPr b="0" i="0" lang="en-US" sz="1700" u="none"/>
              <a:t>y </a:t>
            </a:r>
            <a:endParaRPr sz="1700"/>
          </a:p>
          <a:p>
            <a:pPr indent="-336550" lvl="0" marL="457200" rtl="0" algn="l">
              <a:lnSpc>
                <a:spcPct val="115000"/>
              </a:lnSpc>
              <a:spcBef>
                <a:spcPts val="0"/>
              </a:spcBef>
              <a:spcAft>
                <a:spcPts val="0"/>
              </a:spcAft>
              <a:buSzPts val="1700"/>
              <a:buChar char="●"/>
            </a:pPr>
            <a:r>
              <a:rPr b="1" i="0" lang="en-US" sz="1700" u="none"/>
              <a:t>el formato y contenido de los distintos documentos presupuestarios.</a:t>
            </a:r>
            <a:r>
              <a:rPr b="0" i="0" lang="en-US" sz="1700" u="none"/>
              <a:t> </a:t>
            </a:r>
            <a:endParaRPr sz="1700"/>
          </a:p>
          <a:p>
            <a:pPr indent="0" lvl="0" marL="0" rtl="0" algn="l">
              <a:lnSpc>
                <a:spcPct val="115000"/>
              </a:lnSpc>
              <a:spcBef>
                <a:spcPts val="1600"/>
              </a:spcBef>
              <a:spcAft>
                <a:spcPts val="0"/>
              </a:spcAft>
              <a:buSzPts val="1400"/>
              <a:buNone/>
            </a:pPr>
            <a:r>
              <a:rPr b="0" i="0" lang="en-US" sz="1700" u="none"/>
              <a:t>Los países tienen muchas leyes y regulaciones que rigen los procesos de diseño, aprobación, implementación y evaluación del presupuesto. Ejemplos de leyes: </a:t>
            </a:r>
            <a:endParaRPr sz="1700"/>
          </a:p>
          <a:p>
            <a:pPr indent="-336550" lvl="0" marL="457200" rtl="0" algn="l">
              <a:lnSpc>
                <a:spcPct val="115000"/>
              </a:lnSpc>
              <a:spcBef>
                <a:spcPts val="0"/>
              </a:spcBef>
              <a:spcAft>
                <a:spcPts val="0"/>
              </a:spcAft>
              <a:buSzPts val="1700"/>
              <a:buChar char="●"/>
            </a:pPr>
            <a:r>
              <a:rPr b="0" i="0" lang="en-US" sz="1700" u="none"/>
              <a:t>La constitución </a:t>
            </a:r>
            <a:endParaRPr sz="1700"/>
          </a:p>
          <a:p>
            <a:pPr indent="-336550" lvl="0" marL="457200" rtl="0" algn="l">
              <a:lnSpc>
                <a:spcPct val="115000"/>
              </a:lnSpc>
              <a:spcBef>
                <a:spcPts val="0"/>
              </a:spcBef>
              <a:spcAft>
                <a:spcPts val="0"/>
              </a:spcAft>
              <a:buSzPts val="1700"/>
              <a:buChar char="●"/>
            </a:pPr>
            <a:r>
              <a:rPr b="0" i="0" lang="en-US" sz="1700" u="none"/>
              <a:t>Ley de gestión de las finanzas públicas </a:t>
            </a:r>
            <a:endParaRPr sz="1700"/>
          </a:p>
          <a:p>
            <a:pPr indent="-336550" lvl="0" marL="457200" rtl="0" algn="l">
              <a:lnSpc>
                <a:spcPct val="115000"/>
              </a:lnSpc>
              <a:spcBef>
                <a:spcPts val="0"/>
              </a:spcBef>
              <a:spcAft>
                <a:spcPts val="0"/>
              </a:spcAft>
              <a:buSzPts val="1700"/>
              <a:buChar char="●"/>
            </a:pPr>
            <a:r>
              <a:rPr b="0" i="0" lang="en-US" sz="1700" u="none"/>
              <a:t>Ley de auditoría pública</a:t>
            </a:r>
            <a:endParaRPr sz="1700"/>
          </a:p>
          <a:p>
            <a:pPr indent="-336550" lvl="0" marL="457200" rtl="0" algn="l">
              <a:lnSpc>
                <a:spcPct val="115000"/>
              </a:lnSpc>
              <a:spcBef>
                <a:spcPts val="0"/>
              </a:spcBef>
              <a:spcAft>
                <a:spcPts val="0"/>
              </a:spcAft>
              <a:buSzPts val="1700"/>
              <a:buChar char="●"/>
            </a:pPr>
            <a:r>
              <a:rPr b="0" i="0" lang="en-US" sz="1700" u="none"/>
              <a:t>Ley de contratación pública</a:t>
            </a:r>
            <a:endParaRPr sz="17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5"/>
          <p:cNvSpPr txBox="1"/>
          <p:nvPr>
            <p:ph type="title"/>
          </p:nvPr>
        </p:nvSpPr>
        <p:spPr>
          <a:xfrm>
            <a:off x="152075" y="746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u="none"/>
              <a:t>Calendario de políticas y presupuestos de Malaui </a:t>
            </a:r>
            <a:endParaRPr/>
          </a:p>
        </p:txBody>
      </p:sp>
      <p:pic>
        <p:nvPicPr>
          <p:cNvPr id="408" name="Google Shape;408;p45"/>
          <p:cNvPicPr preferRelativeResize="0"/>
          <p:nvPr/>
        </p:nvPicPr>
        <p:blipFill rotWithShape="1">
          <a:blip r:embed="rId3">
            <a:alphaModFix/>
          </a:blip>
          <a:srcRect b="0" l="0" r="0" t="0"/>
          <a:stretch/>
        </p:blipFill>
        <p:spPr>
          <a:xfrm>
            <a:off x="1823375" y="872950"/>
            <a:ext cx="6401025" cy="42173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6"/>
          <p:cNvSpPr/>
          <p:nvPr/>
        </p:nvSpPr>
        <p:spPr>
          <a:xfrm rot="5400000">
            <a:off x="6201225" y="1143175"/>
            <a:ext cx="1090800" cy="1028700"/>
          </a:xfrm>
          <a:prstGeom prst="bentArrow">
            <a:avLst>
              <a:gd fmla="val 25000" name="adj1"/>
              <a:gd fmla="val 25000" name="adj2"/>
              <a:gd fmla="val 25000" name="adj3"/>
              <a:gd fmla="val 43750" name="adj4"/>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46"/>
          <p:cNvSpPr/>
          <p:nvPr/>
        </p:nvSpPr>
        <p:spPr>
          <a:xfrm rot="10800000">
            <a:off x="6384675" y="3749025"/>
            <a:ext cx="1090800" cy="1028700"/>
          </a:xfrm>
          <a:prstGeom prst="bentArrow">
            <a:avLst>
              <a:gd fmla="val 25000" name="adj1"/>
              <a:gd fmla="val 25000" name="adj2"/>
              <a:gd fmla="val 25000" name="adj3"/>
              <a:gd fmla="val 43750" name="adj4"/>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46"/>
          <p:cNvSpPr/>
          <p:nvPr/>
        </p:nvSpPr>
        <p:spPr>
          <a:xfrm>
            <a:off x="2173225" y="1219375"/>
            <a:ext cx="1090800" cy="1028700"/>
          </a:xfrm>
          <a:prstGeom prst="bentArrow">
            <a:avLst>
              <a:gd fmla="val 25000" name="adj1"/>
              <a:gd fmla="val 25000" name="adj2"/>
              <a:gd fmla="val 25000" name="adj3"/>
              <a:gd fmla="val 43750" name="adj4"/>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46"/>
          <p:cNvSpPr/>
          <p:nvPr/>
        </p:nvSpPr>
        <p:spPr>
          <a:xfrm>
            <a:off x="3264025" y="1149475"/>
            <a:ext cx="3103200" cy="14733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Formulación del presupuesto</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El Poder Ejecutivo formula el proyecto de presupuesto. Los documentos presupuestarios clave incluyen la propuesta de presupuesto del Ejecutivo y los informes presupuestarios que la respaldan.</a:t>
            </a:r>
            <a:endParaRPr b="0" i="0" sz="1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en-US" sz="1100" u="none" cap="none" strike="noStrike">
                <a:solidFill>
                  <a:schemeClr val="dk1"/>
                </a:solidFill>
                <a:latin typeface="Calibri"/>
                <a:ea typeface="Calibri"/>
                <a:cs typeface="Calibri"/>
                <a:sym typeface="Calibri"/>
              </a:rPr>
              <a:t> </a:t>
            </a:r>
            <a:endParaRPr b="0" i="0" sz="1100" u="none" cap="none" strike="noStrike">
              <a:solidFill>
                <a:schemeClr val="dk1"/>
              </a:solidFill>
              <a:latin typeface="Calibri"/>
              <a:ea typeface="Calibri"/>
              <a:cs typeface="Calibri"/>
              <a:sym typeface="Calibri"/>
            </a:endParaRPr>
          </a:p>
        </p:txBody>
      </p:sp>
      <p:sp>
        <p:nvSpPr>
          <p:cNvPr id="417" name="Google Shape;417;p46"/>
          <p:cNvSpPr/>
          <p:nvPr/>
        </p:nvSpPr>
        <p:spPr>
          <a:xfrm>
            <a:off x="56550" y="1789400"/>
            <a:ext cx="3302100" cy="17925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Supervisión del presupuesto</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Las cuentas presupuestarias son auditadas y los resultados de la auditoría son revisados ​​por el Poder Legislativo, lo que a su vez requiere que el Ejecutivo tome medidas para corregir los resultados de la auditoría. Los documentos clave incluyen informes de auditoría e informes del comité de auditoría legislativa. </a:t>
            </a:r>
            <a:endParaRPr b="0" i="0" sz="1200" u="none" cap="none" strike="noStrike">
              <a:solidFill>
                <a:schemeClr val="dk1"/>
              </a:solidFill>
              <a:latin typeface="Calibri"/>
              <a:ea typeface="Calibri"/>
              <a:cs typeface="Calibri"/>
              <a:sym typeface="Calibri"/>
            </a:endParaRPr>
          </a:p>
        </p:txBody>
      </p:sp>
      <p:sp>
        <p:nvSpPr>
          <p:cNvPr id="418" name="Google Shape;418;p46"/>
          <p:cNvSpPr/>
          <p:nvPr/>
        </p:nvSpPr>
        <p:spPr>
          <a:xfrm rot="-5400000">
            <a:off x="2115050" y="3383275"/>
            <a:ext cx="1090800" cy="1028700"/>
          </a:xfrm>
          <a:prstGeom prst="bentArrow">
            <a:avLst>
              <a:gd fmla="val 25000" name="adj1"/>
              <a:gd fmla="val 25000" name="adj2"/>
              <a:gd fmla="val 25000" name="adj3"/>
              <a:gd fmla="val 43750" name="adj4"/>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46"/>
          <p:cNvSpPr/>
          <p:nvPr/>
        </p:nvSpPr>
        <p:spPr>
          <a:xfrm>
            <a:off x="6006550" y="2190425"/>
            <a:ext cx="2985900" cy="16632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Aprobación del presupuesto</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La legislatura revisa y enmienda el presupuesto, luego lo promulga como ley. Entre los documentos clave del presupuesto están la ley de presupuesto y los informes de los comités de presupuesto legislativos.</a:t>
            </a:r>
            <a:r>
              <a:rPr b="0" i="0" lang="en-US" sz="1300" u="none" cap="none" strike="noStrike">
                <a:solidFill>
                  <a:schemeClr val="dk1"/>
                </a:solidFill>
                <a:latin typeface="Calibri"/>
                <a:ea typeface="Calibri"/>
                <a:cs typeface="Calibri"/>
                <a:sym typeface="Calibri"/>
              </a:rPr>
              <a:t> </a:t>
            </a:r>
            <a:endParaRPr b="0" i="0" sz="1300" u="none" cap="none" strike="noStrike">
              <a:solidFill>
                <a:schemeClr val="dk1"/>
              </a:solidFill>
              <a:latin typeface="Arial"/>
              <a:ea typeface="Arial"/>
              <a:cs typeface="Arial"/>
              <a:sym typeface="Arial"/>
            </a:endParaRPr>
          </a:p>
        </p:txBody>
      </p:sp>
      <p:sp>
        <p:nvSpPr>
          <p:cNvPr id="420" name="Google Shape;420;p46"/>
          <p:cNvSpPr/>
          <p:nvPr/>
        </p:nvSpPr>
        <p:spPr>
          <a:xfrm>
            <a:off x="2971100" y="3480825"/>
            <a:ext cx="3177000" cy="16632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Ejecución del presupuesto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El Ejecutivo recauda los ingresos y desembolsa el dinero de acuerdo con las asignaciones previstas en la ley de presupuesto. Los documentos presupuestarios clave comprenden los informes en diferentes momentos del año, los informes semestrales y los presupuestos complementarios. </a:t>
            </a:r>
            <a:endParaRPr b="0" i="0" sz="1200" u="none" cap="none" strike="noStrike">
              <a:solidFill>
                <a:schemeClr val="dk1"/>
              </a:solidFill>
              <a:latin typeface="Arial"/>
              <a:ea typeface="Arial"/>
              <a:cs typeface="Arial"/>
              <a:sym typeface="Arial"/>
            </a:endParaRPr>
          </a:p>
        </p:txBody>
      </p:sp>
      <p:sp>
        <p:nvSpPr>
          <p:cNvPr id="421" name="Google Shape;421;p46"/>
          <p:cNvSpPr/>
          <p:nvPr/>
        </p:nvSpPr>
        <p:spPr>
          <a:xfrm>
            <a:off x="5752810" y="875587"/>
            <a:ext cx="496200" cy="4962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1</a:t>
            </a:r>
            <a:endParaRPr b="1" i="0" sz="2400" u="none" cap="none" strike="noStrike">
              <a:solidFill>
                <a:srgbClr val="000000"/>
              </a:solidFill>
              <a:latin typeface="Calibri"/>
              <a:ea typeface="Calibri"/>
              <a:cs typeface="Calibri"/>
              <a:sym typeface="Calibri"/>
            </a:endParaRPr>
          </a:p>
        </p:txBody>
      </p:sp>
      <p:sp>
        <p:nvSpPr>
          <p:cNvPr id="422" name="Google Shape;422;p46"/>
          <p:cNvSpPr/>
          <p:nvPr/>
        </p:nvSpPr>
        <p:spPr>
          <a:xfrm>
            <a:off x="8154181" y="1889085"/>
            <a:ext cx="496200" cy="4962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2</a:t>
            </a:r>
            <a:endParaRPr b="1" i="0" sz="2400" u="none" cap="none" strike="noStrike">
              <a:solidFill>
                <a:srgbClr val="000000"/>
              </a:solidFill>
              <a:latin typeface="Calibri"/>
              <a:ea typeface="Calibri"/>
              <a:cs typeface="Calibri"/>
              <a:sym typeface="Calibri"/>
            </a:endParaRPr>
          </a:p>
        </p:txBody>
      </p:sp>
      <p:sp>
        <p:nvSpPr>
          <p:cNvPr id="423" name="Google Shape;423;p46"/>
          <p:cNvSpPr/>
          <p:nvPr/>
        </p:nvSpPr>
        <p:spPr>
          <a:xfrm>
            <a:off x="5031016" y="3204930"/>
            <a:ext cx="496200" cy="4962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3</a:t>
            </a:r>
            <a:endParaRPr b="1" i="0" sz="2400" u="none" cap="none" strike="noStrike">
              <a:solidFill>
                <a:srgbClr val="000000"/>
              </a:solidFill>
              <a:latin typeface="Calibri"/>
              <a:ea typeface="Calibri"/>
              <a:cs typeface="Calibri"/>
              <a:sym typeface="Calibri"/>
            </a:endParaRPr>
          </a:p>
        </p:txBody>
      </p:sp>
      <p:sp>
        <p:nvSpPr>
          <p:cNvPr id="424" name="Google Shape;424;p46"/>
          <p:cNvSpPr/>
          <p:nvPr/>
        </p:nvSpPr>
        <p:spPr>
          <a:xfrm>
            <a:off x="1988287" y="1490358"/>
            <a:ext cx="496200" cy="4962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4</a:t>
            </a:r>
            <a:endParaRPr b="1" i="0" sz="2400" u="none" cap="none" strike="noStrike">
              <a:solidFill>
                <a:srgbClr val="000000"/>
              </a:solidFill>
              <a:latin typeface="Calibri"/>
              <a:ea typeface="Calibri"/>
              <a:cs typeface="Calibri"/>
              <a:sym typeface="Calibri"/>
            </a:endParaRPr>
          </a:p>
        </p:txBody>
      </p:sp>
      <p:sp>
        <p:nvSpPr>
          <p:cNvPr id="425" name="Google Shape;425;p46"/>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u="none"/>
              <a:t>Ciclo presupuestario general</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7"/>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u="none"/>
              <a:t>Herramienta 2: Ejercicio de seguimiento del presupuesto </a:t>
            </a:r>
            <a:endParaRPr/>
          </a:p>
        </p:txBody>
      </p:sp>
      <p:sp>
        <p:nvSpPr>
          <p:cNvPr id="431" name="Google Shape;431;p47"/>
          <p:cNvSpPr txBox="1"/>
          <p:nvPr>
            <p:ph idx="1" type="body"/>
          </p:nvPr>
        </p:nvSpPr>
        <p:spPr>
          <a:xfrm>
            <a:off x="311700" y="100652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US" sz="1800" u="none"/>
              <a:t>Ejercicio grupal</a:t>
            </a:r>
            <a:endParaRPr b="1" sz="1800">
              <a:solidFill>
                <a:srgbClr val="000000"/>
              </a:solidFill>
            </a:endParaRPr>
          </a:p>
          <a:p>
            <a:pPr indent="0" lvl="0" marL="0" rtl="0" algn="l">
              <a:lnSpc>
                <a:spcPct val="100000"/>
              </a:lnSpc>
              <a:spcBef>
                <a:spcPts val="0"/>
              </a:spcBef>
              <a:spcAft>
                <a:spcPts val="0"/>
              </a:spcAft>
              <a:buSzPts val="1400"/>
              <a:buNone/>
            </a:pPr>
            <a:r>
              <a:t/>
            </a:r>
            <a:endParaRPr sz="1800">
              <a:solidFill>
                <a:srgbClr val="000000"/>
              </a:solidFill>
            </a:endParaRPr>
          </a:p>
          <a:p>
            <a:pPr indent="0" lvl="0" marL="0" rtl="0" algn="l">
              <a:lnSpc>
                <a:spcPct val="100000"/>
              </a:lnSpc>
              <a:spcBef>
                <a:spcPts val="0"/>
              </a:spcBef>
              <a:spcAft>
                <a:spcPts val="0"/>
              </a:spcAft>
              <a:buSzPts val="1400"/>
              <a:buNone/>
            </a:pPr>
            <a:r>
              <a:rPr b="0" i="0" lang="en-US" sz="1800" u="none">
                <a:solidFill>
                  <a:srgbClr val="000000"/>
                </a:solidFill>
              </a:rPr>
              <a:t>(Grupos 1, 2 y 3)</a:t>
            </a:r>
            <a:endParaRPr sz="1800">
              <a:solidFill>
                <a:srgbClr val="000000"/>
              </a:solidFill>
            </a:endParaRPr>
          </a:p>
          <a:p>
            <a:pPr indent="0" lvl="0" marL="0" rtl="0" algn="l">
              <a:lnSpc>
                <a:spcPct val="100000"/>
              </a:lnSpc>
              <a:spcBef>
                <a:spcPts val="0"/>
              </a:spcBef>
              <a:spcAft>
                <a:spcPts val="0"/>
              </a:spcAft>
              <a:buSzPts val="1400"/>
              <a:buNone/>
            </a:pPr>
            <a:r>
              <a:t/>
            </a:r>
            <a:endParaRPr sz="1800">
              <a:solidFill>
                <a:srgbClr val="000000"/>
              </a:solidFill>
            </a:endParaRPr>
          </a:p>
          <a:p>
            <a:pPr indent="0" lvl="0" marL="0" rtl="0" algn="l">
              <a:lnSpc>
                <a:spcPct val="100000"/>
              </a:lnSpc>
              <a:spcBef>
                <a:spcPts val="0"/>
              </a:spcBef>
              <a:spcAft>
                <a:spcPts val="0"/>
              </a:spcAft>
              <a:buSzPts val="1400"/>
              <a:buNone/>
            </a:pPr>
            <a:r>
              <a:rPr b="0" i="0" lang="en-US" sz="1800" u="none">
                <a:solidFill>
                  <a:srgbClr val="000000"/>
                </a:solidFill>
              </a:rPr>
              <a:t>Indique los </a:t>
            </a:r>
            <a:r>
              <a:rPr b="1" i="0" lang="en-US" sz="1800" u="none">
                <a:solidFill>
                  <a:srgbClr val="000000"/>
                </a:solidFill>
              </a:rPr>
              <a:t>meses del año fiscal</a:t>
            </a:r>
            <a:r>
              <a:rPr b="0" i="0" lang="en-US" sz="1800" u="none">
                <a:solidFill>
                  <a:srgbClr val="000000"/>
                </a:solidFill>
              </a:rPr>
              <a:t> en los que se llevan a cabo los cuatro procesos clave.</a:t>
            </a:r>
            <a:endParaRPr sz="1800">
              <a:solidFill>
                <a:srgbClr val="000000"/>
              </a:solidFill>
            </a:endParaRPr>
          </a:p>
          <a:p>
            <a:pPr indent="0" lvl="0" marL="0" rtl="0" algn="l">
              <a:lnSpc>
                <a:spcPct val="100000"/>
              </a:lnSpc>
              <a:spcBef>
                <a:spcPts val="0"/>
              </a:spcBef>
              <a:spcAft>
                <a:spcPts val="0"/>
              </a:spcAft>
              <a:buSzPts val="1400"/>
              <a:buNone/>
            </a:pPr>
            <a:r>
              <a:t/>
            </a:r>
            <a:endParaRPr sz="1800">
              <a:solidFill>
                <a:srgbClr val="000000"/>
              </a:solidFill>
            </a:endParaRPr>
          </a:p>
          <a:p>
            <a:pPr indent="0" lvl="0" marL="0" rtl="0" algn="l">
              <a:lnSpc>
                <a:spcPct val="100000"/>
              </a:lnSpc>
              <a:spcBef>
                <a:spcPts val="0"/>
              </a:spcBef>
              <a:spcAft>
                <a:spcPts val="0"/>
              </a:spcAft>
              <a:buSzPts val="1400"/>
              <a:buNone/>
            </a:pPr>
            <a:r>
              <a:rPr b="0" i="0" lang="en-US" sz="1800" u="none">
                <a:solidFill>
                  <a:srgbClr val="000000"/>
                </a:solidFill>
              </a:rPr>
              <a:t>(Indique también si se trata de un proceso «continuo»).</a:t>
            </a:r>
            <a:endParaRPr sz="1800">
              <a:solidFill>
                <a:srgbClr val="000000"/>
              </a:solidFill>
            </a:endParaRPr>
          </a:p>
          <a:p>
            <a:pPr indent="0" lvl="0" marL="0" rtl="0" algn="l">
              <a:lnSpc>
                <a:spcPct val="115000"/>
              </a:lnSpc>
              <a:spcBef>
                <a:spcPts val="0"/>
              </a:spcBef>
              <a:spcAft>
                <a:spcPts val="1600"/>
              </a:spcAft>
              <a:buSzPts val="1400"/>
              <a:buNone/>
            </a:pPr>
            <a:r>
              <a:t/>
            </a:r>
            <a:endParaRPr sz="1800"/>
          </a:p>
        </p:txBody>
      </p:sp>
      <p:pic>
        <p:nvPicPr>
          <p:cNvPr id="432" name="Google Shape;432;p47"/>
          <p:cNvPicPr preferRelativeResize="0"/>
          <p:nvPr/>
        </p:nvPicPr>
        <p:blipFill rotWithShape="1">
          <a:blip r:embed="rId3">
            <a:alphaModFix/>
          </a:blip>
          <a:srcRect b="0" l="0" r="0" t="0"/>
          <a:stretch/>
        </p:blipFill>
        <p:spPr>
          <a:xfrm>
            <a:off x="4090162" y="3677575"/>
            <a:ext cx="875025" cy="8750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8"/>
          <p:cNvSpPr txBox="1"/>
          <p:nvPr>
            <p:ph type="title"/>
          </p:nvPr>
        </p:nvSpPr>
        <p:spPr>
          <a:xfrm>
            <a:off x="311700" y="0"/>
            <a:ext cx="5466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Uso de la herramienta: Actividad de elaboración de presupuesto familiar  </a:t>
            </a:r>
            <a:endParaRPr sz="2200"/>
          </a:p>
        </p:txBody>
      </p:sp>
      <p:pic>
        <p:nvPicPr>
          <p:cNvPr id="438" name="Google Shape;438;p48"/>
          <p:cNvPicPr preferRelativeResize="0"/>
          <p:nvPr/>
        </p:nvPicPr>
        <p:blipFill rotWithShape="1">
          <a:blip r:embed="rId3">
            <a:alphaModFix/>
          </a:blip>
          <a:srcRect b="0" l="0" r="0" t="0"/>
          <a:stretch/>
        </p:blipFill>
        <p:spPr>
          <a:xfrm>
            <a:off x="4134487" y="4209650"/>
            <a:ext cx="875025" cy="875050"/>
          </a:xfrm>
          <a:prstGeom prst="rect">
            <a:avLst/>
          </a:prstGeom>
          <a:noFill/>
          <a:ln>
            <a:noFill/>
          </a:ln>
        </p:spPr>
      </p:pic>
      <p:graphicFrame>
        <p:nvGraphicFramePr>
          <p:cNvPr id="439" name="Google Shape;439;p48"/>
          <p:cNvGraphicFramePr/>
          <p:nvPr/>
        </p:nvGraphicFramePr>
        <p:xfrm>
          <a:off x="175363" y="929325"/>
          <a:ext cx="3000000" cy="3000000"/>
        </p:xfrm>
        <a:graphic>
          <a:graphicData uri="http://schemas.openxmlformats.org/drawingml/2006/table">
            <a:tbl>
              <a:tblPr>
                <a:noFill/>
                <a:tableStyleId>{0AB7CB99-D8AE-48E7-A4A6-1B40F594562A}</a:tableStyleId>
              </a:tblPr>
              <a:tblGrid>
                <a:gridCol w="2704275"/>
                <a:gridCol w="1370950"/>
                <a:gridCol w="3574800"/>
                <a:gridCol w="1201075"/>
              </a:tblGrid>
              <a:tr h="572525">
                <a:tc>
                  <a:txBody>
                    <a:bodyPr/>
                    <a:lstStyle/>
                    <a:p>
                      <a:pPr indent="0" lvl="0" marL="0" marR="0" rtl="0" algn="l">
                        <a:lnSpc>
                          <a:spcPct val="100000"/>
                        </a:lnSpc>
                        <a:spcBef>
                          <a:spcPts val="0"/>
                        </a:spcBef>
                        <a:spcAft>
                          <a:spcPts val="0"/>
                        </a:spcAft>
                        <a:buClr>
                          <a:srgbClr val="000000"/>
                        </a:buClr>
                        <a:buSzPts val="1600"/>
                        <a:buFont typeface="Arial"/>
                        <a:buNone/>
                      </a:pPr>
                      <a:r>
                        <a:rPr b="1" i="0" lang="en-US" sz="1500" u="none" cap="none" strike="noStrike">
                          <a:solidFill>
                            <a:srgbClr val="333333"/>
                          </a:solidFill>
                          <a:latin typeface="Calibri"/>
                          <a:ea typeface="Calibri"/>
                          <a:cs typeface="Calibri"/>
                          <a:sym typeface="Calibri"/>
                        </a:rPr>
                        <a:t>Apellido y ocupaciones</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500" u="none" cap="none" strike="noStrike">
                          <a:solidFill>
                            <a:srgbClr val="333333"/>
                          </a:solidFill>
                          <a:latin typeface="Calibri"/>
                          <a:ea typeface="Calibri"/>
                          <a:cs typeface="Calibri"/>
                          <a:sym typeface="Calibri"/>
                        </a:rPr>
                        <a:t>Número de hijos</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500" u="none" cap="none" strike="noStrike">
                          <a:solidFill>
                            <a:srgbClr val="333333"/>
                          </a:solidFill>
                          <a:latin typeface="Calibri"/>
                          <a:ea typeface="Calibri"/>
                          <a:cs typeface="Calibri"/>
                          <a:sym typeface="Calibri"/>
                        </a:rPr>
                        <a:t>Ingreso total</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500" u="none" cap="none" strike="noStrike">
                          <a:solidFill>
                            <a:srgbClr val="333333"/>
                          </a:solidFill>
                          <a:latin typeface="Calibri"/>
                          <a:ea typeface="Calibri"/>
                          <a:cs typeface="Calibri"/>
                          <a:sym typeface="Calibri"/>
                        </a:rPr>
                        <a:t>Activos</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781400">
                <a:tc>
                  <a:txBody>
                    <a:bodyPr/>
                    <a:lstStyle/>
                    <a:p>
                      <a:pPr indent="0" lvl="0" marL="269875" marR="0" rtl="0" algn="l">
                        <a:lnSpc>
                          <a:spcPct val="100000"/>
                        </a:lnSpc>
                        <a:spcBef>
                          <a:spcPts val="0"/>
                        </a:spcBef>
                        <a:spcAft>
                          <a:spcPts val="0"/>
                        </a:spcAft>
                        <a:buClr>
                          <a:srgbClr val="000000"/>
                        </a:buClr>
                        <a:buSzPts val="1600"/>
                        <a:buFont typeface="Arial"/>
                        <a:buNone/>
                      </a:pPr>
                      <a:r>
                        <a:rPr b="1" i="0" lang="en-US" sz="1500" u="none" cap="none" strike="noStrike">
                          <a:solidFill>
                            <a:srgbClr val="333333"/>
                          </a:solidFill>
                          <a:latin typeface="Calibri"/>
                          <a:ea typeface="Calibri"/>
                          <a:cs typeface="Calibri"/>
                          <a:sym typeface="Calibri"/>
                        </a:rPr>
                        <a:t>Familia Rodríguez Parra</a:t>
                      </a:r>
                      <a:br>
                        <a:rPr b="1" lang="en-US" sz="1500" u="none" cap="none" strike="noStrike">
                          <a:solidFill>
                            <a:srgbClr val="333333"/>
                          </a:solidFill>
                          <a:latin typeface="Calibri"/>
                          <a:ea typeface="Calibri"/>
                          <a:cs typeface="Calibri"/>
                          <a:sym typeface="Calibri"/>
                        </a:rPr>
                      </a:br>
                      <a:r>
                        <a:rPr b="1" i="0" lang="en-US" sz="1500" u="none" cap="none" strike="noStrike">
                          <a:solidFill>
                            <a:srgbClr val="333333"/>
                          </a:solidFill>
                          <a:latin typeface="Calibri"/>
                          <a:ea typeface="Calibri"/>
                          <a:cs typeface="Calibri"/>
                          <a:sym typeface="Calibri"/>
                        </a:rPr>
                        <a:t>Médico y directora ejecutiva</a:t>
                      </a:r>
                      <a:endParaRPr b="1" sz="15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333333"/>
                          </a:solidFill>
                          <a:latin typeface="Calibri"/>
                          <a:ea typeface="Calibri"/>
                          <a:cs typeface="Calibri"/>
                          <a:sym typeface="Calibri"/>
                        </a:rPr>
                        <a:t>4</a:t>
                      </a:r>
                      <a:endParaRPr sz="15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333333"/>
                          </a:solidFill>
                          <a:latin typeface="Calibri"/>
                          <a:ea typeface="Calibri"/>
                          <a:cs typeface="Calibri"/>
                          <a:sym typeface="Calibri"/>
                        </a:rPr>
                        <a:t>80 000</a:t>
                      </a:r>
                      <a:endParaRPr sz="15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333333"/>
                          </a:solidFill>
                          <a:latin typeface="Calibri"/>
                          <a:ea typeface="Calibri"/>
                          <a:cs typeface="Calibri"/>
                          <a:sym typeface="Calibri"/>
                        </a:rPr>
                        <a:t>Tres automóviles</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333333"/>
                          </a:solidFill>
                          <a:latin typeface="Calibri"/>
                          <a:ea typeface="Calibri"/>
                          <a:cs typeface="Calibri"/>
                          <a:sym typeface="Calibri"/>
                        </a:rPr>
                        <a:t>Vivienda propia</a:t>
                      </a:r>
                      <a:endParaRPr sz="1500" u="none" cap="none" strike="noStrike">
                        <a:solidFill>
                          <a:srgbClr val="333333"/>
                        </a:solidFill>
                        <a:latin typeface="Calibri"/>
                        <a:ea typeface="Calibri"/>
                        <a:cs typeface="Calibri"/>
                        <a:sym typeface="Calibri"/>
                      </a:endParaRPr>
                    </a:p>
                  </a:txBody>
                  <a:tcPr marT="63500" marB="63500" marR="63500" marL="63500"/>
                </a:tc>
              </a:tr>
              <a:tr h="572525">
                <a:tc>
                  <a:txBody>
                    <a:bodyPr/>
                    <a:lstStyle/>
                    <a:p>
                      <a:pPr indent="0" lvl="0" marL="269875" marR="0" rtl="0" algn="l">
                        <a:lnSpc>
                          <a:spcPct val="100000"/>
                        </a:lnSpc>
                        <a:spcBef>
                          <a:spcPts val="0"/>
                        </a:spcBef>
                        <a:spcAft>
                          <a:spcPts val="0"/>
                        </a:spcAft>
                        <a:buClr>
                          <a:srgbClr val="000000"/>
                        </a:buClr>
                        <a:buSzPts val="1600"/>
                        <a:buFont typeface="Arial"/>
                        <a:buNone/>
                      </a:pPr>
                      <a:r>
                        <a:rPr b="1" i="0" lang="en-US" sz="1500" u="none" cap="none" strike="noStrike">
                          <a:solidFill>
                            <a:srgbClr val="333333"/>
                          </a:solidFill>
                          <a:latin typeface="Calibri"/>
                          <a:ea typeface="Calibri"/>
                          <a:cs typeface="Calibri"/>
                          <a:sym typeface="Calibri"/>
                        </a:rPr>
                        <a:t>Familia Ruiz López </a:t>
                      </a:r>
                      <a:br>
                        <a:rPr b="1" lang="en-US" sz="1500" u="none" cap="none" strike="noStrike">
                          <a:solidFill>
                            <a:srgbClr val="333333"/>
                          </a:solidFill>
                          <a:latin typeface="Calibri"/>
                          <a:ea typeface="Calibri"/>
                          <a:cs typeface="Calibri"/>
                          <a:sym typeface="Calibri"/>
                        </a:rPr>
                      </a:br>
                      <a:r>
                        <a:rPr b="1" i="0" lang="en-US" sz="1500" u="none" cap="none" strike="noStrike">
                          <a:solidFill>
                            <a:srgbClr val="333333"/>
                          </a:solidFill>
                          <a:latin typeface="Calibri"/>
                          <a:ea typeface="Calibri"/>
                          <a:cs typeface="Calibri"/>
                          <a:sym typeface="Calibri"/>
                        </a:rPr>
                        <a:t>Docente y cajero de banco</a:t>
                      </a:r>
                      <a:endParaRPr b="1" sz="15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333333"/>
                          </a:solidFill>
                          <a:latin typeface="Calibri"/>
                          <a:ea typeface="Calibri"/>
                          <a:cs typeface="Calibri"/>
                          <a:sym typeface="Calibri"/>
                        </a:rPr>
                        <a:t>3</a:t>
                      </a:r>
                      <a:endParaRPr sz="15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333333"/>
                          </a:solidFill>
                          <a:latin typeface="Calibri"/>
                          <a:ea typeface="Calibri"/>
                          <a:cs typeface="Calibri"/>
                          <a:sym typeface="Calibri"/>
                        </a:rPr>
                        <a:t>20 000</a:t>
                      </a:r>
                      <a:endParaRPr sz="15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333333"/>
                          </a:solidFill>
                          <a:latin typeface="Calibri"/>
                          <a:ea typeface="Calibri"/>
                          <a:cs typeface="Calibri"/>
                          <a:sym typeface="Calibri"/>
                        </a:rPr>
                        <a:t>Un automóvil</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333333"/>
                          </a:solidFill>
                          <a:latin typeface="Calibri"/>
                          <a:ea typeface="Calibri"/>
                          <a:cs typeface="Calibri"/>
                          <a:sym typeface="Calibri"/>
                        </a:rPr>
                        <a:t>Vivienda alquilada</a:t>
                      </a:r>
                      <a:endParaRPr sz="1500" u="none" cap="none" strike="noStrike">
                        <a:solidFill>
                          <a:srgbClr val="333333"/>
                        </a:solidFill>
                        <a:latin typeface="Calibri"/>
                        <a:ea typeface="Calibri"/>
                        <a:cs typeface="Calibri"/>
                        <a:sym typeface="Calibri"/>
                      </a:endParaRPr>
                    </a:p>
                  </a:txBody>
                  <a:tcPr marT="63500" marB="63500" marR="63500" marL="63500"/>
                </a:tc>
              </a:tr>
              <a:tr h="572525">
                <a:tc>
                  <a:txBody>
                    <a:bodyPr/>
                    <a:lstStyle/>
                    <a:p>
                      <a:pPr indent="0" lvl="0" marL="269875" marR="0" rtl="0" algn="l">
                        <a:lnSpc>
                          <a:spcPct val="100000"/>
                        </a:lnSpc>
                        <a:spcBef>
                          <a:spcPts val="0"/>
                        </a:spcBef>
                        <a:spcAft>
                          <a:spcPts val="0"/>
                        </a:spcAft>
                        <a:buClr>
                          <a:srgbClr val="000000"/>
                        </a:buClr>
                        <a:buSzPts val="1600"/>
                        <a:buFont typeface="Arial"/>
                        <a:buNone/>
                      </a:pPr>
                      <a:r>
                        <a:rPr b="1" i="0" lang="en-US" sz="1500" u="none" cap="none" strike="noStrike">
                          <a:solidFill>
                            <a:srgbClr val="333333"/>
                          </a:solidFill>
                          <a:latin typeface="Calibri"/>
                          <a:ea typeface="Calibri"/>
                          <a:cs typeface="Calibri"/>
                          <a:sym typeface="Calibri"/>
                        </a:rPr>
                        <a:t>Familia Martínez Suárez </a:t>
                      </a:r>
                      <a:br>
                        <a:rPr b="1" lang="en-US" sz="1500" u="none" cap="none" strike="noStrike">
                          <a:solidFill>
                            <a:srgbClr val="333333"/>
                          </a:solidFill>
                          <a:latin typeface="Calibri"/>
                          <a:ea typeface="Calibri"/>
                          <a:cs typeface="Calibri"/>
                          <a:sym typeface="Calibri"/>
                        </a:rPr>
                      </a:br>
                      <a:r>
                        <a:rPr b="1" i="0" lang="en-US" sz="1500" u="none" cap="none" strike="noStrike">
                          <a:solidFill>
                            <a:srgbClr val="333333"/>
                          </a:solidFill>
                          <a:latin typeface="Calibri"/>
                          <a:ea typeface="Calibri"/>
                          <a:cs typeface="Calibri"/>
                          <a:sym typeface="Calibri"/>
                        </a:rPr>
                        <a:t>Empleada de tareas domésticas y obrero</a:t>
                      </a:r>
                      <a:endParaRPr b="1" sz="15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333333"/>
                          </a:solidFill>
                          <a:latin typeface="Calibri"/>
                          <a:ea typeface="Calibri"/>
                          <a:cs typeface="Calibri"/>
                          <a:sym typeface="Calibri"/>
                        </a:rPr>
                        <a:t>4</a:t>
                      </a:r>
                      <a:endParaRPr sz="15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333333"/>
                          </a:solidFill>
                          <a:latin typeface="Calibri"/>
                          <a:ea typeface="Calibri"/>
                          <a:cs typeface="Calibri"/>
                          <a:sym typeface="Calibri"/>
                        </a:rPr>
                        <a:t>700 y cifras indeterminadas dependiendo de lo que se gana en el día.</a:t>
                      </a:r>
                      <a:endParaRPr sz="15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333333"/>
                          </a:solidFill>
                          <a:latin typeface="Calibri"/>
                          <a:ea typeface="Calibri"/>
                          <a:cs typeface="Calibri"/>
                          <a:sym typeface="Calibri"/>
                        </a:rPr>
                        <a:t>Una bicicleta</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333333"/>
                          </a:solidFill>
                          <a:latin typeface="Calibri"/>
                          <a:ea typeface="Calibri"/>
                          <a:cs typeface="Calibri"/>
                          <a:sym typeface="Calibri"/>
                        </a:rPr>
                        <a:t>Vivienda alquilada</a:t>
                      </a:r>
                      <a:endParaRPr sz="1500" u="none" cap="none" strike="noStrike">
                        <a:solidFill>
                          <a:srgbClr val="333333"/>
                        </a:solidFill>
                        <a:latin typeface="Calibri"/>
                        <a:ea typeface="Calibri"/>
                        <a:cs typeface="Calibri"/>
                        <a:sym typeface="Calibri"/>
                      </a:endParaRPr>
                    </a:p>
                  </a:txBody>
                  <a:tcPr marT="63500" marB="63500" marR="63500" marL="63500"/>
                </a:tc>
              </a:tr>
              <a:tr h="781400">
                <a:tc>
                  <a:txBody>
                    <a:bodyPr/>
                    <a:lstStyle/>
                    <a:p>
                      <a:pPr indent="0" lvl="0" marL="269875" marR="0" rtl="0" algn="l">
                        <a:lnSpc>
                          <a:spcPct val="100000"/>
                        </a:lnSpc>
                        <a:spcBef>
                          <a:spcPts val="0"/>
                        </a:spcBef>
                        <a:spcAft>
                          <a:spcPts val="0"/>
                        </a:spcAft>
                        <a:buClr>
                          <a:srgbClr val="000000"/>
                        </a:buClr>
                        <a:buSzPts val="1600"/>
                        <a:buFont typeface="Arial"/>
                        <a:buNone/>
                      </a:pPr>
                      <a:r>
                        <a:rPr b="1" i="0" lang="en-US" sz="1500" u="none" cap="none" strike="noStrike">
                          <a:solidFill>
                            <a:srgbClr val="333333"/>
                          </a:solidFill>
                          <a:latin typeface="Calibri"/>
                          <a:ea typeface="Calibri"/>
                          <a:cs typeface="Calibri"/>
                          <a:sym typeface="Calibri"/>
                        </a:rPr>
                        <a:t>Sr. Suárez</a:t>
                      </a:r>
                      <a:br>
                        <a:rPr b="1" lang="en-US" sz="1500" u="none" cap="none" strike="noStrike">
                          <a:solidFill>
                            <a:srgbClr val="333333"/>
                          </a:solidFill>
                          <a:latin typeface="Calibri"/>
                          <a:ea typeface="Calibri"/>
                          <a:cs typeface="Calibri"/>
                          <a:sym typeface="Calibri"/>
                        </a:rPr>
                      </a:br>
                      <a:r>
                        <a:rPr b="1" i="0" lang="en-US" sz="1500" u="none" cap="none" strike="noStrike">
                          <a:solidFill>
                            <a:srgbClr val="333333"/>
                          </a:solidFill>
                          <a:latin typeface="Calibri"/>
                          <a:ea typeface="Calibri"/>
                          <a:cs typeface="Calibri"/>
                          <a:sym typeface="Calibri"/>
                        </a:rPr>
                        <a:t>(Hombre soltero)</a:t>
                      </a:r>
                      <a:br>
                        <a:rPr b="1" lang="en-US" sz="1500" u="none" cap="none" strike="noStrike">
                          <a:solidFill>
                            <a:srgbClr val="333333"/>
                          </a:solidFill>
                          <a:latin typeface="Calibri"/>
                          <a:ea typeface="Calibri"/>
                          <a:cs typeface="Calibri"/>
                          <a:sym typeface="Calibri"/>
                        </a:rPr>
                      </a:br>
                      <a:r>
                        <a:rPr b="1" i="0" lang="en-US" sz="1500" u="none" cap="none" strike="noStrike">
                          <a:solidFill>
                            <a:srgbClr val="333333"/>
                          </a:solidFill>
                          <a:latin typeface="Calibri"/>
                          <a:ea typeface="Calibri"/>
                          <a:cs typeface="Calibri"/>
                          <a:sym typeface="Calibri"/>
                        </a:rPr>
                        <a:t>Mecánico</a:t>
                      </a:r>
                      <a:endParaRPr b="1" sz="15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333333"/>
                          </a:solidFill>
                          <a:latin typeface="Calibri"/>
                          <a:ea typeface="Calibri"/>
                          <a:cs typeface="Calibri"/>
                          <a:sym typeface="Calibri"/>
                        </a:rPr>
                        <a:t>0</a:t>
                      </a:r>
                      <a:endParaRPr sz="15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333333"/>
                          </a:solidFill>
                          <a:latin typeface="Calibri"/>
                          <a:ea typeface="Calibri"/>
                          <a:cs typeface="Calibri"/>
                          <a:sym typeface="Calibri"/>
                        </a:rPr>
                        <a:t>5 000</a:t>
                      </a:r>
                      <a:endParaRPr sz="15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333333"/>
                          </a:solidFill>
                          <a:latin typeface="Calibri"/>
                          <a:ea typeface="Calibri"/>
                          <a:cs typeface="Calibri"/>
                          <a:sym typeface="Calibri"/>
                        </a:rPr>
                        <a:t>Alquila una habitación </a:t>
                      </a:r>
                      <a:endParaRPr sz="1500" u="none" cap="none" strike="noStrike">
                        <a:solidFill>
                          <a:srgbClr val="333333"/>
                        </a:solidFill>
                        <a:latin typeface="Calibri"/>
                        <a:ea typeface="Calibri"/>
                        <a:cs typeface="Calibri"/>
                        <a:sym typeface="Calibri"/>
                      </a:endParaRPr>
                    </a:p>
                  </a:txBody>
                  <a:tcPr marT="63500" marB="63500" marR="63500" marL="63500"/>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9"/>
          <p:cNvSpPr txBox="1"/>
          <p:nvPr>
            <p:ph type="title"/>
          </p:nvPr>
        </p:nvSpPr>
        <p:spPr>
          <a:xfrm>
            <a:off x="311700" y="0"/>
            <a:ext cx="5967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Uso de la herramienta: Pasos clave en el proceso de seguimiento del presupuesto</a:t>
            </a:r>
            <a:endParaRPr sz="2200"/>
          </a:p>
        </p:txBody>
      </p:sp>
      <p:sp>
        <p:nvSpPr>
          <p:cNvPr id="445" name="Google Shape;445;p49"/>
          <p:cNvSpPr txBox="1"/>
          <p:nvPr>
            <p:ph idx="1" type="body"/>
          </p:nvPr>
        </p:nvSpPr>
        <p:spPr>
          <a:xfrm>
            <a:off x="93900" y="788700"/>
            <a:ext cx="9050100" cy="4074300"/>
          </a:xfrm>
          <a:prstGeom prst="rect">
            <a:avLst/>
          </a:prstGeom>
          <a:noFill/>
          <a:ln>
            <a:noFill/>
          </a:ln>
        </p:spPr>
        <p:txBody>
          <a:bodyPr anchorCtr="0" anchor="t" bIns="91425" lIns="91425" spcFirstLastPara="1" rIns="91425" wrap="square" tIns="91425">
            <a:noAutofit/>
          </a:bodyPr>
          <a:lstStyle/>
          <a:p>
            <a:pPr indent="-260474" lvl="0" marL="269999" rtl="0" algn="l">
              <a:lnSpc>
                <a:spcPct val="100000"/>
              </a:lnSpc>
              <a:spcBef>
                <a:spcPts val="1000"/>
              </a:spcBef>
              <a:spcAft>
                <a:spcPts val="0"/>
              </a:spcAft>
              <a:buClr>
                <a:schemeClr val="dk1"/>
              </a:buClr>
              <a:buSzPts val="1350"/>
              <a:buAutoNum type="arabicPeriod"/>
            </a:pPr>
            <a:r>
              <a:rPr b="1" i="0" lang="en-US" sz="1350" u="none">
                <a:solidFill>
                  <a:schemeClr val="dk1"/>
                </a:solidFill>
              </a:rPr>
              <a:t>Formar un equipo de seguimiento del presupuesto: </a:t>
            </a:r>
            <a:r>
              <a:rPr b="0" i="0" lang="en-US" sz="1350" u="none">
                <a:solidFill>
                  <a:schemeClr val="dk1"/>
                </a:solidFill>
              </a:rPr>
              <a:t>Si es posible, la comunidad debe encargarse de elegir el equipo. Los equipos pueden ser de diferentes tamaños, pero generalmente tienen entre nueve y catorce miembros. Asegúrese de contar con un grupo diverso, que incluya mujeres, hombres y personas de distintas edades, etnias y funciones en la comunidad. </a:t>
            </a:r>
            <a:endParaRPr sz="1350">
              <a:solidFill>
                <a:schemeClr val="dk1"/>
              </a:solidFill>
            </a:endParaRPr>
          </a:p>
          <a:p>
            <a:pPr indent="-260474" lvl="0" marL="269999" rtl="0" algn="l">
              <a:lnSpc>
                <a:spcPct val="100000"/>
              </a:lnSpc>
              <a:spcBef>
                <a:spcPts val="1000"/>
              </a:spcBef>
              <a:spcAft>
                <a:spcPts val="0"/>
              </a:spcAft>
              <a:buClr>
                <a:schemeClr val="dk1"/>
              </a:buClr>
              <a:buSzPts val="1350"/>
              <a:buAutoNum type="arabicPeriod"/>
            </a:pPr>
            <a:r>
              <a:rPr b="1" i="0" lang="en-US" sz="1350" u="none">
                <a:solidFill>
                  <a:schemeClr val="dk1"/>
                </a:solidFill>
              </a:rPr>
              <a:t>Investigar la informac</a:t>
            </a:r>
            <a:r>
              <a:rPr b="1" lang="en-US" sz="1350">
                <a:solidFill>
                  <a:schemeClr val="dk1"/>
                </a:solidFill>
              </a:rPr>
              <a:t>ión de fondo</a:t>
            </a:r>
            <a:r>
              <a:rPr b="1" i="0" lang="en-US" sz="1350" u="none">
                <a:solidFill>
                  <a:schemeClr val="dk1"/>
                </a:solidFill>
              </a:rPr>
              <a:t>: </a:t>
            </a:r>
            <a:r>
              <a:rPr b="0" i="0" lang="en-US" sz="1350" u="none">
                <a:solidFill>
                  <a:schemeClr val="dk1"/>
                </a:solidFill>
              </a:rPr>
              <a:t>Qué leyes y políticas concernientes a la transparencia presupuestaria existen en su país. Por ejemplo, es posible que haya leyes cuyo contenido exprese que las personas tienen libre acceso a la información sobre los presupuestos.</a:t>
            </a:r>
            <a:endParaRPr sz="1350">
              <a:solidFill>
                <a:schemeClr val="dk1"/>
              </a:solidFill>
            </a:endParaRPr>
          </a:p>
          <a:p>
            <a:pPr indent="-260474" lvl="0" marL="269999" rtl="0" algn="l">
              <a:lnSpc>
                <a:spcPct val="100000"/>
              </a:lnSpc>
              <a:spcBef>
                <a:spcPts val="1000"/>
              </a:spcBef>
              <a:spcAft>
                <a:spcPts val="0"/>
              </a:spcAft>
              <a:buClr>
                <a:schemeClr val="dk1"/>
              </a:buClr>
              <a:buSzPts val="1350"/>
              <a:buAutoNum type="arabicPeriod"/>
            </a:pPr>
            <a:r>
              <a:rPr b="1" i="0" lang="en-US" sz="1350" u="none">
                <a:solidFill>
                  <a:schemeClr val="dk1"/>
                </a:solidFill>
              </a:rPr>
              <a:t>Forjar relaciones:</a:t>
            </a:r>
            <a:r>
              <a:rPr b="0" i="0" lang="en-US" sz="1350" u="none">
                <a:solidFill>
                  <a:schemeClr val="dk1"/>
                </a:solidFill>
              </a:rPr>
              <a:t> Fomentar las relaciones con personas en el departamento de Gobierno pertinente o la autoridad local, y con las personas líderes de la comunidad.</a:t>
            </a:r>
            <a:endParaRPr sz="1350">
              <a:solidFill>
                <a:schemeClr val="dk1"/>
              </a:solidFill>
            </a:endParaRPr>
          </a:p>
          <a:p>
            <a:pPr indent="-260474" lvl="0" marL="269999" rtl="0" algn="l">
              <a:lnSpc>
                <a:spcPct val="100000"/>
              </a:lnSpc>
              <a:spcBef>
                <a:spcPts val="1000"/>
              </a:spcBef>
              <a:spcAft>
                <a:spcPts val="0"/>
              </a:spcAft>
              <a:buClr>
                <a:schemeClr val="dk1"/>
              </a:buClr>
              <a:buSzPts val="1350"/>
              <a:buAutoNum type="arabicPeriod"/>
            </a:pPr>
            <a:r>
              <a:rPr b="1" i="0" lang="en-US" sz="1350" u="none">
                <a:solidFill>
                  <a:schemeClr val="dk1"/>
                </a:solidFill>
              </a:rPr>
              <a:t>Decidir qué asunto van a supervisar. </a:t>
            </a:r>
            <a:r>
              <a:rPr b="0" i="0" lang="en-US" sz="1350" u="none">
                <a:solidFill>
                  <a:schemeClr val="dk1"/>
                </a:solidFill>
              </a:rPr>
              <a:t>Esta decisión se basa en las prioridades establecidas durante la actividad de identificación y priorización de problemas dentro del proceso de transformación de la iglesia y de la comunidad.</a:t>
            </a:r>
            <a:endParaRPr sz="1350">
              <a:solidFill>
                <a:schemeClr val="dk1"/>
              </a:solidFill>
            </a:endParaRPr>
          </a:p>
          <a:p>
            <a:pPr indent="-314325" lvl="1" marL="1710000" rtl="0" algn="l">
              <a:lnSpc>
                <a:spcPct val="100000"/>
              </a:lnSpc>
              <a:spcBef>
                <a:spcPts val="300"/>
              </a:spcBef>
              <a:spcAft>
                <a:spcPts val="0"/>
              </a:spcAft>
              <a:buClr>
                <a:schemeClr val="dk1"/>
              </a:buClr>
              <a:buSzPts val="1350"/>
              <a:buAutoNum type="alphaLcPeriod"/>
            </a:pPr>
            <a:r>
              <a:rPr b="0" i="0" lang="en-US" sz="1350" u="none">
                <a:solidFill>
                  <a:schemeClr val="dk1"/>
                </a:solidFill>
              </a:rPr>
              <a:t>Reunir la información presupuestaria requerida </a:t>
            </a:r>
            <a:r>
              <a:rPr b="1" i="0" lang="en-US" sz="1350" u="none">
                <a:solidFill>
                  <a:schemeClr val="dk1"/>
                </a:solidFill>
              </a:rPr>
              <a:t>mediante la plantilla de seguimiento del presupuesto</a:t>
            </a:r>
            <a:r>
              <a:rPr b="0" i="0" lang="en-US" sz="1350" u="none">
                <a:solidFill>
                  <a:schemeClr val="dk1"/>
                </a:solidFill>
              </a:rPr>
              <a:t>.</a:t>
            </a:r>
            <a:endParaRPr b="1" sz="1350">
              <a:solidFill>
                <a:schemeClr val="dk1"/>
              </a:solidFill>
            </a:endParaRPr>
          </a:p>
          <a:p>
            <a:pPr indent="-314325" lvl="1" marL="1710000" rtl="0" algn="l">
              <a:lnSpc>
                <a:spcPct val="100000"/>
              </a:lnSpc>
              <a:spcBef>
                <a:spcPts val="300"/>
              </a:spcBef>
              <a:spcAft>
                <a:spcPts val="0"/>
              </a:spcAft>
              <a:buClr>
                <a:schemeClr val="dk1"/>
              </a:buClr>
              <a:buSzPts val="1350"/>
              <a:buAutoNum type="alphaLcPeriod"/>
            </a:pPr>
            <a:r>
              <a:rPr b="1" i="0" lang="en-US" sz="1350" u="none">
                <a:solidFill>
                  <a:schemeClr val="dk1"/>
                </a:solidFill>
              </a:rPr>
              <a:t>Averiguar lo que está sucediendo realmente:</a:t>
            </a:r>
            <a:r>
              <a:rPr b="0" i="0" lang="en-US" sz="1350" u="none">
                <a:solidFill>
                  <a:schemeClr val="dk1"/>
                </a:solidFill>
              </a:rPr>
              <a:t> ¿Se está empleando correctamente el presupuesto?</a:t>
            </a:r>
            <a:endParaRPr sz="1350">
              <a:solidFill>
                <a:schemeClr val="dk1"/>
              </a:solidFill>
            </a:endParaRPr>
          </a:p>
          <a:p>
            <a:pPr indent="-314325" lvl="1" marL="1710000" rtl="0" algn="l">
              <a:lnSpc>
                <a:spcPct val="100000"/>
              </a:lnSpc>
              <a:spcBef>
                <a:spcPts val="300"/>
              </a:spcBef>
              <a:spcAft>
                <a:spcPts val="0"/>
              </a:spcAft>
              <a:buClr>
                <a:schemeClr val="dk1"/>
              </a:buClr>
              <a:buSzPts val="1350"/>
              <a:buAutoNum type="alphaLcPeriod"/>
            </a:pPr>
            <a:r>
              <a:rPr b="1" i="0" lang="en-US" sz="1350" u="none">
                <a:solidFill>
                  <a:schemeClr val="dk1"/>
                </a:solidFill>
              </a:rPr>
              <a:t>Analizar toda la información:</a:t>
            </a:r>
            <a:r>
              <a:rPr b="0" i="0" lang="en-US" sz="1350" u="none">
                <a:solidFill>
                  <a:schemeClr val="dk1"/>
                </a:solidFill>
              </a:rPr>
              <a:t> ¿Concuerdan los datos?</a:t>
            </a:r>
            <a:endParaRPr sz="1350">
              <a:solidFill>
                <a:schemeClr val="dk1"/>
              </a:solidFill>
            </a:endParaRPr>
          </a:p>
          <a:p>
            <a:pPr indent="-314325" lvl="1" marL="1710000" rtl="0" algn="l">
              <a:lnSpc>
                <a:spcPct val="100000"/>
              </a:lnSpc>
              <a:spcBef>
                <a:spcPts val="300"/>
              </a:spcBef>
              <a:spcAft>
                <a:spcPts val="0"/>
              </a:spcAft>
              <a:buClr>
                <a:schemeClr val="dk1"/>
              </a:buClr>
              <a:buSzPts val="1350"/>
              <a:buAutoNum type="alphaLcPeriod"/>
            </a:pPr>
            <a:r>
              <a:rPr b="1" i="0" lang="en-US" sz="1350" u="none">
                <a:solidFill>
                  <a:schemeClr val="dk1"/>
                </a:solidFill>
              </a:rPr>
              <a:t>Informar a su comunidad</a:t>
            </a:r>
            <a:r>
              <a:rPr b="0" i="0" lang="en-US" sz="1350" u="none">
                <a:solidFill>
                  <a:schemeClr val="dk1"/>
                </a:solidFill>
              </a:rPr>
              <a:t> y elegir la forma en la que se le hará seguimiento. Recopilen toda la información y reúnanse con la comunidad para asegurarse de que todos tengan oportunidad de escuchar sus hallazgos y de participar en cualquier seguimiento. </a:t>
            </a:r>
            <a:endParaRPr sz="1350">
              <a:solidFill>
                <a:schemeClr val="dk1"/>
              </a:solidFill>
            </a:endParaRPr>
          </a:p>
          <a:p>
            <a:pPr indent="0" lvl="0" marL="457200" rtl="0" algn="l">
              <a:lnSpc>
                <a:spcPct val="100000"/>
              </a:lnSpc>
              <a:spcBef>
                <a:spcPts val="300"/>
              </a:spcBef>
              <a:spcAft>
                <a:spcPts val="0"/>
              </a:spcAft>
              <a:buSzPts val="1400"/>
              <a:buNone/>
            </a:pPr>
            <a:r>
              <a:t/>
            </a:r>
            <a:endParaRPr b="1" sz="1350">
              <a:solidFill>
                <a:schemeClr val="dk1"/>
              </a:solidFill>
            </a:endParaRPr>
          </a:p>
          <a:p>
            <a:pPr indent="0" lvl="0" marL="0" rtl="0" algn="l">
              <a:lnSpc>
                <a:spcPct val="100000"/>
              </a:lnSpc>
              <a:spcBef>
                <a:spcPts val="700"/>
              </a:spcBef>
              <a:spcAft>
                <a:spcPts val="0"/>
              </a:spcAft>
              <a:buSzPts val="1400"/>
              <a:buNone/>
            </a:pPr>
            <a:r>
              <a:t/>
            </a:r>
            <a:endParaRPr sz="1350">
              <a:solidFill>
                <a:schemeClr val="dk1"/>
              </a:solidFill>
            </a:endParaRPr>
          </a:p>
          <a:p>
            <a:pPr indent="0" lvl="0" marL="0" rtl="0" algn="l">
              <a:lnSpc>
                <a:spcPct val="100000"/>
              </a:lnSpc>
              <a:spcBef>
                <a:spcPts val="1400"/>
              </a:spcBef>
              <a:spcAft>
                <a:spcPts val="0"/>
              </a:spcAft>
              <a:buSzPts val="1400"/>
              <a:buNone/>
            </a:pPr>
            <a:r>
              <a:t/>
            </a:r>
            <a:endParaRPr sz="135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ph idx="1" type="body"/>
          </p:nvPr>
        </p:nvSpPr>
        <p:spPr>
          <a:xfrm>
            <a:off x="127075" y="936700"/>
            <a:ext cx="5988600" cy="3412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b="0" i="0" lang="en-US" sz="1700" u="none"/>
              <a:t>Integrar la incidencia en los procesos de transformación de la iglesia y de la comunidad </a:t>
            </a:r>
            <a:r>
              <a:rPr b="1" i="0" lang="en-US" sz="1700" u="none"/>
              <a:t>fortalece los resultados</a:t>
            </a:r>
            <a:r>
              <a:rPr b="0" i="0" lang="en-US" sz="1700" u="none"/>
              <a:t> y, en última instancia, contribuye a la visión del cambio en todos los ámbitos de la vida. </a:t>
            </a:r>
            <a:endParaRPr sz="1700"/>
          </a:p>
          <a:p>
            <a:pPr indent="-317500" lvl="0" marL="457200" rtl="0" algn="l">
              <a:lnSpc>
                <a:spcPct val="100000"/>
              </a:lnSpc>
              <a:spcBef>
                <a:spcPts val="0"/>
              </a:spcBef>
              <a:spcAft>
                <a:spcPts val="0"/>
              </a:spcAft>
              <a:buSzPts val="1400"/>
              <a:buChar char="●"/>
            </a:pPr>
            <a:r>
              <a:rPr b="0" i="0" lang="en-US" sz="1700" u="none"/>
              <a:t>A través del </a:t>
            </a:r>
            <a:r>
              <a:rPr b="1" i="0" lang="en-US" sz="1700" u="none"/>
              <a:t>uso de las herramientas de transparencia y de responsabilidad social la labor de incidencia</a:t>
            </a:r>
            <a:r>
              <a:rPr b="0" i="0" lang="en-US" sz="1700" u="none"/>
              <a:t> realizada por la iglesia y la comunidad </a:t>
            </a:r>
            <a:r>
              <a:rPr b="1" i="0" lang="en-US" sz="1700" u="none"/>
              <a:t>se integra</a:t>
            </a:r>
            <a:r>
              <a:rPr b="0" i="0" lang="en-US" sz="1700" u="none"/>
              <a:t> en el proceso de transformación de las mismas.</a:t>
            </a:r>
            <a:endParaRPr sz="1700"/>
          </a:p>
          <a:p>
            <a:pPr indent="-317500" lvl="0" marL="457200" rtl="0" algn="l">
              <a:lnSpc>
                <a:spcPct val="100000"/>
              </a:lnSpc>
              <a:spcBef>
                <a:spcPts val="0"/>
              </a:spcBef>
              <a:spcAft>
                <a:spcPts val="0"/>
              </a:spcAft>
              <a:buSzPts val="1400"/>
              <a:buChar char="●"/>
            </a:pPr>
            <a:r>
              <a:rPr b="0" i="0" lang="en-US" sz="1700" u="none"/>
              <a:t>Este enfoque emplea estrategias y acciones de incidencia que conducen a que los gobiernos ejerzan una buena gobernanza y ofrezcan una prestación de servicios transparente y receptiva a las necesidades de la comunidad.</a:t>
            </a:r>
            <a:endParaRPr sz="1700"/>
          </a:p>
          <a:p>
            <a:pPr indent="0" lvl="0" marL="0" rtl="0" algn="l">
              <a:lnSpc>
                <a:spcPct val="115000"/>
              </a:lnSpc>
              <a:spcBef>
                <a:spcPts val="0"/>
              </a:spcBef>
              <a:spcAft>
                <a:spcPts val="1600"/>
              </a:spcAft>
              <a:buSzPts val="1400"/>
              <a:buNone/>
            </a:pPr>
            <a:r>
              <a:t/>
            </a:r>
            <a:endParaRPr sz="1700"/>
          </a:p>
        </p:txBody>
      </p:sp>
      <p:sp>
        <p:nvSpPr>
          <p:cNvPr id="134" name="Google Shape;134;p5"/>
          <p:cNvSpPr txBox="1"/>
          <p:nvPr>
            <p:ph type="title"/>
          </p:nvPr>
        </p:nvSpPr>
        <p:spPr>
          <a:xfrm>
            <a:off x="282375" y="0"/>
            <a:ext cx="5615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Integrar la incidencia en los procesos de transformación de la iglesia y de la comunidad</a:t>
            </a:r>
            <a:endParaRPr sz="2200"/>
          </a:p>
        </p:txBody>
      </p:sp>
      <p:sp>
        <p:nvSpPr>
          <p:cNvPr id="135" name="Google Shape;135;p5"/>
          <p:cNvSpPr txBox="1"/>
          <p:nvPr/>
        </p:nvSpPr>
        <p:spPr>
          <a:xfrm>
            <a:off x="6157375" y="1012950"/>
            <a:ext cx="2516700" cy="282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36" name="Google Shape;136;p5"/>
          <p:cNvPicPr preferRelativeResize="0"/>
          <p:nvPr/>
        </p:nvPicPr>
        <p:blipFill rotWithShape="1">
          <a:blip r:embed="rId3">
            <a:alphaModFix/>
          </a:blip>
          <a:srcRect b="0" l="0" r="0" t="0"/>
          <a:stretch/>
        </p:blipFill>
        <p:spPr>
          <a:xfrm>
            <a:off x="7594250" y="1085325"/>
            <a:ext cx="1369300" cy="1369324"/>
          </a:xfrm>
          <a:prstGeom prst="rect">
            <a:avLst/>
          </a:prstGeom>
          <a:noFill/>
          <a:ln>
            <a:noFill/>
          </a:ln>
        </p:spPr>
      </p:pic>
      <p:pic>
        <p:nvPicPr>
          <p:cNvPr id="137" name="Google Shape;137;p5"/>
          <p:cNvPicPr preferRelativeResize="0"/>
          <p:nvPr/>
        </p:nvPicPr>
        <p:blipFill rotWithShape="1">
          <a:blip r:embed="rId4">
            <a:alphaModFix/>
          </a:blip>
          <a:srcRect b="0" l="0" r="0" t="0"/>
          <a:stretch/>
        </p:blipFill>
        <p:spPr>
          <a:xfrm>
            <a:off x="5988100" y="1085325"/>
            <a:ext cx="1369300" cy="1369300"/>
          </a:xfrm>
          <a:prstGeom prst="rect">
            <a:avLst/>
          </a:prstGeom>
          <a:noFill/>
          <a:ln>
            <a:noFill/>
          </a:ln>
        </p:spPr>
      </p:pic>
      <p:sp>
        <p:nvSpPr>
          <p:cNvPr id="138" name="Google Shape;138;p5"/>
          <p:cNvSpPr txBox="1"/>
          <p:nvPr/>
        </p:nvSpPr>
        <p:spPr>
          <a:xfrm flipH="1">
            <a:off x="7290375" y="1461125"/>
            <a:ext cx="377700" cy="47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chemeClr val="dk2"/>
                </a:solidFill>
                <a:latin typeface="Calibri"/>
                <a:ea typeface="Calibri"/>
                <a:cs typeface="Calibri"/>
                <a:sym typeface="Calibri"/>
              </a:rPr>
              <a:t>+</a:t>
            </a:r>
            <a:endParaRPr b="1" i="0" sz="2700" u="none" cap="none" strike="noStrike">
              <a:solidFill>
                <a:schemeClr val="dk2"/>
              </a:solidFill>
              <a:latin typeface="Calibri"/>
              <a:ea typeface="Calibri"/>
              <a:cs typeface="Calibri"/>
              <a:sym typeface="Calibri"/>
            </a:endParaRPr>
          </a:p>
        </p:txBody>
      </p:sp>
      <p:pic>
        <p:nvPicPr>
          <p:cNvPr id="139" name="Google Shape;139;p5"/>
          <p:cNvPicPr preferRelativeResize="0"/>
          <p:nvPr/>
        </p:nvPicPr>
        <p:blipFill rotWithShape="1">
          <a:blip r:embed="rId5">
            <a:alphaModFix/>
          </a:blip>
          <a:srcRect b="0" l="0" r="0" t="0"/>
          <a:stretch/>
        </p:blipFill>
        <p:spPr>
          <a:xfrm>
            <a:off x="6711400" y="2946775"/>
            <a:ext cx="1633025" cy="1633025"/>
          </a:xfrm>
          <a:prstGeom prst="rect">
            <a:avLst/>
          </a:prstGeom>
          <a:noFill/>
          <a:ln>
            <a:noFill/>
          </a:ln>
        </p:spPr>
      </p:pic>
      <p:sp>
        <p:nvSpPr>
          <p:cNvPr id="140" name="Google Shape;140;p5"/>
          <p:cNvSpPr txBox="1"/>
          <p:nvPr/>
        </p:nvSpPr>
        <p:spPr>
          <a:xfrm flipH="1">
            <a:off x="7339050" y="2405050"/>
            <a:ext cx="377700" cy="47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chemeClr val="dk2"/>
                </a:solidFill>
                <a:latin typeface="Calibri"/>
                <a:ea typeface="Calibri"/>
                <a:cs typeface="Calibri"/>
                <a:sym typeface="Calibri"/>
              </a:rPr>
              <a:t>=</a:t>
            </a:r>
            <a:endParaRPr b="1" i="0" sz="2700" u="none" cap="none" strike="noStrike">
              <a:solidFill>
                <a:schemeClr val="dk2"/>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0"/>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i="0" lang="en-US" u="none"/>
              <a:t>Ejemplo de la herramienta de seguimiento del presupuesto</a:t>
            </a:r>
            <a:endParaRPr/>
          </a:p>
        </p:txBody>
      </p:sp>
      <p:sp>
        <p:nvSpPr>
          <p:cNvPr id="451" name="Google Shape;451;p50"/>
          <p:cNvSpPr txBox="1"/>
          <p:nvPr>
            <p:ph idx="1" type="body"/>
          </p:nvPr>
        </p:nvSpPr>
        <p:spPr>
          <a:xfrm>
            <a:off x="311700" y="100652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Clr>
                <a:schemeClr val="dk1"/>
              </a:buClr>
              <a:buSzPts val="1100"/>
              <a:buFont typeface="Arial"/>
              <a:buNone/>
            </a:pPr>
            <a:r>
              <a:rPr b="0" i="0" lang="en-US" sz="2100" u="sng">
                <a:solidFill>
                  <a:schemeClr val="hlink"/>
                </a:solidFill>
                <a:latin typeface="Arial"/>
                <a:ea typeface="Arial"/>
                <a:cs typeface="Arial"/>
                <a:sym typeface="Arial"/>
                <a:hlinkClick r:id="rId3"/>
              </a:rPr>
              <a:t>SEGUIMIENTO DEL PRESUPUESTO EN ZAMBIA</a:t>
            </a:r>
            <a:endParaRPr i="1" sz="2400"/>
          </a:p>
        </p:txBody>
      </p:sp>
      <p:pic>
        <p:nvPicPr>
          <p:cNvPr id="452" name="Google Shape;452;p50">
            <a:hlinkClick r:id="rId4"/>
          </p:cNvPr>
          <p:cNvPicPr preferRelativeResize="0"/>
          <p:nvPr/>
        </p:nvPicPr>
        <p:blipFill rotWithShape="1">
          <a:blip r:embed="rId5">
            <a:alphaModFix/>
          </a:blip>
          <a:srcRect b="0" l="0" r="0" t="0"/>
          <a:stretch/>
        </p:blipFill>
        <p:spPr>
          <a:xfrm>
            <a:off x="6043000" y="2775075"/>
            <a:ext cx="2441425" cy="13437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51"/>
          <p:cNvSpPr txBox="1"/>
          <p:nvPr>
            <p:ph type="title"/>
          </p:nvPr>
        </p:nvSpPr>
        <p:spPr>
          <a:xfrm>
            <a:off x="311700" y="-40750"/>
            <a:ext cx="5736000" cy="71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3000"/>
              <a:buFont typeface="Arial"/>
              <a:buNone/>
            </a:pPr>
            <a:r>
              <a:rPr lang="en-US"/>
              <a:t>A qué se le debe prestar atención </a:t>
            </a:r>
            <a:r>
              <a:rPr b="1" i="0" lang="en-US" u="none"/>
              <a:t>en un presupuesto</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458" name="Google Shape;458;p51"/>
          <p:cNvSpPr txBox="1"/>
          <p:nvPr>
            <p:ph idx="1" type="body"/>
          </p:nvPr>
        </p:nvSpPr>
        <p:spPr>
          <a:xfrm>
            <a:off x="109950" y="825050"/>
            <a:ext cx="8904300" cy="3690900"/>
          </a:xfrm>
          <a:prstGeom prst="rect">
            <a:avLst/>
          </a:prstGeom>
          <a:noFill/>
          <a:ln>
            <a:noFill/>
          </a:ln>
        </p:spPr>
        <p:txBody>
          <a:bodyPr anchorCtr="0" anchor="t" bIns="91425" lIns="91425" spcFirstLastPara="1" rIns="91425" wrap="square" tIns="91425">
            <a:noAutofit/>
          </a:bodyPr>
          <a:lstStyle/>
          <a:p>
            <a:pPr indent="-336550" lvl="0" marL="457200" rtl="0" algn="l">
              <a:lnSpc>
                <a:spcPct val="100000"/>
              </a:lnSpc>
              <a:spcBef>
                <a:spcPts val="0"/>
              </a:spcBef>
              <a:spcAft>
                <a:spcPts val="0"/>
              </a:spcAft>
              <a:buSzPts val="1700"/>
              <a:buChar char="●"/>
            </a:pPr>
            <a:r>
              <a:rPr b="0" i="0" lang="en-US" sz="1700" u="none"/>
              <a:t>La asignación presupuestaria como porcentaje del presupuesto total para mostrar las prioridades</a:t>
            </a:r>
            <a:endParaRPr sz="1700"/>
          </a:p>
          <a:p>
            <a:pPr indent="0" lvl="0" marL="914400" rtl="0" algn="l">
              <a:lnSpc>
                <a:spcPct val="100000"/>
              </a:lnSpc>
              <a:spcBef>
                <a:spcPts val="500"/>
              </a:spcBef>
              <a:spcAft>
                <a:spcPts val="0"/>
              </a:spcAft>
              <a:buSzPts val="1400"/>
              <a:buNone/>
            </a:pPr>
            <a:r>
              <a:rPr b="1" i="0" lang="en-US" sz="1700" u="none">
                <a:solidFill>
                  <a:schemeClr val="dk1"/>
                </a:solidFill>
              </a:rPr>
              <a:t>Asignación presupuestaria / Presupuesto total x 100 = Participación presupuestaria (%)</a:t>
            </a:r>
            <a:endParaRPr sz="1700">
              <a:solidFill>
                <a:schemeClr val="dk1"/>
              </a:solidFill>
            </a:endParaRPr>
          </a:p>
          <a:p>
            <a:pPr indent="0" lvl="0" marL="457200" rtl="0" algn="l">
              <a:lnSpc>
                <a:spcPct val="100000"/>
              </a:lnSpc>
              <a:spcBef>
                <a:spcPts val="0"/>
              </a:spcBef>
              <a:spcAft>
                <a:spcPts val="0"/>
              </a:spcAft>
              <a:buNone/>
            </a:pPr>
            <a:r>
              <a:t/>
            </a:r>
            <a:endParaRPr sz="1700">
              <a:solidFill>
                <a:schemeClr val="dk1"/>
              </a:solidFill>
            </a:endParaRPr>
          </a:p>
          <a:p>
            <a:pPr indent="-336550" lvl="0" marL="457200" rtl="0" algn="l">
              <a:lnSpc>
                <a:spcPct val="100000"/>
              </a:lnSpc>
              <a:spcBef>
                <a:spcPts val="0"/>
              </a:spcBef>
              <a:spcAft>
                <a:spcPts val="0"/>
              </a:spcAft>
              <a:buClr>
                <a:schemeClr val="dk1"/>
              </a:buClr>
              <a:buSzPts val="1700"/>
              <a:buChar char="●"/>
            </a:pPr>
            <a:r>
              <a:rPr b="0" i="0" lang="en-US" sz="1700" u="none">
                <a:solidFill>
                  <a:schemeClr val="dk1"/>
                </a:solidFill>
              </a:rPr>
              <a:t>Tasa de aumento</a:t>
            </a:r>
            <a:endParaRPr sz="1700">
              <a:solidFill>
                <a:schemeClr val="dk1"/>
              </a:solidFill>
            </a:endParaRPr>
          </a:p>
          <a:p>
            <a:pPr indent="0" lvl="0" marL="914400" rtl="0" algn="l">
              <a:lnSpc>
                <a:spcPct val="100000"/>
              </a:lnSpc>
              <a:spcBef>
                <a:spcPts val="500"/>
              </a:spcBef>
              <a:spcAft>
                <a:spcPts val="0"/>
              </a:spcAft>
              <a:buSzPts val="1400"/>
              <a:buNone/>
            </a:pPr>
            <a:r>
              <a:rPr b="1" i="0" lang="en-US" sz="1700" u="none">
                <a:solidFill>
                  <a:schemeClr val="dk1"/>
                </a:solidFill>
              </a:rPr>
              <a:t>(Último año - Año anterior) / Año anterior x 100 = Porcentaje de aumento (%)</a:t>
            </a:r>
            <a:endParaRPr b="1" sz="1700">
              <a:solidFill>
                <a:schemeClr val="dk1"/>
              </a:solidFill>
            </a:endParaRPr>
          </a:p>
          <a:p>
            <a:pPr indent="0" lvl="0" marL="457200" rtl="0" algn="l">
              <a:lnSpc>
                <a:spcPct val="100000"/>
              </a:lnSpc>
              <a:spcBef>
                <a:spcPts val="0"/>
              </a:spcBef>
              <a:spcAft>
                <a:spcPts val="0"/>
              </a:spcAft>
              <a:buNone/>
            </a:pPr>
            <a:r>
              <a:t/>
            </a:r>
            <a:endParaRPr sz="1700">
              <a:solidFill>
                <a:schemeClr val="dk1"/>
              </a:solidFill>
            </a:endParaRPr>
          </a:p>
          <a:p>
            <a:pPr indent="-336550" lvl="0" marL="457200" rtl="0" algn="l">
              <a:lnSpc>
                <a:spcPct val="100000"/>
              </a:lnSpc>
              <a:spcBef>
                <a:spcPts val="0"/>
              </a:spcBef>
              <a:spcAft>
                <a:spcPts val="0"/>
              </a:spcAft>
              <a:buClr>
                <a:schemeClr val="dk1"/>
              </a:buClr>
              <a:buSzPts val="1700"/>
              <a:buChar char="●"/>
            </a:pPr>
            <a:r>
              <a:rPr b="0" i="0" lang="en-US" sz="1700" u="none">
                <a:solidFill>
                  <a:schemeClr val="dk1"/>
                </a:solidFill>
              </a:rPr>
              <a:t>El papel de la inflación:</a:t>
            </a:r>
            <a:endParaRPr sz="1700">
              <a:solidFill>
                <a:schemeClr val="dk1"/>
              </a:solidFill>
            </a:endParaRPr>
          </a:p>
          <a:p>
            <a:pPr indent="-336550" lvl="1" marL="1260000" rtl="0" algn="l">
              <a:lnSpc>
                <a:spcPct val="100000"/>
              </a:lnSpc>
              <a:spcBef>
                <a:spcPts val="0"/>
              </a:spcBef>
              <a:spcAft>
                <a:spcPts val="0"/>
              </a:spcAft>
              <a:buClr>
                <a:schemeClr val="dk1"/>
              </a:buClr>
              <a:buSzPts val="1700"/>
              <a:buChar char="○"/>
            </a:pPr>
            <a:r>
              <a:rPr b="0" i="0" lang="en-US" sz="1700" u="none">
                <a:solidFill>
                  <a:schemeClr val="dk1"/>
                </a:solidFill>
              </a:rPr>
              <a:t>Compare las tendencias en las asignaciones a lo largo del tiempo.</a:t>
            </a:r>
            <a:endParaRPr sz="1700">
              <a:solidFill>
                <a:schemeClr val="dk1"/>
              </a:solidFill>
            </a:endParaRPr>
          </a:p>
          <a:p>
            <a:pPr indent="-336550" lvl="1" marL="1260000" rtl="0" algn="l">
              <a:lnSpc>
                <a:spcPct val="100000"/>
              </a:lnSpc>
              <a:spcBef>
                <a:spcPts val="0"/>
              </a:spcBef>
              <a:spcAft>
                <a:spcPts val="0"/>
              </a:spcAft>
              <a:buClr>
                <a:schemeClr val="dk1"/>
              </a:buClr>
              <a:buSzPts val="1700"/>
              <a:buChar char="○"/>
            </a:pPr>
            <a:r>
              <a:rPr b="0" i="0" lang="en-US" sz="1700" u="none">
                <a:solidFill>
                  <a:schemeClr val="dk1"/>
                </a:solidFill>
              </a:rPr>
              <a:t>No tener en cuenta la inflación afectará la prestación de servicios.</a:t>
            </a:r>
            <a:endParaRPr sz="1700">
              <a:solidFill>
                <a:schemeClr val="dk1"/>
              </a:solidFill>
            </a:endParaRPr>
          </a:p>
          <a:p>
            <a:pPr indent="-336550" lvl="1" marL="1260000" rtl="0" algn="l">
              <a:lnSpc>
                <a:spcPct val="100000"/>
              </a:lnSpc>
              <a:spcBef>
                <a:spcPts val="0"/>
              </a:spcBef>
              <a:spcAft>
                <a:spcPts val="0"/>
              </a:spcAft>
              <a:buClr>
                <a:schemeClr val="dk1"/>
              </a:buClr>
              <a:buSzPts val="1700"/>
              <a:buChar char="○"/>
            </a:pPr>
            <a:r>
              <a:rPr b="0" i="0" lang="en-US" sz="1700" u="none">
                <a:solidFill>
                  <a:schemeClr val="dk1"/>
                </a:solidFill>
              </a:rPr>
              <a:t>Los bienes y servicios serán más caros el año que viene que este año.</a:t>
            </a:r>
            <a:endParaRPr sz="1700">
              <a:solidFill>
                <a:schemeClr val="dk1"/>
              </a:solidFill>
            </a:endParaRPr>
          </a:p>
          <a:p>
            <a:pPr indent="-336550" lvl="1" marL="1260000" rtl="0" algn="l">
              <a:lnSpc>
                <a:spcPct val="100000"/>
              </a:lnSpc>
              <a:spcBef>
                <a:spcPts val="0"/>
              </a:spcBef>
              <a:spcAft>
                <a:spcPts val="0"/>
              </a:spcAft>
              <a:buClr>
                <a:schemeClr val="dk1"/>
              </a:buClr>
              <a:buSzPts val="1700"/>
              <a:buChar char="○"/>
            </a:pPr>
            <a:r>
              <a:rPr b="0" i="0" lang="en-US" sz="1700" u="none">
                <a:solidFill>
                  <a:schemeClr val="dk1"/>
                </a:solidFill>
              </a:rPr>
              <a:t>Una asignación presupuestaria tendría que aumentar para poder prestar el mismo servicio durante varios años.</a:t>
            </a:r>
            <a:endParaRPr sz="1700">
              <a:solidFill>
                <a:schemeClr val="dk1"/>
              </a:solidFill>
            </a:endParaRPr>
          </a:p>
          <a:p>
            <a:pPr indent="0" lvl="0" marL="0" rtl="0" algn="ctr">
              <a:lnSpc>
                <a:spcPct val="100000"/>
              </a:lnSpc>
              <a:spcBef>
                <a:spcPts val="0"/>
              </a:spcBef>
              <a:spcAft>
                <a:spcPts val="0"/>
              </a:spcAft>
              <a:buSzPts val="1400"/>
              <a:buNone/>
            </a:pPr>
            <a:r>
              <a:t/>
            </a:r>
            <a:endParaRPr b="1" i="1" sz="17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4"/>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u="none"/>
              <a:t>Herramienta 2: Estudio de caso de Bolivia </a:t>
            </a:r>
            <a:endParaRPr/>
          </a:p>
        </p:txBody>
      </p:sp>
      <p:sp>
        <p:nvSpPr>
          <p:cNvPr id="464" name="Google Shape;464;p54"/>
          <p:cNvSpPr txBox="1"/>
          <p:nvPr>
            <p:ph idx="1" type="body"/>
          </p:nvPr>
        </p:nvSpPr>
        <p:spPr>
          <a:xfrm>
            <a:off x="273725" y="2112100"/>
            <a:ext cx="5515500" cy="1285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400"/>
              <a:buNone/>
            </a:pPr>
            <a:r>
              <a:rPr b="0" i="0" lang="en-US" sz="1800" u="none"/>
              <a:t>¿Alguien recuerda de qué se trataba el estudio de caso?</a:t>
            </a:r>
            <a:endParaRPr sz="1800"/>
          </a:p>
          <a:p>
            <a:pPr indent="0" lvl="0" marL="0" rtl="0" algn="l">
              <a:lnSpc>
                <a:spcPct val="100000"/>
              </a:lnSpc>
              <a:spcBef>
                <a:spcPts val="1600"/>
              </a:spcBef>
              <a:spcAft>
                <a:spcPts val="0"/>
              </a:spcAft>
              <a:buSzPts val="1400"/>
              <a:buNone/>
            </a:pPr>
            <a:r>
              <a:rPr b="1" i="0" lang="en-US" u="sng">
                <a:solidFill>
                  <a:srgbClr val="007D98"/>
                </a:solidFill>
                <a:hlinkClick r:id="rId3">
                  <a:extLst>
                    <a:ext uri="{A12FA001-AC4F-418D-AE19-62706E023703}">
                      <ahyp:hlinkClr val="tx"/>
                    </a:ext>
                  </a:extLst>
                </a:hlinkClick>
              </a:rPr>
              <a:t>Incidencia en Bolivia</a:t>
            </a:r>
            <a:endParaRPr/>
          </a:p>
        </p:txBody>
      </p:sp>
      <p:pic>
        <p:nvPicPr>
          <p:cNvPr id="465" name="Google Shape;465;p54"/>
          <p:cNvPicPr preferRelativeResize="0"/>
          <p:nvPr/>
        </p:nvPicPr>
        <p:blipFill rotWithShape="1">
          <a:blip r:embed="rId4">
            <a:alphaModFix/>
          </a:blip>
          <a:srcRect b="0" l="0" r="0" t="0"/>
          <a:stretch/>
        </p:blipFill>
        <p:spPr>
          <a:xfrm>
            <a:off x="5897400" y="1689036"/>
            <a:ext cx="3011198" cy="205137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5"/>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u="none"/>
              <a:t>Orientación adicional </a:t>
            </a:r>
            <a:endParaRPr/>
          </a:p>
        </p:txBody>
      </p:sp>
      <p:sp>
        <p:nvSpPr>
          <p:cNvPr id="471" name="Google Shape;471;p55"/>
          <p:cNvSpPr txBox="1"/>
          <p:nvPr>
            <p:ph idx="1" type="body"/>
          </p:nvPr>
        </p:nvSpPr>
        <p:spPr>
          <a:xfrm>
            <a:off x="390925" y="781025"/>
            <a:ext cx="8634300" cy="34164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1000"/>
              </a:spcBef>
              <a:spcAft>
                <a:spcPts val="0"/>
              </a:spcAft>
              <a:buClr>
                <a:schemeClr val="dk1"/>
              </a:buClr>
              <a:buSzPts val="1600"/>
              <a:buChar char="●"/>
            </a:pPr>
            <a:r>
              <a:rPr b="0" i="0" lang="en-US" sz="1600" u="none">
                <a:solidFill>
                  <a:schemeClr val="dk1"/>
                </a:solidFill>
              </a:rPr>
              <a:t>Fortalezca su conocimiento del tema.</a:t>
            </a:r>
            <a:endParaRPr sz="1600">
              <a:solidFill>
                <a:schemeClr val="dk1"/>
              </a:solidFill>
            </a:endParaRPr>
          </a:p>
          <a:p>
            <a:pPr indent="-330200" lvl="0" marL="457200" rtl="0" algn="l">
              <a:lnSpc>
                <a:spcPct val="100000"/>
              </a:lnSpc>
              <a:spcBef>
                <a:spcPts val="1400"/>
              </a:spcBef>
              <a:spcAft>
                <a:spcPts val="0"/>
              </a:spcAft>
              <a:buClr>
                <a:schemeClr val="dk1"/>
              </a:buClr>
              <a:buSzPts val="1600"/>
              <a:buChar char="●"/>
            </a:pPr>
            <a:r>
              <a:rPr b="0" i="0" lang="en-US" sz="1600" u="none">
                <a:solidFill>
                  <a:schemeClr val="dk1"/>
                </a:solidFill>
              </a:rPr>
              <a:t>Luego, trabaje en conjunto con su comunidad para comprender mejor los procesos de elaboración de presupuestos en su área local.</a:t>
            </a:r>
            <a:endParaRPr sz="1600">
              <a:solidFill>
                <a:schemeClr val="dk1"/>
              </a:solidFill>
            </a:endParaRPr>
          </a:p>
          <a:p>
            <a:pPr indent="-330200" lvl="0" marL="457200" rtl="0" algn="l">
              <a:lnSpc>
                <a:spcPct val="100000"/>
              </a:lnSpc>
              <a:spcBef>
                <a:spcPts val="1000"/>
              </a:spcBef>
              <a:spcAft>
                <a:spcPts val="0"/>
              </a:spcAft>
              <a:buClr>
                <a:schemeClr val="dk1"/>
              </a:buClr>
              <a:buSzPts val="1600"/>
              <a:buChar char="●"/>
            </a:pPr>
            <a:r>
              <a:rPr b="0" i="0" lang="en-US" sz="1600" u="none">
                <a:solidFill>
                  <a:schemeClr val="dk1"/>
                </a:solidFill>
              </a:rPr>
              <a:t>Las principales preguntas por responder son las siguientes:</a:t>
            </a:r>
            <a:endParaRPr sz="1600">
              <a:solidFill>
                <a:schemeClr val="dk1"/>
              </a:solidFill>
            </a:endParaRPr>
          </a:p>
          <a:p>
            <a:pPr indent="-330200" lvl="0" marL="914400" rtl="0" algn="l">
              <a:lnSpc>
                <a:spcPct val="100000"/>
              </a:lnSpc>
              <a:spcBef>
                <a:spcPts val="1000"/>
              </a:spcBef>
              <a:spcAft>
                <a:spcPts val="0"/>
              </a:spcAft>
              <a:buClr>
                <a:schemeClr val="dk1"/>
              </a:buClr>
              <a:buSzPts val="1600"/>
              <a:buChar char="●"/>
            </a:pPr>
            <a:r>
              <a:rPr b="0" i="0" lang="en-US" sz="1600" u="none">
                <a:solidFill>
                  <a:schemeClr val="dk1"/>
                </a:solidFill>
              </a:rPr>
              <a:t>¿Cuándo se aprueban los presupuestos en el país a nivel local y nacional? </a:t>
            </a:r>
            <a:endParaRPr sz="1600">
              <a:solidFill>
                <a:schemeClr val="dk1"/>
              </a:solidFill>
            </a:endParaRPr>
          </a:p>
          <a:p>
            <a:pPr indent="-330200" lvl="0" marL="914400" rtl="0" algn="l">
              <a:lnSpc>
                <a:spcPct val="100000"/>
              </a:lnSpc>
              <a:spcBef>
                <a:spcPts val="1000"/>
              </a:spcBef>
              <a:spcAft>
                <a:spcPts val="0"/>
              </a:spcAft>
              <a:buClr>
                <a:schemeClr val="dk1"/>
              </a:buClr>
              <a:buSzPts val="1600"/>
              <a:buChar char="●"/>
            </a:pPr>
            <a:r>
              <a:rPr b="0" i="0" lang="en-US" sz="1600" u="none">
                <a:solidFill>
                  <a:schemeClr val="dk1"/>
                </a:solidFill>
              </a:rPr>
              <a:t>¿Qué sistema de gobierno tiene el país? ¿El sistema de gobierno es centralizado o descentralizado?</a:t>
            </a:r>
            <a:endParaRPr sz="1600">
              <a:solidFill>
                <a:schemeClr val="dk1"/>
              </a:solidFill>
            </a:endParaRPr>
          </a:p>
          <a:p>
            <a:pPr indent="-330200" lvl="0" marL="914400" rtl="0" algn="l">
              <a:lnSpc>
                <a:spcPct val="100000"/>
              </a:lnSpc>
              <a:spcBef>
                <a:spcPts val="1000"/>
              </a:spcBef>
              <a:spcAft>
                <a:spcPts val="0"/>
              </a:spcAft>
              <a:buClr>
                <a:schemeClr val="dk1"/>
              </a:buClr>
              <a:buSzPts val="1600"/>
              <a:buChar char="●"/>
            </a:pPr>
            <a:r>
              <a:rPr b="0" i="0" lang="en-US" sz="1600" u="none">
                <a:solidFill>
                  <a:schemeClr val="dk1"/>
                </a:solidFill>
              </a:rPr>
              <a:t>¿Qué recursos se envían a nivel local?</a:t>
            </a:r>
            <a:endParaRPr sz="1600">
              <a:solidFill>
                <a:schemeClr val="dk1"/>
              </a:solidFill>
            </a:endParaRPr>
          </a:p>
          <a:p>
            <a:pPr indent="-330200" lvl="0" marL="914400" rtl="0" algn="l">
              <a:lnSpc>
                <a:spcPct val="100000"/>
              </a:lnSpc>
              <a:spcBef>
                <a:spcPts val="1000"/>
              </a:spcBef>
              <a:spcAft>
                <a:spcPts val="0"/>
              </a:spcAft>
              <a:buClr>
                <a:schemeClr val="dk1"/>
              </a:buClr>
              <a:buSzPts val="1600"/>
              <a:buChar char="●"/>
            </a:pPr>
            <a:r>
              <a:rPr b="0" i="0" lang="en-US" sz="1600" u="none">
                <a:solidFill>
                  <a:schemeClr val="dk1"/>
                </a:solidFill>
              </a:rPr>
              <a:t>¿De qué formas puede accederse a la información presupuestaria?</a:t>
            </a:r>
            <a:endParaRPr sz="1600">
              <a:solidFill>
                <a:schemeClr val="dk1"/>
              </a:solidFill>
            </a:endParaRPr>
          </a:p>
          <a:p>
            <a:pPr indent="-330200" lvl="0" marL="914400" rtl="0" algn="l">
              <a:lnSpc>
                <a:spcPct val="100000"/>
              </a:lnSpc>
              <a:spcBef>
                <a:spcPts val="1000"/>
              </a:spcBef>
              <a:spcAft>
                <a:spcPts val="0"/>
              </a:spcAft>
              <a:buClr>
                <a:schemeClr val="dk1"/>
              </a:buClr>
              <a:buSzPts val="1600"/>
              <a:buChar char="●"/>
            </a:pPr>
            <a:r>
              <a:rPr b="0" i="0" lang="en-US" sz="1600" u="none">
                <a:solidFill>
                  <a:schemeClr val="dk1"/>
                </a:solidFill>
              </a:rPr>
              <a:t>¿Cuáles son las principales fechas para las asignaciones, los desembolsos y los informes presupuestarios? </a:t>
            </a:r>
            <a:endParaRPr sz="1600">
              <a:solidFill>
                <a:schemeClr val="dk1"/>
              </a:solidFill>
            </a:endParaRPr>
          </a:p>
          <a:p>
            <a:pPr indent="0" lvl="0" marL="457200" rtl="0" algn="l">
              <a:lnSpc>
                <a:spcPct val="115000"/>
              </a:lnSpc>
              <a:spcBef>
                <a:spcPts val="1000"/>
              </a:spcBef>
              <a:spcAft>
                <a:spcPts val="0"/>
              </a:spcAft>
              <a:buSzPts val="1400"/>
              <a:buNone/>
            </a:pPr>
            <a:r>
              <a:t/>
            </a:r>
            <a:endParaRPr sz="1600"/>
          </a:p>
          <a:p>
            <a:pPr indent="0" lvl="0" marL="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1600"/>
              </a:spcAft>
              <a:buSzPts val="1400"/>
              <a:buNone/>
            </a:pPr>
            <a:r>
              <a:t/>
            </a:r>
            <a:endParaRPr sz="16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6"/>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u="none"/>
              <a:t>Lecturas complementarias</a:t>
            </a:r>
            <a:endParaRPr/>
          </a:p>
        </p:txBody>
      </p:sp>
      <p:sp>
        <p:nvSpPr>
          <p:cNvPr id="477" name="Google Shape;477;p56"/>
          <p:cNvSpPr txBox="1"/>
          <p:nvPr>
            <p:ph idx="1" type="body"/>
          </p:nvPr>
        </p:nvSpPr>
        <p:spPr>
          <a:xfrm>
            <a:off x="434775" y="1289975"/>
            <a:ext cx="5225100" cy="219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700"/>
              </a:spcBef>
              <a:spcAft>
                <a:spcPts val="0"/>
              </a:spcAft>
              <a:buSzPts val="1400"/>
              <a:buAutoNum type="alphaUcPeriod"/>
            </a:pPr>
            <a:r>
              <a:rPr b="1" i="0" lang="en-US" u="sng">
                <a:solidFill>
                  <a:srgbClr val="007D98"/>
                </a:solidFill>
                <a:hlinkClick r:id="rId3">
                  <a:extLst>
                    <a:ext uri="{A12FA001-AC4F-418D-AE19-62706E023703}">
                      <ahyp:hlinkClr val="tx"/>
                    </a:ext>
                  </a:extLst>
                </a:hlinkClick>
              </a:rPr>
              <a:t>Supervisar el gasto público</a:t>
            </a:r>
            <a:r>
              <a:rPr lang="en-US"/>
              <a:t>- </a:t>
            </a:r>
            <a:r>
              <a:rPr b="1" i="0" lang="en-US" u="sng">
                <a:solidFill>
                  <a:srgbClr val="007D98"/>
                </a:solidFill>
                <a:hlinkClick r:id="rId4">
                  <a:extLst>
                    <a:ext uri="{A12FA001-AC4F-418D-AE19-62706E023703}">
                      <ahyp:hlinkClr val="tx"/>
                    </a:ext>
                  </a:extLst>
                </a:hlinkClick>
              </a:rPr>
              <a:t>seguimiento del presupuesto</a:t>
            </a:r>
            <a:endParaRPr/>
          </a:p>
          <a:p>
            <a:pPr indent="-317500" lvl="0" marL="457200" rtl="0" algn="l">
              <a:lnSpc>
                <a:spcPct val="100000"/>
              </a:lnSpc>
              <a:spcBef>
                <a:spcPts val="0"/>
              </a:spcBef>
              <a:spcAft>
                <a:spcPts val="0"/>
              </a:spcAft>
              <a:buSzPts val="1400"/>
              <a:buAutoNum type="alphaUcPeriod"/>
            </a:pPr>
            <a:r>
              <a:rPr b="1" i="0" lang="en-US" u="sng">
                <a:solidFill>
                  <a:srgbClr val="007D98"/>
                </a:solidFill>
                <a:hlinkClick r:id="rId5">
                  <a:extLst>
                    <a:ext uri="{A12FA001-AC4F-418D-AE19-62706E023703}">
                      <ahyp:hlinkClr val="tx"/>
                    </a:ext>
                  </a:extLst>
                </a:hlinkClick>
              </a:rPr>
              <a:t>Budget tracking for beginners: An introductory guide</a:t>
            </a:r>
            <a:r>
              <a:rPr b="0" i="0" lang="en-US" u="sng">
                <a:solidFill>
                  <a:srgbClr val="007D98"/>
                </a:solidFill>
              </a:rPr>
              <a:t> (solo disponible en inglés)</a:t>
            </a:r>
            <a:endParaRPr/>
          </a:p>
          <a:p>
            <a:pPr indent="-317500" lvl="0" marL="457200" rtl="0" algn="l">
              <a:lnSpc>
                <a:spcPct val="100000"/>
              </a:lnSpc>
              <a:spcBef>
                <a:spcPts val="0"/>
              </a:spcBef>
              <a:spcAft>
                <a:spcPts val="0"/>
              </a:spcAft>
              <a:buSzPts val="1400"/>
              <a:buAutoNum type="alphaUcPeriod"/>
            </a:pPr>
            <a:r>
              <a:rPr b="1" i="0" lang="en-US" u="sng">
                <a:solidFill>
                  <a:srgbClr val="007D98"/>
                </a:solidFill>
                <a:hlinkClick r:id="rId6">
                  <a:extLst>
                    <a:ext uri="{A12FA001-AC4F-418D-AE19-62706E023703}">
                      <ahyp:hlinkClr val="tx"/>
                    </a:ext>
                  </a:extLst>
                </a:hlinkClick>
              </a:rPr>
              <a:t>Manual on Social Accountability: Concepts and Tools</a:t>
            </a:r>
            <a:r>
              <a:rPr b="1" i="0" lang="en-US" u="sng">
                <a:solidFill>
                  <a:srgbClr val="007D98"/>
                </a:solidFill>
              </a:rPr>
              <a:t>.</a:t>
            </a:r>
            <a:r>
              <a:rPr b="0" i="0" lang="en-US" u="none"/>
              <a:t> (solo disponible en inglés)</a:t>
            </a:r>
            <a:r>
              <a:rPr b="0" i="0" lang="en-US" u="none">
                <a:solidFill>
                  <a:schemeClr val="dk1"/>
                </a:solidFill>
              </a:rPr>
              <a:t> En las páginas 52 a 80 se explica detalladamente el seguimiento del presupuesto.</a:t>
            </a:r>
            <a:endParaRPr b="1">
              <a:solidFill>
                <a:schemeClr val="dk1"/>
              </a:solidFill>
            </a:endParaRPr>
          </a:p>
          <a:p>
            <a:pPr indent="-317500" lvl="0" marL="457200" rtl="0" algn="l">
              <a:lnSpc>
                <a:spcPct val="100000"/>
              </a:lnSpc>
              <a:spcBef>
                <a:spcPts val="0"/>
              </a:spcBef>
              <a:spcAft>
                <a:spcPts val="0"/>
              </a:spcAft>
              <a:buSzPts val="1400"/>
              <a:buAutoNum type="alphaUcPeriod"/>
            </a:pPr>
            <a:r>
              <a:rPr b="1" i="0" lang="en-US" u="sng">
                <a:solidFill>
                  <a:srgbClr val="007D98"/>
                </a:solidFill>
                <a:hlinkClick r:id="rId7">
                  <a:extLst>
                    <a:ext uri="{A12FA001-AC4F-418D-AE19-62706E023703}">
                      <ahyp:hlinkClr val="tx"/>
                    </a:ext>
                  </a:extLst>
                </a:hlinkClick>
              </a:rPr>
              <a:t>Just and Democratic Local Governance</a:t>
            </a:r>
            <a:r>
              <a:rPr b="1" i="0" lang="en-US" u="sng">
                <a:solidFill>
                  <a:srgbClr val="007D98"/>
                </a:solidFill>
              </a:rPr>
              <a:t>: Budget</a:t>
            </a:r>
            <a:r>
              <a:rPr b="1" i="0" lang="en-US" u="none">
                <a:solidFill>
                  <a:srgbClr val="007D98"/>
                </a:solidFill>
              </a:rPr>
              <a:t> </a:t>
            </a:r>
            <a:r>
              <a:rPr b="0" i="0" lang="en-US" u="none">
                <a:solidFill>
                  <a:srgbClr val="007D98"/>
                </a:solidFill>
              </a:rPr>
              <a:t>(solo disponible en inglés)</a:t>
            </a:r>
            <a:endParaRPr b="1">
              <a:solidFill>
                <a:srgbClr val="007D98"/>
              </a:solidFill>
            </a:endParaRPr>
          </a:p>
          <a:p>
            <a:pPr indent="-317500" lvl="0" marL="457200" rtl="0" algn="l">
              <a:lnSpc>
                <a:spcPct val="100000"/>
              </a:lnSpc>
              <a:spcBef>
                <a:spcPts val="0"/>
              </a:spcBef>
              <a:spcAft>
                <a:spcPts val="700"/>
              </a:spcAft>
              <a:buClr>
                <a:schemeClr val="dk1"/>
              </a:buClr>
              <a:buSzPts val="1400"/>
              <a:buAutoNum type="alphaUcPeriod"/>
            </a:pPr>
            <a:r>
              <a:rPr b="1" i="0" lang="en-US" u="sng">
                <a:solidFill>
                  <a:srgbClr val="007D98"/>
                </a:solidFill>
                <a:hlinkClick r:id="rId8">
                  <a:extLst>
                    <a:ext uri="{A12FA001-AC4F-418D-AE19-62706E023703}">
                      <ahyp:hlinkClr val="tx"/>
                    </a:ext>
                  </a:extLst>
                </a:hlinkClick>
              </a:rPr>
              <a:t>Kenya County Budget Training Workshop Materials for Facilitators and Participants </a:t>
            </a:r>
            <a:r>
              <a:rPr b="0" i="0" lang="en-US">
                <a:solidFill>
                  <a:srgbClr val="007D98"/>
                </a:solidFill>
                <a:uFill>
                  <a:noFill/>
                </a:uFill>
                <a:hlinkClick r:id="rId9">
                  <a:extLst>
                    <a:ext uri="{A12FA001-AC4F-418D-AE19-62706E023703}">
                      <ahyp:hlinkClr val="tx"/>
                    </a:ext>
                  </a:extLst>
                </a:hlinkClick>
              </a:rPr>
              <a:t> (solo disponible en inglés)</a:t>
            </a:r>
            <a:r>
              <a:rPr b="1" i="0" lang="en-US">
                <a:solidFill>
                  <a:srgbClr val="007D98"/>
                </a:solidFill>
                <a:uFill>
                  <a:noFill/>
                </a:uFill>
                <a:hlinkClick r:id="rId10">
                  <a:extLst>
                    <a:ext uri="{A12FA001-AC4F-418D-AE19-62706E023703}">
                      <ahyp:hlinkClr val="tx"/>
                    </a:ext>
                  </a:extLst>
                </a:hlinkClick>
              </a:rPr>
              <a:t> </a:t>
            </a:r>
            <a:endParaRPr b="1"/>
          </a:p>
        </p:txBody>
      </p:sp>
      <p:pic>
        <p:nvPicPr>
          <p:cNvPr id="478" name="Google Shape;478;p56"/>
          <p:cNvPicPr preferRelativeResize="0"/>
          <p:nvPr/>
        </p:nvPicPr>
        <p:blipFill rotWithShape="1">
          <a:blip r:embed="rId11">
            <a:alphaModFix/>
          </a:blip>
          <a:srcRect b="0" l="0" r="0" t="0"/>
          <a:stretch/>
        </p:blipFill>
        <p:spPr>
          <a:xfrm>
            <a:off x="5915938" y="1409463"/>
            <a:ext cx="2447925" cy="24479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7"/>
          <p:cNvSpPr txBox="1"/>
          <p:nvPr>
            <p:ph type="ctrTitle"/>
          </p:nvPr>
        </p:nvSpPr>
        <p:spPr>
          <a:xfrm>
            <a:off x="357150" y="121450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US" sz="4500" u="none"/>
              <a:t>Herramienta de periodismo ciudadano </a:t>
            </a:r>
            <a:endParaRPr sz="4500"/>
          </a:p>
        </p:txBody>
      </p:sp>
      <p:sp>
        <p:nvSpPr>
          <p:cNvPr id="484" name="Google Shape;484;p57"/>
          <p:cNvSpPr txBox="1"/>
          <p:nvPr>
            <p:ph idx="1" type="subTitle"/>
          </p:nvPr>
        </p:nvSpPr>
        <p:spPr>
          <a:xfrm>
            <a:off x="996150" y="2175400"/>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US" u="none"/>
              <a:t>Herramienta 3</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58"/>
          <p:cNvSpPr txBox="1"/>
          <p:nvPr>
            <p:ph type="title"/>
          </p:nvPr>
        </p:nvSpPr>
        <p:spPr>
          <a:xfrm>
            <a:off x="311700" y="0"/>
            <a:ext cx="5269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3: ¿En qué consiste la herramienta de periodismo ciudadano?</a:t>
            </a:r>
            <a:endParaRPr sz="22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t/>
            </a:r>
            <a:endParaRPr sz="2200"/>
          </a:p>
        </p:txBody>
      </p:sp>
      <p:sp>
        <p:nvSpPr>
          <p:cNvPr id="490" name="Google Shape;490;p58"/>
          <p:cNvSpPr txBox="1"/>
          <p:nvPr>
            <p:ph idx="1" type="body"/>
          </p:nvPr>
        </p:nvSpPr>
        <p:spPr>
          <a:xfrm>
            <a:off x="273150" y="1029650"/>
            <a:ext cx="82512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US" u="none"/>
              <a:t>El periodismo ciudadano es la práctica en la que ciudadanos comunes y corrientes sin formación periodística formal crean historias destinadas a un público de su elección, usan la cámara y la grabadora de sonido de un teléfono móvil, y las comparten con su comunidad o con un público más amplio a través de los medios sociales y tradicionales.</a:t>
            </a:r>
            <a:endParaRPr/>
          </a:p>
          <a:p>
            <a:pPr indent="0" lvl="0" marL="0" rtl="0" algn="l">
              <a:lnSpc>
                <a:spcPct val="115000"/>
              </a:lnSpc>
              <a:spcBef>
                <a:spcPts val="1600"/>
              </a:spcBef>
              <a:spcAft>
                <a:spcPts val="0"/>
              </a:spcAft>
              <a:buSzPts val="1400"/>
              <a:buNone/>
            </a:pPr>
            <a:r>
              <a:rPr b="0" i="0" lang="en-US" u="none"/>
              <a:t>Las historias creadas por periodistas ciudadanos a menudo representan comunidades y problemas que los medios tradicionales pasan por alto. Periodismo ciudadano:</a:t>
            </a:r>
            <a:endParaRPr/>
          </a:p>
          <a:p>
            <a:pPr indent="-317500" lvl="0" marL="457200" rtl="0" algn="l">
              <a:lnSpc>
                <a:spcPct val="115000"/>
              </a:lnSpc>
              <a:spcBef>
                <a:spcPts val="1600"/>
              </a:spcBef>
              <a:spcAft>
                <a:spcPts val="0"/>
              </a:spcAft>
              <a:buSzPts val="1400"/>
              <a:buChar char="●"/>
            </a:pPr>
            <a:r>
              <a:rPr b="0" i="0" lang="en-US" u="none"/>
              <a:t>Puede realizarlo cualquier ciudadano.</a:t>
            </a:r>
            <a:endParaRPr/>
          </a:p>
          <a:p>
            <a:pPr indent="-317500" lvl="0" marL="457200" rtl="0" algn="l">
              <a:lnSpc>
                <a:spcPct val="115000"/>
              </a:lnSpc>
              <a:spcBef>
                <a:spcPts val="0"/>
              </a:spcBef>
              <a:spcAft>
                <a:spcPts val="0"/>
              </a:spcAft>
              <a:buSzPts val="1400"/>
              <a:buChar char="●"/>
            </a:pPr>
            <a:r>
              <a:rPr b="0" i="0" lang="en-US" u="none"/>
              <a:t>Aborda historias que los noticieros principales no cubren.</a:t>
            </a:r>
            <a:endParaRPr/>
          </a:p>
          <a:p>
            <a:pPr indent="-317500" lvl="0" marL="457200" rtl="0" algn="l">
              <a:lnSpc>
                <a:spcPct val="115000"/>
              </a:lnSpc>
              <a:spcBef>
                <a:spcPts val="0"/>
              </a:spcBef>
              <a:spcAft>
                <a:spcPts val="0"/>
              </a:spcAft>
              <a:buSzPts val="1400"/>
              <a:buChar char="●"/>
            </a:pPr>
            <a:r>
              <a:rPr b="0" i="0" lang="en-US" u="none"/>
              <a:t>Brinda a los ciudadanos la posibilidad de participar activamente </a:t>
            </a:r>
            <a:endParaRPr/>
          </a:p>
          <a:p>
            <a:pPr indent="-317500" lvl="0" marL="457200" rtl="0" algn="l">
              <a:lnSpc>
                <a:spcPct val="115000"/>
              </a:lnSpc>
              <a:spcBef>
                <a:spcPts val="0"/>
              </a:spcBef>
              <a:spcAft>
                <a:spcPts val="0"/>
              </a:spcAft>
              <a:buSzPts val="1400"/>
              <a:buChar char="●"/>
            </a:pPr>
            <a:r>
              <a:rPr b="0" i="0" lang="en-US" u="none"/>
              <a:t>con voz propia.</a:t>
            </a:r>
            <a:endParaRPr/>
          </a:p>
          <a:p>
            <a:pPr indent="-317500" lvl="0" marL="457200" rtl="0" algn="l">
              <a:lnSpc>
                <a:spcPct val="115000"/>
              </a:lnSpc>
              <a:spcBef>
                <a:spcPts val="0"/>
              </a:spcBef>
              <a:spcAft>
                <a:spcPts val="0"/>
              </a:spcAft>
              <a:buSzPts val="1400"/>
              <a:buChar char="●"/>
            </a:pPr>
            <a:r>
              <a:rPr b="0" i="0" lang="en-US" u="none"/>
              <a:t>Ofrece una oportunidad para que los ciudadanos recojan, analicen y </a:t>
            </a:r>
            <a:br>
              <a:rPr lang="en-US"/>
            </a:br>
            <a:r>
              <a:rPr b="0" i="0" lang="en-US" u="none"/>
              <a:t>distribuyan información a determinado público.</a:t>
            </a:r>
            <a:endParaRPr/>
          </a:p>
          <a:p>
            <a:pPr indent="0" lvl="0" marL="45720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pic>
        <p:nvPicPr>
          <p:cNvPr id="491" name="Google Shape;491;p58"/>
          <p:cNvPicPr preferRelativeResize="0"/>
          <p:nvPr/>
        </p:nvPicPr>
        <p:blipFill rotWithShape="1">
          <a:blip r:embed="rId3">
            <a:alphaModFix/>
          </a:blip>
          <a:srcRect b="0" l="0" r="0" t="0"/>
          <a:stretch/>
        </p:blipFill>
        <p:spPr>
          <a:xfrm>
            <a:off x="6111525" y="2315625"/>
            <a:ext cx="2847325" cy="16633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59"/>
          <p:cNvSpPr txBox="1"/>
          <p:nvPr>
            <p:ph idx="1" type="body"/>
          </p:nvPr>
        </p:nvSpPr>
        <p:spPr>
          <a:xfrm>
            <a:off x="4243125" y="907000"/>
            <a:ext cx="4762800" cy="329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US" sz="1900" u="none"/>
              <a:t>Proporcionar una representación esencial de grupos marginados en las zonas con escasa cobertura mediática y fortalecer la cohesión social y cultural de la comunidad local.</a:t>
            </a:r>
            <a:endParaRPr sz="1900"/>
          </a:p>
          <a:p>
            <a:pPr indent="0" lvl="0" marL="0" rtl="0" algn="l">
              <a:lnSpc>
                <a:spcPct val="115000"/>
              </a:lnSpc>
              <a:spcBef>
                <a:spcPts val="1600"/>
              </a:spcBef>
              <a:spcAft>
                <a:spcPts val="0"/>
              </a:spcAft>
              <a:buSzPts val="1400"/>
              <a:buNone/>
            </a:pPr>
            <a:r>
              <a:rPr b="0" i="0" lang="en-US" sz="1900" u="none"/>
              <a:t>Esta herramienta puede utilizarse en todos los niveles de gobernanza en los que existe por un lado la demanda (los ciudadanos) y por el otro la oferta (el Gobierno). </a:t>
            </a:r>
            <a:endParaRPr sz="1900"/>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
        <p:nvSpPr>
          <p:cNvPr id="497" name="Google Shape;497;p59"/>
          <p:cNvSpPr txBox="1"/>
          <p:nvPr>
            <p:ph type="title"/>
          </p:nvPr>
        </p:nvSpPr>
        <p:spPr>
          <a:xfrm>
            <a:off x="439475" y="173505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US" u="none"/>
              <a:t>Herramienta 3: Propósito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60"/>
          <p:cNvSpPr txBox="1"/>
          <p:nvPr>
            <p:ph idx="1" type="body"/>
          </p:nvPr>
        </p:nvSpPr>
        <p:spPr>
          <a:xfrm>
            <a:off x="4303775" y="22375"/>
            <a:ext cx="4433400" cy="34932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Font typeface="Noto Sans Symbols"/>
              <a:buChar char="●"/>
            </a:pPr>
            <a:r>
              <a:rPr b="1" i="0" lang="en-US" u="none">
                <a:solidFill>
                  <a:schemeClr val="dk1"/>
                </a:solidFill>
              </a:rPr>
              <a:t>Fomenta la libertad de expresión y los intereses de los ciudadanos: </a:t>
            </a:r>
            <a:r>
              <a:rPr b="0" i="0" lang="en-US" u="none">
                <a:solidFill>
                  <a:schemeClr val="dk1"/>
                </a:solidFill>
              </a:rPr>
              <a:t>Las historias creadas por los periodistas ciudadanos reflejan lo que ocurre en las comunidades locales. El periodismo ciudadano sirve como un «canal alternativo de noticias para comunicar información políticamente sensible y fomentar el desarrollo de una esfera pública en línea, lo que permite que los ciudadanos comunes y corrientes hagan oír sus voces». </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1" i="0" lang="en-US" u="none">
                <a:solidFill>
                  <a:schemeClr val="dk1"/>
                </a:solidFill>
              </a:rPr>
              <a:t>Tiende un puente entre los ciudadanos y los responsables de las políticas públicas: </a:t>
            </a:r>
            <a:r>
              <a:rPr b="0" i="0" lang="en-US" u="none">
                <a:solidFill>
                  <a:schemeClr val="dk1"/>
                </a:solidFill>
              </a:rPr>
              <a:t>Cuando los periodistas ciudadanos han recibido una capacitación adecuada, pueden convertirse en fuentes de información fidedigna para sus comunidades, cerrando esta brecha.</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1" i="0" lang="en-US" u="none">
                <a:solidFill>
                  <a:schemeClr val="dk1"/>
                </a:solidFill>
              </a:rPr>
              <a:t>Verificación de los hechos: </a:t>
            </a:r>
            <a:r>
              <a:rPr b="0" i="0" lang="en-US" u="none">
                <a:solidFill>
                  <a:schemeClr val="dk1"/>
                </a:solidFill>
              </a:rPr>
              <a:t>Esta herramienta puede desempeñar un papel importante en identificar y verificar la información en situaciones caóticas.</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0" i="0" lang="en-US" u="none">
                <a:solidFill>
                  <a:schemeClr val="dk1"/>
                </a:solidFill>
              </a:rPr>
              <a:t>Las herramientas utilizadas por los periodistas ciudadanos son menos costosas, eficaces y fáciles de manejar.</a:t>
            </a:r>
            <a:endParaRPr b="1">
              <a:solidFill>
                <a:schemeClr val="dk1"/>
              </a:solidFill>
            </a:endParaRPr>
          </a:p>
          <a:p>
            <a:pPr indent="0" lvl="0" marL="457200" rtl="0" algn="l">
              <a:lnSpc>
                <a:spcPct val="115000"/>
              </a:lnSpc>
              <a:spcBef>
                <a:spcPts val="700"/>
              </a:spcBef>
              <a:spcAft>
                <a:spcPts val="0"/>
              </a:spcAft>
              <a:buSzPts val="1400"/>
              <a:buNone/>
            </a:pPr>
            <a:r>
              <a:t/>
            </a:r>
            <a:endParaRPr b="1"/>
          </a:p>
          <a:p>
            <a:pPr indent="0" lvl="0" marL="0" rtl="0" algn="l">
              <a:lnSpc>
                <a:spcPct val="115000"/>
              </a:lnSpc>
              <a:spcBef>
                <a:spcPts val="1600"/>
              </a:spcBef>
              <a:spcAft>
                <a:spcPts val="1600"/>
              </a:spcAft>
              <a:buSzPts val="1400"/>
              <a:buNone/>
            </a:pPr>
            <a:r>
              <a:t/>
            </a:r>
            <a:endParaRPr/>
          </a:p>
        </p:txBody>
      </p:sp>
      <p:sp>
        <p:nvSpPr>
          <p:cNvPr id="503" name="Google Shape;503;p60"/>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US" u="none"/>
              <a:t>Herramienta 3: Fortalezas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1"/>
          <p:cNvSpPr txBox="1"/>
          <p:nvPr>
            <p:ph idx="1" type="body"/>
          </p:nvPr>
        </p:nvSpPr>
        <p:spPr>
          <a:xfrm>
            <a:off x="4339050" y="14075"/>
            <a:ext cx="4397400" cy="3555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b="1" i="0" lang="en-US" u="none"/>
              <a:t>Cabe la posibilidad de que las personas más afectadas nunca puedan hacer oír sus historias:</a:t>
            </a:r>
            <a:r>
              <a:rPr b="0" i="0" lang="en-US" u="none"/>
              <a:t> En algunos casos, los periodistas ciudadanos tienen públicos limitados. </a:t>
            </a:r>
            <a:endParaRPr/>
          </a:p>
          <a:p>
            <a:pPr indent="-317500" lvl="0" marL="457200" rtl="0" algn="l">
              <a:lnSpc>
                <a:spcPct val="115000"/>
              </a:lnSpc>
              <a:spcBef>
                <a:spcPts val="0"/>
              </a:spcBef>
              <a:spcAft>
                <a:spcPts val="0"/>
              </a:spcAft>
              <a:buSzPts val="1400"/>
              <a:buChar char="●"/>
            </a:pPr>
            <a:r>
              <a:rPr b="0" i="0" lang="en-US" u="none"/>
              <a:t>Los políticos, periodistas, ciudadanos y eruditos quizás solo acepten lo que creen o sienten que es verdad basándose en impulsos emocionales o en sus intereses. Esto de por sí es un desafío ético para las actividades periodísticas que producen noticias en la era de la posverdad.</a:t>
            </a:r>
            <a:endParaRPr/>
          </a:p>
          <a:p>
            <a:pPr indent="-317500" lvl="0" marL="457200" rtl="0" algn="l">
              <a:lnSpc>
                <a:spcPct val="115000"/>
              </a:lnSpc>
              <a:spcBef>
                <a:spcPts val="0"/>
              </a:spcBef>
              <a:spcAft>
                <a:spcPts val="0"/>
              </a:spcAft>
              <a:buSzPts val="1400"/>
              <a:buChar char="●"/>
            </a:pPr>
            <a:r>
              <a:rPr b="0" i="0" lang="en-US" u="none"/>
              <a:t>Quizá esté fuera de los límites de la autorregulación o no se adhiere a estándares éticos. Esto podría provocar la difusión de desinformación.</a:t>
            </a:r>
            <a:endParaRPr/>
          </a:p>
          <a:p>
            <a:pPr indent="-317500" lvl="0" marL="457200" rtl="0" algn="l">
              <a:lnSpc>
                <a:spcPct val="115000"/>
              </a:lnSpc>
              <a:spcBef>
                <a:spcPts val="0"/>
              </a:spcBef>
              <a:spcAft>
                <a:spcPts val="0"/>
              </a:spcAft>
              <a:buSzPts val="1400"/>
              <a:buChar char="●"/>
            </a:pPr>
            <a:r>
              <a:rPr b="1" i="0" lang="en-US" u="none"/>
              <a:t>Podría generar amenazas contra la persona:</a:t>
            </a:r>
            <a:r>
              <a:rPr b="0" i="0" lang="en-US" u="none"/>
              <a:t> El periodista ciudadano puede correr riesgos de seguridad física (agresión, secuestro, encarcelamiento o ejecución extrajudicial) o digital (acoso por internet, vigilancia o falta de comunicación segura).</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
        <p:nvSpPr>
          <p:cNvPr id="509" name="Google Shape;509;p61"/>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US" u="none"/>
              <a:t>Herramienta 3: Limitaciones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ph type="ctrTitle"/>
          </p:nvPr>
        </p:nvSpPr>
        <p:spPr>
          <a:xfrm>
            <a:off x="357150" y="1305675"/>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US" u="none"/>
              <a:t>Introducción </a:t>
            </a:r>
            <a:endParaRPr/>
          </a:p>
        </p:txBody>
      </p:sp>
      <p:sp>
        <p:nvSpPr>
          <p:cNvPr id="146" name="Google Shape;146;p6"/>
          <p:cNvSpPr txBox="1"/>
          <p:nvPr>
            <p:ph idx="1" type="subTitle"/>
          </p:nvPr>
        </p:nvSpPr>
        <p:spPr>
          <a:xfrm>
            <a:off x="996150" y="2266575"/>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US" u="none"/>
              <a:t>¿En qué consiste la transparencia y responsabilidad social?</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62"/>
          <p:cNvSpPr txBox="1"/>
          <p:nvPr>
            <p:ph type="title"/>
          </p:nvPr>
        </p:nvSpPr>
        <p:spPr>
          <a:xfrm>
            <a:off x="235500" y="-40750"/>
            <a:ext cx="8780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3: Periodismo ciudadano en el proceso de transformación de la iglesia y de la comunidad </a:t>
            </a:r>
            <a:endParaRPr sz="2200"/>
          </a:p>
          <a:p>
            <a:pPr indent="0" lvl="0" marL="0" rtl="0" algn="l">
              <a:lnSpc>
                <a:spcPct val="100000"/>
              </a:lnSpc>
              <a:spcBef>
                <a:spcPts val="0"/>
              </a:spcBef>
              <a:spcAft>
                <a:spcPts val="0"/>
              </a:spcAft>
              <a:buSzPts val="2600"/>
              <a:buNone/>
            </a:pPr>
            <a:r>
              <a:rPr b="0" i="0" lang="en-US" sz="2200" u="none"/>
              <a:t> </a:t>
            </a:r>
            <a:endParaRPr sz="2200"/>
          </a:p>
        </p:txBody>
      </p:sp>
      <p:graphicFrame>
        <p:nvGraphicFramePr>
          <p:cNvPr id="515" name="Google Shape;515;p62"/>
          <p:cNvGraphicFramePr/>
          <p:nvPr/>
        </p:nvGraphicFramePr>
        <p:xfrm>
          <a:off x="124200" y="972075"/>
          <a:ext cx="3000000" cy="3000000"/>
        </p:xfrm>
        <a:graphic>
          <a:graphicData uri="http://schemas.openxmlformats.org/drawingml/2006/table">
            <a:tbl>
              <a:tblPr>
                <a:noFill/>
                <a:tableStyleId>{DB6A6133-98F7-4D15-8214-5AF407D8696F}</a:tableStyleId>
              </a:tblPr>
              <a:tblGrid>
                <a:gridCol w="2738100"/>
                <a:gridCol w="2495900"/>
                <a:gridCol w="2063975"/>
                <a:gridCol w="1652125"/>
              </a:tblGrid>
              <a:tr h="671175">
                <a:tc>
                  <a:txBody>
                    <a:bodyPr/>
                    <a:lstStyle/>
                    <a:p>
                      <a:pPr indent="0" lvl="0" marL="0" marR="0" rtl="0" algn="l">
                        <a:lnSpc>
                          <a:spcPct val="100000"/>
                        </a:lnSpc>
                        <a:spcBef>
                          <a:spcPts val="0"/>
                        </a:spcBef>
                        <a:spcAft>
                          <a:spcPts val="0"/>
                        </a:spcAft>
                        <a:buClr>
                          <a:srgbClr val="000000"/>
                        </a:buClr>
                        <a:buSzPts val="1800"/>
                        <a:buFont typeface="Arial"/>
                        <a:buNone/>
                      </a:pPr>
                      <a:r>
                        <a:rPr b="1" i="0" lang="en-US" sz="1600" u="none" cap="none" strike="noStrike">
                          <a:solidFill>
                            <a:srgbClr val="333333"/>
                          </a:solidFill>
                          <a:latin typeface="Calibri"/>
                          <a:ea typeface="Calibri"/>
                          <a:cs typeface="Calibri"/>
                          <a:sym typeface="Calibri"/>
                        </a:rPr>
                        <a:t>Enfoque de transformación de la iglesia y de la comunidad</a:t>
                      </a:r>
                      <a:endParaRPr b="1" sz="16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600" u="none" cap="none" strike="noStrike">
                          <a:solidFill>
                            <a:srgbClr val="333333"/>
                          </a:solidFill>
                          <a:latin typeface="Calibri"/>
                          <a:ea typeface="Calibri"/>
                          <a:cs typeface="Calibri"/>
                          <a:sym typeface="Calibri"/>
                        </a:rPr>
                        <a:t>Proceso de movilización de la iglesia y de la comunidad</a:t>
                      </a:r>
                      <a:endParaRPr b="1" sz="16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600" u="none" cap="none" strike="noStrike">
                          <a:solidFill>
                            <a:srgbClr val="333333"/>
                          </a:solidFill>
                          <a:latin typeface="Calibri"/>
                          <a:ea typeface="Calibri"/>
                          <a:cs typeface="Calibri"/>
                          <a:sym typeface="Calibri"/>
                        </a:rPr>
                        <a:t>Umoja/Parivartan/Unidos</a:t>
                      </a:r>
                      <a:endParaRPr b="1" sz="16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600" u="none" cap="none" strike="noStrike">
                          <a:solidFill>
                            <a:srgbClr val="333333"/>
                          </a:solidFill>
                          <a:latin typeface="Calibri"/>
                          <a:ea typeface="Calibri"/>
                          <a:cs typeface="Calibri"/>
                          <a:sym typeface="Calibri"/>
                        </a:rPr>
                        <a:t>Sangsangai</a:t>
                      </a:r>
                      <a:endParaRPr b="1" sz="16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2657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10202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516" name="Google Shape;516;p62"/>
          <p:cNvPicPr preferRelativeResize="0"/>
          <p:nvPr/>
        </p:nvPicPr>
        <p:blipFill rotWithShape="1">
          <a:blip r:embed="rId3">
            <a:alphaModFix/>
          </a:blip>
          <a:srcRect b="0" l="0" r="0" t="0"/>
          <a:stretch/>
        </p:blipFill>
        <p:spPr>
          <a:xfrm>
            <a:off x="4134487" y="4268450"/>
            <a:ext cx="875025" cy="8750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63"/>
          <p:cNvSpPr txBox="1"/>
          <p:nvPr>
            <p:ph type="title"/>
          </p:nvPr>
        </p:nvSpPr>
        <p:spPr>
          <a:xfrm>
            <a:off x="181950" y="0"/>
            <a:ext cx="7317600" cy="810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3: Periodismo ciudadano en su proceso de transformación de la iglesia y de la comunidad (resumen)</a:t>
            </a:r>
            <a:endParaRPr sz="22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rPr b="0" i="0" lang="en-US" sz="2200" u="none"/>
              <a:t> </a:t>
            </a:r>
            <a:endParaRPr sz="2200"/>
          </a:p>
        </p:txBody>
      </p:sp>
      <p:sp>
        <p:nvSpPr>
          <p:cNvPr id="522" name="Google Shape;522;p63"/>
          <p:cNvSpPr txBox="1"/>
          <p:nvPr/>
        </p:nvSpPr>
        <p:spPr>
          <a:xfrm>
            <a:off x="100800" y="810900"/>
            <a:ext cx="9043200" cy="11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300" u="none" cap="none" strike="noStrike">
                <a:solidFill>
                  <a:srgbClr val="434343"/>
                </a:solidFill>
                <a:latin typeface="Calibri"/>
                <a:ea typeface="Calibri"/>
                <a:cs typeface="Calibri"/>
                <a:sym typeface="Calibri"/>
              </a:rPr>
              <a:t>Esta herramienta es ideal para utilizarse cuando las comunidades, junto con la iglesia, han evaluado sus necesidades, identificado los problemas clave, las oportunidades y los recursos disponibles, y han comenzado a movilizar recursos para abordarlos. Si algunos de los problemas identificados y priorizados guardan relación con la prestación de servicios del Gobierno, esta herramienta puede usarse para recopilar evidencias sobre la magnitud del problema, generar conciencia del mismo en la comunidad e incluso solicitar respuestas de las personas responsables sobre los acciones que están tomando para abordarlo.</a:t>
            </a:r>
            <a:endParaRPr b="0" i="0" sz="13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434343"/>
              </a:solidFill>
              <a:latin typeface="Calibri"/>
              <a:ea typeface="Calibri"/>
              <a:cs typeface="Calibri"/>
              <a:sym typeface="Calibri"/>
            </a:endParaRPr>
          </a:p>
        </p:txBody>
      </p:sp>
      <p:graphicFrame>
        <p:nvGraphicFramePr>
          <p:cNvPr id="523" name="Google Shape;523;p63"/>
          <p:cNvGraphicFramePr/>
          <p:nvPr/>
        </p:nvGraphicFramePr>
        <p:xfrm>
          <a:off x="181950" y="1999575"/>
          <a:ext cx="3000000" cy="3000000"/>
        </p:xfrm>
        <a:graphic>
          <a:graphicData uri="http://schemas.openxmlformats.org/drawingml/2006/table">
            <a:tbl>
              <a:tblPr>
                <a:noFill/>
                <a:tableStyleId>{0AB7CB99-D8AE-48E7-A4A6-1B40F594562A}</a:tableStyleId>
              </a:tblPr>
              <a:tblGrid>
                <a:gridCol w="1796275"/>
                <a:gridCol w="2827525"/>
                <a:gridCol w="2627875"/>
                <a:gridCol w="1528425"/>
              </a:tblGrid>
              <a:tr h="12700">
                <a:tc>
                  <a:txBody>
                    <a:bodyPr/>
                    <a:lstStyle/>
                    <a:p>
                      <a:pPr indent="0" lvl="0" marL="0" marR="0" rtl="0" algn="l">
                        <a:lnSpc>
                          <a:spcPct val="100000"/>
                        </a:lnSpc>
                        <a:spcBef>
                          <a:spcPts val="0"/>
                        </a:spcBef>
                        <a:spcAft>
                          <a:spcPts val="0"/>
                        </a:spcAft>
                        <a:buClr>
                          <a:srgbClr val="000000"/>
                        </a:buClr>
                        <a:buSzPts val="1500"/>
                        <a:buFont typeface="Arial"/>
                        <a:buNone/>
                      </a:pPr>
                      <a:r>
                        <a:rPr b="1" i="0" lang="en-US" u="none" cap="none" strike="noStrike">
                          <a:solidFill>
                            <a:srgbClr val="333333"/>
                          </a:solidFill>
                          <a:latin typeface="Calibri"/>
                          <a:ea typeface="Calibri"/>
                          <a:cs typeface="Calibri"/>
                          <a:sym typeface="Calibri"/>
                        </a:rPr>
                        <a:t>Enfoque de transformación de la iglesia y de la comunidad</a:t>
                      </a:r>
                      <a:endParaRPr b="1"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US" u="none" cap="none" strike="noStrike">
                          <a:solidFill>
                            <a:srgbClr val="333333"/>
                          </a:solidFill>
                          <a:latin typeface="Calibri"/>
                          <a:ea typeface="Calibri"/>
                          <a:cs typeface="Calibri"/>
                          <a:sym typeface="Calibri"/>
                        </a:rPr>
                        <a:t>Proceso de movilización de la iglesia y de la comunidad</a:t>
                      </a:r>
                      <a:endParaRPr b="1"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US" u="none" cap="none" strike="noStrike">
                          <a:solidFill>
                            <a:srgbClr val="333333"/>
                          </a:solidFill>
                          <a:latin typeface="Calibri"/>
                          <a:ea typeface="Calibri"/>
                          <a:cs typeface="Calibri"/>
                          <a:sym typeface="Calibri"/>
                        </a:rPr>
                        <a:t>Umoja/Parivartan/Unidos</a:t>
                      </a:r>
                      <a:endParaRPr b="1"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US" u="none" cap="none" strike="noStrike">
                          <a:solidFill>
                            <a:srgbClr val="333333"/>
                          </a:solidFill>
                          <a:latin typeface="Calibri"/>
                          <a:ea typeface="Calibri"/>
                          <a:cs typeface="Calibri"/>
                          <a:sym typeface="Calibri"/>
                        </a:rPr>
                        <a:t>Sangsangai</a:t>
                      </a:r>
                      <a:endParaRPr b="1"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12700">
                <a:tc>
                  <a:txBody>
                    <a:bodyPr/>
                    <a:lstStyle/>
                    <a:p>
                      <a:pPr indent="0" lvl="0" marL="0" marR="0" rtl="0" algn="l">
                        <a:lnSpc>
                          <a:spcPct val="100000"/>
                        </a:lnSpc>
                        <a:spcBef>
                          <a:spcPts val="0"/>
                        </a:spcBef>
                        <a:spcAft>
                          <a:spcPts val="0"/>
                        </a:spcAft>
                        <a:buClr>
                          <a:srgbClr val="000000"/>
                        </a:buClr>
                        <a:buSzPts val="1500"/>
                        <a:buFont typeface="Arial"/>
                        <a:buNone/>
                      </a:pPr>
                      <a:r>
                        <a:rPr b="0" i="0" lang="en-US" sz="1300" u="none" cap="none" strike="noStrike">
                          <a:solidFill>
                            <a:srgbClr val="333333"/>
                          </a:solidFill>
                          <a:latin typeface="Calibri"/>
                          <a:ea typeface="Calibri"/>
                          <a:cs typeface="Calibri"/>
                          <a:sym typeface="Calibri"/>
                        </a:rPr>
                        <a:t>Cuándo puede introducirse la herramienta de periodismo ciudadano </a:t>
                      </a:r>
                      <a:endParaRPr sz="13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US" sz="1300" u="none" cap="none" strike="noStrike">
                          <a:solidFill>
                            <a:srgbClr val="333333"/>
                          </a:solidFill>
                          <a:latin typeface="Calibri"/>
                          <a:ea typeface="Calibri"/>
                          <a:cs typeface="Calibri"/>
                          <a:sym typeface="Calibri"/>
                        </a:rPr>
                        <a:t>Etapa 2:</a:t>
                      </a:r>
                      <a:r>
                        <a:rPr b="0" i="0" lang="en-US" sz="1300" u="none" cap="none" strike="noStrike">
                          <a:solidFill>
                            <a:srgbClr val="333333"/>
                          </a:solidFill>
                          <a:latin typeface="Calibri"/>
                          <a:ea typeface="Calibri"/>
                          <a:cs typeface="Calibri"/>
                          <a:sym typeface="Calibri"/>
                        </a:rPr>
                        <a:t> </a:t>
                      </a:r>
                      <a:br>
                        <a:rPr lang="en-US" sz="1300" u="none" cap="none" strike="noStrike">
                          <a:solidFill>
                            <a:srgbClr val="333333"/>
                          </a:solidFill>
                          <a:latin typeface="Calibri"/>
                          <a:ea typeface="Calibri"/>
                          <a:cs typeface="Calibri"/>
                          <a:sym typeface="Calibri"/>
                        </a:rPr>
                      </a:br>
                      <a:r>
                        <a:rPr b="0" i="0" lang="en-US" sz="1300" u="none" cap="none" strike="noStrike">
                          <a:solidFill>
                            <a:srgbClr val="333333"/>
                          </a:solidFill>
                          <a:latin typeface="Calibri"/>
                          <a:ea typeface="Calibri"/>
                          <a:cs typeface="Calibri"/>
                          <a:sym typeface="Calibri"/>
                        </a:rPr>
                        <a:t>Descripción de la iglesia y de la comunidad</a:t>
                      </a:r>
                      <a:endParaRPr sz="13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US" sz="1300" u="none" cap="none" strike="noStrike">
                          <a:solidFill>
                            <a:srgbClr val="333333"/>
                          </a:solidFill>
                          <a:latin typeface="Calibri"/>
                          <a:ea typeface="Calibri"/>
                          <a:cs typeface="Calibri"/>
                          <a:sym typeface="Calibri"/>
                        </a:rPr>
                        <a:t>Etapa 3:</a:t>
                      </a:r>
                      <a:r>
                        <a:rPr b="0" i="0" lang="en-US" sz="1300" u="none" cap="none" strike="noStrike">
                          <a:solidFill>
                            <a:srgbClr val="333333"/>
                          </a:solidFill>
                          <a:latin typeface="Calibri"/>
                          <a:ea typeface="Calibri"/>
                          <a:cs typeface="Calibri"/>
                          <a:sym typeface="Calibri"/>
                        </a:rPr>
                        <a:t> </a:t>
                      </a:r>
                      <a:br>
                        <a:rPr lang="en-US" sz="1300" u="none" cap="none" strike="noStrike">
                          <a:solidFill>
                            <a:srgbClr val="333333"/>
                          </a:solidFill>
                          <a:latin typeface="Calibri"/>
                          <a:ea typeface="Calibri"/>
                          <a:cs typeface="Calibri"/>
                          <a:sym typeface="Calibri"/>
                        </a:rPr>
                      </a:br>
                      <a:r>
                        <a:rPr b="0" i="0" lang="en-US" sz="1300" u="none" cap="none" strike="noStrike">
                          <a:solidFill>
                            <a:srgbClr val="333333"/>
                          </a:solidFill>
                          <a:latin typeface="Calibri"/>
                          <a:ea typeface="Calibri"/>
                          <a:cs typeface="Calibri"/>
                          <a:sym typeface="Calibri"/>
                        </a:rPr>
                        <a:t>Recolección de la información </a:t>
                      </a:r>
                      <a:endParaRPr sz="13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US" sz="1300" u="none" cap="none" strike="noStrike">
                          <a:solidFill>
                            <a:srgbClr val="333333"/>
                          </a:solidFill>
                          <a:latin typeface="Calibri"/>
                          <a:ea typeface="Calibri"/>
                          <a:cs typeface="Calibri"/>
                          <a:sym typeface="Calibri"/>
                        </a:rPr>
                        <a:t>Etapa 4:</a:t>
                      </a:r>
                      <a:r>
                        <a:rPr b="0" i="0" lang="en-US" sz="1300" u="none" cap="none" strike="noStrike">
                          <a:solidFill>
                            <a:srgbClr val="333333"/>
                          </a:solidFill>
                          <a:latin typeface="Calibri"/>
                          <a:ea typeface="Calibri"/>
                          <a:cs typeface="Calibri"/>
                          <a:sym typeface="Calibri"/>
                        </a:rPr>
                        <a:t> </a:t>
                      </a:r>
                      <a:br>
                        <a:rPr lang="en-US" sz="1300" u="none" cap="none" strike="noStrike">
                          <a:solidFill>
                            <a:srgbClr val="333333"/>
                          </a:solidFill>
                          <a:latin typeface="Calibri"/>
                          <a:ea typeface="Calibri"/>
                          <a:cs typeface="Calibri"/>
                          <a:sym typeface="Calibri"/>
                        </a:rPr>
                      </a:br>
                      <a:r>
                        <a:rPr b="0" i="0" lang="en-US" sz="1300" u="none" cap="none" strike="noStrike">
                          <a:solidFill>
                            <a:srgbClr val="333333"/>
                          </a:solidFill>
                          <a:latin typeface="Calibri"/>
                          <a:ea typeface="Calibri"/>
                          <a:cs typeface="Calibri"/>
                          <a:sym typeface="Calibri"/>
                        </a:rPr>
                        <a:t>Análisis de la información</a:t>
                      </a:r>
                      <a:endParaRPr sz="13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US" sz="1300" u="none" cap="none" strike="noStrike">
                          <a:solidFill>
                            <a:srgbClr val="333333"/>
                          </a:solidFill>
                          <a:latin typeface="Calibri"/>
                          <a:ea typeface="Calibri"/>
                          <a:cs typeface="Calibri"/>
                          <a:sym typeface="Calibri"/>
                        </a:rPr>
                        <a:t>Etapa 5:</a:t>
                      </a:r>
                      <a:r>
                        <a:rPr b="0" i="0" lang="en-US" sz="1300" u="none" cap="none" strike="noStrike">
                          <a:solidFill>
                            <a:srgbClr val="333333"/>
                          </a:solidFill>
                          <a:latin typeface="Calibri"/>
                          <a:ea typeface="Calibri"/>
                          <a:cs typeface="Calibri"/>
                          <a:sym typeface="Calibri"/>
                        </a:rPr>
                        <a:t> </a:t>
                      </a:r>
                      <a:br>
                        <a:rPr lang="en-US" sz="1300" u="none" cap="none" strike="noStrike">
                          <a:solidFill>
                            <a:srgbClr val="333333"/>
                          </a:solidFill>
                          <a:latin typeface="Calibri"/>
                          <a:ea typeface="Calibri"/>
                          <a:cs typeface="Calibri"/>
                          <a:sym typeface="Calibri"/>
                        </a:rPr>
                      </a:br>
                      <a:r>
                        <a:rPr b="0" i="0" lang="en-US" sz="1300" u="none" cap="none" strike="noStrike">
                          <a:solidFill>
                            <a:srgbClr val="333333"/>
                          </a:solidFill>
                          <a:latin typeface="Calibri"/>
                          <a:ea typeface="Calibri"/>
                          <a:cs typeface="Calibri"/>
                          <a:sym typeface="Calibri"/>
                        </a:rPr>
                        <a:t>Toma de decisiones</a:t>
                      </a:r>
                      <a:endParaRPr sz="13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US" sz="1300" u="none" cap="none" strike="noStrike">
                          <a:solidFill>
                            <a:srgbClr val="333333"/>
                          </a:solidFill>
                          <a:latin typeface="Calibri"/>
                          <a:ea typeface="Calibri"/>
                          <a:cs typeface="Calibri"/>
                          <a:sym typeface="Calibri"/>
                        </a:rPr>
                        <a:t>Etapa 2:</a:t>
                      </a:r>
                      <a:br>
                        <a:rPr b="1" lang="en-US" sz="1300" u="none" cap="none" strike="noStrike">
                          <a:solidFill>
                            <a:srgbClr val="333333"/>
                          </a:solidFill>
                          <a:latin typeface="Calibri"/>
                          <a:ea typeface="Calibri"/>
                          <a:cs typeface="Calibri"/>
                          <a:sym typeface="Calibri"/>
                        </a:rPr>
                      </a:br>
                      <a:r>
                        <a:rPr b="0" i="0" lang="en-US" sz="1300" u="none" cap="none" strike="noStrike">
                          <a:solidFill>
                            <a:srgbClr val="333333"/>
                          </a:solidFill>
                          <a:latin typeface="Calibri"/>
                          <a:ea typeface="Calibri"/>
                          <a:cs typeface="Calibri"/>
                          <a:sym typeface="Calibri"/>
                        </a:rPr>
                        <a:t>Compartir la visión con la comunidad</a:t>
                      </a:r>
                      <a:endParaRPr b="1" sz="13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US" sz="1300" u="none" cap="none" strike="noStrike">
                          <a:solidFill>
                            <a:srgbClr val="333333"/>
                          </a:solidFill>
                          <a:latin typeface="Calibri"/>
                          <a:ea typeface="Calibri"/>
                          <a:cs typeface="Calibri"/>
                          <a:sym typeface="Calibri"/>
                        </a:rPr>
                        <a:t>Etapa 3:</a:t>
                      </a:r>
                      <a:r>
                        <a:rPr b="0" i="0" lang="en-US" sz="1300" u="none" cap="none" strike="noStrike">
                          <a:solidFill>
                            <a:srgbClr val="333333"/>
                          </a:solidFill>
                          <a:latin typeface="Calibri"/>
                          <a:ea typeface="Calibri"/>
                          <a:cs typeface="Calibri"/>
                          <a:sym typeface="Calibri"/>
                        </a:rPr>
                        <a:t> </a:t>
                      </a:r>
                      <a:br>
                        <a:rPr lang="en-US" sz="1300" u="none" cap="none" strike="noStrike">
                          <a:solidFill>
                            <a:srgbClr val="333333"/>
                          </a:solidFill>
                          <a:latin typeface="Calibri"/>
                          <a:ea typeface="Calibri"/>
                          <a:cs typeface="Calibri"/>
                          <a:sym typeface="Calibri"/>
                        </a:rPr>
                      </a:br>
                      <a:r>
                        <a:rPr b="0" i="0" lang="en-US" sz="1300" u="none" cap="none" strike="noStrike">
                          <a:solidFill>
                            <a:srgbClr val="333333"/>
                          </a:solidFill>
                          <a:latin typeface="Calibri"/>
                          <a:ea typeface="Calibri"/>
                          <a:cs typeface="Calibri"/>
                          <a:sym typeface="Calibri"/>
                        </a:rPr>
                        <a:t>Construir una visión y emprender acciones (planificar para la acción)</a:t>
                      </a:r>
                      <a:endParaRPr sz="13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US" sz="1300" u="none" cap="none" strike="noStrike">
                          <a:solidFill>
                            <a:srgbClr val="333333"/>
                          </a:solidFill>
                          <a:latin typeface="Calibri"/>
                          <a:ea typeface="Calibri"/>
                          <a:cs typeface="Calibri"/>
                          <a:sym typeface="Calibri"/>
                        </a:rPr>
                        <a:t>Etapa 4:</a:t>
                      </a:r>
                      <a:r>
                        <a:rPr b="0" i="0" lang="en-US" sz="1300" u="none" cap="none" strike="noStrike">
                          <a:solidFill>
                            <a:srgbClr val="333333"/>
                          </a:solidFill>
                          <a:latin typeface="Calibri"/>
                          <a:ea typeface="Calibri"/>
                          <a:cs typeface="Calibri"/>
                          <a:sym typeface="Calibri"/>
                        </a:rPr>
                        <a:t> </a:t>
                      </a:r>
                      <a:br>
                        <a:rPr lang="en-US" sz="1300" u="none" cap="none" strike="noStrike">
                          <a:solidFill>
                            <a:srgbClr val="333333"/>
                          </a:solidFill>
                          <a:latin typeface="Calibri"/>
                          <a:ea typeface="Calibri"/>
                          <a:cs typeface="Calibri"/>
                          <a:sym typeface="Calibri"/>
                        </a:rPr>
                      </a:br>
                      <a:r>
                        <a:rPr b="0" i="0" lang="en-US" sz="1300" u="none" cap="none" strike="noStrike">
                          <a:solidFill>
                            <a:srgbClr val="333333"/>
                          </a:solidFill>
                          <a:latin typeface="Calibri"/>
                          <a:ea typeface="Calibri"/>
                          <a:cs typeface="Calibri"/>
                          <a:sym typeface="Calibri"/>
                        </a:rPr>
                        <a:t>Adopción de medidas</a:t>
                      </a:r>
                      <a:endParaRPr sz="13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US" sz="1300" u="none" cap="none" strike="noStrike">
                          <a:solidFill>
                            <a:srgbClr val="333333"/>
                          </a:solidFill>
                          <a:latin typeface="Calibri"/>
                          <a:ea typeface="Calibri"/>
                          <a:cs typeface="Calibri"/>
                          <a:sym typeface="Calibri"/>
                        </a:rPr>
                        <a:t>3er Ciclo:</a:t>
                      </a:r>
                      <a:r>
                        <a:rPr b="0" i="0" lang="en-US" sz="1300" u="none" cap="none" strike="noStrike">
                          <a:solidFill>
                            <a:srgbClr val="333333"/>
                          </a:solidFill>
                          <a:latin typeface="Calibri"/>
                          <a:ea typeface="Calibri"/>
                          <a:cs typeface="Calibri"/>
                          <a:sym typeface="Calibri"/>
                        </a:rPr>
                        <a:t> </a:t>
                      </a:r>
                      <a:br>
                        <a:rPr lang="en-US" sz="1300" u="none" cap="none" strike="noStrike">
                          <a:solidFill>
                            <a:srgbClr val="333333"/>
                          </a:solidFill>
                          <a:latin typeface="Calibri"/>
                          <a:ea typeface="Calibri"/>
                          <a:cs typeface="Calibri"/>
                          <a:sym typeface="Calibri"/>
                        </a:rPr>
                      </a:br>
                      <a:r>
                        <a:rPr b="0" i="0" lang="en-US" sz="1300" u="none" cap="none" strike="noStrike">
                          <a:solidFill>
                            <a:srgbClr val="333333"/>
                          </a:solidFill>
                          <a:latin typeface="Calibri"/>
                          <a:ea typeface="Calibri"/>
                          <a:cs typeface="Calibri"/>
                          <a:sym typeface="Calibri"/>
                        </a:rPr>
                        <a:t>La comunidad</a:t>
                      </a:r>
                      <a:endParaRPr sz="13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64"/>
          <p:cNvSpPr txBox="1"/>
          <p:nvPr>
            <p:ph type="title"/>
          </p:nvPr>
        </p:nvSpPr>
        <p:spPr>
          <a:xfrm>
            <a:off x="311700" y="462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3: Pasos clave en el proceso de periodismo ciudadano</a:t>
            </a:r>
            <a:endParaRPr sz="2200"/>
          </a:p>
        </p:txBody>
      </p:sp>
      <p:sp>
        <p:nvSpPr>
          <p:cNvPr id="529" name="Google Shape;529;p64"/>
          <p:cNvSpPr txBox="1"/>
          <p:nvPr>
            <p:ph idx="1" type="body"/>
          </p:nvPr>
        </p:nvSpPr>
        <p:spPr>
          <a:xfrm>
            <a:off x="311700" y="1177600"/>
            <a:ext cx="8456700" cy="2790900"/>
          </a:xfrm>
          <a:prstGeom prst="rect">
            <a:avLst/>
          </a:prstGeom>
          <a:noFill/>
          <a:ln>
            <a:noFill/>
          </a:ln>
        </p:spPr>
        <p:txBody>
          <a:bodyPr anchorCtr="0" anchor="t" bIns="91425" lIns="91425" spcFirstLastPara="1" rIns="91425" wrap="square" tIns="91425">
            <a:noAutofit/>
          </a:bodyPr>
          <a:lstStyle/>
          <a:p>
            <a:pPr indent="-336550" lvl="0" marL="457200" rtl="0" algn="l">
              <a:lnSpc>
                <a:spcPct val="100000"/>
              </a:lnSpc>
              <a:spcBef>
                <a:spcPts val="700"/>
              </a:spcBef>
              <a:spcAft>
                <a:spcPts val="0"/>
              </a:spcAft>
              <a:buClr>
                <a:schemeClr val="dk1"/>
              </a:buClr>
              <a:buSzPts val="1700"/>
              <a:buAutoNum type="arabicPeriod"/>
            </a:pPr>
            <a:r>
              <a:rPr b="0" i="0" lang="en-US" sz="1700" u="none">
                <a:solidFill>
                  <a:schemeClr val="dk1"/>
                </a:solidFill>
              </a:rPr>
              <a:t>Elegir la temática de interés basándose en el mapeo de la comunidad realizado durante el proceso de transformación de la iglesia y de la comunidad: Este paso asegurará que la historia tenga el respaldo de la comunidad y brindará un cierto nivel de protección para el periodista ciudadano (ver seguridad física y digital en la sección anterior sobre «limitaciones»).</a:t>
            </a:r>
            <a:endParaRPr sz="1700">
              <a:solidFill>
                <a:schemeClr val="dk1"/>
              </a:solidFill>
            </a:endParaRPr>
          </a:p>
          <a:p>
            <a:pPr indent="0" lvl="0" marL="0" rtl="0" algn="l">
              <a:lnSpc>
                <a:spcPct val="100000"/>
              </a:lnSpc>
              <a:spcBef>
                <a:spcPts val="0"/>
              </a:spcBef>
              <a:spcAft>
                <a:spcPts val="0"/>
              </a:spcAft>
              <a:buSzPts val="1400"/>
              <a:buNone/>
            </a:pPr>
            <a:r>
              <a:t/>
            </a:r>
            <a:endParaRPr sz="1700">
              <a:solidFill>
                <a:schemeClr val="dk1"/>
              </a:solidFill>
            </a:endParaRPr>
          </a:p>
          <a:p>
            <a:pPr indent="-336550" lvl="0" marL="457200" rtl="0" algn="l">
              <a:lnSpc>
                <a:spcPct val="100000"/>
              </a:lnSpc>
              <a:spcBef>
                <a:spcPts val="0"/>
              </a:spcBef>
              <a:spcAft>
                <a:spcPts val="0"/>
              </a:spcAft>
              <a:buClr>
                <a:schemeClr val="dk1"/>
              </a:buClr>
              <a:buSzPts val="1700"/>
              <a:buAutoNum type="arabicPeriod"/>
            </a:pPr>
            <a:r>
              <a:rPr b="0" i="0" lang="en-US" sz="1700" u="none">
                <a:solidFill>
                  <a:schemeClr val="dk1"/>
                </a:solidFill>
              </a:rPr>
              <a:t>Investigar y tener claros sus derechos como periodista ciudadano: Estas son algunas de las preguntas clave que debería considerar al usar esta herramienta: </a:t>
            </a:r>
            <a:endParaRPr sz="1700">
              <a:solidFill>
                <a:schemeClr val="dk1"/>
              </a:solidFill>
            </a:endParaRPr>
          </a:p>
          <a:p>
            <a:pPr indent="-336550" lvl="1" marL="914400" rtl="0" algn="l">
              <a:lnSpc>
                <a:spcPct val="100000"/>
              </a:lnSpc>
              <a:spcBef>
                <a:spcPts val="0"/>
              </a:spcBef>
              <a:spcAft>
                <a:spcPts val="0"/>
              </a:spcAft>
              <a:buClr>
                <a:schemeClr val="dk1"/>
              </a:buClr>
              <a:buSzPts val="1700"/>
              <a:buAutoNum type="alphaLcPeriod"/>
            </a:pPr>
            <a:r>
              <a:rPr b="0" i="0" lang="en-US" sz="1700" u="none">
                <a:solidFill>
                  <a:schemeClr val="dk1"/>
                </a:solidFill>
              </a:rPr>
              <a:t>¿Existe una ley de derecho a la información? </a:t>
            </a:r>
            <a:endParaRPr sz="1700">
              <a:solidFill>
                <a:schemeClr val="dk1"/>
              </a:solidFill>
            </a:endParaRPr>
          </a:p>
          <a:p>
            <a:pPr indent="-336550" lvl="1" marL="914400" rtl="0" algn="l">
              <a:lnSpc>
                <a:spcPct val="100000"/>
              </a:lnSpc>
              <a:spcBef>
                <a:spcPts val="0"/>
              </a:spcBef>
              <a:spcAft>
                <a:spcPts val="0"/>
              </a:spcAft>
              <a:buClr>
                <a:schemeClr val="dk1"/>
              </a:buClr>
              <a:buSzPts val="1700"/>
              <a:buAutoNum type="alphaLcPeriod"/>
            </a:pPr>
            <a:r>
              <a:rPr b="0" i="0" lang="en-US" sz="1700" u="none">
                <a:solidFill>
                  <a:schemeClr val="dk1"/>
                </a:solidFill>
              </a:rPr>
              <a:t>¿Existen otras leyes que puedan apoyar la recopilación de la información que necesitamos en el formato que deseamos, como la captura de imágenes de vídeo?</a:t>
            </a:r>
            <a:endParaRPr sz="1700">
              <a:solidFill>
                <a:schemeClr val="dk1"/>
              </a:solidFill>
            </a:endParaRPr>
          </a:p>
          <a:p>
            <a:pPr indent="0" lvl="0" marL="0" rtl="0" algn="l">
              <a:lnSpc>
                <a:spcPct val="100000"/>
              </a:lnSpc>
              <a:spcBef>
                <a:spcPts val="700"/>
              </a:spcBef>
              <a:spcAft>
                <a:spcPts val="0"/>
              </a:spcAft>
              <a:buSzPts val="1400"/>
              <a:buNone/>
            </a:pPr>
            <a:r>
              <a:t/>
            </a:r>
            <a:endParaRPr sz="1700">
              <a:solidFill>
                <a:schemeClr val="dk1"/>
              </a:solidFill>
            </a:endParaRPr>
          </a:p>
          <a:p>
            <a:pPr indent="0" lvl="0" marL="0" rtl="0" algn="l">
              <a:lnSpc>
                <a:spcPct val="100000"/>
              </a:lnSpc>
              <a:spcBef>
                <a:spcPts val="1400"/>
              </a:spcBef>
              <a:spcAft>
                <a:spcPts val="0"/>
              </a:spcAft>
              <a:buSzPts val="1400"/>
              <a:buNone/>
            </a:pPr>
            <a:r>
              <a:t/>
            </a:r>
            <a:endParaRPr sz="17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65"/>
          <p:cNvSpPr txBox="1"/>
          <p:nvPr>
            <p:ph type="title"/>
          </p:nvPr>
        </p:nvSpPr>
        <p:spPr>
          <a:xfrm>
            <a:off x="311700" y="0"/>
            <a:ext cx="5335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3: Pasos clave en el proceso de periodismo ciudadano</a:t>
            </a:r>
            <a:endParaRPr sz="2200"/>
          </a:p>
        </p:txBody>
      </p:sp>
      <p:sp>
        <p:nvSpPr>
          <p:cNvPr id="535" name="Google Shape;535;p65"/>
          <p:cNvSpPr txBox="1"/>
          <p:nvPr>
            <p:ph idx="1" type="body"/>
          </p:nvPr>
        </p:nvSpPr>
        <p:spPr>
          <a:xfrm>
            <a:off x="311700" y="1040850"/>
            <a:ext cx="8539200" cy="338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700"/>
              </a:spcBef>
              <a:spcAft>
                <a:spcPts val="0"/>
              </a:spcAft>
              <a:buSzPts val="1400"/>
              <a:buNone/>
            </a:pPr>
            <a:r>
              <a:rPr b="0" i="0" lang="en-US" sz="1700" u="none">
                <a:solidFill>
                  <a:schemeClr val="dk1"/>
                </a:solidFill>
              </a:rPr>
              <a:t>3.	Sea un periodista ciudadano responsable que opera en el marco de directrices éticas:</a:t>
            </a:r>
            <a:endParaRPr sz="1700">
              <a:solidFill>
                <a:schemeClr val="dk1"/>
              </a:solidFill>
            </a:endParaRPr>
          </a:p>
          <a:p>
            <a:pPr indent="-336550" lvl="1" marL="914400" rtl="0" algn="l">
              <a:lnSpc>
                <a:spcPct val="100000"/>
              </a:lnSpc>
              <a:spcBef>
                <a:spcPts val="700"/>
              </a:spcBef>
              <a:spcAft>
                <a:spcPts val="0"/>
              </a:spcAft>
              <a:buClr>
                <a:schemeClr val="dk1"/>
              </a:buClr>
              <a:buSzPts val="1700"/>
              <a:buAutoNum type="alphaLcPeriod"/>
            </a:pPr>
            <a:r>
              <a:rPr b="0" i="0" lang="en-US" sz="1700" u="none">
                <a:solidFill>
                  <a:schemeClr val="dk1"/>
                </a:solidFill>
              </a:rPr>
              <a:t>Informe los hechos con exactitud.</a:t>
            </a:r>
            <a:endParaRPr sz="1700">
              <a:solidFill>
                <a:schemeClr val="dk1"/>
              </a:solidFill>
            </a:endParaRPr>
          </a:p>
          <a:p>
            <a:pPr indent="-336550" lvl="1" marL="914400" rtl="0" algn="l">
              <a:lnSpc>
                <a:spcPct val="100000"/>
              </a:lnSpc>
              <a:spcBef>
                <a:spcPts val="0"/>
              </a:spcBef>
              <a:spcAft>
                <a:spcPts val="0"/>
              </a:spcAft>
              <a:buClr>
                <a:schemeClr val="dk1"/>
              </a:buClr>
              <a:buSzPts val="1700"/>
              <a:buAutoNum type="alphaLcPeriod"/>
            </a:pPr>
            <a:r>
              <a:rPr b="0" i="0" lang="en-US" sz="1700" u="none">
                <a:solidFill>
                  <a:schemeClr val="dk1"/>
                </a:solidFill>
              </a:rPr>
              <a:t>Evite el plagio.</a:t>
            </a:r>
            <a:endParaRPr sz="1700">
              <a:solidFill>
                <a:schemeClr val="dk1"/>
              </a:solidFill>
            </a:endParaRPr>
          </a:p>
          <a:p>
            <a:pPr indent="-336550" lvl="1" marL="914400" rtl="0" algn="l">
              <a:lnSpc>
                <a:spcPct val="100000"/>
              </a:lnSpc>
              <a:spcBef>
                <a:spcPts val="0"/>
              </a:spcBef>
              <a:spcAft>
                <a:spcPts val="0"/>
              </a:spcAft>
              <a:buClr>
                <a:schemeClr val="dk1"/>
              </a:buClr>
              <a:buSzPts val="1700"/>
              <a:buAutoNum type="alphaLcPeriod"/>
            </a:pPr>
            <a:r>
              <a:rPr b="0" i="0" lang="en-US" sz="1700" u="none">
                <a:solidFill>
                  <a:schemeClr val="dk1"/>
                </a:solidFill>
              </a:rPr>
              <a:t>Respete el derecho a la privacidad de las personas.</a:t>
            </a:r>
            <a:endParaRPr sz="1700">
              <a:solidFill>
                <a:schemeClr val="dk1"/>
              </a:solidFill>
            </a:endParaRPr>
          </a:p>
          <a:p>
            <a:pPr indent="-336550" lvl="1" marL="914400" rtl="0" algn="l">
              <a:lnSpc>
                <a:spcPct val="100000"/>
              </a:lnSpc>
              <a:spcBef>
                <a:spcPts val="0"/>
              </a:spcBef>
              <a:spcAft>
                <a:spcPts val="0"/>
              </a:spcAft>
              <a:buClr>
                <a:schemeClr val="dk1"/>
              </a:buClr>
              <a:buSzPts val="1700"/>
              <a:buAutoNum type="alphaLcPeriod"/>
            </a:pPr>
            <a:r>
              <a:rPr b="0" i="0" lang="en-US" sz="1700" u="none">
                <a:solidFill>
                  <a:schemeClr val="dk1"/>
                </a:solidFill>
              </a:rPr>
              <a:t>Entienda las sensibilidades contextuales de una comunidad o de las personas involucradas.</a:t>
            </a:r>
            <a:endParaRPr sz="1700">
              <a:solidFill>
                <a:schemeClr val="dk1"/>
              </a:solidFill>
            </a:endParaRPr>
          </a:p>
          <a:p>
            <a:pPr indent="-336550" lvl="1" marL="914400" rtl="0" algn="l">
              <a:lnSpc>
                <a:spcPct val="100000"/>
              </a:lnSpc>
              <a:spcBef>
                <a:spcPts val="0"/>
              </a:spcBef>
              <a:spcAft>
                <a:spcPts val="0"/>
              </a:spcAft>
              <a:buClr>
                <a:schemeClr val="dk1"/>
              </a:buClr>
              <a:buSzPts val="1700"/>
              <a:buAutoNum type="alphaLcPeriod"/>
            </a:pPr>
            <a:r>
              <a:rPr b="0" i="0" lang="en-US" sz="1700" u="none">
                <a:solidFill>
                  <a:schemeClr val="dk1"/>
                </a:solidFill>
              </a:rPr>
              <a:t>Solicite los permisos necesarios (por ejemplo, para filmar secuencias de video hacer fotografías o utilizar nombres u otra información que pueda identificar a las fuentes).</a:t>
            </a:r>
            <a:endParaRPr sz="1700">
              <a:solidFill>
                <a:schemeClr val="dk1"/>
              </a:solidFill>
            </a:endParaRPr>
          </a:p>
          <a:p>
            <a:pPr indent="0" lvl="0" marL="0" rtl="0" algn="l">
              <a:lnSpc>
                <a:spcPct val="100000"/>
              </a:lnSpc>
              <a:spcBef>
                <a:spcPts val="700"/>
              </a:spcBef>
              <a:spcAft>
                <a:spcPts val="0"/>
              </a:spcAft>
              <a:buSzPts val="1400"/>
              <a:buNone/>
            </a:pPr>
            <a:r>
              <a:rPr b="0" i="0" lang="en-US" sz="1700" u="none">
                <a:solidFill>
                  <a:schemeClr val="dk1"/>
                </a:solidFill>
              </a:rPr>
              <a:t>4.	Organice su historia</a:t>
            </a:r>
            <a:endParaRPr sz="1700">
              <a:solidFill>
                <a:schemeClr val="dk1"/>
              </a:solidFill>
            </a:endParaRPr>
          </a:p>
          <a:p>
            <a:pPr indent="0" lvl="0" marL="0" rtl="0" algn="l">
              <a:lnSpc>
                <a:spcPct val="100000"/>
              </a:lnSpc>
              <a:spcBef>
                <a:spcPts val="700"/>
              </a:spcBef>
              <a:spcAft>
                <a:spcPts val="0"/>
              </a:spcAft>
              <a:buSzPts val="1400"/>
              <a:buNone/>
            </a:pPr>
            <a:r>
              <a:rPr b="0" i="0" lang="en-US" sz="1700" u="none">
                <a:solidFill>
                  <a:schemeClr val="dk1"/>
                </a:solidFill>
              </a:rPr>
              <a:t>5.	Piense en los canales de difusión y sea creativo/a (puede encontrar ideas en la</a:t>
            </a:r>
            <a:br>
              <a:rPr lang="en-US" sz="1700">
                <a:solidFill>
                  <a:schemeClr val="dk1"/>
                </a:solidFill>
              </a:rPr>
            </a:br>
            <a:r>
              <a:rPr b="0" i="0" lang="en-US" sz="1700" u="none">
                <a:solidFill>
                  <a:schemeClr val="dk1"/>
                </a:solidFill>
              </a:rPr>
              <a:t>	plantilla que aparece en el anexo).</a:t>
            </a:r>
            <a:endParaRPr sz="1700">
              <a:solidFill>
                <a:schemeClr val="dk1"/>
              </a:solidFill>
            </a:endParaRPr>
          </a:p>
          <a:p>
            <a:pPr indent="0" lvl="0" marL="0" rtl="0" algn="l">
              <a:lnSpc>
                <a:spcPct val="100000"/>
              </a:lnSpc>
              <a:spcBef>
                <a:spcPts val="700"/>
              </a:spcBef>
              <a:spcAft>
                <a:spcPts val="0"/>
              </a:spcAft>
              <a:buSzPts val="1400"/>
              <a:buNone/>
            </a:pPr>
            <a:r>
              <a:t/>
            </a:r>
            <a:endParaRPr sz="1700">
              <a:solidFill>
                <a:schemeClr val="dk1"/>
              </a:solidFill>
            </a:endParaRPr>
          </a:p>
          <a:p>
            <a:pPr indent="0" lvl="0" marL="0" rtl="0" algn="l">
              <a:lnSpc>
                <a:spcPct val="100000"/>
              </a:lnSpc>
              <a:spcBef>
                <a:spcPts val="1400"/>
              </a:spcBef>
              <a:spcAft>
                <a:spcPts val="0"/>
              </a:spcAft>
              <a:buSzPts val="1400"/>
              <a:buNone/>
            </a:pPr>
            <a:r>
              <a:t/>
            </a:r>
            <a:endParaRPr sz="17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66"/>
          <p:cNvSpPr txBox="1"/>
          <p:nvPr>
            <p:ph type="title"/>
          </p:nvPr>
        </p:nvSpPr>
        <p:spPr>
          <a:xfrm>
            <a:off x="311700" y="-40750"/>
            <a:ext cx="54114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3: Ejercicio: Cree una historia ficticia</a:t>
            </a:r>
            <a:endParaRPr sz="2200"/>
          </a:p>
        </p:txBody>
      </p:sp>
      <p:sp>
        <p:nvSpPr>
          <p:cNvPr id="541" name="Google Shape;541;p66"/>
          <p:cNvSpPr txBox="1"/>
          <p:nvPr>
            <p:ph idx="1" type="body"/>
          </p:nvPr>
        </p:nvSpPr>
        <p:spPr>
          <a:xfrm>
            <a:off x="311700" y="789700"/>
            <a:ext cx="8718300" cy="3126300"/>
          </a:xfrm>
          <a:prstGeom prst="rect">
            <a:avLst/>
          </a:prstGeom>
          <a:noFill/>
          <a:ln>
            <a:noFill/>
          </a:ln>
        </p:spPr>
        <p:txBody>
          <a:bodyPr anchorCtr="0" anchor="t" bIns="91425" lIns="91425" spcFirstLastPara="1" rIns="91425" wrap="square" tIns="91425">
            <a:noAutofit/>
          </a:bodyPr>
          <a:lstStyle/>
          <a:p>
            <a:pPr indent="-336550" lvl="0" marL="457200" rtl="0" algn="l">
              <a:lnSpc>
                <a:spcPct val="100000"/>
              </a:lnSpc>
              <a:spcBef>
                <a:spcPts val="0"/>
              </a:spcBef>
              <a:spcAft>
                <a:spcPts val="0"/>
              </a:spcAft>
              <a:buClr>
                <a:schemeClr val="dk1"/>
              </a:buClr>
              <a:buSzPts val="1700"/>
              <a:buAutoNum type="arabicPeriod"/>
            </a:pPr>
            <a:r>
              <a:rPr b="1" i="0" lang="en-US" sz="1700" u="none">
                <a:solidFill>
                  <a:schemeClr val="dk1"/>
                </a:solidFill>
              </a:rPr>
              <a:t>Acuerden un tema a abordar como grupo</a:t>
            </a:r>
            <a:endParaRPr b="1" sz="1700">
              <a:solidFill>
                <a:schemeClr val="dk1"/>
              </a:solidFill>
            </a:endParaRPr>
          </a:p>
          <a:p>
            <a:pPr indent="-336550" lvl="0" marL="457200" rtl="0" algn="l">
              <a:lnSpc>
                <a:spcPct val="100000"/>
              </a:lnSpc>
              <a:spcBef>
                <a:spcPts val="1000"/>
              </a:spcBef>
              <a:spcAft>
                <a:spcPts val="0"/>
              </a:spcAft>
              <a:buClr>
                <a:schemeClr val="dk1"/>
              </a:buClr>
              <a:buSzPts val="1700"/>
              <a:buAutoNum type="arabicPeriod"/>
            </a:pPr>
            <a:r>
              <a:rPr b="1" i="0" lang="en-US" sz="1700" u="none">
                <a:solidFill>
                  <a:schemeClr val="dk1"/>
                </a:solidFill>
              </a:rPr>
              <a:t>Organice su historia:</a:t>
            </a:r>
            <a:endParaRPr b="1" sz="1700">
              <a:solidFill>
                <a:schemeClr val="dk1"/>
              </a:solidFill>
            </a:endParaRPr>
          </a:p>
          <a:p>
            <a:pPr indent="-336550" lvl="1" marL="914400" rtl="0" algn="l">
              <a:lnSpc>
                <a:spcPct val="100000"/>
              </a:lnSpc>
              <a:spcBef>
                <a:spcPts val="1000"/>
              </a:spcBef>
              <a:spcAft>
                <a:spcPts val="0"/>
              </a:spcAft>
              <a:buClr>
                <a:schemeClr val="dk1"/>
              </a:buClr>
              <a:buSzPts val="1700"/>
              <a:buAutoNum type="alphaLcPeriod"/>
            </a:pPr>
            <a:r>
              <a:rPr b="0" i="0" lang="en-US" sz="1700" u="none">
                <a:solidFill>
                  <a:schemeClr val="dk1"/>
                </a:solidFill>
              </a:rPr>
              <a:t>¿Qué está ocurriendo o ha ocurrido? </a:t>
            </a:r>
            <a:endParaRPr sz="1700">
              <a:solidFill>
                <a:schemeClr val="dk1"/>
              </a:solidFill>
            </a:endParaRPr>
          </a:p>
          <a:p>
            <a:pPr indent="-336550" lvl="1" marL="914400" rtl="0" algn="l">
              <a:lnSpc>
                <a:spcPct val="100000"/>
              </a:lnSpc>
              <a:spcBef>
                <a:spcPts val="1000"/>
              </a:spcBef>
              <a:spcAft>
                <a:spcPts val="0"/>
              </a:spcAft>
              <a:buClr>
                <a:schemeClr val="dk1"/>
              </a:buClr>
              <a:buSzPts val="1700"/>
              <a:buAutoNum type="alphaLcPeriod"/>
            </a:pPr>
            <a:r>
              <a:rPr b="0" i="0" lang="en-US" sz="1700" u="none">
                <a:solidFill>
                  <a:schemeClr val="dk1"/>
                </a:solidFill>
              </a:rPr>
              <a:t>¿Quién, dónde y cuándo? </a:t>
            </a:r>
            <a:endParaRPr sz="1700">
              <a:solidFill>
                <a:schemeClr val="dk1"/>
              </a:solidFill>
            </a:endParaRPr>
          </a:p>
          <a:p>
            <a:pPr indent="-336550" lvl="1" marL="914400" rtl="0" algn="l">
              <a:lnSpc>
                <a:spcPct val="100000"/>
              </a:lnSpc>
              <a:spcBef>
                <a:spcPts val="1000"/>
              </a:spcBef>
              <a:spcAft>
                <a:spcPts val="0"/>
              </a:spcAft>
              <a:buClr>
                <a:schemeClr val="dk1"/>
              </a:buClr>
              <a:buSzPts val="1700"/>
              <a:buAutoNum type="alphaLcPeriod"/>
            </a:pPr>
            <a:r>
              <a:rPr b="0" i="0" lang="en-US" sz="1700" u="none">
                <a:solidFill>
                  <a:schemeClr val="dk1"/>
                </a:solidFill>
              </a:rPr>
              <a:t>¿Por qué está ocurriendo o ha ocurrido? </a:t>
            </a:r>
            <a:endParaRPr sz="1700">
              <a:solidFill>
                <a:schemeClr val="dk1"/>
              </a:solidFill>
            </a:endParaRPr>
          </a:p>
          <a:p>
            <a:pPr indent="-336550" lvl="1" marL="914400" rtl="0" algn="l">
              <a:lnSpc>
                <a:spcPct val="100000"/>
              </a:lnSpc>
              <a:spcBef>
                <a:spcPts val="1000"/>
              </a:spcBef>
              <a:spcAft>
                <a:spcPts val="0"/>
              </a:spcAft>
              <a:buClr>
                <a:schemeClr val="dk1"/>
              </a:buClr>
              <a:buSzPts val="1700"/>
              <a:buAutoNum type="alphaLcPeriod"/>
            </a:pPr>
            <a:r>
              <a:rPr b="0" i="0" lang="en-US" sz="1700" u="none">
                <a:solidFill>
                  <a:schemeClr val="dk1"/>
                </a:solidFill>
              </a:rPr>
              <a:t>¿Cómo está afectando a las personas y por qué es importante? </a:t>
            </a:r>
            <a:endParaRPr sz="1700">
              <a:solidFill>
                <a:schemeClr val="dk1"/>
              </a:solidFill>
            </a:endParaRPr>
          </a:p>
          <a:p>
            <a:pPr indent="-336550" lvl="1" marL="914400" rtl="0" algn="l">
              <a:lnSpc>
                <a:spcPct val="100000"/>
              </a:lnSpc>
              <a:spcBef>
                <a:spcPts val="1000"/>
              </a:spcBef>
              <a:spcAft>
                <a:spcPts val="0"/>
              </a:spcAft>
              <a:buClr>
                <a:schemeClr val="dk1"/>
              </a:buClr>
              <a:buSzPts val="1700"/>
              <a:buAutoNum type="alphaLcPeriod"/>
            </a:pPr>
            <a:r>
              <a:rPr b="0" i="0" lang="en-US" sz="1700" u="none">
                <a:solidFill>
                  <a:schemeClr val="dk1"/>
                </a:solidFill>
              </a:rPr>
              <a:t>¿Qué tiene que suceder ahora?</a:t>
            </a:r>
            <a:endParaRPr sz="1700">
              <a:solidFill>
                <a:schemeClr val="dk1"/>
              </a:solidFill>
            </a:endParaRPr>
          </a:p>
          <a:p>
            <a:pPr indent="-336550" lvl="1" marL="914400" rtl="0" algn="l">
              <a:lnSpc>
                <a:spcPct val="100000"/>
              </a:lnSpc>
              <a:spcBef>
                <a:spcPts val="1000"/>
              </a:spcBef>
              <a:spcAft>
                <a:spcPts val="0"/>
              </a:spcAft>
              <a:buClr>
                <a:schemeClr val="dk1"/>
              </a:buClr>
              <a:buSzPts val="1700"/>
              <a:buAutoNum type="alphaLcPeriod"/>
            </a:pPr>
            <a:r>
              <a:rPr b="0" i="0" lang="en-US" sz="1700" u="none">
                <a:solidFill>
                  <a:schemeClr val="dk1"/>
                </a:solidFill>
              </a:rPr>
              <a:t>¿Quiénes pueden ayudar a abordar el problema? Y ¿tienen conciencia del problema?  </a:t>
            </a:r>
            <a:endParaRPr sz="1700">
              <a:solidFill>
                <a:schemeClr val="dk1"/>
              </a:solidFill>
            </a:endParaRPr>
          </a:p>
          <a:p>
            <a:pPr indent="-336550" lvl="0" marL="457200" rtl="0" algn="l">
              <a:lnSpc>
                <a:spcPct val="100000"/>
              </a:lnSpc>
              <a:spcBef>
                <a:spcPts val="1000"/>
              </a:spcBef>
              <a:spcAft>
                <a:spcPts val="0"/>
              </a:spcAft>
              <a:buClr>
                <a:schemeClr val="dk1"/>
              </a:buClr>
              <a:buSzPts val="1700"/>
              <a:buAutoNum type="arabicPeriod"/>
            </a:pPr>
            <a:r>
              <a:rPr b="1" i="0" lang="en-US" sz="1700" u="none">
                <a:solidFill>
                  <a:schemeClr val="dk1"/>
                </a:solidFill>
              </a:rPr>
              <a:t>Piense en los canales de difusión y sea creativo/a</a:t>
            </a:r>
            <a:r>
              <a:rPr b="0" i="0" lang="en-US" sz="1700" u="none">
                <a:solidFill>
                  <a:schemeClr val="dk1"/>
                </a:solidFill>
              </a:rPr>
              <a:t> (puede encontrar ideas en la plantilla en el anexo).</a:t>
            </a:r>
            <a:endParaRPr sz="1700">
              <a:solidFill>
                <a:schemeClr val="dk1"/>
              </a:solidFill>
            </a:endParaRPr>
          </a:p>
          <a:p>
            <a:pPr indent="0" lvl="0" marL="0" rtl="0" algn="l">
              <a:lnSpc>
                <a:spcPct val="100000"/>
              </a:lnSpc>
              <a:spcBef>
                <a:spcPts val="1000"/>
              </a:spcBef>
              <a:spcAft>
                <a:spcPts val="0"/>
              </a:spcAft>
              <a:buSzPts val="1400"/>
              <a:buNone/>
            </a:pPr>
            <a:r>
              <a:t/>
            </a:r>
            <a:endParaRPr sz="1700">
              <a:solidFill>
                <a:schemeClr val="dk1"/>
              </a:solidFill>
            </a:endParaRPr>
          </a:p>
          <a:p>
            <a:pPr indent="0" lvl="0" marL="0" rtl="0" algn="l">
              <a:lnSpc>
                <a:spcPct val="100000"/>
              </a:lnSpc>
              <a:spcBef>
                <a:spcPts val="1000"/>
              </a:spcBef>
              <a:spcAft>
                <a:spcPts val="1000"/>
              </a:spcAft>
              <a:buSzPts val="1400"/>
              <a:buNone/>
            </a:pPr>
            <a:r>
              <a:t/>
            </a:r>
            <a:endParaRPr sz="17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68"/>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u="none"/>
              <a:t>Orientación adicional </a:t>
            </a:r>
            <a:endParaRPr/>
          </a:p>
        </p:txBody>
      </p:sp>
      <p:sp>
        <p:nvSpPr>
          <p:cNvPr id="547" name="Google Shape;547;p68"/>
          <p:cNvSpPr txBox="1"/>
          <p:nvPr>
            <p:ph idx="1" type="body"/>
          </p:nvPr>
        </p:nvSpPr>
        <p:spPr>
          <a:xfrm>
            <a:off x="311700" y="930625"/>
            <a:ext cx="8520600" cy="349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en-US" sz="1500" u="none">
                <a:solidFill>
                  <a:schemeClr val="dk1"/>
                </a:solidFill>
              </a:rPr>
              <a:t>Para apoyar eficazmente a una iglesia y una comunidad concretas en el uso de esta herramienta, es esencial </a:t>
            </a:r>
            <a:r>
              <a:rPr lang="en-US" sz="1500">
                <a:solidFill>
                  <a:schemeClr val="dk1"/>
                </a:solidFill>
              </a:rPr>
              <a:t>reunir</a:t>
            </a:r>
            <a:r>
              <a:rPr b="0" i="0" lang="en-US" sz="1500" u="none">
                <a:solidFill>
                  <a:schemeClr val="dk1"/>
                </a:solidFill>
              </a:rPr>
              <a:t> información preliminar sobre el contexto de gobernanza sociopolítica local para determinar si permite el uso de una herramienta de este tipo.</a:t>
            </a:r>
            <a:endParaRPr sz="1500">
              <a:solidFill>
                <a:schemeClr val="dk1"/>
              </a:solidFill>
            </a:endParaRPr>
          </a:p>
          <a:p>
            <a:pPr indent="0" lvl="0" marL="0" rtl="0" algn="l">
              <a:lnSpc>
                <a:spcPct val="100000"/>
              </a:lnSpc>
              <a:spcBef>
                <a:spcPts val="1400"/>
              </a:spcBef>
              <a:spcAft>
                <a:spcPts val="0"/>
              </a:spcAft>
              <a:buSzPts val="1400"/>
              <a:buNone/>
            </a:pPr>
            <a:r>
              <a:rPr b="0" i="0" lang="en-US" sz="1500" u="none">
                <a:solidFill>
                  <a:schemeClr val="dk1"/>
                </a:solidFill>
              </a:rPr>
              <a:t>Realice una investigación básica sobre el panorama de los medios de comunicación en la comunidad. Las preguntas a continuación pueden servir de guía:</a:t>
            </a:r>
            <a:endParaRPr sz="1500">
              <a:solidFill>
                <a:schemeClr val="dk1"/>
              </a:solidFill>
            </a:endParaRPr>
          </a:p>
          <a:p>
            <a:pPr indent="-323850" lvl="0" marL="457200" rtl="0" algn="l">
              <a:lnSpc>
                <a:spcPct val="100000"/>
              </a:lnSpc>
              <a:spcBef>
                <a:spcPts val="1400"/>
              </a:spcBef>
              <a:spcAft>
                <a:spcPts val="0"/>
              </a:spcAft>
              <a:buClr>
                <a:schemeClr val="dk1"/>
              </a:buClr>
              <a:buSzPts val="1500"/>
              <a:buChar char="●"/>
            </a:pPr>
            <a:r>
              <a:rPr b="0" i="0" lang="en-US" sz="1500" u="none">
                <a:solidFill>
                  <a:schemeClr val="dk1"/>
                </a:solidFill>
              </a:rPr>
              <a:t>¿Existe una ley de derecho a la información? ¿Hay otras leyes que puedan apoyar la recopilación de la información?</a:t>
            </a:r>
            <a:endParaRPr sz="1500">
              <a:solidFill>
                <a:schemeClr val="dk1"/>
              </a:solidFill>
            </a:endParaRPr>
          </a:p>
          <a:p>
            <a:pPr indent="-323850" lvl="0" marL="457200" rtl="0" algn="l">
              <a:lnSpc>
                <a:spcPct val="100000"/>
              </a:lnSpc>
              <a:spcBef>
                <a:spcPts val="0"/>
              </a:spcBef>
              <a:spcAft>
                <a:spcPts val="0"/>
              </a:spcAft>
              <a:buClr>
                <a:schemeClr val="dk1"/>
              </a:buClr>
              <a:buSzPts val="1500"/>
              <a:buChar char="●"/>
            </a:pPr>
            <a:r>
              <a:rPr b="0" i="0" lang="en-US" sz="1500" u="none">
                <a:solidFill>
                  <a:schemeClr val="dk1"/>
                </a:solidFill>
              </a:rPr>
              <a:t>¿Hay alguna estación de radio comunitaria? </a:t>
            </a:r>
            <a:endParaRPr sz="1500">
              <a:solidFill>
                <a:schemeClr val="dk1"/>
              </a:solidFill>
            </a:endParaRPr>
          </a:p>
          <a:p>
            <a:pPr indent="-323850" lvl="0" marL="457200" rtl="0" algn="l">
              <a:lnSpc>
                <a:spcPct val="100000"/>
              </a:lnSpc>
              <a:spcBef>
                <a:spcPts val="0"/>
              </a:spcBef>
              <a:spcAft>
                <a:spcPts val="0"/>
              </a:spcAft>
              <a:buClr>
                <a:schemeClr val="dk1"/>
              </a:buClr>
              <a:buSzPts val="1500"/>
              <a:buChar char="●"/>
            </a:pPr>
            <a:r>
              <a:rPr b="0" i="0" lang="en-US" sz="1500" u="none">
                <a:solidFill>
                  <a:schemeClr val="dk1"/>
                </a:solidFill>
              </a:rPr>
              <a:t>Si la hay ¿está dispuesta a asociarse con periodistas ciudadanos para reproducir las historias? </a:t>
            </a:r>
            <a:endParaRPr sz="1500">
              <a:solidFill>
                <a:schemeClr val="dk1"/>
              </a:solidFill>
            </a:endParaRPr>
          </a:p>
          <a:p>
            <a:pPr indent="-323850" lvl="0" marL="457200" rtl="0" algn="l">
              <a:lnSpc>
                <a:spcPct val="100000"/>
              </a:lnSpc>
              <a:spcBef>
                <a:spcPts val="0"/>
              </a:spcBef>
              <a:spcAft>
                <a:spcPts val="0"/>
              </a:spcAft>
              <a:buClr>
                <a:schemeClr val="dk1"/>
              </a:buClr>
              <a:buSzPts val="1500"/>
              <a:buChar char="●"/>
            </a:pPr>
            <a:r>
              <a:rPr b="0" i="0" lang="en-US" sz="1500" u="none">
                <a:solidFill>
                  <a:schemeClr val="dk1"/>
                </a:solidFill>
              </a:rPr>
              <a:t>¿Estarían las personas involucradas en la radio comunitaria dispuestas a realizar algunas sesiones de capacitación con los periodistas ciudadanos? </a:t>
            </a:r>
            <a:endParaRPr sz="1500">
              <a:solidFill>
                <a:schemeClr val="dk1"/>
              </a:solidFill>
            </a:endParaRPr>
          </a:p>
          <a:p>
            <a:pPr indent="-323850" lvl="0" marL="457200" rtl="0" algn="l">
              <a:lnSpc>
                <a:spcPct val="100000"/>
              </a:lnSpc>
              <a:spcBef>
                <a:spcPts val="0"/>
              </a:spcBef>
              <a:spcAft>
                <a:spcPts val="0"/>
              </a:spcAft>
              <a:buClr>
                <a:schemeClr val="dk1"/>
              </a:buClr>
              <a:buSzPts val="1500"/>
              <a:buChar char="●"/>
            </a:pPr>
            <a:r>
              <a:rPr b="0" i="0" lang="en-US" sz="1500" u="none">
                <a:solidFill>
                  <a:schemeClr val="dk1"/>
                </a:solidFill>
              </a:rPr>
              <a:t>¿Qué otros idiomas se utilizan en la comunidad? Considere reunir a periodistas ciudadanos que puedan leer y escribir en esos idiomas, además del idioma oficial.</a:t>
            </a:r>
            <a:endParaRPr sz="1500">
              <a:solidFill>
                <a:schemeClr val="dk1"/>
              </a:solidFill>
            </a:endParaRPr>
          </a:p>
          <a:p>
            <a:pPr indent="0" lvl="0" marL="0" rtl="0" algn="l">
              <a:lnSpc>
                <a:spcPct val="100000"/>
              </a:lnSpc>
              <a:spcBef>
                <a:spcPts val="1400"/>
              </a:spcBef>
              <a:spcAft>
                <a:spcPts val="0"/>
              </a:spcAft>
              <a:buSzPts val="1400"/>
              <a:buNone/>
            </a:pPr>
            <a:r>
              <a:t/>
            </a:r>
            <a:endParaRPr sz="1500">
              <a:solidFill>
                <a:schemeClr val="dk1"/>
              </a:solidFill>
            </a:endParaRPr>
          </a:p>
          <a:p>
            <a:pPr indent="0" lvl="0" marL="0" rtl="0" algn="l">
              <a:lnSpc>
                <a:spcPct val="100000"/>
              </a:lnSpc>
              <a:spcBef>
                <a:spcPts val="1400"/>
              </a:spcBef>
              <a:spcAft>
                <a:spcPts val="0"/>
              </a:spcAft>
              <a:buSzPts val="1400"/>
              <a:buNone/>
            </a:pPr>
            <a:r>
              <a:t/>
            </a:r>
            <a:endParaRPr sz="1500">
              <a:solidFill>
                <a:schemeClr val="dk1"/>
              </a:solidFill>
            </a:endParaRPr>
          </a:p>
          <a:p>
            <a:pPr indent="0" lvl="0" marL="0" rtl="0" algn="l">
              <a:lnSpc>
                <a:spcPct val="115000"/>
              </a:lnSpc>
              <a:spcBef>
                <a:spcPts val="1400"/>
              </a:spcBef>
              <a:spcAft>
                <a:spcPts val="0"/>
              </a:spcAft>
              <a:buSzPts val="1400"/>
              <a:buNone/>
            </a:pPr>
            <a:r>
              <a:t/>
            </a:r>
            <a:endParaRPr sz="1500"/>
          </a:p>
          <a:p>
            <a:pPr indent="0" lvl="0" marL="0" rtl="0" algn="l">
              <a:lnSpc>
                <a:spcPct val="115000"/>
              </a:lnSpc>
              <a:spcBef>
                <a:spcPts val="1600"/>
              </a:spcBef>
              <a:spcAft>
                <a:spcPts val="1600"/>
              </a:spcAft>
              <a:buSzPts val="1400"/>
              <a:buNone/>
            </a:pPr>
            <a:r>
              <a:t/>
            </a:r>
            <a:endParaRPr sz="15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69"/>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u="none"/>
              <a:t>Lecturas complementarias</a:t>
            </a:r>
            <a:endParaRPr/>
          </a:p>
        </p:txBody>
      </p:sp>
      <p:sp>
        <p:nvSpPr>
          <p:cNvPr id="553" name="Google Shape;553;p69"/>
          <p:cNvSpPr txBox="1"/>
          <p:nvPr>
            <p:ph idx="1" type="body"/>
          </p:nvPr>
        </p:nvSpPr>
        <p:spPr>
          <a:xfrm>
            <a:off x="397825" y="1103625"/>
            <a:ext cx="6033600" cy="309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Todos los recursos a </a:t>
            </a:r>
            <a:r>
              <a:rPr lang="en-US"/>
              <a:t>continuación</a:t>
            </a:r>
            <a:r>
              <a:rPr lang="en-US"/>
              <a:t> solo </a:t>
            </a:r>
            <a:r>
              <a:rPr lang="en-US"/>
              <a:t>están</a:t>
            </a:r>
            <a:r>
              <a:rPr lang="en-US"/>
              <a:t> </a:t>
            </a:r>
            <a:r>
              <a:rPr lang="en-US"/>
              <a:t>disponibles</a:t>
            </a:r>
            <a:r>
              <a:rPr lang="en-US"/>
              <a:t> en inglés</a:t>
            </a:r>
            <a:endParaRPr/>
          </a:p>
          <a:p>
            <a:pPr indent="0" lvl="0" marL="0" rtl="0" algn="l">
              <a:lnSpc>
                <a:spcPct val="115000"/>
              </a:lnSpc>
              <a:spcBef>
                <a:spcPts val="0"/>
              </a:spcBef>
              <a:spcAft>
                <a:spcPts val="0"/>
              </a:spcAft>
              <a:buNone/>
            </a:pPr>
            <a:r>
              <a:t/>
            </a:r>
            <a:endParaRPr/>
          </a:p>
          <a:p>
            <a:pPr indent="-317500" lvl="0" marL="457200" rtl="0" algn="l">
              <a:lnSpc>
                <a:spcPct val="115000"/>
              </a:lnSpc>
              <a:spcBef>
                <a:spcPts val="0"/>
              </a:spcBef>
              <a:spcAft>
                <a:spcPts val="0"/>
              </a:spcAft>
              <a:buSzPts val="1400"/>
              <a:buAutoNum type="alphaUcPeriod"/>
            </a:pPr>
            <a:r>
              <a:rPr b="1" i="0" lang="en-US" u="sng">
                <a:solidFill>
                  <a:schemeClr val="hlink"/>
                </a:solidFill>
                <a:hlinkClick r:id="rId3"/>
              </a:rPr>
              <a:t>Participation guide: </a:t>
            </a:r>
            <a:r>
              <a:rPr b="1" lang="en-US" u="sng">
                <a:solidFill>
                  <a:schemeClr val="hlink"/>
                </a:solidFill>
                <a:hlinkClick r:id="rId4"/>
              </a:rPr>
              <a:t>Citizen Journalists</a:t>
            </a:r>
            <a:r>
              <a:rPr lang="en-US"/>
              <a:t> </a:t>
            </a:r>
            <a:endParaRPr/>
          </a:p>
          <a:p>
            <a:pPr indent="-317500" lvl="0" marL="457200" rtl="0" algn="l">
              <a:lnSpc>
                <a:spcPct val="115000"/>
              </a:lnSpc>
              <a:spcBef>
                <a:spcPts val="0"/>
              </a:spcBef>
              <a:spcAft>
                <a:spcPts val="0"/>
              </a:spcAft>
              <a:buSzPts val="1400"/>
              <a:buAutoNum type="alphaUcPeriod"/>
            </a:pPr>
            <a:r>
              <a:rPr b="1" i="0" lang="en-US" u="sng">
                <a:solidFill>
                  <a:srgbClr val="007D98"/>
                </a:solidFill>
                <a:hlinkClick r:id="rId5">
                  <a:extLst>
                    <a:ext uri="{A12FA001-AC4F-418D-AE19-62706E023703}">
                      <ahyp:hlinkClr val="tx"/>
                    </a:ext>
                  </a:extLst>
                </a:hlinkClick>
              </a:rPr>
              <a:t>Service-Learning Guide for Citizen Journalists</a:t>
            </a:r>
            <a:r>
              <a:rPr lang="en-US">
                <a:uFill>
                  <a:noFill/>
                </a:uFill>
                <a:hlinkClick r:id="rId6"/>
              </a:rPr>
              <a:t> </a:t>
            </a:r>
            <a:endParaRPr/>
          </a:p>
          <a:p>
            <a:pPr indent="-317500" lvl="0" marL="457200" rtl="0" algn="l">
              <a:lnSpc>
                <a:spcPct val="115000"/>
              </a:lnSpc>
              <a:spcBef>
                <a:spcPts val="0"/>
              </a:spcBef>
              <a:spcAft>
                <a:spcPts val="0"/>
              </a:spcAft>
              <a:buSzPts val="1400"/>
              <a:buAutoNum type="alphaUcPeriod"/>
            </a:pPr>
            <a:r>
              <a:rPr b="1" i="0" lang="en-US" u="sng">
                <a:solidFill>
                  <a:srgbClr val="007D98"/>
                </a:solidFill>
                <a:hlinkClick r:id="rId7">
                  <a:extLst>
                    <a:ext uri="{A12FA001-AC4F-418D-AE19-62706E023703}">
                      <ahyp:hlinkClr val="tx"/>
                    </a:ext>
                  </a:extLst>
                </a:hlinkClick>
              </a:rPr>
              <a:t>Citizen journalism</a:t>
            </a:r>
            <a:r>
              <a:rPr b="1" i="0" lang="en-US">
                <a:solidFill>
                  <a:srgbClr val="007D98"/>
                </a:solidFill>
                <a:uFill>
                  <a:noFill/>
                </a:uFill>
                <a:hlinkClick r:id="rId8">
                  <a:extLst>
                    <a:ext uri="{A12FA001-AC4F-418D-AE19-62706E023703}">
                      <ahyp:hlinkClr val="tx"/>
                    </a:ext>
                  </a:extLst>
                </a:hlinkClick>
              </a:rPr>
              <a:t> </a:t>
            </a:r>
            <a:endParaRPr/>
          </a:p>
          <a:p>
            <a:pPr indent="-317500" lvl="0" marL="457200" rtl="0" algn="l">
              <a:lnSpc>
                <a:spcPct val="115000"/>
              </a:lnSpc>
              <a:spcBef>
                <a:spcPts val="0"/>
              </a:spcBef>
              <a:spcAft>
                <a:spcPts val="0"/>
              </a:spcAft>
              <a:buSzPts val="1400"/>
              <a:buAutoNum type="alphaUcPeriod"/>
            </a:pPr>
            <a:r>
              <a:rPr b="1" i="0" lang="en-US" u="sng">
                <a:solidFill>
                  <a:srgbClr val="007D98"/>
                </a:solidFill>
                <a:hlinkClick r:id="rId9">
                  <a:extLst>
                    <a:ext uri="{A12FA001-AC4F-418D-AE19-62706E023703}">
                      <ahyp:hlinkClr val="tx"/>
                    </a:ext>
                  </a:extLst>
                </a:hlinkClick>
              </a:rPr>
              <a:t>Citizen Journalism Guidelines</a:t>
            </a:r>
            <a:r>
              <a:rPr lang="en-US"/>
              <a:t> </a:t>
            </a:r>
            <a:endParaRPr/>
          </a:p>
          <a:p>
            <a:pPr indent="-317500" lvl="0" marL="457200" rtl="0" algn="l">
              <a:lnSpc>
                <a:spcPct val="115000"/>
              </a:lnSpc>
              <a:spcBef>
                <a:spcPts val="0"/>
              </a:spcBef>
              <a:spcAft>
                <a:spcPts val="0"/>
              </a:spcAft>
              <a:buSzPts val="1400"/>
              <a:buAutoNum type="alphaUcPeriod"/>
            </a:pPr>
            <a:r>
              <a:rPr b="1" i="0" lang="en-US" u="sng">
                <a:solidFill>
                  <a:srgbClr val="007D98"/>
                </a:solidFill>
                <a:hlinkClick r:id="rId10">
                  <a:extLst>
                    <a:ext uri="{A12FA001-AC4F-418D-AE19-62706E023703}">
                      <ahyp:hlinkClr val="tx"/>
                    </a:ext>
                  </a:extLst>
                </a:hlinkClick>
              </a:rPr>
              <a:t>Media Literacy: Citizen Journalists</a:t>
            </a:r>
            <a:r>
              <a:rPr b="0" i="0" lang="en-US" u="sng">
                <a:solidFill>
                  <a:srgbClr val="007D98"/>
                </a:solidFill>
                <a:hlinkClick r:id="rId11">
                  <a:extLst>
                    <a:ext uri="{A12FA001-AC4F-418D-AE19-62706E023703}">
                      <ahyp:hlinkClr val="tx"/>
                    </a:ext>
                  </a:extLst>
                </a:hlinkClick>
              </a:rPr>
              <a:t> </a:t>
            </a:r>
            <a:endParaRPr/>
          </a:p>
          <a:p>
            <a:pPr indent="-317500" lvl="0" marL="457200" rtl="0" algn="l">
              <a:lnSpc>
                <a:spcPct val="115000"/>
              </a:lnSpc>
              <a:spcBef>
                <a:spcPts val="0"/>
              </a:spcBef>
              <a:spcAft>
                <a:spcPts val="0"/>
              </a:spcAft>
              <a:buSzPts val="1400"/>
              <a:buAutoNum type="alphaUcPeriod"/>
            </a:pPr>
            <a:r>
              <a:rPr b="1" i="0" lang="en-US" u="sng">
                <a:solidFill>
                  <a:srgbClr val="007D98"/>
                </a:solidFill>
                <a:hlinkClick r:id="rId12">
                  <a:extLst>
                    <a:ext uri="{A12FA001-AC4F-418D-AE19-62706E023703}">
                      <ahyp:hlinkClr val="tx"/>
                    </a:ext>
                  </a:extLst>
                </a:hlinkClick>
              </a:rPr>
              <a:t>Advocacy and social accountability toolbox</a:t>
            </a:r>
            <a:endParaRPr/>
          </a:p>
          <a:p>
            <a:pPr indent="-317500" lvl="0" marL="457200" rtl="0" algn="l">
              <a:lnSpc>
                <a:spcPct val="115000"/>
              </a:lnSpc>
              <a:spcBef>
                <a:spcPts val="0"/>
              </a:spcBef>
              <a:spcAft>
                <a:spcPts val="0"/>
              </a:spcAft>
              <a:buSzPts val="1400"/>
              <a:buAutoNum type="alphaUcPeriod"/>
            </a:pPr>
            <a:r>
              <a:rPr b="1" i="0" lang="en-US" u="sng">
                <a:solidFill>
                  <a:srgbClr val="007D98"/>
                </a:solidFill>
                <a:hlinkClick r:id="rId13">
                  <a:extLst>
                    <a:ext uri="{A12FA001-AC4F-418D-AE19-62706E023703}">
                      <ahyp:hlinkClr val="tx"/>
                    </a:ext>
                  </a:extLst>
                </a:hlinkClick>
              </a:rPr>
              <a:t>Local media survival guide</a:t>
            </a:r>
            <a:endParaRPr/>
          </a:p>
          <a:p>
            <a:pPr indent="-317500" lvl="0" marL="457200" rtl="0" algn="l">
              <a:lnSpc>
                <a:spcPct val="115000"/>
              </a:lnSpc>
              <a:spcBef>
                <a:spcPts val="0"/>
              </a:spcBef>
              <a:spcAft>
                <a:spcPts val="0"/>
              </a:spcAft>
              <a:buSzPts val="1400"/>
              <a:buAutoNum type="alphaUcPeriod"/>
            </a:pPr>
            <a:r>
              <a:rPr b="1" i="0" lang="en-US" u="sng">
                <a:solidFill>
                  <a:srgbClr val="007D98"/>
                </a:solidFill>
                <a:hlinkClick r:id="rId14">
                  <a:extLst>
                    <a:ext uri="{A12FA001-AC4F-418D-AE19-62706E023703}">
                      <ahyp:hlinkClr val="tx"/>
                    </a:ext>
                  </a:extLst>
                </a:hlinkClick>
              </a:rPr>
              <a:t>Citizen journalism: practices, propaganda, pedagogy</a:t>
            </a:r>
            <a:r>
              <a:rPr b="0" i="0" lang="en-US" u="sng">
                <a:solidFill>
                  <a:srgbClr val="007D98"/>
                </a:solidFill>
                <a:hlinkClick r:id="rId15">
                  <a:extLst>
                    <a:ext uri="{A12FA001-AC4F-418D-AE19-62706E023703}">
                      <ahyp:hlinkClr val="tx"/>
                    </a:ext>
                  </a:extLst>
                </a:hlinkClick>
              </a:rPr>
              <a:t> </a:t>
            </a:r>
            <a:endParaRPr/>
          </a:p>
          <a:p>
            <a:pPr indent="-317500" lvl="0" marL="457200" rtl="0" algn="l">
              <a:lnSpc>
                <a:spcPct val="115000"/>
              </a:lnSpc>
              <a:spcBef>
                <a:spcPts val="0"/>
              </a:spcBef>
              <a:spcAft>
                <a:spcPts val="0"/>
              </a:spcAft>
              <a:buSzPts val="1400"/>
              <a:buAutoNum type="alphaUcPeriod"/>
            </a:pPr>
            <a:r>
              <a:rPr b="1" i="0" lang="en-US" u="sng">
                <a:solidFill>
                  <a:srgbClr val="007D98"/>
                </a:solidFill>
                <a:hlinkClick r:id="rId16">
                  <a:extLst>
                    <a:ext uri="{A12FA001-AC4F-418D-AE19-62706E023703}">
                      <ahyp:hlinkClr val="tx"/>
                    </a:ext>
                  </a:extLst>
                </a:hlinkClick>
              </a:rPr>
              <a:t>Female Zambian citizen journalists</a:t>
            </a:r>
            <a:endParaRPr b="1">
              <a:solidFill>
                <a:srgbClr val="333333"/>
              </a:solidFill>
            </a:endParaRPr>
          </a:p>
          <a:p>
            <a:pPr indent="0" lvl="0" marL="0" rtl="0" algn="l">
              <a:lnSpc>
                <a:spcPct val="100000"/>
              </a:lnSpc>
              <a:spcBef>
                <a:spcPts val="1000"/>
              </a:spcBef>
              <a:spcAft>
                <a:spcPts val="1000"/>
              </a:spcAft>
              <a:buSzPts val="1400"/>
              <a:buNone/>
            </a:pPr>
            <a:r>
              <a:t/>
            </a:r>
            <a:endParaRPr b="1"/>
          </a:p>
        </p:txBody>
      </p:sp>
      <p:pic>
        <p:nvPicPr>
          <p:cNvPr id="554" name="Google Shape;554;p69"/>
          <p:cNvPicPr preferRelativeResize="0"/>
          <p:nvPr/>
        </p:nvPicPr>
        <p:blipFill rotWithShape="1">
          <a:blip r:embed="rId17">
            <a:alphaModFix/>
          </a:blip>
          <a:srcRect b="0" l="0" r="0" t="0"/>
          <a:stretch/>
        </p:blipFill>
        <p:spPr>
          <a:xfrm>
            <a:off x="6549163" y="1347775"/>
            <a:ext cx="2447925" cy="24479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70"/>
          <p:cNvSpPr txBox="1"/>
          <p:nvPr>
            <p:ph type="ctrTitle"/>
          </p:nvPr>
        </p:nvSpPr>
        <p:spPr>
          <a:xfrm>
            <a:off x="357150" y="214410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US" sz="4500" u="none"/>
              <a:t>Herramienta para el uso de las tarjetas de puntuación comunitaria</a:t>
            </a:r>
            <a:endParaRPr sz="4500"/>
          </a:p>
        </p:txBody>
      </p:sp>
      <p:sp>
        <p:nvSpPr>
          <p:cNvPr id="560" name="Google Shape;560;p70"/>
          <p:cNvSpPr txBox="1"/>
          <p:nvPr>
            <p:ph idx="1" type="subTitle"/>
          </p:nvPr>
        </p:nvSpPr>
        <p:spPr>
          <a:xfrm>
            <a:off x="996150" y="3105000"/>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US" u="none"/>
              <a:t>Herramienta 4</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71"/>
          <p:cNvSpPr txBox="1"/>
          <p:nvPr>
            <p:ph type="title"/>
          </p:nvPr>
        </p:nvSpPr>
        <p:spPr>
          <a:xfrm>
            <a:off x="224525" y="0"/>
            <a:ext cx="6904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4: ¿En qué consiste la herramienta para el uso de las tarjetas de puntuación comunitaria?</a:t>
            </a:r>
            <a:endParaRPr sz="22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t/>
            </a:r>
            <a:endParaRPr sz="2200"/>
          </a:p>
        </p:txBody>
      </p:sp>
      <p:sp>
        <p:nvSpPr>
          <p:cNvPr id="566" name="Google Shape;566;p71"/>
          <p:cNvSpPr txBox="1"/>
          <p:nvPr>
            <p:ph idx="1" type="body"/>
          </p:nvPr>
        </p:nvSpPr>
        <p:spPr>
          <a:xfrm>
            <a:off x="499375" y="1400350"/>
            <a:ext cx="4910100" cy="27978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1000"/>
              </a:spcBef>
              <a:spcAft>
                <a:spcPts val="0"/>
              </a:spcAft>
              <a:buSzPts val="1700"/>
              <a:buChar char="●"/>
            </a:pPr>
            <a:r>
              <a:rPr b="0" i="0" lang="en-US" sz="1700" u="none"/>
              <a:t>En una herramienta de transparencia y responsabilidad social </a:t>
            </a:r>
            <a:r>
              <a:rPr b="1" i="0" lang="en-US" sz="1700" u="none"/>
              <a:t>dirigida por la ciudadanía.</a:t>
            </a:r>
            <a:r>
              <a:rPr b="0" i="0" lang="en-US" sz="1700" u="none"/>
              <a:t> </a:t>
            </a:r>
            <a:endParaRPr sz="1700"/>
          </a:p>
          <a:p>
            <a:pPr indent="-336550" lvl="0" marL="457200" rtl="0" algn="l">
              <a:lnSpc>
                <a:spcPct val="115000"/>
              </a:lnSpc>
              <a:spcBef>
                <a:spcPts val="1600"/>
              </a:spcBef>
              <a:spcAft>
                <a:spcPts val="0"/>
              </a:spcAft>
              <a:buSzPts val="1700"/>
              <a:buChar char="●"/>
            </a:pPr>
            <a:r>
              <a:rPr b="1" i="0" lang="en-US" sz="1700" u="none"/>
              <a:t>Facilita </a:t>
            </a:r>
            <a:r>
              <a:rPr b="0" i="0" lang="en-US" sz="1700" u="none"/>
              <a:t>a las </a:t>
            </a:r>
            <a:r>
              <a:rPr b="1" i="0" lang="en-US" sz="1700" u="none"/>
              <a:t>propias comunidades locales </a:t>
            </a:r>
            <a:r>
              <a:rPr b="0" i="0" lang="en-US" sz="1700" u="none"/>
              <a:t>el</a:t>
            </a:r>
            <a:r>
              <a:rPr b="1" i="0" lang="en-US" sz="1700" u="none"/>
              <a:t> monitoreo y la evaluación </a:t>
            </a:r>
            <a:r>
              <a:rPr b="0" i="0" lang="en-US" sz="1700" u="none"/>
              <a:t>del</a:t>
            </a:r>
            <a:r>
              <a:rPr b="1" i="0" lang="en-US" sz="1700" u="none"/>
              <a:t> desempeño </a:t>
            </a:r>
            <a:r>
              <a:rPr b="0" i="0" lang="en-US" sz="1700" u="none"/>
              <a:t>de servicios, proyectos e, incluso, unidades administrativas del Gobierno, como las oficinas de distrito.</a:t>
            </a:r>
            <a:r>
              <a:rPr b="1" i="0" lang="en-US" sz="1700" u="none"/>
              <a:t> </a:t>
            </a:r>
            <a:endParaRPr b="1" sz="1700"/>
          </a:p>
          <a:p>
            <a:pPr indent="0" lvl="0" marL="0" rtl="0" algn="l">
              <a:lnSpc>
                <a:spcPct val="115000"/>
              </a:lnSpc>
              <a:spcBef>
                <a:spcPts val="1600"/>
              </a:spcBef>
              <a:spcAft>
                <a:spcPts val="0"/>
              </a:spcAft>
              <a:buSzPts val="1400"/>
              <a:buNone/>
            </a:pPr>
            <a:r>
              <a:t/>
            </a:r>
            <a:endParaRPr sz="1700"/>
          </a:p>
          <a:p>
            <a:pPr indent="0" lvl="0" marL="457200" rtl="0" algn="l">
              <a:lnSpc>
                <a:spcPct val="115000"/>
              </a:lnSpc>
              <a:spcBef>
                <a:spcPts val="1600"/>
              </a:spcBef>
              <a:spcAft>
                <a:spcPts val="0"/>
              </a:spcAft>
              <a:buSzPts val="1400"/>
              <a:buNone/>
            </a:pPr>
            <a:r>
              <a:t/>
            </a:r>
            <a:endParaRPr sz="1700"/>
          </a:p>
          <a:p>
            <a:pPr indent="0" lvl="0" marL="0" rtl="0" algn="l">
              <a:lnSpc>
                <a:spcPct val="115000"/>
              </a:lnSpc>
              <a:spcBef>
                <a:spcPts val="1600"/>
              </a:spcBef>
              <a:spcAft>
                <a:spcPts val="0"/>
              </a:spcAft>
              <a:buSzPts val="1400"/>
              <a:buNone/>
            </a:pPr>
            <a:r>
              <a:t/>
            </a:r>
            <a:endParaRPr sz="1700"/>
          </a:p>
          <a:p>
            <a:pPr indent="0" lvl="0" marL="0" rtl="0" algn="l">
              <a:lnSpc>
                <a:spcPct val="115000"/>
              </a:lnSpc>
              <a:spcBef>
                <a:spcPts val="1600"/>
              </a:spcBef>
              <a:spcAft>
                <a:spcPts val="0"/>
              </a:spcAft>
              <a:buSzPts val="1400"/>
              <a:buNone/>
            </a:pPr>
            <a:r>
              <a:t/>
            </a:r>
            <a:endParaRPr sz="1700"/>
          </a:p>
          <a:p>
            <a:pPr indent="0" lvl="0" marL="0" rtl="0" algn="l">
              <a:lnSpc>
                <a:spcPct val="115000"/>
              </a:lnSpc>
              <a:spcBef>
                <a:spcPts val="1600"/>
              </a:spcBef>
              <a:spcAft>
                <a:spcPts val="1600"/>
              </a:spcAft>
              <a:buSzPts val="1400"/>
              <a:buNone/>
            </a:pPr>
            <a:r>
              <a:t/>
            </a:r>
            <a:endParaRPr sz="1700"/>
          </a:p>
        </p:txBody>
      </p:sp>
      <p:pic>
        <p:nvPicPr>
          <p:cNvPr descr="Ilustración de un hombre y una mujer agregando notas autoadhesivas en una cuadrícula en la pared." id="567" name="Google Shape;567;p71"/>
          <p:cNvPicPr preferRelativeResize="0"/>
          <p:nvPr/>
        </p:nvPicPr>
        <p:blipFill rotWithShape="1">
          <a:blip r:embed="rId3">
            <a:alphaModFix/>
          </a:blip>
          <a:srcRect b="0" l="0" r="0" t="0"/>
          <a:stretch/>
        </p:blipFill>
        <p:spPr>
          <a:xfrm>
            <a:off x="5327850" y="1269050"/>
            <a:ext cx="3504450" cy="320765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72"/>
          <p:cNvSpPr txBox="1"/>
          <p:nvPr>
            <p:ph idx="1" type="body"/>
          </p:nvPr>
        </p:nvSpPr>
        <p:spPr>
          <a:xfrm>
            <a:off x="4385125" y="281325"/>
            <a:ext cx="4397400" cy="438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US" u="none"/>
              <a:t>Fomentar la transparencia, la eficacia y la calidad en la prestación de servicios públicos a las comunidades por medio de estas acciones: </a:t>
            </a:r>
            <a:endParaRPr/>
          </a:p>
          <a:p>
            <a:pPr indent="-317500" lvl="0" marL="457200" rtl="0" algn="l">
              <a:lnSpc>
                <a:spcPct val="115000"/>
              </a:lnSpc>
              <a:spcBef>
                <a:spcPts val="1600"/>
              </a:spcBef>
              <a:spcAft>
                <a:spcPts val="0"/>
              </a:spcAft>
              <a:buSzPts val="1400"/>
              <a:buChar char="●"/>
            </a:pPr>
            <a:r>
              <a:rPr b="0" i="0" lang="en-US" u="none"/>
              <a:t>rastrear </a:t>
            </a:r>
            <a:r>
              <a:rPr b="1" i="0" lang="en-US" u="none"/>
              <a:t>la disponibilidad de los servicios</a:t>
            </a:r>
            <a:r>
              <a:rPr b="0" i="0" lang="en-US" u="none"/>
              <a:t>;</a:t>
            </a:r>
            <a:endParaRPr b="1"/>
          </a:p>
          <a:p>
            <a:pPr indent="-317500" lvl="0" marL="457200" rtl="0" algn="l">
              <a:lnSpc>
                <a:spcPct val="115000"/>
              </a:lnSpc>
              <a:spcBef>
                <a:spcPts val="0"/>
              </a:spcBef>
              <a:spcAft>
                <a:spcPts val="0"/>
              </a:spcAft>
              <a:buSzPts val="1400"/>
              <a:buChar char="●"/>
            </a:pPr>
            <a:r>
              <a:rPr b="0" i="0" lang="en-US" u="none"/>
              <a:t>supervisar de </a:t>
            </a:r>
            <a:r>
              <a:rPr b="1" i="0" lang="en-US" u="none"/>
              <a:t>la calidad de los servicios</a:t>
            </a:r>
            <a:r>
              <a:rPr b="0" i="0" lang="en-US" u="none"/>
              <a:t> o proyectos;</a:t>
            </a:r>
            <a:endParaRPr/>
          </a:p>
          <a:p>
            <a:pPr indent="-317500" lvl="0" marL="457200" rtl="0" algn="l">
              <a:lnSpc>
                <a:spcPct val="115000"/>
              </a:lnSpc>
              <a:spcBef>
                <a:spcPts val="0"/>
              </a:spcBef>
              <a:spcAft>
                <a:spcPts val="0"/>
              </a:spcAft>
              <a:buSzPts val="1400"/>
              <a:buChar char="●"/>
            </a:pPr>
            <a:r>
              <a:rPr b="0" i="0" lang="en-US" u="none"/>
              <a:t>comparar del desempeño en diferentes instalaciones o distritos;</a:t>
            </a:r>
            <a:endParaRPr/>
          </a:p>
          <a:p>
            <a:pPr indent="-317500" lvl="0" marL="457200" rtl="0" algn="l">
              <a:lnSpc>
                <a:spcPct val="115000"/>
              </a:lnSpc>
              <a:spcBef>
                <a:spcPts val="0"/>
              </a:spcBef>
              <a:spcAft>
                <a:spcPts val="0"/>
              </a:spcAft>
              <a:buSzPts val="1400"/>
              <a:buChar char="●"/>
            </a:pPr>
            <a:r>
              <a:rPr b="0" i="0" lang="en-US" u="none"/>
              <a:t>crear un </a:t>
            </a:r>
            <a:r>
              <a:rPr b="1" i="0" lang="en-US" u="none"/>
              <a:t>mecanismo de retroalimentación</a:t>
            </a:r>
            <a:r>
              <a:rPr b="0" i="0" lang="en-US" u="none"/>
              <a:t> directa entre los proveedores de servicios y los usuarios;</a:t>
            </a:r>
            <a:endParaRPr/>
          </a:p>
          <a:p>
            <a:pPr indent="-317500" lvl="0" marL="457200" rtl="0" algn="l">
              <a:lnSpc>
                <a:spcPct val="115000"/>
              </a:lnSpc>
              <a:spcBef>
                <a:spcPts val="0"/>
              </a:spcBef>
              <a:spcAft>
                <a:spcPts val="0"/>
              </a:spcAft>
              <a:buSzPts val="1400"/>
              <a:buChar char="●"/>
            </a:pPr>
            <a:r>
              <a:rPr b="0" i="0" lang="en-US" u="none"/>
              <a:t>fortalecer la capacidad local; y</a:t>
            </a:r>
            <a:endParaRPr/>
          </a:p>
          <a:p>
            <a:pPr indent="-317500" lvl="0" marL="457200" rtl="0" algn="l">
              <a:lnSpc>
                <a:spcPct val="115000"/>
              </a:lnSpc>
              <a:spcBef>
                <a:spcPts val="0"/>
              </a:spcBef>
              <a:spcAft>
                <a:spcPts val="0"/>
              </a:spcAft>
              <a:buSzPts val="1400"/>
              <a:buChar char="●"/>
            </a:pPr>
            <a:r>
              <a:rPr b="0" i="0" lang="en-US" u="none"/>
              <a:t>reforzar las voces de los ciudadanos y fomentar la autonomía de la comunidad.</a:t>
            </a:r>
            <a:endParaRPr/>
          </a:p>
          <a:p>
            <a:pPr indent="0" lvl="0" marL="0" rtl="0" algn="l">
              <a:lnSpc>
                <a:spcPct val="115000"/>
              </a:lnSpc>
              <a:spcBef>
                <a:spcPts val="1600"/>
              </a:spcBef>
              <a:spcAft>
                <a:spcPts val="0"/>
              </a:spcAft>
              <a:buSzPts val="1400"/>
              <a:buNone/>
            </a:pPr>
            <a:r>
              <a:rPr b="0" i="0" lang="en-US" u="none"/>
              <a:t>Esta herramienta está diseñada para ser usada a nivel local, concretamente para el monitoreo de instalaciones individuales, por ejemplo, clínicas, escuelas o empresas de servicios públicos.</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
        <p:nvSpPr>
          <p:cNvPr id="573" name="Google Shape;573;p72"/>
          <p:cNvSpPr txBox="1"/>
          <p:nvPr>
            <p:ph type="title"/>
          </p:nvPr>
        </p:nvSpPr>
        <p:spPr>
          <a:xfrm>
            <a:off x="447050" y="156790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US" u="none"/>
              <a:t>Herramienta 4: Propósito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txBox="1"/>
          <p:nvPr>
            <p:ph type="title"/>
          </p:nvPr>
        </p:nvSpPr>
        <p:spPr>
          <a:xfrm>
            <a:off x="311700" y="-40750"/>
            <a:ext cx="5379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600" u="none"/>
              <a:t>¿En qué consiste la transparencia y responsabilidad social?</a:t>
            </a:r>
            <a:endParaRPr sz="2600"/>
          </a:p>
          <a:p>
            <a:pPr indent="0" lvl="0" marL="0" rtl="0" algn="l">
              <a:lnSpc>
                <a:spcPct val="100000"/>
              </a:lnSpc>
              <a:spcBef>
                <a:spcPts val="0"/>
              </a:spcBef>
              <a:spcAft>
                <a:spcPts val="0"/>
              </a:spcAft>
              <a:buSzPts val="2600"/>
              <a:buNone/>
            </a:pPr>
            <a:r>
              <a:t/>
            </a:r>
            <a:endParaRPr sz="2600"/>
          </a:p>
          <a:p>
            <a:pPr indent="0" lvl="0" marL="0" rtl="0" algn="l">
              <a:lnSpc>
                <a:spcPct val="100000"/>
              </a:lnSpc>
              <a:spcBef>
                <a:spcPts val="0"/>
              </a:spcBef>
              <a:spcAft>
                <a:spcPts val="0"/>
              </a:spcAft>
              <a:buClr>
                <a:schemeClr val="dk1"/>
              </a:buClr>
              <a:buSzPts val="1100"/>
              <a:buFont typeface="Arial"/>
              <a:buNone/>
            </a:pPr>
            <a:r>
              <a:t/>
            </a:r>
            <a:endParaRPr sz="2600"/>
          </a:p>
        </p:txBody>
      </p:sp>
      <p:sp>
        <p:nvSpPr>
          <p:cNvPr id="152" name="Google Shape;152;p7"/>
          <p:cNvSpPr txBox="1"/>
          <p:nvPr>
            <p:ph idx="1" type="body"/>
          </p:nvPr>
        </p:nvSpPr>
        <p:spPr>
          <a:xfrm>
            <a:off x="311700" y="858850"/>
            <a:ext cx="5640300" cy="356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US" u="none"/>
              <a:t>Qué: </a:t>
            </a:r>
            <a:r>
              <a:rPr b="0" i="0" lang="en-US" u="none"/>
              <a:t>La transparencia y la responsabilidad social se definen como «el grado y la capacidad de los ciudadanos para hacer que el Estado y los proveedores de servicios asuman su responsabilidad y respondan a las necesidades de los ciudadanos y de los beneficiarios».</a:t>
            </a:r>
            <a:endParaRPr i="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en-US" u="none"/>
              <a:t>Quién: </a:t>
            </a:r>
            <a:r>
              <a:rPr b="0" i="0" lang="en-US" u="none"/>
              <a:t>Los ciudadanos, las comunidades, la iglesia, los medios de comunicación independientes y otras organizaciones pueden utilizar herramientas de transparencia y responsabilidad social tanto a nivel local como nacional.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en-US" u="none"/>
              <a:t>Por qué</a:t>
            </a:r>
            <a:r>
              <a:rPr b="0" i="0" lang="en-US" u="none"/>
              <a:t>: El objetivo es influir en la calidad de la prestación de servicios, exigiendo a los proveedores de servicios, tales como los funcionarios y servidores públicos, asumir su responsabilidad.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en-US" u="none"/>
              <a:t>La meta de la transparencia y la responsabilidad social no es sustituir sino</a:t>
            </a:r>
            <a:r>
              <a:rPr b="1" i="0" lang="en-US" u="none"/>
              <a:t> reforzar y complementar</a:t>
            </a:r>
            <a:r>
              <a:rPr b="0" i="0" lang="en-US" u="none"/>
              <a:t> los procesos de rendición de cuentas existentes.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457200" rtl="0" algn="l">
              <a:lnSpc>
                <a:spcPct val="100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1600"/>
              </a:spcAft>
              <a:buSzPts val="1400"/>
              <a:buNone/>
            </a:pPr>
            <a:r>
              <a:t/>
            </a:r>
            <a:endParaRPr/>
          </a:p>
        </p:txBody>
      </p:sp>
      <p:pic>
        <p:nvPicPr>
          <p:cNvPr id="153" name="Google Shape;153;p7"/>
          <p:cNvPicPr preferRelativeResize="0"/>
          <p:nvPr/>
        </p:nvPicPr>
        <p:blipFill rotWithShape="1">
          <a:blip r:embed="rId3">
            <a:alphaModFix/>
          </a:blip>
          <a:srcRect b="0" l="0" r="0" t="0"/>
          <a:stretch/>
        </p:blipFill>
        <p:spPr>
          <a:xfrm>
            <a:off x="6054175" y="1451578"/>
            <a:ext cx="2864348" cy="1909127"/>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73"/>
          <p:cNvSpPr txBox="1"/>
          <p:nvPr>
            <p:ph idx="1" type="body"/>
          </p:nvPr>
        </p:nvSpPr>
        <p:spPr>
          <a:xfrm>
            <a:off x="4193400" y="904100"/>
            <a:ext cx="4399500" cy="32076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Font typeface="Noto Sans Symbols"/>
              <a:buChar char="●"/>
            </a:pPr>
            <a:r>
              <a:rPr b="1" i="0" lang="en-US" u="none">
                <a:solidFill>
                  <a:schemeClr val="dk1"/>
                </a:solidFill>
              </a:rPr>
              <a:t>Promueve un entendimiento común </a:t>
            </a:r>
            <a:r>
              <a:rPr b="0" i="0" lang="en-US" u="none">
                <a:solidFill>
                  <a:schemeClr val="dk1"/>
                </a:solidFill>
              </a:rPr>
              <a:t>a través del diálogo directo entre los ciudadanos y los proveedores de servicios. </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1" i="0" lang="en-US" u="none">
                <a:solidFill>
                  <a:schemeClr val="dk1"/>
                </a:solidFill>
              </a:rPr>
              <a:t>Fomenta la responsabilidad conjunta </a:t>
            </a:r>
            <a:r>
              <a:rPr b="0" i="0" lang="en-US" u="none">
                <a:solidFill>
                  <a:schemeClr val="dk1"/>
                </a:solidFill>
              </a:rPr>
              <a:t>entre los proveedores de servicios y los ciudadanos, ya que estos últimos participan activamente en un proceso colaborativo para asegurar un suministro de servicios eficientes y de calidad.</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1" i="0" lang="en-US" u="none">
                <a:solidFill>
                  <a:schemeClr val="dk1"/>
                </a:solidFill>
              </a:rPr>
              <a:t>Hace posible una gestión ágil </a:t>
            </a:r>
            <a:r>
              <a:rPr b="0" i="0" lang="en-US" u="none">
                <a:solidFill>
                  <a:schemeClr val="dk1"/>
                </a:solidFill>
              </a:rPr>
              <a:t>de los proyectos públicos.</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1" i="0" lang="en-US" u="none">
                <a:solidFill>
                  <a:schemeClr val="dk1"/>
                </a:solidFill>
              </a:rPr>
              <a:t>Es relativamente fácil de usar </a:t>
            </a:r>
            <a:r>
              <a:rPr b="0" i="0" lang="en-US" u="none">
                <a:solidFill>
                  <a:schemeClr val="dk1"/>
                </a:solidFill>
              </a:rPr>
              <a:t>y tiene una aplicación flexible.</a:t>
            </a:r>
            <a:endParaRPr>
              <a:solidFill>
                <a:schemeClr val="dk1"/>
              </a:solidFill>
            </a:endParaRPr>
          </a:p>
          <a:p>
            <a:pPr indent="0" lvl="0" marL="0" rtl="0" algn="l">
              <a:lnSpc>
                <a:spcPct val="100000"/>
              </a:lnSpc>
              <a:spcBef>
                <a:spcPts val="700"/>
              </a:spcBef>
              <a:spcAft>
                <a:spcPts val="0"/>
              </a:spcAft>
              <a:buSzPts val="1400"/>
              <a:buNone/>
            </a:pPr>
            <a:r>
              <a:t/>
            </a:r>
            <a:endParaRPr b="1">
              <a:solidFill>
                <a:schemeClr val="dk1"/>
              </a:solidFill>
            </a:endParaRPr>
          </a:p>
          <a:p>
            <a:pPr indent="0" lvl="0" marL="457200" rtl="0" algn="l">
              <a:lnSpc>
                <a:spcPct val="115000"/>
              </a:lnSpc>
              <a:spcBef>
                <a:spcPts val="700"/>
              </a:spcBef>
              <a:spcAft>
                <a:spcPts val="0"/>
              </a:spcAft>
              <a:buSzPts val="1400"/>
              <a:buNone/>
            </a:pPr>
            <a:r>
              <a:t/>
            </a:r>
            <a:endParaRPr b="1"/>
          </a:p>
          <a:p>
            <a:pPr indent="0" lvl="0" marL="0" rtl="0" algn="l">
              <a:lnSpc>
                <a:spcPct val="115000"/>
              </a:lnSpc>
              <a:spcBef>
                <a:spcPts val="1600"/>
              </a:spcBef>
              <a:spcAft>
                <a:spcPts val="1600"/>
              </a:spcAft>
              <a:buSzPts val="1400"/>
              <a:buNone/>
            </a:pPr>
            <a:r>
              <a:t/>
            </a:r>
            <a:endParaRPr/>
          </a:p>
        </p:txBody>
      </p:sp>
      <p:sp>
        <p:nvSpPr>
          <p:cNvPr id="579" name="Google Shape;579;p73"/>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US" u="none"/>
              <a:t>Herramienta 4: Fortalezas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74"/>
          <p:cNvSpPr txBox="1"/>
          <p:nvPr>
            <p:ph idx="1" type="body"/>
          </p:nvPr>
        </p:nvSpPr>
        <p:spPr>
          <a:xfrm>
            <a:off x="4039900" y="258725"/>
            <a:ext cx="4688700" cy="25077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b="0" i="0" lang="en-US" sz="1700" u="none"/>
              <a:t>Los funcionarios del Gobierno local </a:t>
            </a:r>
            <a:r>
              <a:rPr b="1" i="0" lang="en-US" sz="1700" u="none"/>
              <a:t>pueden no recibir con agrado </a:t>
            </a:r>
            <a:r>
              <a:rPr b="0" i="0" lang="en-US" sz="1700" u="none"/>
              <a:t>la participación ciudadana y pueden sentirse amenazados por la retroalimentación de los ciudadanos.</a:t>
            </a:r>
            <a:endParaRPr sz="1700"/>
          </a:p>
          <a:p>
            <a:pPr indent="-336550" lvl="0" marL="457200" rtl="0" algn="l">
              <a:lnSpc>
                <a:spcPct val="115000"/>
              </a:lnSpc>
              <a:spcBef>
                <a:spcPts val="0"/>
              </a:spcBef>
              <a:spcAft>
                <a:spcPts val="0"/>
              </a:spcAft>
              <a:buSzPts val="1700"/>
              <a:buChar char="●"/>
            </a:pPr>
            <a:r>
              <a:rPr b="0" i="0" lang="en-US" sz="1700" u="none"/>
              <a:t>Los funcionarios del Gobierno local </a:t>
            </a:r>
            <a:r>
              <a:rPr b="1" i="0" lang="en-US" sz="1700" u="none"/>
              <a:t>pueden tener una capacidad limitada </a:t>
            </a:r>
            <a:r>
              <a:rPr b="0" i="0" lang="en-US" sz="1700" u="none"/>
              <a:t>para poner en práctica la retroalimentación de los ciudadanos. </a:t>
            </a:r>
            <a:endParaRPr sz="1700"/>
          </a:p>
          <a:p>
            <a:pPr indent="-336550" lvl="0" marL="457200" rtl="0" algn="l">
              <a:lnSpc>
                <a:spcPct val="115000"/>
              </a:lnSpc>
              <a:spcBef>
                <a:spcPts val="0"/>
              </a:spcBef>
              <a:spcAft>
                <a:spcPts val="0"/>
              </a:spcAft>
              <a:buSzPts val="1700"/>
              <a:buChar char="●"/>
            </a:pPr>
            <a:r>
              <a:rPr b="1" i="0" lang="en-US" sz="1700" u="none"/>
              <a:t>Requiere la intervención de una persona con excelentes habilidades de facilitación </a:t>
            </a:r>
            <a:r>
              <a:rPr b="0" i="0" lang="en-US" sz="1700" u="none"/>
              <a:t>para asegurar que todas las partes interesadas participen activamente y que los conflictos se resuelvan por la vía pacífica. </a:t>
            </a:r>
            <a:endParaRPr sz="1700"/>
          </a:p>
          <a:p>
            <a:pPr indent="-336550" lvl="0" marL="457200" rtl="0" algn="l">
              <a:lnSpc>
                <a:spcPct val="115000"/>
              </a:lnSpc>
              <a:spcBef>
                <a:spcPts val="0"/>
              </a:spcBef>
              <a:spcAft>
                <a:spcPts val="0"/>
              </a:spcAft>
              <a:buSzPts val="1700"/>
              <a:buChar char="●"/>
            </a:pPr>
            <a:r>
              <a:rPr b="1" i="0" lang="en-US" sz="1700" u="none"/>
              <a:t>Puede crear expectativas muy altas y poco realistas.  </a:t>
            </a:r>
            <a:endParaRPr b="1" sz="1700"/>
          </a:p>
          <a:p>
            <a:pPr indent="0" lvl="0" marL="0" rtl="0" algn="l">
              <a:lnSpc>
                <a:spcPct val="115000"/>
              </a:lnSpc>
              <a:spcBef>
                <a:spcPts val="1600"/>
              </a:spcBef>
              <a:spcAft>
                <a:spcPts val="0"/>
              </a:spcAft>
              <a:buSzPts val="1400"/>
              <a:buNone/>
            </a:pPr>
            <a:r>
              <a:t/>
            </a:r>
            <a:endParaRPr b="1" sz="1100"/>
          </a:p>
          <a:p>
            <a:pPr indent="0" lvl="0" marL="0" rtl="0" algn="l">
              <a:lnSpc>
                <a:spcPct val="115000"/>
              </a:lnSpc>
              <a:spcBef>
                <a:spcPts val="1600"/>
              </a:spcBef>
              <a:spcAft>
                <a:spcPts val="0"/>
              </a:spcAft>
              <a:buSzPts val="1400"/>
              <a:buNone/>
            </a:pPr>
            <a:r>
              <a:t/>
            </a:r>
            <a:endParaRPr sz="900"/>
          </a:p>
          <a:p>
            <a:pPr indent="0" lvl="0" marL="0" rtl="0" algn="l">
              <a:lnSpc>
                <a:spcPct val="115000"/>
              </a:lnSpc>
              <a:spcBef>
                <a:spcPts val="1600"/>
              </a:spcBef>
              <a:spcAft>
                <a:spcPts val="1600"/>
              </a:spcAft>
              <a:buSzPts val="1400"/>
              <a:buNone/>
            </a:pPr>
            <a:r>
              <a:t/>
            </a:r>
            <a:endParaRPr sz="900"/>
          </a:p>
        </p:txBody>
      </p:sp>
      <p:sp>
        <p:nvSpPr>
          <p:cNvPr id="585" name="Google Shape;585;p74"/>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US" u="none"/>
              <a:t>Herramienta 4: Limitaciones</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75"/>
          <p:cNvSpPr txBox="1"/>
          <p:nvPr>
            <p:ph type="title"/>
          </p:nvPr>
        </p:nvSpPr>
        <p:spPr>
          <a:xfrm>
            <a:off x="279025" y="0"/>
            <a:ext cx="8780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4: Tarjetas de puntuación comunitaria en el proceso de transformación de la iglesia y de la comunidad </a:t>
            </a:r>
            <a:endParaRPr sz="2200"/>
          </a:p>
          <a:p>
            <a:pPr indent="0" lvl="0" marL="0" rtl="0" algn="l">
              <a:lnSpc>
                <a:spcPct val="100000"/>
              </a:lnSpc>
              <a:spcBef>
                <a:spcPts val="0"/>
              </a:spcBef>
              <a:spcAft>
                <a:spcPts val="0"/>
              </a:spcAft>
              <a:buSzPts val="2600"/>
              <a:buNone/>
            </a:pPr>
            <a:r>
              <a:rPr b="0" i="0" lang="en-US" sz="2200" u="none"/>
              <a:t> </a:t>
            </a:r>
            <a:endParaRPr sz="2200"/>
          </a:p>
        </p:txBody>
      </p:sp>
      <p:graphicFrame>
        <p:nvGraphicFramePr>
          <p:cNvPr id="591" name="Google Shape;591;p75"/>
          <p:cNvGraphicFramePr/>
          <p:nvPr/>
        </p:nvGraphicFramePr>
        <p:xfrm>
          <a:off x="222275" y="939700"/>
          <a:ext cx="3000000" cy="3000000"/>
        </p:xfrm>
        <a:graphic>
          <a:graphicData uri="http://schemas.openxmlformats.org/drawingml/2006/table">
            <a:tbl>
              <a:tblPr>
                <a:noFill/>
                <a:tableStyleId>{DB6A6133-98F7-4D15-8214-5AF407D8696F}</a:tableStyleId>
              </a:tblPr>
              <a:tblGrid>
                <a:gridCol w="2567175"/>
                <a:gridCol w="2351175"/>
                <a:gridCol w="1895050"/>
                <a:gridCol w="1886050"/>
              </a:tblGrid>
              <a:tr h="671175">
                <a:tc>
                  <a:txBody>
                    <a:bodyPr/>
                    <a:lstStyle/>
                    <a:p>
                      <a:pPr indent="0" lvl="0" marL="0" marR="0" rtl="0" algn="l">
                        <a:lnSpc>
                          <a:spcPct val="100000"/>
                        </a:lnSpc>
                        <a:spcBef>
                          <a:spcPts val="0"/>
                        </a:spcBef>
                        <a:spcAft>
                          <a:spcPts val="0"/>
                        </a:spcAft>
                        <a:buClr>
                          <a:srgbClr val="000000"/>
                        </a:buClr>
                        <a:buSzPts val="1800"/>
                        <a:buFont typeface="Arial"/>
                        <a:buNone/>
                      </a:pPr>
                      <a:r>
                        <a:rPr b="1" i="0" lang="en-US" sz="1700" u="none" cap="none" strike="noStrike">
                          <a:solidFill>
                            <a:srgbClr val="333333"/>
                          </a:solidFill>
                          <a:latin typeface="Calibri"/>
                          <a:ea typeface="Calibri"/>
                          <a:cs typeface="Calibri"/>
                          <a:sym typeface="Calibri"/>
                        </a:rPr>
                        <a:t>Enfoque de transformación de la iglesia y de la comunidad</a:t>
                      </a:r>
                      <a:endParaRPr b="1" sz="17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700" u="none" cap="none" strike="noStrike">
                          <a:solidFill>
                            <a:srgbClr val="333333"/>
                          </a:solidFill>
                          <a:latin typeface="Calibri"/>
                          <a:ea typeface="Calibri"/>
                          <a:cs typeface="Calibri"/>
                          <a:sym typeface="Calibri"/>
                        </a:rPr>
                        <a:t>Proceso de movilización de la iglesia y de la comunidad</a:t>
                      </a:r>
                      <a:endParaRPr b="1" sz="17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700" u="none" cap="none" strike="noStrike">
                          <a:solidFill>
                            <a:srgbClr val="333333"/>
                          </a:solidFill>
                          <a:latin typeface="Calibri"/>
                          <a:ea typeface="Calibri"/>
                          <a:cs typeface="Calibri"/>
                          <a:sym typeface="Calibri"/>
                        </a:rPr>
                        <a:t>Umoja/Parivartan/Unidos</a:t>
                      </a:r>
                      <a:endParaRPr b="1" sz="17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700" u="none" cap="none" strike="noStrike">
                          <a:solidFill>
                            <a:srgbClr val="333333"/>
                          </a:solidFill>
                          <a:latin typeface="Calibri"/>
                          <a:ea typeface="Calibri"/>
                          <a:cs typeface="Calibri"/>
                          <a:sym typeface="Calibri"/>
                        </a:rPr>
                        <a:t>Sangsangai</a:t>
                      </a:r>
                      <a:endParaRPr b="1" sz="17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2657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10202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592" name="Google Shape;592;p75"/>
          <p:cNvPicPr preferRelativeResize="0"/>
          <p:nvPr/>
        </p:nvPicPr>
        <p:blipFill rotWithShape="1">
          <a:blip r:embed="rId3">
            <a:alphaModFix/>
          </a:blip>
          <a:srcRect b="0" l="0" r="0" t="0"/>
          <a:stretch/>
        </p:blipFill>
        <p:spPr>
          <a:xfrm>
            <a:off x="4134487" y="4268450"/>
            <a:ext cx="875025" cy="87505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76"/>
          <p:cNvSpPr txBox="1"/>
          <p:nvPr>
            <p:ph type="title"/>
          </p:nvPr>
        </p:nvSpPr>
        <p:spPr>
          <a:xfrm>
            <a:off x="89550" y="0"/>
            <a:ext cx="8964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4: Tarjetas de puntuación comunitaria en el proceso de transformación de la iglesia y de la comunidad (resumen)</a:t>
            </a:r>
            <a:endParaRPr sz="22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rPr b="0" i="0" lang="en-US" sz="2200" u="none"/>
              <a:t> </a:t>
            </a:r>
            <a:endParaRPr sz="2200"/>
          </a:p>
        </p:txBody>
      </p:sp>
      <p:sp>
        <p:nvSpPr>
          <p:cNvPr id="598" name="Google Shape;598;p76"/>
          <p:cNvSpPr txBox="1"/>
          <p:nvPr/>
        </p:nvSpPr>
        <p:spPr>
          <a:xfrm>
            <a:off x="194425" y="887825"/>
            <a:ext cx="8829600" cy="11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u="none" cap="none" strike="noStrike">
                <a:solidFill>
                  <a:srgbClr val="434343"/>
                </a:solidFill>
                <a:latin typeface="Calibri"/>
                <a:ea typeface="Calibri"/>
                <a:cs typeface="Calibri"/>
                <a:sym typeface="Calibri"/>
              </a:rPr>
              <a:t>Esta herramienta es ideal para ser usada en la etapa en la que las comunidades, junto con la iglesia, experimentan un cambio de mentalidad y reconocen su propia capacidad para generar cambios. También tienen un mapa de sus recursos y han identificado áreas de necesidad. </a:t>
            </a:r>
            <a:endParaRPr b="0" i="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434343"/>
              </a:solidFill>
              <a:latin typeface="Calibri"/>
              <a:ea typeface="Calibri"/>
              <a:cs typeface="Calibri"/>
              <a:sym typeface="Calibri"/>
            </a:endParaRPr>
          </a:p>
        </p:txBody>
      </p:sp>
      <p:graphicFrame>
        <p:nvGraphicFramePr>
          <p:cNvPr id="599" name="Google Shape;599;p76"/>
          <p:cNvGraphicFramePr/>
          <p:nvPr/>
        </p:nvGraphicFramePr>
        <p:xfrm>
          <a:off x="297725" y="1783800"/>
          <a:ext cx="3000000" cy="3000000"/>
        </p:xfrm>
        <a:graphic>
          <a:graphicData uri="http://schemas.openxmlformats.org/drawingml/2006/table">
            <a:tbl>
              <a:tblPr>
                <a:noFill/>
                <a:tableStyleId>{0AB7CB99-D8AE-48E7-A4A6-1B40F594562A}</a:tableStyleId>
              </a:tblPr>
              <a:tblGrid>
                <a:gridCol w="2046325"/>
                <a:gridCol w="2109400"/>
                <a:gridCol w="2524650"/>
                <a:gridCol w="2076350"/>
              </a:tblGrid>
              <a:tr h="152400">
                <a:tc>
                  <a:txBody>
                    <a:bodyPr/>
                    <a:lstStyle/>
                    <a:p>
                      <a:pPr indent="0" lvl="0" marL="0" marR="0" rtl="0" algn="l">
                        <a:lnSpc>
                          <a:spcPct val="100000"/>
                        </a:lnSpc>
                        <a:spcBef>
                          <a:spcPts val="0"/>
                        </a:spcBef>
                        <a:spcAft>
                          <a:spcPts val="0"/>
                        </a:spcAft>
                        <a:buClr>
                          <a:srgbClr val="000000"/>
                        </a:buClr>
                        <a:buSzPts val="1500"/>
                        <a:buFont typeface="Arial"/>
                        <a:buNone/>
                      </a:pPr>
                      <a:r>
                        <a:rPr b="1" i="0" lang="en-US" u="none" cap="none" strike="noStrike">
                          <a:solidFill>
                            <a:srgbClr val="333333"/>
                          </a:solidFill>
                          <a:latin typeface="Calibri"/>
                          <a:ea typeface="Calibri"/>
                          <a:cs typeface="Calibri"/>
                          <a:sym typeface="Calibri"/>
                        </a:rPr>
                        <a:t>Enfoque de transformación de la iglesia y de la comunidad</a:t>
                      </a:r>
                      <a:endParaRPr b="1"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US" u="none" cap="none" strike="noStrike">
                          <a:solidFill>
                            <a:srgbClr val="333333"/>
                          </a:solidFill>
                          <a:latin typeface="Calibri"/>
                          <a:ea typeface="Calibri"/>
                          <a:cs typeface="Calibri"/>
                          <a:sym typeface="Calibri"/>
                        </a:rPr>
                        <a:t>Proceso de movilización de la iglesia y de la comunidad</a:t>
                      </a:r>
                      <a:endParaRPr b="1"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US" u="none" cap="none" strike="noStrike">
                          <a:solidFill>
                            <a:srgbClr val="333333"/>
                          </a:solidFill>
                          <a:latin typeface="Calibri"/>
                          <a:ea typeface="Calibri"/>
                          <a:cs typeface="Calibri"/>
                          <a:sym typeface="Calibri"/>
                        </a:rPr>
                        <a:t>Umoja/Parivartan/Unidos</a:t>
                      </a:r>
                      <a:endParaRPr b="1"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US" u="none" cap="none" strike="noStrike">
                          <a:solidFill>
                            <a:srgbClr val="333333"/>
                          </a:solidFill>
                          <a:latin typeface="Calibri"/>
                          <a:ea typeface="Calibri"/>
                          <a:cs typeface="Calibri"/>
                          <a:sym typeface="Calibri"/>
                        </a:rPr>
                        <a:t>Sangsangai</a:t>
                      </a:r>
                      <a:endParaRPr b="1"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1764025">
                <a:tc>
                  <a:txBody>
                    <a:bodyPr/>
                    <a:lstStyle/>
                    <a:p>
                      <a:pPr indent="0" lvl="0" marL="0" marR="0" rtl="0" algn="l">
                        <a:lnSpc>
                          <a:spcPct val="100000"/>
                        </a:lnSpc>
                        <a:spcBef>
                          <a:spcPts val="0"/>
                        </a:spcBef>
                        <a:spcAft>
                          <a:spcPts val="0"/>
                        </a:spcAft>
                        <a:buClr>
                          <a:srgbClr val="000000"/>
                        </a:buClr>
                        <a:buSzPts val="1500"/>
                        <a:buFont typeface="Arial"/>
                        <a:buNone/>
                      </a:pPr>
                      <a:r>
                        <a:rPr b="0" i="0" lang="en-US" sz="1300" u="none" cap="none" strike="noStrike">
                          <a:solidFill>
                            <a:srgbClr val="333333"/>
                          </a:solidFill>
                          <a:latin typeface="Calibri"/>
                          <a:ea typeface="Calibri"/>
                          <a:cs typeface="Calibri"/>
                          <a:sym typeface="Calibri"/>
                        </a:rPr>
                        <a:t>Cuándo pueden introducirse las tarjetas de puntuación comunitaria</a:t>
                      </a:r>
                      <a:endParaRPr sz="13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US" sz="1300" u="none" cap="none" strike="noStrike">
                          <a:solidFill>
                            <a:srgbClr val="333333"/>
                          </a:solidFill>
                          <a:latin typeface="Calibri"/>
                          <a:ea typeface="Calibri"/>
                          <a:cs typeface="Calibri"/>
                          <a:sym typeface="Calibri"/>
                        </a:rPr>
                        <a:t>Etapa 3: </a:t>
                      </a:r>
                      <a:br>
                        <a:rPr lang="en-US" sz="1300" u="none" cap="none" strike="noStrike">
                          <a:solidFill>
                            <a:srgbClr val="333333"/>
                          </a:solidFill>
                          <a:latin typeface="Calibri"/>
                          <a:ea typeface="Calibri"/>
                          <a:cs typeface="Calibri"/>
                          <a:sym typeface="Calibri"/>
                        </a:rPr>
                      </a:br>
                      <a:r>
                        <a:rPr b="0" i="0" lang="en-US" sz="1300" u="none" cap="none" strike="noStrike">
                          <a:solidFill>
                            <a:srgbClr val="333333"/>
                          </a:solidFill>
                          <a:latin typeface="Calibri"/>
                          <a:ea typeface="Calibri"/>
                          <a:cs typeface="Calibri"/>
                          <a:sym typeface="Calibri"/>
                        </a:rPr>
                        <a:t>Recolección de la información </a:t>
                      </a:r>
                      <a:endParaRPr sz="13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sz="13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US" sz="1300" u="none" cap="none" strike="noStrike">
                          <a:solidFill>
                            <a:srgbClr val="333333"/>
                          </a:solidFill>
                          <a:latin typeface="Calibri"/>
                          <a:ea typeface="Calibri"/>
                          <a:cs typeface="Calibri"/>
                          <a:sym typeface="Calibri"/>
                        </a:rPr>
                        <a:t>Etapa 4: </a:t>
                      </a:r>
                      <a:br>
                        <a:rPr lang="en-US" sz="1300" u="none" cap="none" strike="noStrike">
                          <a:solidFill>
                            <a:srgbClr val="333333"/>
                          </a:solidFill>
                          <a:latin typeface="Calibri"/>
                          <a:ea typeface="Calibri"/>
                          <a:cs typeface="Calibri"/>
                          <a:sym typeface="Calibri"/>
                        </a:rPr>
                      </a:br>
                      <a:r>
                        <a:rPr b="0" i="0" lang="en-US" sz="1300" u="none" cap="none" strike="noStrike">
                          <a:solidFill>
                            <a:srgbClr val="333333"/>
                          </a:solidFill>
                          <a:latin typeface="Calibri"/>
                          <a:ea typeface="Calibri"/>
                          <a:cs typeface="Calibri"/>
                          <a:sym typeface="Calibri"/>
                        </a:rPr>
                        <a:t>Análisis de la información</a:t>
                      </a:r>
                      <a:endParaRPr sz="13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sz="13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US" sz="1300" u="none" cap="none" strike="noStrike">
                          <a:solidFill>
                            <a:srgbClr val="333333"/>
                          </a:solidFill>
                          <a:latin typeface="Calibri"/>
                          <a:ea typeface="Calibri"/>
                          <a:cs typeface="Calibri"/>
                          <a:sym typeface="Calibri"/>
                        </a:rPr>
                        <a:t>Etapa 5: </a:t>
                      </a:r>
                      <a:br>
                        <a:rPr lang="en-US" sz="1300" u="none" cap="none" strike="noStrike">
                          <a:solidFill>
                            <a:srgbClr val="333333"/>
                          </a:solidFill>
                          <a:latin typeface="Calibri"/>
                          <a:ea typeface="Calibri"/>
                          <a:cs typeface="Calibri"/>
                          <a:sym typeface="Calibri"/>
                        </a:rPr>
                      </a:br>
                      <a:r>
                        <a:rPr b="0" i="0" lang="en-US" sz="1300" u="none" cap="none" strike="noStrike">
                          <a:solidFill>
                            <a:srgbClr val="333333"/>
                          </a:solidFill>
                          <a:latin typeface="Calibri"/>
                          <a:ea typeface="Calibri"/>
                          <a:cs typeface="Calibri"/>
                          <a:sym typeface="Calibri"/>
                        </a:rPr>
                        <a:t>Toma de decisiones</a:t>
                      </a:r>
                      <a:endParaRPr sz="13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US" sz="1300" u="none" cap="none" strike="noStrike">
                          <a:solidFill>
                            <a:srgbClr val="333333"/>
                          </a:solidFill>
                          <a:latin typeface="Calibri"/>
                          <a:ea typeface="Calibri"/>
                          <a:cs typeface="Calibri"/>
                          <a:sym typeface="Calibri"/>
                        </a:rPr>
                        <a:t>Etapa 3:</a:t>
                      </a:r>
                      <a:r>
                        <a:rPr b="1" i="0" lang="en-US" sz="1300" u="none" cap="none" strike="noStrike">
                          <a:solidFill>
                            <a:srgbClr val="333333"/>
                          </a:solidFill>
                          <a:highlight>
                            <a:srgbClr val="FFFFFF"/>
                          </a:highlight>
                          <a:latin typeface="Calibri"/>
                          <a:ea typeface="Calibri"/>
                          <a:cs typeface="Calibri"/>
                          <a:sym typeface="Calibri"/>
                        </a:rPr>
                        <a:t> </a:t>
                      </a:r>
                      <a:r>
                        <a:rPr b="0" i="0" lang="en-US" sz="1300" u="none" cap="none" strike="noStrike">
                          <a:solidFill>
                            <a:srgbClr val="333333"/>
                          </a:solidFill>
                          <a:highlight>
                            <a:srgbClr val="FFFFFF"/>
                          </a:highlight>
                          <a:latin typeface="Calibri"/>
                          <a:ea typeface="Calibri"/>
                          <a:cs typeface="Calibri"/>
                          <a:sym typeface="Calibri"/>
                        </a:rPr>
                        <a:t>Construir una visión y emprender acciones (planificar para la acción)</a:t>
                      </a:r>
                      <a:endParaRPr b="1" sz="13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sz="1300"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US" sz="1300" u="none" cap="none" strike="noStrike">
                          <a:solidFill>
                            <a:srgbClr val="333333"/>
                          </a:solidFill>
                          <a:highlight>
                            <a:srgbClr val="FFFFFF"/>
                          </a:highlight>
                          <a:latin typeface="Calibri"/>
                          <a:ea typeface="Calibri"/>
                          <a:cs typeface="Calibri"/>
                          <a:sym typeface="Calibri"/>
                        </a:rPr>
                        <a:t>Etapa 4: </a:t>
                      </a:r>
                      <a:r>
                        <a:rPr b="0" i="0" lang="en-US" sz="1300" u="none" cap="none" strike="noStrike">
                          <a:solidFill>
                            <a:srgbClr val="333333"/>
                          </a:solidFill>
                          <a:highlight>
                            <a:srgbClr val="FFFFFF"/>
                          </a:highlight>
                          <a:latin typeface="Calibri"/>
                          <a:ea typeface="Calibri"/>
                          <a:cs typeface="Calibri"/>
                          <a:sym typeface="Calibri"/>
                        </a:rPr>
                        <a:t>Adopción de medidas</a:t>
                      </a:r>
                      <a:endParaRPr sz="13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US" sz="1300" u="none" cap="none" strike="noStrike">
                          <a:solidFill>
                            <a:srgbClr val="333333"/>
                          </a:solidFill>
                          <a:latin typeface="Calibri"/>
                          <a:ea typeface="Calibri"/>
                          <a:cs typeface="Calibri"/>
                          <a:sym typeface="Calibri"/>
                        </a:rPr>
                        <a:t>3er Ciclo: </a:t>
                      </a:r>
                      <a:br>
                        <a:rPr lang="en-US" sz="1300" u="none" cap="none" strike="noStrike">
                          <a:solidFill>
                            <a:srgbClr val="333333"/>
                          </a:solidFill>
                          <a:latin typeface="Calibri"/>
                          <a:ea typeface="Calibri"/>
                          <a:cs typeface="Calibri"/>
                          <a:sym typeface="Calibri"/>
                        </a:rPr>
                      </a:br>
                      <a:r>
                        <a:rPr b="0" i="0" lang="en-US" sz="1300" u="none" cap="none" strike="noStrike">
                          <a:solidFill>
                            <a:srgbClr val="333333"/>
                          </a:solidFill>
                          <a:latin typeface="Calibri"/>
                          <a:ea typeface="Calibri"/>
                          <a:cs typeface="Calibri"/>
                          <a:sym typeface="Calibri"/>
                        </a:rPr>
                        <a:t>La comunidad</a:t>
                      </a:r>
                      <a:endParaRPr sz="13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77"/>
          <p:cNvSpPr txBox="1"/>
          <p:nvPr>
            <p:ph type="title"/>
          </p:nvPr>
        </p:nvSpPr>
        <p:spPr>
          <a:xfrm>
            <a:off x="160800" y="0"/>
            <a:ext cx="8983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4: Pasos clave en la implementación de las tarjetas de puntuación comunitaria</a:t>
            </a:r>
            <a:endParaRPr sz="22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t/>
            </a:r>
            <a:endParaRPr sz="2200"/>
          </a:p>
        </p:txBody>
      </p:sp>
      <p:sp>
        <p:nvSpPr>
          <p:cNvPr id="605" name="Google Shape;605;p77"/>
          <p:cNvSpPr txBox="1"/>
          <p:nvPr>
            <p:ph idx="1" type="body"/>
          </p:nvPr>
        </p:nvSpPr>
        <p:spPr>
          <a:xfrm>
            <a:off x="333875" y="1038400"/>
            <a:ext cx="6402900" cy="327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1400"/>
              <a:buNone/>
            </a:pPr>
            <a:r>
              <a:rPr b="1" i="0" lang="en-US" sz="1700" u="none">
                <a:solidFill>
                  <a:schemeClr val="dk1"/>
                </a:solidFill>
              </a:rPr>
              <a:t>Etapa 1:</a:t>
            </a:r>
            <a:r>
              <a:rPr b="0" i="0" lang="en-US" sz="1700" u="none">
                <a:solidFill>
                  <a:schemeClr val="dk1"/>
                </a:solidFill>
              </a:rPr>
              <a:t> </a:t>
            </a:r>
            <a:r>
              <a:rPr b="1" i="0" lang="en-US" sz="1700" u="none">
                <a:solidFill>
                  <a:schemeClr val="dk1"/>
                </a:solidFill>
              </a:rPr>
              <a:t>Planificación y preparación:</a:t>
            </a:r>
            <a:r>
              <a:rPr b="0" i="0" lang="en-US" sz="1700" u="none">
                <a:solidFill>
                  <a:schemeClr val="dk1"/>
                </a:solidFill>
              </a:rPr>
              <a:t> desarrollo o adaptación de la tarjeta de puntuación</a:t>
            </a:r>
            <a:endParaRPr b="1" sz="1700">
              <a:solidFill>
                <a:schemeClr val="dk1"/>
              </a:solidFill>
            </a:endParaRPr>
          </a:p>
          <a:p>
            <a:pPr indent="0" lvl="0" marL="0" rtl="0" algn="l">
              <a:lnSpc>
                <a:spcPct val="115000"/>
              </a:lnSpc>
              <a:spcBef>
                <a:spcPts val="1000"/>
              </a:spcBef>
              <a:spcAft>
                <a:spcPts val="0"/>
              </a:spcAft>
              <a:buSzPts val="1400"/>
              <a:buNone/>
            </a:pPr>
            <a:r>
              <a:rPr b="1" i="0" lang="en-US" sz="1700" u="none">
                <a:solidFill>
                  <a:schemeClr val="dk1"/>
                </a:solidFill>
              </a:rPr>
              <a:t>Etapa 2:</a:t>
            </a:r>
            <a:r>
              <a:rPr b="0" i="0" lang="en-US" sz="1700" u="none">
                <a:solidFill>
                  <a:schemeClr val="dk1"/>
                </a:solidFill>
              </a:rPr>
              <a:t> </a:t>
            </a:r>
            <a:r>
              <a:rPr b="1" i="0" lang="en-US" sz="1700" u="none">
                <a:solidFill>
                  <a:schemeClr val="dk1"/>
                </a:solidFill>
              </a:rPr>
              <a:t>Uso de las tarjetas de puntuación comunitaria </a:t>
            </a:r>
            <a:r>
              <a:rPr i="0" lang="en-US" sz="1700" u="none">
                <a:solidFill>
                  <a:schemeClr val="dk1"/>
                </a:solidFill>
              </a:rPr>
              <a:t>con la comunidad </a:t>
            </a:r>
            <a:endParaRPr sz="1700">
              <a:solidFill>
                <a:schemeClr val="dk1"/>
              </a:solidFill>
            </a:endParaRPr>
          </a:p>
          <a:p>
            <a:pPr indent="0" lvl="0" marL="0" rtl="0" algn="l">
              <a:lnSpc>
                <a:spcPct val="115000"/>
              </a:lnSpc>
              <a:spcBef>
                <a:spcPts val="1000"/>
              </a:spcBef>
              <a:spcAft>
                <a:spcPts val="0"/>
              </a:spcAft>
              <a:buSzPts val="1400"/>
              <a:buNone/>
            </a:pPr>
            <a:r>
              <a:rPr b="1" i="0" lang="en-US" sz="1700" u="none">
                <a:solidFill>
                  <a:schemeClr val="dk1"/>
                </a:solidFill>
              </a:rPr>
              <a:t>Etapa 3:</a:t>
            </a:r>
            <a:r>
              <a:rPr b="0" i="0" lang="en-US" sz="1700" u="none">
                <a:solidFill>
                  <a:schemeClr val="dk1"/>
                </a:solidFill>
              </a:rPr>
              <a:t> </a:t>
            </a:r>
            <a:r>
              <a:rPr i="0" lang="en-US" sz="1700" u="none">
                <a:solidFill>
                  <a:schemeClr val="dk1"/>
                </a:solidFill>
              </a:rPr>
              <a:t>Implementación de la </a:t>
            </a:r>
            <a:r>
              <a:rPr b="1" i="0" lang="en-US" sz="1700" u="none">
                <a:solidFill>
                  <a:schemeClr val="dk1"/>
                </a:solidFill>
              </a:rPr>
              <a:t>tarjeta de puntuación con los proveedores de servicios</a:t>
            </a:r>
            <a:endParaRPr sz="1700">
              <a:solidFill>
                <a:schemeClr val="dk1"/>
              </a:solidFill>
            </a:endParaRPr>
          </a:p>
          <a:p>
            <a:pPr indent="0" lvl="0" marL="0" rtl="0" algn="l">
              <a:lnSpc>
                <a:spcPct val="115000"/>
              </a:lnSpc>
              <a:spcBef>
                <a:spcPts val="1000"/>
              </a:spcBef>
              <a:spcAft>
                <a:spcPts val="0"/>
              </a:spcAft>
              <a:buSzPts val="1400"/>
              <a:buNone/>
            </a:pPr>
            <a:r>
              <a:rPr b="1" i="0" lang="en-US" sz="1700" u="none">
                <a:solidFill>
                  <a:schemeClr val="dk1"/>
                </a:solidFill>
              </a:rPr>
              <a:t>Etapa 4: Consolidación de los resultados</a:t>
            </a:r>
            <a:endParaRPr sz="1700">
              <a:solidFill>
                <a:schemeClr val="dk1"/>
              </a:solidFill>
            </a:endParaRPr>
          </a:p>
          <a:p>
            <a:pPr indent="0" lvl="0" marL="0" rtl="0" algn="l">
              <a:lnSpc>
                <a:spcPct val="115000"/>
              </a:lnSpc>
              <a:spcBef>
                <a:spcPts val="1000"/>
              </a:spcBef>
              <a:spcAft>
                <a:spcPts val="0"/>
              </a:spcAft>
              <a:buSzPts val="1400"/>
              <a:buNone/>
            </a:pPr>
            <a:r>
              <a:rPr b="1" i="0" lang="en-US" sz="1700" u="none">
                <a:solidFill>
                  <a:schemeClr val="dk1"/>
                </a:solidFill>
              </a:rPr>
              <a:t>Etapa 5:</a:t>
            </a:r>
            <a:r>
              <a:rPr b="0" i="0" lang="en-US" sz="1700" u="none">
                <a:solidFill>
                  <a:schemeClr val="dk1"/>
                </a:solidFill>
              </a:rPr>
              <a:t> </a:t>
            </a:r>
            <a:r>
              <a:rPr b="1" i="0" lang="en-US" sz="1700" u="none">
                <a:solidFill>
                  <a:schemeClr val="dk1"/>
                </a:solidFill>
              </a:rPr>
              <a:t>Reunión de diálogo y planificación de la acción</a:t>
            </a:r>
            <a:endParaRPr sz="1700">
              <a:solidFill>
                <a:schemeClr val="dk1"/>
              </a:solidFill>
            </a:endParaRPr>
          </a:p>
          <a:p>
            <a:pPr indent="0" lvl="0" marL="0" rtl="0" algn="l">
              <a:lnSpc>
                <a:spcPct val="115000"/>
              </a:lnSpc>
              <a:spcBef>
                <a:spcPts val="1000"/>
              </a:spcBef>
              <a:spcAft>
                <a:spcPts val="0"/>
              </a:spcAft>
              <a:buSzPts val="1400"/>
              <a:buNone/>
            </a:pPr>
            <a:r>
              <a:rPr b="1" i="0" lang="en-US" sz="1700" u="none">
                <a:solidFill>
                  <a:schemeClr val="dk1"/>
                </a:solidFill>
              </a:rPr>
              <a:t>Etapa 6:</a:t>
            </a:r>
            <a:r>
              <a:rPr b="0" i="0" lang="en-US" sz="1700" u="none">
                <a:solidFill>
                  <a:schemeClr val="dk1"/>
                </a:solidFill>
              </a:rPr>
              <a:t> </a:t>
            </a:r>
            <a:r>
              <a:rPr b="1" i="0" lang="en-US" sz="1700" u="none">
                <a:solidFill>
                  <a:schemeClr val="dk1"/>
                </a:solidFill>
              </a:rPr>
              <a:t>Implementación</a:t>
            </a:r>
            <a:r>
              <a:rPr b="1" lang="en-US" sz="1700">
                <a:solidFill>
                  <a:schemeClr val="dk1"/>
                </a:solidFill>
              </a:rPr>
              <a:t>, </a:t>
            </a:r>
            <a:r>
              <a:rPr b="1" i="0" lang="en-US" sz="1700" u="none">
                <a:solidFill>
                  <a:schemeClr val="dk1"/>
                </a:solidFill>
              </a:rPr>
              <a:t>monitoreo y evaluación </a:t>
            </a:r>
            <a:r>
              <a:rPr lang="en-US" sz="1700">
                <a:solidFill>
                  <a:schemeClr val="dk1"/>
                </a:solidFill>
              </a:rPr>
              <a:t>del plan de acción</a:t>
            </a:r>
            <a:endParaRPr sz="1700">
              <a:solidFill>
                <a:schemeClr val="dk1"/>
              </a:solidFill>
            </a:endParaRPr>
          </a:p>
          <a:p>
            <a:pPr indent="0" lvl="0" marL="0" rtl="0" algn="l">
              <a:lnSpc>
                <a:spcPct val="100000"/>
              </a:lnSpc>
              <a:spcBef>
                <a:spcPts val="700"/>
              </a:spcBef>
              <a:spcAft>
                <a:spcPts val="0"/>
              </a:spcAft>
              <a:buSzPts val="1400"/>
              <a:buNone/>
            </a:pPr>
            <a:r>
              <a:t/>
            </a:r>
            <a:endParaRPr sz="1300">
              <a:solidFill>
                <a:schemeClr val="dk1"/>
              </a:solidFill>
            </a:endParaRPr>
          </a:p>
          <a:p>
            <a:pPr indent="0" lvl="0" marL="0" rtl="0" algn="l">
              <a:lnSpc>
                <a:spcPct val="100000"/>
              </a:lnSpc>
              <a:spcBef>
                <a:spcPts val="700"/>
              </a:spcBef>
              <a:spcAft>
                <a:spcPts val="0"/>
              </a:spcAft>
              <a:buSzPts val="1400"/>
              <a:buNone/>
            </a:pPr>
            <a:r>
              <a:t/>
            </a:r>
            <a:endParaRPr sz="1300">
              <a:solidFill>
                <a:schemeClr val="dk1"/>
              </a:solidFill>
            </a:endParaRPr>
          </a:p>
          <a:p>
            <a:pPr indent="0" lvl="0" marL="0" rtl="0" algn="l">
              <a:lnSpc>
                <a:spcPct val="100000"/>
              </a:lnSpc>
              <a:spcBef>
                <a:spcPts val="700"/>
              </a:spcBef>
              <a:spcAft>
                <a:spcPts val="0"/>
              </a:spcAft>
              <a:buSzPts val="1400"/>
              <a:buNone/>
            </a:pPr>
            <a:r>
              <a:t/>
            </a:r>
            <a:endParaRPr sz="1300">
              <a:solidFill>
                <a:schemeClr val="dk1"/>
              </a:solidFill>
            </a:endParaRPr>
          </a:p>
          <a:p>
            <a:pPr indent="0" lvl="0" marL="0" rtl="0" algn="l">
              <a:lnSpc>
                <a:spcPct val="100000"/>
              </a:lnSpc>
              <a:spcBef>
                <a:spcPts val="700"/>
              </a:spcBef>
              <a:spcAft>
                <a:spcPts val="0"/>
              </a:spcAft>
              <a:buSzPts val="1400"/>
              <a:buNone/>
            </a:pPr>
            <a:r>
              <a:t/>
            </a:r>
            <a:endParaRPr sz="1300">
              <a:solidFill>
                <a:schemeClr val="dk1"/>
              </a:solidFill>
            </a:endParaRPr>
          </a:p>
          <a:p>
            <a:pPr indent="0" lvl="0" marL="0" rtl="0" algn="l">
              <a:lnSpc>
                <a:spcPct val="100000"/>
              </a:lnSpc>
              <a:spcBef>
                <a:spcPts val="700"/>
              </a:spcBef>
              <a:spcAft>
                <a:spcPts val="0"/>
              </a:spcAft>
              <a:buSzPts val="1400"/>
              <a:buNone/>
            </a:pPr>
            <a:r>
              <a:t/>
            </a:r>
            <a:endParaRPr sz="1300">
              <a:solidFill>
                <a:schemeClr val="dk1"/>
              </a:solidFill>
            </a:endParaRPr>
          </a:p>
          <a:p>
            <a:pPr indent="0" lvl="0" marL="0" rtl="0" algn="l">
              <a:lnSpc>
                <a:spcPct val="100000"/>
              </a:lnSpc>
              <a:spcBef>
                <a:spcPts val="1400"/>
              </a:spcBef>
              <a:spcAft>
                <a:spcPts val="0"/>
              </a:spcAft>
              <a:buSzPts val="1400"/>
              <a:buNone/>
            </a:pPr>
            <a:r>
              <a:t/>
            </a:r>
            <a:endParaRPr sz="1300"/>
          </a:p>
        </p:txBody>
      </p:sp>
      <p:pic>
        <p:nvPicPr>
          <p:cNvPr descr="Ilustración de un hombre y una mujer agregando notas autoadhesivas en una cuadrícula en la pared." id="606" name="Google Shape;606;p77"/>
          <p:cNvPicPr preferRelativeResize="0"/>
          <p:nvPr/>
        </p:nvPicPr>
        <p:blipFill rotWithShape="1">
          <a:blip r:embed="rId3">
            <a:alphaModFix/>
          </a:blip>
          <a:srcRect b="0" l="0" r="0" t="0"/>
          <a:stretch/>
        </p:blipFill>
        <p:spPr>
          <a:xfrm>
            <a:off x="6598350" y="1284900"/>
            <a:ext cx="2423250" cy="2218024"/>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78"/>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u="none"/>
              <a:t>Herramienta 4: Estudio de caso de Zimbabue  </a:t>
            </a:r>
            <a:endParaRPr/>
          </a:p>
        </p:txBody>
      </p:sp>
      <p:sp>
        <p:nvSpPr>
          <p:cNvPr id="612" name="Google Shape;612;p78"/>
          <p:cNvSpPr txBox="1"/>
          <p:nvPr>
            <p:ph idx="1" type="body"/>
          </p:nvPr>
        </p:nvSpPr>
        <p:spPr>
          <a:xfrm>
            <a:off x="311700" y="1006525"/>
            <a:ext cx="58113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a:p>
          <a:p>
            <a:pPr indent="0" lvl="0" marL="0" rtl="0" algn="l">
              <a:lnSpc>
                <a:spcPct val="115000"/>
              </a:lnSpc>
              <a:spcBef>
                <a:spcPts val="1600"/>
              </a:spcBef>
              <a:spcAft>
                <a:spcPts val="0"/>
              </a:spcAft>
              <a:buSzPts val="1400"/>
              <a:buNone/>
            </a:pPr>
            <a:r>
              <a:t/>
            </a:r>
            <a:endParaRPr sz="2000"/>
          </a:p>
          <a:p>
            <a:pPr indent="0" lvl="0" marL="0" rtl="0" algn="l">
              <a:lnSpc>
                <a:spcPct val="100000"/>
              </a:lnSpc>
              <a:spcBef>
                <a:spcPts val="1600"/>
              </a:spcBef>
              <a:spcAft>
                <a:spcPts val="0"/>
              </a:spcAft>
              <a:buSzPts val="1400"/>
              <a:buNone/>
            </a:pPr>
            <a:r>
              <a:rPr b="1" i="0" lang="en-US" sz="2400" u="sng">
                <a:solidFill>
                  <a:srgbClr val="007D98"/>
                </a:solidFill>
                <a:hlinkClick r:id="rId3">
                  <a:extLst>
                    <a:ext uri="{A12FA001-AC4F-418D-AE19-62706E023703}">
                      <ahyp:hlinkClr val="tx"/>
                    </a:ext>
                  </a:extLst>
                </a:hlinkClick>
              </a:rPr>
              <a:t> Facilitadores comunitarios</a:t>
            </a:r>
            <a:endParaRPr b="1" sz="2400">
              <a:solidFill>
                <a:schemeClr val="dk1"/>
              </a:solidFill>
            </a:endParaRPr>
          </a:p>
          <a:p>
            <a:pPr indent="0" lvl="0" marL="0" rtl="0" algn="l">
              <a:lnSpc>
                <a:spcPct val="100000"/>
              </a:lnSpc>
              <a:spcBef>
                <a:spcPts val="0"/>
              </a:spcBef>
              <a:spcAft>
                <a:spcPts val="0"/>
              </a:spcAft>
              <a:buSzPts val="1400"/>
              <a:buNone/>
            </a:pPr>
            <a:r>
              <a:t/>
            </a:r>
            <a:endParaRPr b="1" sz="2400"/>
          </a:p>
          <a:p>
            <a:pPr indent="0" lvl="0" marL="0" rtl="0" algn="l">
              <a:lnSpc>
                <a:spcPct val="100000"/>
              </a:lnSpc>
              <a:spcBef>
                <a:spcPts val="0"/>
              </a:spcBef>
              <a:spcAft>
                <a:spcPts val="0"/>
              </a:spcAft>
              <a:buSzPts val="1400"/>
              <a:buNone/>
            </a:pPr>
            <a:r>
              <a:rPr b="1" i="0" lang="en-US" sz="2400" u="sng">
                <a:solidFill>
                  <a:schemeClr val="hlink"/>
                </a:solidFill>
                <a:hlinkClick r:id="rId4"/>
              </a:rPr>
              <a:t>Video</a:t>
            </a:r>
            <a:r>
              <a:rPr b="1" lang="en-US" sz="2400"/>
              <a:t> </a:t>
            </a:r>
            <a:r>
              <a:rPr lang="en-US" sz="1700"/>
              <a:t>(solo disponible en inglés)</a:t>
            </a:r>
            <a:r>
              <a:rPr lang="en-US" sz="2400"/>
              <a:t> </a:t>
            </a:r>
            <a:endParaRPr sz="2400"/>
          </a:p>
        </p:txBody>
      </p:sp>
      <p:pic>
        <p:nvPicPr>
          <p:cNvPr descr="Un grupo de hombres y mujeres en Zimbabue se reúnen para posar para una fotografía fuera de una iglesia. " id="613" name="Google Shape;613;p78"/>
          <p:cNvPicPr preferRelativeResize="0"/>
          <p:nvPr/>
        </p:nvPicPr>
        <p:blipFill rotWithShape="1">
          <a:blip r:embed="rId5">
            <a:alphaModFix/>
          </a:blip>
          <a:srcRect b="0" l="0" r="0" t="0"/>
          <a:stretch/>
        </p:blipFill>
        <p:spPr>
          <a:xfrm>
            <a:off x="4755600" y="1698375"/>
            <a:ext cx="4076700" cy="22860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79"/>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Uso de la herramienta: </a:t>
            </a:r>
            <a:r>
              <a:rPr lang="en-US" sz="2200"/>
              <a:t>Poner a prueba  la plantilla</a:t>
            </a:r>
            <a:endParaRPr sz="2200"/>
          </a:p>
        </p:txBody>
      </p:sp>
      <p:sp>
        <p:nvSpPr>
          <p:cNvPr id="619" name="Google Shape;619;p79"/>
          <p:cNvSpPr txBox="1"/>
          <p:nvPr>
            <p:ph idx="1" type="body"/>
          </p:nvPr>
        </p:nvSpPr>
        <p:spPr>
          <a:xfrm>
            <a:off x="138900" y="863550"/>
            <a:ext cx="3842100" cy="360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US" sz="1500" u="none"/>
              <a:t>El grupo de facilitadores se prepara para la reunión comunitaria</a:t>
            </a:r>
            <a:endParaRPr b="1" sz="1500"/>
          </a:p>
          <a:p>
            <a:pPr indent="-323850" lvl="0" marL="457200" rtl="0" algn="l">
              <a:lnSpc>
                <a:spcPct val="100000"/>
              </a:lnSpc>
              <a:spcBef>
                <a:spcPts val="1000"/>
              </a:spcBef>
              <a:spcAft>
                <a:spcPts val="0"/>
              </a:spcAft>
              <a:buSzPts val="1500"/>
              <a:buChar char="●"/>
            </a:pPr>
            <a:r>
              <a:rPr b="0" i="0" lang="en-US" sz="1500" u="none"/>
              <a:t>Lean el </a:t>
            </a:r>
            <a:r>
              <a:rPr b="0" i="0" lang="en-US" sz="1500" u="sng">
                <a:solidFill>
                  <a:schemeClr val="hlink"/>
                </a:solidFill>
                <a:hlinkClick r:id="rId3"/>
              </a:rPr>
              <a:t>estudio de caso</a:t>
            </a:r>
            <a:r>
              <a:rPr b="0" i="0" lang="en-US" sz="1500" u="none"/>
              <a:t> para comprender el contexto de la comunidad.</a:t>
            </a:r>
            <a:endParaRPr sz="1500"/>
          </a:p>
          <a:p>
            <a:pPr indent="-323850" lvl="0" marL="457200" rtl="0" algn="l">
              <a:lnSpc>
                <a:spcPct val="100000"/>
              </a:lnSpc>
              <a:spcBef>
                <a:spcPts val="0"/>
              </a:spcBef>
              <a:spcAft>
                <a:spcPts val="0"/>
              </a:spcAft>
              <a:buSzPts val="1500"/>
              <a:buChar char="●"/>
            </a:pPr>
            <a:r>
              <a:rPr b="0" i="0" lang="en-US" sz="1500" u="none"/>
              <a:t>Lean la información sobre la herramienta para comprender los requisitos y poder simplificar la información en la herramienta, en caso necesario.</a:t>
            </a:r>
            <a:endParaRPr sz="1500"/>
          </a:p>
          <a:p>
            <a:pPr indent="-323850" lvl="0" marL="457200" rtl="0" algn="l">
              <a:lnSpc>
                <a:spcPct val="100000"/>
              </a:lnSpc>
              <a:spcBef>
                <a:spcPts val="0"/>
              </a:spcBef>
              <a:spcAft>
                <a:spcPts val="0"/>
              </a:spcAft>
              <a:buSzPts val="1500"/>
              <a:buChar char="●"/>
            </a:pPr>
            <a:r>
              <a:rPr b="0" i="0" lang="en-US" sz="1500" u="none"/>
              <a:t>Acuerden cómo se llevará a cabo la reunión comunitaria.</a:t>
            </a:r>
            <a:endParaRPr sz="1500"/>
          </a:p>
          <a:p>
            <a:pPr indent="-323850" lvl="0" marL="457200" rtl="0" algn="l">
              <a:lnSpc>
                <a:spcPct val="100000"/>
              </a:lnSpc>
              <a:spcBef>
                <a:spcPts val="0"/>
              </a:spcBef>
              <a:spcAft>
                <a:spcPts val="0"/>
              </a:spcAft>
              <a:buSzPts val="1500"/>
              <a:buChar char="●"/>
            </a:pPr>
            <a:r>
              <a:rPr b="0" i="0" lang="en-US" sz="1500" u="none"/>
              <a:t>Deben turnarse para que diferentes personas dirijan la reunión comunitaria.</a:t>
            </a:r>
            <a:endParaRPr sz="1500"/>
          </a:p>
          <a:p>
            <a:pPr indent="0" lvl="0" marL="0" rtl="0" algn="l">
              <a:lnSpc>
                <a:spcPct val="115000"/>
              </a:lnSpc>
              <a:spcBef>
                <a:spcPts val="1000"/>
              </a:spcBef>
              <a:spcAft>
                <a:spcPts val="1600"/>
              </a:spcAft>
              <a:buSzPts val="1400"/>
              <a:buNone/>
            </a:pPr>
            <a:r>
              <a:t/>
            </a:r>
            <a:endParaRPr/>
          </a:p>
        </p:txBody>
      </p:sp>
      <p:pic>
        <p:nvPicPr>
          <p:cNvPr id="620" name="Google Shape;620;p79"/>
          <p:cNvPicPr preferRelativeResize="0"/>
          <p:nvPr/>
        </p:nvPicPr>
        <p:blipFill rotWithShape="1">
          <a:blip r:embed="rId4">
            <a:alphaModFix/>
          </a:blip>
          <a:srcRect b="0" l="0" r="0" t="0"/>
          <a:stretch/>
        </p:blipFill>
        <p:spPr>
          <a:xfrm>
            <a:off x="3782118" y="3723843"/>
            <a:ext cx="1143000" cy="1143025"/>
          </a:xfrm>
          <a:prstGeom prst="rect">
            <a:avLst/>
          </a:prstGeom>
          <a:noFill/>
          <a:ln>
            <a:noFill/>
          </a:ln>
        </p:spPr>
      </p:pic>
      <p:sp>
        <p:nvSpPr>
          <p:cNvPr id="621" name="Google Shape;621;p79"/>
          <p:cNvSpPr txBox="1"/>
          <p:nvPr>
            <p:ph idx="1" type="body"/>
          </p:nvPr>
        </p:nvSpPr>
        <p:spPr>
          <a:xfrm>
            <a:off x="4355400" y="863550"/>
            <a:ext cx="44769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US" sz="1500" u="none"/>
              <a:t>Grupo de la iglesia y de la comunidad</a:t>
            </a:r>
            <a:endParaRPr b="1" sz="1500"/>
          </a:p>
          <a:p>
            <a:pPr indent="-330200" lvl="0" marL="457200" rtl="0" algn="l">
              <a:lnSpc>
                <a:spcPct val="100000"/>
              </a:lnSpc>
              <a:spcBef>
                <a:spcPts val="1000"/>
              </a:spcBef>
              <a:spcAft>
                <a:spcPts val="0"/>
              </a:spcAft>
              <a:buSzPts val="1600"/>
              <a:buChar char="●"/>
            </a:pPr>
            <a:r>
              <a:rPr b="0" i="0" lang="en-US" sz="1600" u="none"/>
              <a:t>Lean el </a:t>
            </a:r>
            <a:r>
              <a:rPr b="0" i="0" lang="en-US" sz="1600" u="sng">
                <a:solidFill>
                  <a:schemeClr val="hlink"/>
                </a:solidFill>
                <a:hlinkClick r:id="rId5"/>
              </a:rPr>
              <a:t>estudio de caso </a:t>
            </a:r>
            <a:r>
              <a:rPr b="0" i="0" lang="en-US" sz="1600" u="none"/>
              <a:t>para comprender el contexto de la comunidad.</a:t>
            </a:r>
            <a:endParaRPr sz="1600"/>
          </a:p>
          <a:p>
            <a:pPr indent="-330200" lvl="0" marL="457200" rtl="0" algn="l">
              <a:lnSpc>
                <a:spcPct val="100000"/>
              </a:lnSpc>
              <a:spcBef>
                <a:spcPts val="0"/>
              </a:spcBef>
              <a:spcAft>
                <a:spcPts val="0"/>
              </a:spcAft>
              <a:buSzPts val="1600"/>
              <a:buChar char="●"/>
            </a:pPr>
            <a:r>
              <a:rPr lang="en-US" sz="1600"/>
              <a:t>Resuma los problemas identificados en el estudio de caso</a:t>
            </a:r>
            <a:endParaRPr sz="1600"/>
          </a:p>
          <a:p>
            <a:pPr indent="-330200" lvl="0" marL="457200" rtl="0" algn="l">
              <a:lnSpc>
                <a:spcPct val="100000"/>
              </a:lnSpc>
              <a:spcBef>
                <a:spcPts val="0"/>
              </a:spcBef>
              <a:spcAft>
                <a:spcPts val="0"/>
              </a:spcAft>
              <a:buSzPts val="1600"/>
              <a:buChar char="●"/>
            </a:pPr>
            <a:r>
              <a:rPr b="0" i="0" lang="en-US" sz="1600" u="none"/>
              <a:t>Asignen a los miembros del grupo varios roles encontrados en la comunidad.</a:t>
            </a:r>
            <a:endParaRPr sz="160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g3257b5c7ff6_0_3"/>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Uso de la herramienta: Poner a prueba  la plantilla  </a:t>
            </a:r>
            <a:endParaRPr sz="2200"/>
          </a:p>
        </p:txBody>
      </p:sp>
      <p:sp>
        <p:nvSpPr>
          <p:cNvPr id="627" name="Google Shape;627;g3257b5c7ff6_0_3"/>
          <p:cNvSpPr txBox="1"/>
          <p:nvPr>
            <p:ph idx="1" type="body"/>
          </p:nvPr>
        </p:nvSpPr>
        <p:spPr>
          <a:xfrm>
            <a:off x="187625" y="2821525"/>
            <a:ext cx="3465300" cy="182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US" sz="1500" u="none"/>
              <a:t>Preguntas para el grupo de facilitadores </a:t>
            </a:r>
            <a:endParaRPr b="1" sz="1500"/>
          </a:p>
          <a:p>
            <a:pPr indent="-323850" lvl="0" marL="457200" rtl="0" algn="l">
              <a:lnSpc>
                <a:spcPct val="100000"/>
              </a:lnSpc>
              <a:spcBef>
                <a:spcPts val="1000"/>
              </a:spcBef>
              <a:spcAft>
                <a:spcPts val="0"/>
              </a:spcAft>
              <a:buSzPts val="1500"/>
              <a:buChar char="●"/>
            </a:pPr>
            <a:r>
              <a:rPr b="0" i="0" lang="en-US" sz="1500" u="none"/>
              <a:t>¿Qué les pareció su rol?</a:t>
            </a:r>
            <a:endParaRPr sz="1500"/>
          </a:p>
          <a:p>
            <a:pPr indent="-323850" lvl="0" marL="457200" rtl="0" algn="l">
              <a:lnSpc>
                <a:spcPct val="100000"/>
              </a:lnSpc>
              <a:spcBef>
                <a:spcPts val="0"/>
              </a:spcBef>
              <a:spcAft>
                <a:spcPts val="0"/>
              </a:spcAft>
              <a:buSzPts val="1500"/>
              <a:buChar char="●"/>
            </a:pPr>
            <a:r>
              <a:rPr b="0" i="0" lang="en-US" sz="1500" u="none"/>
              <a:t>¿Hubo algo que fuera difícil de hacer?</a:t>
            </a:r>
            <a:endParaRPr sz="1500"/>
          </a:p>
          <a:p>
            <a:pPr indent="0" lvl="0" marL="0" rtl="0" algn="l">
              <a:lnSpc>
                <a:spcPct val="115000"/>
              </a:lnSpc>
              <a:spcBef>
                <a:spcPts val="1000"/>
              </a:spcBef>
              <a:spcAft>
                <a:spcPts val="1600"/>
              </a:spcAft>
              <a:buSzPts val="1400"/>
              <a:buNone/>
            </a:pPr>
            <a:r>
              <a:t/>
            </a:r>
            <a:endParaRPr sz="1500"/>
          </a:p>
        </p:txBody>
      </p:sp>
      <p:pic>
        <p:nvPicPr>
          <p:cNvPr id="628" name="Google Shape;628;g3257b5c7ff6_0_3"/>
          <p:cNvPicPr preferRelativeResize="0"/>
          <p:nvPr/>
        </p:nvPicPr>
        <p:blipFill rotWithShape="1">
          <a:blip r:embed="rId3">
            <a:alphaModFix/>
          </a:blip>
          <a:srcRect b="0" l="0" r="0" t="0"/>
          <a:stretch/>
        </p:blipFill>
        <p:spPr>
          <a:xfrm>
            <a:off x="3807343" y="2000231"/>
            <a:ext cx="1143000" cy="1143025"/>
          </a:xfrm>
          <a:prstGeom prst="rect">
            <a:avLst/>
          </a:prstGeom>
          <a:noFill/>
          <a:ln>
            <a:noFill/>
          </a:ln>
        </p:spPr>
      </p:pic>
      <p:sp>
        <p:nvSpPr>
          <p:cNvPr id="629" name="Google Shape;629;g3257b5c7ff6_0_3"/>
          <p:cNvSpPr txBox="1"/>
          <p:nvPr>
            <p:ph idx="1" type="body"/>
          </p:nvPr>
        </p:nvSpPr>
        <p:spPr>
          <a:xfrm>
            <a:off x="5104775" y="1329050"/>
            <a:ext cx="3842100" cy="170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US" sz="1500" u="none"/>
              <a:t>Preguntas para el grupo de la iglesia y de la comunidad</a:t>
            </a:r>
            <a:endParaRPr b="1" sz="1500"/>
          </a:p>
          <a:p>
            <a:pPr indent="-323850" lvl="0" marL="457200" rtl="0" algn="l">
              <a:lnSpc>
                <a:spcPct val="100000"/>
              </a:lnSpc>
              <a:spcBef>
                <a:spcPts val="1000"/>
              </a:spcBef>
              <a:spcAft>
                <a:spcPts val="0"/>
              </a:spcAft>
              <a:buSzPts val="1500"/>
              <a:buChar char="●"/>
            </a:pPr>
            <a:r>
              <a:rPr b="0" i="0" lang="en-US" sz="1500" u="none"/>
              <a:t>¿Qué les pareció la experiencia?</a:t>
            </a:r>
            <a:endParaRPr sz="1500"/>
          </a:p>
          <a:p>
            <a:pPr indent="-323850" lvl="0" marL="457200" rtl="0" algn="l">
              <a:lnSpc>
                <a:spcPct val="100000"/>
              </a:lnSpc>
              <a:spcBef>
                <a:spcPts val="0"/>
              </a:spcBef>
              <a:spcAft>
                <a:spcPts val="0"/>
              </a:spcAft>
              <a:buSzPts val="1500"/>
              <a:buChar char="●"/>
            </a:pPr>
            <a:r>
              <a:rPr b="0" i="0" lang="en-US" sz="1500" u="none"/>
              <a:t>¿Hay algo que las personas que facilitaron esta sesión podrían haber hecho diferente para ayudarlos como grupo?</a:t>
            </a:r>
            <a:endParaRPr sz="1500"/>
          </a:p>
          <a:p>
            <a:pPr indent="0" lvl="0" marL="457200" rtl="0" algn="l">
              <a:lnSpc>
                <a:spcPct val="115000"/>
              </a:lnSpc>
              <a:spcBef>
                <a:spcPts val="1000"/>
              </a:spcBef>
              <a:spcAft>
                <a:spcPts val="1600"/>
              </a:spcAft>
              <a:buSzPts val="1400"/>
              <a:buNone/>
            </a:pPr>
            <a:r>
              <a:t/>
            </a:r>
            <a:endParaRPr sz="1500"/>
          </a:p>
        </p:txBody>
      </p:sp>
      <p:sp>
        <p:nvSpPr>
          <p:cNvPr id="630" name="Google Shape;630;g3257b5c7ff6_0_3"/>
          <p:cNvSpPr txBox="1"/>
          <p:nvPr/>
        </p:nvSpPr>
        <p:spPr>
          <a:xfrm>
            <a:off x="2907500" y="882300"/>
            <a:ext cx="2926800" cy="398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1800" u="none" cap="none" strike="noStrike">
                <a:solidFill>
                  <a:schemeClr val="dk2"/>
                </a:solidFill>
                <a:latin typeface="Calibri"/>
                <a:ea typeface="Calibri"/>
                <a:cs typeface="Calibri"/>
                <a:sym typeface="Calibri"/>
              </a:rPr>
              <a:t>Sesión de retroalimentación</a:t>
            </a:r>
            <a:endParaRPr b="1" i="0" sz="1800" u="none" cap="none" strike="noStrike">
              <a:solidFill>
                <a:schemeClr val="dk2"/>
              </a:solidFill>
              <a:latin typeface="Calibri"/>
              <a:ea typeface="Calibri"/>
              <a:cs typeface="Calibri"/>
              <a:sym typeface="Calibri"/>
            </a:endParaRPr>
          </a:p>
        </p:txBody>
      </p:sp>
      <p:sp>
        <p:nvSpPr>
          <p:cNvPr id="631" name="Google Shape;631;g3257b5c7ff6_0_3"/>
          <p:cNvSpPr txBox="1"/>
          <p:nvPr/>
        </p:nvSpPr>
        <p:spPr>
          <a:xfrm>
            <a:off x="226650" y="1356825"/>
            <a:ext cx="3004800" cy="92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US" sz="1500" u="none" cap="none" strike="noStrike">
                <a:solidFill>
                  <a:schemeClr val="dk2"/>
                </a:solidFill>
                <a:latin typeface="Calibri"/>
                <a:ea typeface="Calibri"/>
                <a:cs typeface="Calibri"/>
                <a:sym typeface="Calibri"/>
              </a:rPr>
              <a:t>Preguntas para el público</a:t>
            </a:r>
            <a:endParaRPr b="1" i="0" sz="1500" u="none" cap="none" strike="noStrike">
              <a:solidFill>
                <a:schemeClr val="dk2"/>
              </a:solidFill>
              <a:latin typeface="Calibri"/>
              <a:ea typeface="Calibri"/>
              <a:cs typeface="Calibri"/>
              <a:sym typeface="Calibri"/>
            </a:endParaRPr>
          </a:p>
          <a:p>
            <a:pPr indent="-323850" lvl="0" marL="457200" marR="0" rtl="0" algn="l">
              <a:lnSpc>
                <a:spcPct val="100000"/>
              </a:lnSpc>
              <a:spcBef>
                <a:spcPts val="0"/>
              </a:spcBef>
              <a:spcAft>
                <a:spcPts val="0"/>
              </a:spcAft>
              <a:buClr>
                <a:schemeClr val="dk2"/>
              </a:buClr>
              <a:buSzPts val="1500"/>
              <a:buFont typeface="Calibri"/>
              <a:buChar char="●"/>
            </a:pPr>
            <a:r>
              <a:rPr b="0" i="0" lang="en-US" sz="1500" u="none" cap="none" strike="noStrike">
                <a:solidFill>
                  <a:schemeClr val="dk2"/>
                </a:solidFill>
                <a:latin typeface="Calibri"/>
                <a:ea typeface="Calibri"/>
                <a:cs typeface="Calibri"/>
                <a:sym typeface="Calibri"/>
              </a:rPr>
              <a:t>¿Qué les gustó del juego de roles?</a:t>
            </a:r>
            <a:endParaRPr b="0" i="0" sz="1500" u="none" cap="none" strike="noStrike">
              <a:solidFill>
                <a:schemeClr val="dk2"/>
              </a:solidFill>
              <a:latin typeface="Calibri"/>
              <a:ea typeface="Calibri"/>
              <a:cs typeface="Calibri"/>
              <a:sym typeface="Calibri"/>
            </a:endParaRPr>
          </a:p>
          <a:p>
            <a:pPr indent="-323850" lvl="0" marL="457200" marR="0" rtl="0" algn="l">
              <a:lnSpc>
                <a:spcPct val="100000"/>
              </a:lnSpc>
              <a:spcBef>
                <a:spcPts val="0"/>
              </a:spcBef>
              <a:spcAft>
                <a:spcPts val="0"/>
              </a:spcAft>
              <a:buClr>
                <a:schemeClr val="dk2"/>
              </a:buClr>
              <a:buSzPts val="1500"/>
              <a:buFont typeface="Calibri"/>
              <a:buChar char="●"/>
            </a:pPr>
            <a:r>
              <a:rPr b="0" i="0" lang="en-US" sz="1500" u="none" cap="none" strike="noStrike">
                <a:solidFill>
                  <a:schemeClr val="dk2"/>
                </a:solidFill>
                <a:latin typeface="Calibri"/>
                <a:ea typeface="Calibri"/>
                <a:cs typeface="Calibri"/>
                <a:sym typeface="Calibri"/>
              </a:rPr>
              <a:t>¿Qué se puede mejorar?</a:t>
            </a:r>
            <a:endParaRPr b="0" i="0" sz="1500" u="none" cap="none" strike="noStrike">
              <a:solidFill>
                <a:schemeClr val="dk2"/>
              </a:solidFill>
              <a:latin typeface="Calibri"/>
              <a:ea typeface="Calibri"/>
              <a:cs typeface="Calibri"/>
              <a:sym typeface="Calibri"/>
            </a:endParaRPr>
          </a:p>
        </p:txBody>
      </p:sp>
      <p:sp>
        <p:nvSpPr>
          <p:cNvPr id="632" name="Google Shape;632;g3257b5c7ff6_0_3"/>
          <p:cNvSpPr txBox="1"/>
          <p:nvPr/>
        </p:nvSpPr>
        <p:spPr>
          <a:xfrm>
            <a:off x="5104775" y="3206875"/>
            <a:ext cx="3727500" cy="155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US" sz="1500" u="none" cap="none" strike="noStrike">
                <a:solidFill>
                  <a:schemeClr val="dk2"/>
                </a:solidFill>
                <a:latin typeface="Calibri"/>
                <a:ea typeface="Calibri"/>
                <a:cs typeface="Calibri"/>
                <a:sym typeface="Calibri"/>
              </a:rPr>
              <a:t>Pregunta para todos</a:t>
            </a:r>
            <a:endParaRPr b="1" i="0" sz="1500" u="none" cap="none" strike="noStrike">
              <a:solidFill>
                <a:schemeClr val="dk2"/>
              </a:solidFill>
              <a:latin typeface="Calibri"/>
              <a:ea typeface="Calibri"/>
              <a:cs typeface="Calibri"/>
              <a:sym typeface="Calibri"/>
            </a:endParaRPr>
          </a:p>
          <a:p>
            <a:pPr indent="-323850" lvl="0" marL="457200" marR="0" rtl="0" algn="l">
              <a:lnSpc>
                <a:spcPct val="100000"/>
              </a:lnSpc>
              <a:spcBef>
                <a:spcPts val="0"/>
              </a:spcBef>
              <a:spcAft>
                <a:spcPts val="0"/>
              </a:spcAft>
              <a:buClr>
                <a:schemeClr val="dk2"/>
              </a:buClr>
              <a:buSzPts val="1500"/>
              <a:buFont typeface="Calibri"/>
              <a:buChar char="●"/>
            </a:pPr>
            <a:r>
              <a:rPr b="0" i="0" lang="en-US" sz="1500" u="none" cap="none" strike="noStrike">
                <a:solidFill>
                  <a:schemeClr val="dk2"/>
                </a:solidFill>
                <a:latin typeface="Calibri"/>
                <a:ea typeface="Calibri"/>
                <a:cs typeface="Calibri"/>
                <a:sym typeface="Calibri"/>
              </a:rPr>
              <a:t>¿Cómo facilitarían esta sesión si su comunidad no supiera leer? Pueden aportar algunas ideas a partir de sus experiencias.</a:t>
            </a:r>
            <a:endParaRPr b="0" i="0" sz="1500" u="none" cap="none" strike="noStrike">
              <a:solidFill>
                <a:schemeClr val="dk2"/>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81"/>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u="none"/>
              <a:t>Orientación adicional </a:t>
            </a:r>
            <a:endParaRPr/>
          </a:p>
        </p:txBody>
      </p:sp>
      <p:sp>
        <p:nvSpPr>
          <p:cNvPr id="638" name="Google Shape;638;p81"/>
          <p:cNvSpPr txBox="1"/>
          <p:nvPr>
            <p:ph idx="1" type="body"/>
          </p:nvPr>
        </p:nvSpPr>
        <p:spPr>
          <a:xfrm>
            <a:off x="311700" y="100652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b="0" i="0" lang="en-US" sz="1800" u="none">
                <a:solidFill>
                  <a:schemeClr val="dk1"/>
                </a:solidFill>
              </a:rPr>
              <a:t>Investigue un poco para tener un </a:t>
            </a:r>
            <a:r>
              <a:rPr b="1" i="0" lang="en-US" sz="1800" u="none">
                <a:solidFill>
                  <a:schemeClr val="dk1"/>
                </a:solidFill>
              </a:rPr>
              <a:t>conocimiento básico del contexto de gobernanza sociopolítica local</a:t>
            </a:r>
            <a:r>
              <a:rPr b="0" i="0" lang="en-US" sz="1800" u="none">
                <a:solidFill>
                  <a:schemeClr val="dk1"/>
                </a:solidFill>
              </a:rPr>
              <a:t>.</a:t>
            </a:r>
            <a:endParaRPr b="1" sz="1800">
              <a:solidFill>
                <a:schemeClr val="dk1"/>
              </a:solidFill>
            </a:endParaRPr>
          </a:p>
          <a:p>
            <a:pPr indent="-342900" lvl="0" marL="457200" rtl="0" algn="l">
              <a:lnSpc>
                <a:spcPct val="100000"/>
              </a:lnSpc>
              <a:spcBef>
                <a:spcPts val="1000"/>
              </a:spcBef>
              <a:spcAft>
                <a:spcPts val="0"/>
              </a:spcAft>
              <a:buClr>
                <a:schemeClr val="dk1"/>
              </a:buClr>
              <a:buSzPts val="1800"/>
              <a:buChar char="●"/>
            </a:pPr>
            <a:r>
              <a:rPr b="0" i="0" lang="en-US" sz="1800" u="none">
                <a:solidFill>
                  <a:schemeClr val="dk1"/>
                </a:solidFill>
              </a:rPr>
              <a:t>Asegúrese de que la comunidad </a:t>
            </a:r>
            <a:r>
              <a:rPr b="1" i="0" lang="en-US" sz="1800" u="none">
                <a:solidFill>
                  <a:schemeClr val="dk1"/>
                </a:solidFill>
              </a:rPr>
              <a:t>ha identificado claramente el problema de prestación de servicios</a:t>
            </a:r>
            <a:r>
              <a:rPr b="0" i="0" lang="en-US" sz="1800" u="none">
                <a:solidFill>
                  <a:schemeClr val="dk1"/>
                </a:solidFill>
              </a:rPr>
              <a:t> que les gustaría que se abordara. </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b="0" i="0" lang="en-US" sz="1800" u="none">
                <a:solidFill>
                  <a:schemeClr val="dk1"/>
                </a:solidFill>
              </a:rPr>
              <a:t>Realice una investigación básica sobre</a:t>
            </a:r>
            <a:r>
              <a:rPr b="1" i="0" lang="en-US" sz="1800" u="none">
                <a:solidFill>
                  <a:schemeClr val="dk1"/>
                </a:solidFill>
              </a:rPr>
              <a:t> quién es responsable</a:t>
            </a:r>
            <a:r>
              <a:rPr b="0" i="0" lang="en-US" sz="1800" u="none">
                <a:solidFill>
                  <a:schemeClr val="dk1"/>
                </a:solidFill>
              </a:rPr>
              <a:t> de prestar el servicio identificado.</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b="0" i="0" lang="en-US" sz="1800" u="none">
                <a:solidFill>
                  <a:schemeClr val="dk1"/>
                </a:solidFill>
              </a:rPr>
              <a:t>Establezca cuál es el </a:t>
            </a:r>
            <a:r>
              <a:rPr b="1" i="0" lang="en-US" sz="1800" u="none">
                <a:solidFill>
                  <a:schemeClr val="dk1"/>
                </a:solidFill>
              </a:rPr>
              <a:t>nivel mínimo de servicio esperado</a:t>
            </a:r>
            <a:r>
              <a:rPr b="0" i="0" lang="en-US" sz="1800" u="none">
                <a:solidFill>
                  <a:schemeClr val="dk1"/>
                </a:solidFill>
              </a:rPr>
              <a:t>.</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b="0" i="0" lang="en-US" sz="1800" u="none">
                <a:solidFill>
                  <a:schemeClr val="dk1"/>
                </a:solidFill>
              </a:rPr>
              <a:t>Tómese un tiempo para prever qué incidencia y acciones se deberán llevar a cabo para dar seguimiento a los compromisos asumidos con miras a mejorar la prestación de servicios. </a:t>
            </a:r>
            <a:endParaRPr sz="1300">
              <a:solidFill>
                <a:schemeClr val="dk1"/>
              </a:solidFill>
            </a:endParaRPr>
          </a:p>
          <a:p>
            <a:pPr indent="0" lvl="0" marL="0" rtl="0" algn="l">
              <a:lnSpc>
                <a:spcPct val="100000"/>
              </a:lnSpc>
              <a:spcBef>
                <a:spcPts val="1000"/>
              </a:spcBef>
              <a:spcAft>
                <a:spcPts val="0"/>
              </a:spcAft>
              <a:buSzPts val="1400"/>
              <a:buNone/>
            </a:pPr>
            <a:r>
              <a:t/>
            </a:r>
            <a:endParaRPr sz="1300">
              <a:solidFill>
                <a:schemeClr val="dk1"/>
              </a:solidFill>
            </a:endParaRPr>
          </a:p>
          <a:p>
            <a:pPr indent="0" lvl="0" marL="0" rtl="0" algn="l">
              <a:lnSpc>
                <a:spcPct val="115000"/>
              </a:lnSpc>
              <a:spcBef>
                <a:spcPts val="1400"/>
              </a:spcBef>
              <a:spcAft>
                <a:spcPts val="0"/>
              </a:spcAft>
              <a:buSzPts val="1400"/>
              <a:buNone/>
            </a:pPr>
            <a:r>
              <a:t/>
            </a:r>
            <a:endParaRPr sz="1300"/>
          </a:p>
          <a:p>
            <a:pPr indent="0" lvl="0" marL="0" rtl="0" algn="l">
              <a:lnSpc>
                <a:spcPct val="115000"/>
              </a:lnSpc>
              <a:spcBef>
                <a:spcPts val="1600"/>
              </a:spcBef>
              <a:spcAft>
                <a:spcPts val="1600"/>
              </a:spcAft>
              <a:buSzPts val="1400"/>
              <a:buNone/>
            </a:pPr>
            <a:r>
              <a:t/>
            </a:r>
            <a:endParaRPr sz="130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82"/>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u="none"/>
              <a:t>Lecturas complementarias</a:t>
            </a:r>
            <a:endParaRPr/>
          </a:p>
        </p:txBody>
      </p:sp>
      <p:sp>
        <p:nvSpPr>
          <p:cNvPr id="644" name="Google Shape;644;p82"/>
          <p:cNvSpPr txBox="1"/>
          <p:nvPr>
            <p:ph idx="1" type="body"/>
          </p:nvPr>
        </p:nvSpPr>
        <p:spPr>
          <a:xfrm>
            <a:off x="353850" y="1136363"/>
            <a:ext cx="5756700" cy="32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Todos los recursos a continuación solo están disponibles en inglés</a:t>
            </a:r>
            <a:endParaRPr/>
          </a:p>
          <a:p>
            <a:pPr indent="0" lvl="0" marL="0" rtl="0" algn="l">
              <a:spcBef>
                <a:spcPts val="0"/>
              </a:spcBef>
              <a:spcAft>
                <a:spcPts val="0"/>
              </a:spcAft>
              <a:buNone/>
            </a:pPr>
            <a:r>
              <a:t/>
            </a:r>
            <a:endParaRPr/>
          </a:p>
          <a:p>
            <a:pPr indent="-304800" lvl="0" marL="457200" rtl="0" algn="l">
              <a:lnSpc>
                <a:spcPct val="100000"/>
              </a:lnSpc>
              <a:spcBef>
                <a:spcPts val="0"/>
              </a:spcBef>
              <a:spcAft>
                <a:spcPts val="0"/>
              </a:spcAft>
              <a:buSzPts val="1200"/>
              <a:buAutoNum type="alphaUcPeriod"/>
            </a:pPr>
            <a:r>
              <a:rPr b="1" i="0" lang="en-US" sz="1200" u="sng">
                <a:solidFill>
                  <a:srgbClr val="007D98"/>
                </a:solidFill>
                <a:hlinkClick r:id="rId3">
                  <a:extLst>
                    <a:ext uri="{A12FA001-AC4F-418D-AE19-62706E023703}">
                      <ahyp:hlinkClr val="tx"/>
                    </a:ext>
                  </a:extLst>
                </a:hlinkClick>
              </a:rPr>
              <a:t>Community Score Card for Mafanikio Dispensary, Kufikia County 4 2 2 1</a:t>
            </a:r>
            <a:endParaRPr sz="1200"/>
          </a:p>
          <a:p>
            <a:pPr indent="-304800" lvl="0" marL="457200" rtl="0" algn="l">
              <a:lnSpc>
                <a:spcPct val="100000"/>
              </a:lnSpc>
              <a:spcBef>
                <a:spcPts val="0"/>
              </a:spcBef>
              <a:spcAft>
                <a:spcPts val="0"/>
              </a:spcAft>
              <a:buSzPts val="1200"/>
              <a:buAutoNum type="alphaUcPeriod"/>
            </a:pPr>
            <a:r>
              <a:rPr b="1" i="0" lang="en-US" sz="1200" u="sng">
                <a:solidFill>
                  <a:srgbClr val="007D98"/>
                </a:solidFill>
                <a:hlinkClick r:id="rId4">
                  <a:extLst>
                    <a:ext uri="{A12FA001-AC4F-418D-AE19-62706E023703}">
                      <ahyp:hlinkClr val="tx"/>
                    </a:ext>
                  </a:extLst>
                </a:hlinkClick>
              </a:rPr>
              <a:t>Participatory Budgeting, Community Score Card, Citizen Report Card Toolkit, IEA, 2015, p42</a:t>
            </a:r>
            <a:endParaRPr b="1" sz="1200"/>
          </a:p>
          <a:p>
            <a:pPr indent="-304800" lvl="0" marL="457200" rtl="0" algn="l">
              <a:lnSpc>
                <a:spcPct val="100000"/>
              </a:lnSpc>
              <a:spcBef>
                <a:spcPts val="0"/>
              </a:spcBef>
              <a:spcAft>
                <a:spcPts val="0"/>
              </a:spcAft>
              <a:buSzPts val="1200"/>
              <a:buAutoNum type="alphaUcPeriod"/>
            </a:pPr>
            <a:r>
              <a:rPr b="1" i="0" lang="en-US" sz="1200" u="sng">
                <a:solidFill>
                  <a:srgbClr val="007D98"/>
                </a:solidFill>
                <a:hlinkClick r:id="rId5">
                  <a:extLst>
                    <a:ext uri="{A12FA001-AC4F-418D-AE19-62706E023703}">
                      <ahyp:hlinkClr val="tx"/>
                    </a:ext>
                  </a:extLst>
                </a:hlinkClick>
              </a:rPr>
              <a:t>Community scorecard implementation steps</a:t>
            </a:r>
            <a:endParaRPr sz="1200"/>
          </a:p>
          <a:p>
            <a:pPr indent="-304800" lvl="0" marL="457200" rtl="0" algn="l">
              <a:lnSpc>
                <a:spcPct val="100000"/>
              </a:lnSpc>
              <a:spcBef>
                <a:spcPts val="0"/>
              </a:spcBef>
              <a:spcAft>
                <a:spcPts val="0"/>
              </a:spcAft>
              <a:buSzPts val="1200"/>
              <a:buAutoNum type="alphaUcPeriod"/>
            </a:pPr>
            <a:r>
              <a:rPr b="1" i="0" lang="en-US" sz="1200" u="sng">
                <a:solidFill>
                  <a:srgbClr val="007D98"/>
                </a:solidFill>
                <a:hlinkClick r:id="rId6">
                  <a:extLst>
                    <a:ext uri="{A12FA001-AC4F-418D-AE19-62706E023703}">
                      <ahyp:hlinkClr val="tx"/>
                    </a:ext>
                  </a:extLst>
                </a:hlinkClick>
              </a:rPr>
              <a:t>Social Accountability Topic Guide</a:t>
            </a:r>
            <a:r>
              <a:rPr b="0" i="0" lang="en-US" sz="1200" u="sng">
                <a:solidFill>
                  <a:srgbClr val="007D98"/>
                </a:solidFill>
                <a:hlinkClick r:id="rId7">
                  <a:extLst>
                    <a:ext uri="{A12FA001-AC4F-418D-AE19-62706E023703}">
                      <ahyp:hlinkClr val="tx"/>
                    </a:ext>
                  </a:extLst>
                </a:hlinkClick>
              </a:rPr>
              <a:t> </a:t>
            </a:r>
            <a:endParaRPr sz="1200"/>
          </a:p>
          <a:p>
            <a:pPr indent="-304800" lvl="0" marL="457200" rtl="0" algn="l">
              <a:lnSpc>
                <a:spcPct val="100000"/>
              </a:lnSpc>
              <a:spcBef>
                <a:spcPts val="0"/>
              </a:spcBef>
              <a:spcAft>
                <a:spcPts val="0"/>
              </a:spcAft>
              <a:buSzPts val="1200"/>
              <a:buAutoNum type="alphaUcPeriod"/>
            </a:pPr>
            <a:r>
              <a:rPr b="1" i="0" lang="en-US" sz="1200" u="sng">
                <a:solidFill>
                  <a:srgbClr val="007D98"/>
                </a:solidFill>
                <a:hlinkClick r:id="rId8">
                  <a:extLst>
                    <a:ext uri="{A12FA001-AC4F-418D-AE19-62706E023703}">
                      <ahyp:hlinkClr val="tx"/>
                    </a:ext>
                  </a:extLst>
                </a:hlinkClick>
              </a:rPr>
              <a:t>Advocacy and social accountability toolbox</a:t>
            </a:r>
            <a:endParaRPr sz="1200"/>
          </a:p>
          <a:p>
            <a:pPr indent="-304800" lvl="0" marL="457200" rtl="0" algn="l">
              <a:lnSpc>
                <a:spcPct val="100000"/>
              </a:lnSpc>
              <a:spcBef>
                <a:spcPts val="0"/>
              </a:spcBef>
              <a:spcAft>
                <a:spcPts val="0"/>
              </a:spcAft>
              <a:buSzPts val="1200"/>
              <a:buAutoNum type="alphaUcPeriod"/>
            </a:pPr>
            <a:r>
              <a:rPr b="1" i="0" lang="en-US" sz="1200" u="sng">
                <a:solidFill>
                  <a:srgbClr val="007D98"/>
                </a:solidFill>
                <a:hlinkClick r:id="rId9">
                  <a:extLst>
                    <a:ext uri="{A12FA001-AC4F-418D-AE19-62706E023703}">
                      <ahyp:hlinkClr val="tx"/>
                    </a:ext>
                  </a:extLst>
                </a:hlinkClick>
              </a:rPr>
              <a:t>Manual on Social Accountability for Civil Society Organizations and Municipalities in Palestine</a:t>
            </a:r>
            <a:r>
              <a:rPr b="0" i="0" lang="en-US" sz="1200" u="none">
                <a:solidFill>
                  <a:srgbClr val="007D98"/>
                </a:solidFill>
              </a:rPr>
              <a:t> </a:t>
            </a:r>
            <a:endParaRPr sz="1200"/>
          </a:p>
          <a:p>
            <a:pPr indent="-304800" lvl="0" marL="457200" rtl="0" algn="l">
              <a:lnSpc>
                <a:spcPct val="100000"/>
              </a:lnSpc>
              <a:spcBef>
                <a:spcPts val="0"/>
              </a:spcBef>
              <a:spcAft>
                <a:spcPts val="0"/>
              </a:spcAft>
              <a:buSzPts val="1200"/>
              <a:buAutoNum type="alphaUcPeriod"/>
            </a:pPr>
            <a:r>
              <a:rPr b="1" i="0" lang="en-US" sz="1200" u="sng">
                <a:solidFill>
                  <a:srgbClr val="007D98"/>
                </a:solidFill>
                <a:hlinkClick r:id="rId10">
                  <a:extLst>
                    <a:ext uri="{A12FA001-AC4F-418D-AE19-62706E023703}">
                      <ahyp:hlinkClr val="tx"/>
                    </a:ext>
                  </a:extLst>
                </a:hlinkClick>
              </a:rPr>
              <a:t>Community scorecard training guide, pp12–19</a:t>
            </a:r>
            <a:r>
              <a:rPr b="0" i="0" lang="en-US" sz="1200" u="none">
                <a:solidFill>
                  <a:srgbClr val="007D98"/>
                </a:solidFill>
              </a:rPr>
              <a:t> </a:t>
            </a:r>
            <a:endParaRPr b="1" sz="1200">
              <a:solidFill>
                <a:srgbClr val="007D98"/>
              </a:solidFill>
            </a:endParaRPr>
          </a:p>
          <a:p>
            <a:pPr indent="-304800" lvl="0" marL="457200" rtl="0" algn="l">
              <a:lnSpc>
                <a:spcPct val="100000"/>
              </a:lnSpc>
              <a:spcBef>
                <a:spcPts val="0"/>
              </a:spcBef>
              <a:spcAft>
                <a:spcPts val="0"/>
              </a:spcAft>
              <a:buClr>
                <a:schemeClr val="dk1"/>
              </a:buClr>
              <a:buSzPts val="1200"/>
              <a:buAutoNum type="alphaUcPeriod"/>
            </a:pPr>
            <a:r>
              <a:rPr b="1" i="0" lang="en-US" sz="1200" u="sng">
                <a:solidFill>
                  <a:srgbClr val="007D98"/>
                </a:solidFill>
                <a:hlinkClick r:id="rId11">
                  <a:extLst>
                    <a:ext uri="{A12FA001-AC4F-418D-AE19-62706E023703}">
                      <ahyp:hlinkClr val="tx"/>
                    </a:ext>
                  </a:extLst>
                </a:hlinkClick>
              </a:rPr>
              <a:t>Diapositivas sobre las tarjetas de puntuación comunitaria, pp. 12-26</a:t>
            </a:r>
            <a:r>
              <a:rPr b="0" i="0" lang="en-US" sz="1200" u="sng">
                <a:solidFill>
                  <a:srgbClr val="007D98"/>
                </a:solidFill>
                <a:hlinkClick r:id="rId12">
                  <a:extLst>
                    <a:ext uri="{A12FA001-AC4F-418D-AE19-62706E023703}">
                      <ahyp:hlinkClr val="tx"/>
                    </a:ext>
                  </a:extLst>
                </a:hlinkClick>
              </a:rPr>
              <a:t> </a:t>
            </a:r>
            <a:endParaRPr b="1" sz="1200">
              <a:solidFill>
                <a:srgbClr val="333333"/>
              </a:solidFill>
            </a:endParaRPr>
          </a:p>
          <a:p>
            <a:pPr indent="0" lvl="0" marL="0" rtl="0" algn="l">
              <a:lnSpc>
                <a:spcPct val="100000"/>
              </a:lnSpc>
              <a:spcBef>
                <a:spcPts val="0"/>
              </a:spcBef>
              <a:spcAft>
                <a:spcPts val="700"/>
              </a:spcAft>
              <a:buSzPts val="1400"/>
              <a:buNone/>
            </a:pPr>
            <a:r>
              <a:t/>
            </a:r>
            <a:endParaRPr b="1"/>
          </a:p>
        </p:txBody>
      </p:sp>
      <p:pic>
        <p:nvPicPr>
          <p:cNvPr id="645" name="Google Shape;645;p82"/>
          <p:cNvPicPr preferRelativeResize="0"/>
          <p:nvPr/>
        </p:nvPicPr>
        <p:blipFill rotWithShape="1">
          <a:blip r:embed="rId13">
            <a:alphaModFix/>
          </a:blip>
          <a:srcRect b="0" l="0" r="0" t="0"/>
          <a:stretch/>
        </p:blipFill>
        <p:spPr>
          <a:xfrm>
            <a:off x="6600463" y="1347775"/>
            <a:ext cx="2447925" cy="2447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8"/>
          <p:cNvSpPr txBox="1"/>
          <p:nvPr>
            <p:ph type="title"/>
          </p:nvPr>
        </p:nvSpPr>
        <p:spPr>
          <a:xfrm>
            <a:off x="274875" y="0"/>
            <a:ext cx="8680800" cy="876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500" u="none"/>
              <a:t>Fundamentos bíblicos para la transparencia</a:t>
            </a:r>
            <a:endParaRPr b="1" i="0" sz="2500" u="none"/>
          </a:p>
          <a:p>
            <a:pPr indent="0" lvl="0" marL="0" rtl="0" algn="l">
              <a:lnSpc>
                <a:spcPct val="100000"/>
              </a:lnSpc>
              <a:spcBef>
                <a:spcPts val="0"/>
              </a:spcBef>
              <a:spcAft>
                <a:spcPts val="0"/>
              </a:spcAft>
              <a:buSzPts val="2600"/>
              <a:buNone/>
            </a:pPr>
            <a:r>
              <a:rPr b="1" i="0" lang="en-US" sz="2500" u="none"/>
              <a:t> y responsabilidad social</a:t>
            </a:r>
            <a:endParaRPr sz="2500"/>
          </a:p>
        </p:txBody>
      </p:sp>
      <p:sp>
        <p:nvSpPr>
          <p:cNvPr id="159" name="Google Shape;159;p8"/>
          <p:cNvSpPr txBox="1"/>
          <p:nvPr>
            <p:ph idx="1" type="body"/>
          </p:nvPr>
        </p:nvSpPr>
        <p:spPr>
          <a:xfrm>
            <a:off x="4470175" y="943175"/>
            <a:ext cx="4260300" cy="386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en-US" sz="1800" u="none"/>
              <a:t>Servimos a un Dios de justicia. Como personas cristianas, también se nos pide «hacer justicia» (Miqueas 6:8).</a:t>
            </a:r>
            <a:endParaRPr sz="1800"/>
          </a:p>
          <a:p>
            <a:pPr indent="0" lvl="0" marL="0" rtl="0" algn="l">
              <a:lnSpc>
                <a:spcPct val="100000"/>
              </a:lnSpc>
              <a:spcBef>
                <a:spcPts val="0"/>
              </a:spcBef>
              <a:spcAft>
                <a:spcPts val="0"/>
              </a:spcAft>
              <a:buSzPts val="1400"/>
              <a:buNone/>
            </a:pPr>
            <a:r>
              <a:t/>
            </a:r>
            <a:endParaRPr sz="1800"/>
          </a:p>
          <a:p>
            <a:pPr indent="0" lvl="0" marL="0" rtl="0" algn="l">
              <a:lnSpc>
                <a:spcPct val="115000"/>
              </a:lnSpc>
              <a:spcBef>
                <a:spcPts val="0"/>
              </a:spcBef>
              <a:spcAft>
                <a:spcPts val="0"/>
              </a:spcAft>
              <a:buSzPts val="1400"/>
              <a:buNone/>
            </a:pPr>
            <a:r>
              <a:rPr b="0" i="0" lang="en-US" sz="1800" u="none"/>
              <a:t>Para hacer justicia se requiere:</a:t>
            </a:r>
            <a:endParaRPr sz="1800"/>
          </a:p>
          <a:p>
            <a:pPr indent="-342900" lvl="0" marL="457200" rtl="0" algn="l">
              <a:lnSpc>
                <a:spcPct val="115000"/>
              </a:lnSpc>
              <a:spcBef>
                <a:spcPts val="1600"/>
              </a:spcBef>
              <a:spcAft>
                <a:spcPts val="0"/>
              </a:spcAft>
              <a:buSzPts val="1800"/>
              <a:buChar char="●"/>
            </a:pPr>
            <a:r>
              <a:rPr b="0" i="0" lang="en-US" sz="1800" u="none"/>
              <a:t>transparencia</a:t>
            </a:r>
            <a:endParaRPr sz="1800"/>
          </a:p>
          <a:p>
            <a:pPr indent="-342900" lvl="0" marL="457200" rtl="0" algn="l">
              <a:lnSpc>
                <a:spcPct val="115000"/>
              </a:lnSpc>
              <a:spcBef>
                <a:spcPts val="0"/>
              </a:spcBef>
              <a:spcAft>
                <a:spcPts val="0"/>
              </a:spcAft>
              <a:buSzPts val="1800"/>
              <a:buChar char="●"/>
            </a:pPr>
            <a:r>
              <a:rPr b="0" i="0" lang="en-US" sz="1800" u="none"/>
              <a:t>personas responsables que cumplan con sus deberes y obligaciones ante los demás</a:t>
            </a:r>
            <a:endParaRPr sz="1800"/>
          </a:p>
          <a:p>
            <a:pPr indent="0" lvl="0" marL="0" rtl="0" algn="l">
              <a:lnSpc>
                <a:spcPct val="115000"/>
              </a:lnSpc>
              <a:spcBef>
                <a:spcPts val="1600"/>
              </a:spcBef>
              <a:spcAft>
                <a:spcPts val="0"/>
              </a:spcAft>
              <a:buSzPts val="1400"/>
              <a:buNone/>
            </a:pPr>
            <a:r>
              <a:rPr b="0" i="0" lang="en-US" sz="1800" u="none"/>
              <a:t>La incidencia fomenta una rendición de cuentas recíproca entre el individuo y otros, como por ejemplo, el Gobierno.</a:t>
            </a:r>
            <a:endParaRPr sz="1800"/>
          </a:p>
          <a:p>
            <a:pPr indent="0" lvl="0" marL="0" rtl="0" algn="l">
              <a:lnSpc>
                <a:spcPct val="115000"/>
              </a:lnSpc>
              <a:spcBef>
                <a:spcPts val="1600"/>
              </a:spcBef>
              <a:spcAft>
                <a:spcPts val="1600"/>
              </a:spcAft>
              <a:buSzPts val="1400"/>
              <a:buNone/>
            </a:pPr>
            <a:r>
              <a:t/>
            </a:r>
            <a:endParaRPr sz="1800"/>
          </a:p>
        </p:txBody>
      </p:sp>
      <p:pic>
        <p:nvPicPr>
          <p:cNvPr id="160" name="Google Shape;160;p8"/>
          <p:cNvPicPr preferRelativeResize="0"/>
          <p:nvPr/>
        </p:nvPicPr>
        <p:blipFill rotWithShape="1">
          <a:blip r:embed="rId3">
            <a:alphaModFix/>
          </a:blip>
          <a:srcRect b="0" l="0" r="0" t="0"/>
          <a:stretch/>
        </p:blipFill>
        <p:spPr>
          <a:xfrm>
            <a:off x="274872" y="1412800"/>
            <a:ext cx="4058225" cy="2704826"/>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83"/>
          <p:cNvSpPr txBox="1"/>
          <p:nvPr>
            <p:ph type="ctrTitle"/>
          </p:nvPr>
        </p:nvSpPr>
        <p:spPr>
          <a:xfrm>
            <a:off x="357150" y="157160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US" sz="4000" u="none"/>
              <a:t>Herramienta para el uso de la encuesta de seguimiento del gasto público </a:t>
            </a:r>
            <a:endParaRPr sz="4000"/>
          </a:p>
        </p:txBody>
      </p:sp>
      <p:sp>
        <p:nvSpPr>
          <p:cNvPr id="651" name="Google Shape;651;p83"/>
          <p:cNvSpPr txBox="1"/>
          <p:nvPr>
            <p:ph idx="1" type="subTitle"/>
          </p:nvPr>
        </p:nvSpPr>
        <p:spPr>
          <a:xfrm>
            <a:off x="996150" y="2532500"/>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US" u="none"/>
              <a:t>Herramienta 5</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84"/>
          <p:cNvSpPr txBox="1"/>
          <p:nvPr>
            <p:ph type="title"/>
          </p:nvPr>
        </p:nvSpPr>
        <p:spPr>
          <a:xfrm>
            <a:off x="55225" y="0"/>
            <a:ext cx="7509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5: ¿En qué consiste la herramienta para el uso de la encuesta de seguimiento del gasto público?</a:t>
            </a:r>
            <a:endParaRPr sz="22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t/>
            </a:r>
            <a:endParaRPr sz="2200"/>
          </a:p>
        </p:txBody>
      </p:sp>
      <p:sp>
        <p:nvSpPr>
          <p:cNvPr id="657" name="Google Shape;657;p84"/>
          <p:cNvSpPr txBox="1"/>
          <p:nvPr>
            <p:ph idx="1" type="body"/>
          </p:nvPr>
        </p:nvSpPr>
        <p:spPr>
          <a:xfrm>
            <a:off x="132675" y="1037400"/>
            <a:ext cx="5071200" cy="318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i="0" lang="en-US" sz="2100" u="none"/>
              <a:t>Este es un método por el cual los </a:t>
            </a:r>
            <a:r>
              <a:rPr b="1" i="0" lang="en-US" sz="2100" u="none"/>
              <a:t>ciudadanos realizan un seguimiento del flujo de recursos públicos</a:t>
            </a:r>
            <a:r>
              <a:rPr i="0" lang="en-US" sz="2100" u="none"/>
              <a:t> (por ejemplo, finanzas, materiales, maquinarias o recursos humanos) desde las esferas más altas de Gobierno, pasando por las estructuras administrativas en diferentes niveles, hasta</a:t>
            </a:r>
            <a:r>
              <a:rPr b="1" i="0" lang="en-US" sz="2100" u="none"/>
              <a:t> los proveedores de servicios públicos de primera línea.</a:t>
            </a:r>
            <a:endParaRPr b="1" sz="2100"/>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45720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pic>
        <p:nvPicPr>
          <p:cNvPr descr="Un hombre, una mujer con un bebé en brazos y una mujer en silla de ruedas visitan una obra en construcción donde dos albañiles están poniendo el techo en un edificio pequeño." id="658" name="Google Shape;658;p84"/>
          <p:cNvPicPr preferRelativeResize="0"/>
          <p:nvPr/>
        </p:nvPicPr>
        <p:blipFill rotWithShape="1">
          <a:blip r:embed="rId3">
            <a:alphaModFix/>
          </a:blip>
          <a:srcRect b="0" l="0" r="0" t="0"/>
          <a:stretch/>
        </p:blipFill>
        <p:spPr>
          <a:xfrm>
            <a:off x="5066825" y="1352751"/>
            <a:ext cx="3924924" cy="23023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85"/>
          <p:cNvSpPr txBox="1"/>
          <p:nvPr>
            <p:ph idx="1" type="body"/>
          </p:nvPr>
        </p:nvSpPr>
        <p:spPr>
          <a:xfrm>
            <a:off x="4175725" y="170850"/>
            <a:ext cx="4831800" cy="24501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b="0" i="0" lang="en-US" sz="2000" u="none"/>
              <a:t>Que los ciudadanos puedan evaluar la cantidad de fondos asignados a la ejecución de actividades por parte de los proveedores de servicios de primera línea. </a:t>
            </a:r>
            <a:endParaRPr sz="2000"/>
          </a:p>
          <a:p>
            <a:pPr indent="-355600" lvl="0" marL="457200" rtl="0" algn="l">
              <a:lnSpc>
                <a:spcPct val="115000"/>
              </a:lnSpc>
              <a:spcBef>
                <a:spcPts val="0"/>
              </a:spcBef>
              <a:spcAft>
                <a:spcPts val="0"/>
              </a:spcAft>
              <a:buSzPts val="2000"/>
              <a:buChar char="●"/>
            </a:pPr>
            <a:r>
              <a:rPr b="0" i="0" lang="en-US" sz="2000" u="none"/>
              <a:t>Establecer cuánto </a:t>
            </a:r>
            <a:r>
              <a:rPr b="1" i="0" lang="en-US" sz="2000" u="none"/>
              <a:t>se ha gastado</a:t>
            </a:r>
            <a:r>
              <a:rPr b="0" i="0" lang="en-US" sz="2000" u="none"/>
              <a:t> </a:t>
            </a:r>
            <a:endParaRPr sz="2000"/>
          </a:p>
          <a:p>
            <a:pPr indent="-355600" lvl="0" marL="457200" rtl="0" algn="l">
              <a:lnSpc>
                <a:spcPct val="115000"/>
              </a:lnSpc>
              <a:spcBef>
                <a:spcPts val="0"/>
              </a:spcBef>
              <a:spcAft>
                <a:spcPts val="0"/>
              </a:spcAft>
              <a:buSzPts val="2000"/>
              <a:buChar char="●"/>
            </a:pPr>
            <a:r>
              <a:rPr b="0" i="0" lang="en-US" sz="2000" u="none"/>
              <a:t>y </a:t>
            </a:r>
            <a:r>
              <a:rPr b="1" i="0" lang="en-US" sz="2000" u="none"/>
              <a:t>se está gastando</a:t>
            </a:r>
            <a:r>
              <a:rPr b="0" i="0" lang="en-US" sz="2000" u="none"/>
              <a:t> </a:t>
            </a:r>
            <a:endParaRPr sz="2000"/>
          </a:p>
          <a:p>
            <a:pPr indent="-355600" lvl="0" marL="457200" rtl="0" algn="l">
              <a:lnSpc>
                <a:spcPct val="115000"/>
              </a:lnSpc>
              <a:spcBef>
                <a:spcPts val="0"/>
              </a:spcBef>
              <a:spcAft>
                <a:spcPts val="0"/>
              </a:spcAft>
              <a:buSzPts val="2000"/>
              <a:buChar char="●"/>
            </a:pPr>
            <a:r>
              <a:rPr b="0" i="0" lang="en-US" sz="2000" u="none"/>
              <a:t> y los </a:t>
            </a:r>
            <a:r>
              <a:rPr b="1" i="0" lang="en-US" sz="2000" u="none"/>
              <a:t>resultados</a:t>
            </a:r>
            <a:r>
              <a:rPr b="0" i="0" lang="en-US" sz="2000" u="none"/>
              <a:t> que se han obtenido gracias a los fondos que ya se han usado.</a:t>
            </a:r>
            <a:endParaRPr sz="2000"/>
          </a:p>
          <a:p>
            <a:pPr indent="0" lvl="0" marL="0" rtl="0" algn="l">
              <a:lnSpc>
                <a:spcPct val="115000"/>
              </a:lnSpc>
              <a:spcBef>
                <a:spcPts val="1600"/>
              </a:spcBef>
              <a:spcAft>
                <a:spcPts val="0"/>
              </a:spcAft>
              <a:buSzPts val="1400"/>
              <a:buNone/>
            </a:pPr>
            <a:r>
              <a:rPr b="0" i="0" lang="en-US" sz="2000" u="none"/>
              <a:t>Esta herramienta puede utilizarse en todos los niveles de Gobierno en los que se realizan asignaciones de fondos y gastos.</a:t>
            </a:r>
            <a:endParaRPr sz="2000"/>
          </a:p>
          <a:p>
            <a:pPr indent="0" lvl="0" marL="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1600"/>
              </a:spcAft>
              <a:buSzPts val="1400"/>
              <a:buNone/>
            </a:pPr>
            <a:r>
              <a:t/>
            </a:r>
            <a:endParaRPr sz="1300"/>
          </a:p>
        </p:txBody>
      </p:sp>
      <p:sp>
        <p:nvSpPr>
          <p:cNvPr id="664" name="Google Shape;664;p85"/>
          <p:cNvSpPr txBox="1"/>
          <p:nvPr>
            <p:ph type="title"/>
          </p:nvPr>
        </p:nvSpPr>
        <p:spPr>
          <a:xfrm>
            <a:off x="439475" y="173505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US" u="none"/>
              <a:t>Herramienta 5: Propósito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86"/>
          <p:cNvSpPr txBox="1"/>
          <p:nvPr>
            <p:ph idx="1" type="body"/>
          </p:nvPr>
        </p:nvSpPr>
        <p:spPr>
          <a:xfrm>
            <a:off x="4318050" y="100725"/>
            <a:ext cx="4521900" cy="3430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US" sz="1700" u="none">
                <a:solidFill>
                  <a:schemeClr val="dk1"/>
                </a:solidFill>
              </a:rPr>
              <a:t>Fortalezas </a:t>
            </a:r>
            <a:endParaRPr b="1" sz="1700">
              <a:solidFill>
                <a:schemeClr val="dk1"/>
              </a:solidFill>
            </a:endParaRPr>
          </a:p>
          <a:p>
            <a:pPr indent="-336550" lvl="0" marL="457200" rtl="0" algn="l">
              <a:lnSpc>
                <a:spcPct val="100000"/>
              </a:lnSpc>
              <a:spcBef>
                <a:spcPts val="700"/>
              </a:spcBef>
              <a:spcAft>
                <a:spcPts val="0"/>
              </a:spcAft>
              <a:buClr>
                <a:schemeClr val="dk1"/>
              </a:buClr>
              <a:buSzPts val="1700"/>
              <a:buFont typeface="Noto Sans Symbols"/>
              <a:buChar char="●"/>
            </a:pPr>
            <a:r>
              <a:rPr b="0" i="0" lang="en-US" sz="1700" u="none">
                <a:solidFill>
                  <a:schemeClr val="dk1"/>
                </a:solidFill>
              </a:rPr>
              <a:t>Ayuda a que los ciudadanos se mantengan al tanto de aquellas cosas que les conciernen.</a:t>
            </a:r>
            <a:endParaRPr sz="1700">
              <a:solidFill>
                <a:schemeClr val="dk1"/>
              </a:solidFill>
            </a:endParaRPr>
          </a:p>
          <a:p>
            <a:pPr indent="-336550" lvl="0" marL="457200" rtl="0" algn="l">
              <a:lnSpc>
                <a:spcPct val="100000"/>
              </a:lnSpc>
              <a:spcBef>
                <a:spcPts val="700"/>
              </a:spcBef>
              <a:spcAft>
                <a:spcPts val="0"/>
              </a:spcAft>
              <a:buClr>
                <a:schemeClr val="dk1"/>
              </a:buClr>
              <a:buSzPts val="1700"/>
              <a:buFont typeface="Noto Sans Symbols"/>
              <a:buChar char="●"/>
            </a:pPr>
            <a:r>
              <a:rPr b="0" i="0" lang="en-US" sz="1700" u="none">
                <a:solidFill>
                  <a:schemeClr val="dk1"/>
                </a:solidFill>
              </a:rPr>
              <a:t>Permite la transparencia y responsabilidad social tanto en los problemas locales como en retos sistémicos más generales.</a:t>
            </a:r>
            <a:endParaRPr sz="1700">
              <a:solidFill>
                <a:schemeClr val="dk1"/>
              </a:solidFill>
            </a:endParaRPr>
          </a:p>
          <a:p>
            <a:pPr indent="-336550" lvl="0" marL="457200" rtl="0" algn="l">
              <a:lnSpc>
                <a:spcPct val="100000"/>
              </a:lnSpc>
              <a:spcBef>
                <a:spcPts val="700"/>
              </a:spcBef>
              <a:spcAft>
                <a:spcPts val="0"/>
              </a:spcAft>
              <a:buClr>
                <a:schemeClr val="dk1"/>
              </a:buClr>
              <a:buSzPts val="1700"/>
              <a:buFont typeface="Noto Sans Symbols"/>
              <a:buChar char="●"/>
            </a:pPr>
            <a:r>
              <a:rPr b="0" i="0" lang="en-US" sz="1700" u="none">
                <a:solidFill>
                  <a:schemeClr val="dk1"/>
                </a:solidFill>
              </a:rPr>
              <a:t>Apoya la lucha tanto contra la corrupción como contra la ineficacia en la prestación de servicios.</a:t>
            </a:r>
            <a:endParaRPr sz="1700">
              <a:solidFill>
                <a:schemeClr val="dk1"/>
              </a:solidFill>
            </a:endParaRPr>
          </a:p>
          <a:p>
            <a:pPr indent="0" lvl="0" marL="457200" rtl="0" algn="l">
              <a:lnSpc>
                <a:spcPct val="100000"/>
              </a:lnSpc>
              <a:spcBef>
                <a:spcPts val="700"/>
              </a:spcBef>
              <a:spcAft>
                <a:spcPts val="0"/>
              </a:spcAft>
              <a:buSzPts val="1400"/>
              <a:buNone/>
            </a:pPr>
            <a:r>
              <a:t/>
            </a:r>
            <a:endParaRPr sz="1700">
              <a:solidFill>
                <a:schemeClr val="dk1"/>
              </a:solidFill>
            </a:endParaRPr>
          </a:p>
          <a:p>
            <a:pPr indent="0" lvl="0" marL="0" rtl="0" algn="l">
              <a:lnSpc>
                <a:spcPct val="100000"/>
              </a:lnSpc>
              <a:spcBef>
                <a:spcPts val="0"/>
              </a:spcBef>
              <a:spcAft>
                <a:spcPts val="0"/>
              </a:spcAft>
              <a:buSzPts val="1400"/>
              <a:buNone/>
            </a:pPr>
            <a:r>
              <a:rPr b="1" i="0" lang="en-US" sz="1700" u="none">
                <a:solidFill>
                  <a:schemeClr val="dk1"/>
                </a:solidFill>
              </a:rPr>
              <a:t>Limitaciones </a:t>
            </a:r>
            <a:endParaRPr b="1" sz="1700">
              <a:solidFill>
                <a:schemeClr val="dk1"/>
              </a:solidFill>
            </a:endParaRPr>
          </a:p>
          <a:p>
            <a:pPr indent="-336550" lvl="0" marL="457200" rtl="0" algn="l">
              <a:lnSpc>
                <a:spcPct val="100000"/>
              </a:lnSpc>
              <a:spcBef>
                <a:spcPts val="700"/>
              </a:spcBef>
              <a:spcAft>
                <a:spcPts val="0"/>
              </a:spcAft>
              <a:buClr>
                <a:schemeClr val="dk1"/>
              </a:buClr>
              <a:buSzPts val="1700"/>
              <a:buChar char="●"/>
            </a:pPr>
            <a:r>
              <a:rPr b="0" i="0" lang="en-US" sz="1700" u="none">
                <a:solidFill>
                  <a:schemeClr val="dk1"/>
                </a:solidFill>
              </a:rPr>
              <a:t>La eficacia se ve limitada cuando los datos no están disponibles, no son accesibles o si están en un formato que nos puede utilizar, ya sea como resultado de acciones deliberadas o no. </a:t>
            </a:r>
            <a:endParaRPr sz="1700">
              <a:solidFill>
                <a:schemeClr val="dk1"/>
              </a:solidFill>
            </a:endParaRPr>
          </a:p>
          <a:p>
            <a:pPr indent="0" lvl="0" marL="0" rtl="0" algn="l">
              <a:lnSpc>
                <a:spcPct val="100000"/>
              </a:lnSpc>
              <a:spcBef>
                <a:spcPts val="700"/>
              </a:spcBef>
              <a:spcAft>
                <a:spcPts val="0"/>
              </a:spcAft>
              <a:buSzPts val="1400"/>
              <a:buNone/>
            </a:pPr>
            <a:r>
              <a:t/>
            </a:r>
            <a:endParaRPr sz="1700">
              <a:solidFill>
                <a:schemeClr val="dk1"/>
              </a:solidFill>
            </a:endParaRPr>
          </a:p>
          <a:p>
            <a:pPr indent="0" lvl="0" marL="0" rtl="0" algn="l">
              <a:lnSpc>
                <a:spcPct val="100000"/>
              </a:lnSpc>
              <a:spcBef>
                <a:spcPts val="700"/>
              </a:spcBef>
              <a:spcAft>
                <a:spcPts val="0"/>
              </a:spcAft>
              <a:buSzPts val="1400"/>
              <a:buNone/>
            </a:pPr>
            <a:r>
              <a:t/>
            </a:r>
            <a:endParaRPr b="1" sz="1700">
              <a:solidFill>
                <a:schemeClr val="dk1"/>
              </a:solidFill>
            </a:endParaRPr>
          </a:p>
          <a:p>
            <a:pPr indent="0" lvl="0" marL="457200" rtl="0" algn="l">
              <a:lnSpc>
                <a:spcPct val="115000"/>
              </a:lnSpc>
              <a:spcBef>
                <a:spcPts val="700"/>
              </a:spcBef>
              <a:spcAft>
                <a:spcPts val="0"/>
              </a:spcAft>
              <a:buSzPts val="1400"/>
              <a:buNone/>
            </a:pPr>
            <a:r>
              <a:t/>
            </a:r>
            <a:endParaRPr b="1" sz="1700"/>
          </a:p>
          <a:p>
            <a:pPr indent="0" lvl="0" marL="0" rtl="0" algn="l">
              <a:lnSpc>
                <a:spcPct val="115000"/>
              </a:lnSpc>
              <a:spcBef>
                <a:spcPts val="1600"/>
              </a:spcBef>
              <a:spcAft>
                <a:spcPts val="1600"/>
              </a:spcAft>
              <a:buSzPts val="1400"/>
              <a:buNone/>
            </a:pPr>
            <a:r>
              <a:t/>
            </a:r>
            <a:endParaRPr sz="1700"/>
          </a:p>
        </p:txBody>
      </p:sp>
      <p:sp>
        <p:nvSpPr>
          <p:cNvPr id="670" name="Google Shape;670;p86"/>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US" u="none"/>
              <a:t>Herramienta 5: Fortalezas y limitaciones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87"/>
          <p:cNvSpPr txBox="1"/>
          <p:nvPr>
            <p:ph type="title"/>
          </p:nvPr>
        </p:nvSpPr>
        <p:spPr>
          <a:xfrm>
            <a:off x="279025" y="0"/>
            <a:ext cx="8780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5: Seguimiento del gasto público en el proceso de transformación de la iglesia y de la comunidad </a:t>
            </a:r>
            <a:endParaRPr sz="2200"/>
          </a:p>
          <a:p>
            <a:pPr indent="0" lvl="0" marL="0" rtl="0" algn="l">
              <a:lnSpc>
                <a:spcPct val="100000"/>
              </a:lnSpc>
              <a:spcBef>
                <a:spcPts val="0"/>
              </a:spcBef>
              <a:spcAft>
                <a:spcPts val="0"/>
              </a:spcAft>
              <a:buSzPts val="2600"/>
              <a:buNone/>
            </a:pPr>
            <a:r>
              <a:rPr b="0" i="0" lang="en-US" sz="2200" u="none"/>
              <a:t> </a:t>
            </a:r>
            <a:endParaRPr sz="2200"/>
          </a:p>
        </p:txBody>
      </p:sp>
      <p:graphicFrame>
        <p:nvGraphicFramePr>
          <p:cNvPr id="676" name="Google Shape;676;p87"/>
          <p:cNvGraphicFramePr/>
          <p:nvPr/>
        </p:nvGraphicFramePr>
        <p:xfrm>
          <a:off x="222263" y="973513"/>
          <a:ext cx="3000000" cy="3000000"/>
        </p:xfrm>
        <a:graphic>
          <a:graphicData uri="http://schemas.openxmlformats.org/drawingml/2006/table">
            <a:tbl>
              <a:tblPr>
                <a:noFill/>
                <a:tableStyleId>{DB6A6133-98F7-4D15-8214-5AF407D8696F}</a:tableStyleId>
              </a:tblPr>
              <a:tblGrid>
                <a:gridCol w="2469125"/>
                <a:gridCol w="2394750"/>
                <a:gridCol w="1742475"/>
                <a:gridCol w="2093100"/>
              </a:tblGrid>
              <a:tr h="671175">
                <a:tc>
                  <a:txBody>
                    <a:bodyPr/>
                    <a:lstStyle/>
                    <a:p>
                      <a:pPr indent="0" lvl="0" marL="0" marR="0" rtl="0" algn="l">
                        <a:lnSpc>
                          <a:spcPct val="100000"/>
                        </a:lnSpc>
                        <a:spcBef>
                          <a:spcPts val="0"/>
                        </a:spcBef>
                        <a:spcAft>
                          <a:spcPts val="0"/>
                        </a:spcAft>
                        <a:buClr>
                          <a:srgbClr val="000000"/>
                        </a:buClr>
                        <a:buSzPts val="1800"/>
                        <a:buFont typeface="Arial"/>
                        <a:buNone/>
                      </a:pPr>
                      <a:r>
                        <a:rPr b="1" i="0" lang="en-US" sz="1600" u="none" cap="none" strike="noStrike">
                          <a:solidFill>
                            <a:srgbClr val="333333"/>
                          </a:solidFill>
                          <a:latin typeface="Calibri"/>
                          <a:ea typeface="Calibri"/>
                          <a:cs typeface="Calibri"/>
                          <a:sym typeface="Calibri"/>
                        </a:rPr>
                        <a:t>Enfoque de transformación de la iglesia y de la comunidad</a:t>
                      </a:r>
                      <a:endParaRPr b="1" sz="16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600" u="none" cap="none" strike="noStrike">
                          <a:solidFill>
                            <a:srgbClr val="333333"/>
                          </a:solidFill>
                          <a:latin typeface="Calibri"/>
                          <a:ea typeface="Calibri"/>
                          <a:cs typeface="Calibri"/>
                          <a:sym typeface="Calibri"/>
                        </a:rPr>
                        <a:t>Proceso de movilización de la iglesia y de la comunidad</a:t>
                      </a:r>
                      <a:endParaRPr b="1" sz="16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600" u="none" cap="none" strike="noStrike">
                          <a:solidFill>
                            <a:srgbClr val="333333"/>
                          </a:solidFill>
                          <a:latin typeface="Calibri"/>
                          <a:ea typeface="Calibri"/>
                          <a:cs typeface="Calibri"/>
                          <a:sym typeface="Calibri"/>
                        </a:rPr>
                        <a:t>Umoja/Parivartan/Unidos</a:t>
                      </a:r>
                      <a:endParaRPr b="1" sz="16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600" u="none" cap="none" strike="noStrike">
                          <a:solidFill>
                            <a:srgbClr val="333333"/>
                          </a:solidFill>
                          <a:latin typeface="Calibri"/>
                          <a:ea typeface="Calibri"/>
                          <a:cs typeface="Calibri"/>
                          <a:sym typeface="Calibri"/>
                        </a:rPr>
                        <a:t>Sangsangai</a:t>
                      </a:r>
                      <a:endParaRPr b="1" sz="16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2657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10202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677" name="Google Shape;677;p87"/>
          <p:cNvPicPr preferRelativeResize="0"/>
          <p:nvPr/>
        </p:nvPicPr>
        <p:blipFill rotWithShape="1">
          <a:blip r:embed="rId3">
            <a:alphaModFix/>
          </a:blip>
          <a:srcRect b="0" l="0" r="0" t="0"/>
          <a:stretch/>
        </p:blipFill>
        <p:spPr>
          <a:xfrm>
            <a:off x="4134487" y="4268450"/>
            <a:ext cx="875025" cy="87505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88"/>
          <p:cNvSpPr txBox="1"/>
          <p:nvPr>
            <p:ph type="title"/>
          </p:nvPr>
        </p:nvSpPr>
        <p:spPr>
          <a:xfrm>
            <a:off x="311725" y="0"/>
            <a:ext cx="8780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5: Seguimiento del gasto público en el proceso de transformación de la iglesia y de la comunidad (resumen)</a:t>
            </a:r>
            <a:endParaRPr sz="22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rPr b="0" i="0" lang="en-US" sz="2200" u="none"/>
              <a:t> </a:t>
            </a:r>
            <a:endParaRPr sz="2200"/>
          </a:p>
        </p:txBody>
      </p:sp>
      <p:sp>
        <p:nvSpPr>
          <p:cNvPr id="683" name="Google Shape;683;p88"/>
          <p:cNvSpPr txBox="1"/>
          <p:nvPr/>
        </p:nvSpPr>
        <p:spPr>
          <a:xfrm>
            <a:off x="157200" y="857150"/>
            <a:ext cx="8829600" cy="11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u="none" cap="none" strike="noStrike">
                <a:solidFill>
                  <a:srgbClr val="434343"/>
                </a:solidFill>
                <a:latin typeface="Calibri"/>
                <a:ea typeface="Calibri"/>
                <a:cs typeface="Calibri"/>
                <a:sym typeface="Calibri"/>
              </a:rPr>
              <a:t>Esta herramienta es ideal para utilizarse una vez se </a:t>
            </a:r>
            <a:r>
              <a:rPr lang="en-US">
                <a:solidFill>
                  <a:srgbClr val="434343"/>
                </a:solidFill>
                <a:latin typeface="Calibri"/>
                <a:ea typeface="Calibri"/>
                <a:cs typeface="Calibri"/>
                <a:sym typeface="Calibri"/>
              </a:rPr>
              <a:t>haya</a:t>
            </a:r>
            <a:r>
              <a:rPr b="0" i="0" lang="en-US" u="none" cap="none" strike="noStrike">
                <a:solidFill>
                  <a:srgbClr val="434343"/>
                </a:solidFill>
                <a:latin typeface="Calibri"/>
                <a:ea typeface="Calibri"/>
                <a:cs typeface="Calibri"/>
                <a:sym typeface="Calibri"/>
              </a:rPr>
              <a:t> realizado el mapeo de recursos, cuando las comunidades, junto con la iglesia, han evaluado sus necesidades, identificado los problemas clave, las oportunidades y los recursos disponibles, y han comenzado a movilizar recursos para abordarlos. Si el Gobierno ya ha priorizado uno de los problemas identificados, se puede usar esta herramienta para asegurarse de que se aborde el problema de la mejor manera posible con los recursos disponibles. Esta herramienta ayudará a la comunidad a realizar un seguimiento de cómo se están usando los fondos. </a:t>
            </a:r>
            <a:endParaRPr b="0" i="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434343"/>
              </a:solidFill>
              <a:latin typeface="Calibri"/>
              <a:ea typeface="Calibri"/>
              <a:cs typeface="Calibri"/>
              <a:sym typeface="Calibri"/>
            </a:endParaRPr>
          </a:p>
        </p:txBody>
      </p:sp>
      <p:graphicFrame>
        <p:nvGraphicFramePr>
          <p:cNvPr id="684" name="Google Shape;684;p88"/>
          <p:cNvGraphicFramePr/>
          <p:nvPr/>
        </p:nvGraphicFramePr>
        <p:xfrm>
          <a:off x="76200" y="2419350"/>
          <a:ext cx="3000000" cy="3000000"/>
        </p:xfrm>
        <a:graphic>
          <a:graphicData uri="http://schemas.openxmlformats.org/drawingml/2006/table">
            <a:tbl>
              <a:tblPr>
                <a:noFill/>
                <a:tableStyleId>{0AB7CB99-D8AE-48E7-A4A6-1B40F594562A}</a:tableStyleId>
              </a:tblPr>
              <a:tblGrid>
                <a:gridCol w="2362725"/>
                <a:gridCol w="2270575"/>
                <a:gridCol w="2419750"/>
                <a:gridCol w="1958675"/>
              </a:tblGrid>
              <a:tr h="666525">
                <a:tc>
                  <a:txBody>
                    <a:bodyPr/>
                    <a:lstStyle/>
                    <a:p>
                      <a:pPr indent="0" lvl="0" marL="0" marR="0" rtl="0" algn="l">
                        <a:lnSpc>
                          <a:spcPct val="100000"/>
                        </a:lnSpc>
                        <a:spcBef>
                          <a:spcPts val="0"/>
                        </a:spcBef>
                        <a:spcAft>
                          <a:spcPts val="0"/>
                        </a:spcAft>
                        <a:buClr>
                          <a:srgbClr val="000000"/>
                        </a:buClr>
                        <a:buSzPts val="1900"/>
                        <a:buFont typeface="Arial"/>
                        <a:buNone/>
                      </a:pPr>
                      <a:r>
                        <a:rPr b="1" i="0" lang="en-US" sz="1500" u="none" cap="none" strike="noStrike">
                          <a:solidFill>
                            <a:srgbClr val="333333"/>
                          </a:solidFill>
                          <a:latin typeface="Calibri"/>
                          <a:ea typeface="Calibri"/>
                          <a:cs typeface="Calibri"/>
                          <a:sym typeface="Calibri"/>
                        </a:rPr>
                        <a:t>Enfoque de transformación de la iglesia y de la comunidad</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en-US" sz="1500" u="none" cap="none" strike="noStrike">
                          <a:solidFill>
                            <a:srgbClr val="333333"/>
                          </a:solidFill>
                          <a:latin typeface="Calibri"/>
                          <a:ea typeface="Calibri"/>
                          <a:cs typeface="Calibri"/>
                          <a:sym typeface="Calibri"/>
                        </a:rPr>
                        <a:t>Proceso de movilización de la iglesia y de la comunidad</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en-US" sz="1500" u="none" cap="none" strike="noStrike">
                          <a:solidFill>
                            <a:srgbClr val="333333"/>
                          </a:solidFill>
                          <a:latin typeface="Calibri"/>
                          <a:ea typeface="Calibri"/>
                          <a:cs typeface="Calibri"/>
                          <a:sym typeface="Calibri"/>
                        </a:rPr>
                        <a:t>Umoja/Parivartan/Unidos</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en-US" sz="1500" u="none" cap="none" strike="noStrike">
                          <a:solidFill>
                            <a:srgbClr val="333333"/>
                          </a:solidFill>
                          <a:latin typeface="Calibri"/>
                          <a:ea typeface="Calibri"/>
                          <a:cs typeface="Calibri"/>
                          <a:sym typeface="Calibri"/>
                        </a:rPr>
                        <a:t>Sangsangai</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1766575">
                <a:tc>
                  <a:txBody>
                    <a:bodyPr/>
                    <a:lstStyle/>
                    <a:p>
                      <a:pPr indent="0" lvl="0" marL="0" marR="0" rtl="0" algn="l">
                        <a:lnSpc>
                          <a:spcPct val="100000"/>
                        </a:lnSpc>
                        <a:spcBef>
                          <a:spcPts val="0"/>
                        </a:spcBef>
                        <a:spcAft>
                          <a:spcPts val="0"/>
                        </a:spcAft>
                        <a:buClr>
                          <a:srgbClr val="000000"/>
                        </a:buClr>
                        <a:buSzPts val="1900"/>
                        <a:buFont typeface="Arial"/>
                        <a:buNone/>
                      </a:pPr>
                      <a:r>
                        <a:rPr b="0" i="0" lang="en-US" sz="1500" u="none" cap="none" strike="noStrike">
                          <a:solidFill>
                            <a:srgbClr val="333333"/>
                          </a:solidFill>
                          <a:latin typeface="Calibri"/>
                          <a:ea typeface="Calibri"/>
                          <a:cs typeface="Calibri"/>
                          <a:sym typeface="Calibri"/>
                        </a:rPr>
                        <a:t>Cuándo puede introducirse la herramienta de seguimiento del gasto público</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en-US" sz="1500" u="none" cap="none" strike="noStrike">
                          <a:solidFill>
                            <a:srgbClr val="333333"/>
                          </a:solidFill>
                          <a:latin typeface="Calibri"/>
                          <a:ea typeface="Calibri"/>
                          <a:cs typeface="Calibri"/>
                          <a:sym typeface="Calibri"/>
                        </a:rPr>
                        <a:t>Etapa 4:</a:t>
                      </a:r>
                      <a:r>
                        <a:rPr b="0" i="0" lang="en-US" sz="1500" u="none" cap="none" strike="noStrike">
                          <a:solidFill>
                            <a:srgbClr val="333333"/>
                          </a:solidFill>
                          <a:latin typeface="Calibri"/>
                          <a:ea typeface="Calibri"/>
                          <a:cs typeface="Calibri"/>
                          <a:sym typeface="Calibri"/>
                        </a:rPr>
                        <a:t> Análisis de la información</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US" sz="1500" u="none" cap="none" strike="noStrike">
                          <a:solidFill>
                            <a:srgbClr val="333333"/>
                          </a:solidFill>
                          <a:latin typeface="Calibri"/>
                          <a:ea typeface="Calibri"/>
                          <a:cs typeface="Calibri"/>
                          <a:sym typeface="Calibri"/>
                        </a:rPr>
                        <a:t>Etapa 5: </a:t>
                      </a:r>
                      <a:r>
                        <a:rPr b="0" i="0" lang="en-US" sz="1500" u="none" cap="none" strike="noStrike">
                          <a:solidFill>
                            <a:srgbClr val="333333"/>
                          </a:solidFill>
                          <a:latin typeface="Calibri"/>
                          <a:ea typeface="Calibri"/>
                          <a:cs typeface="Calibri"/>
                          <a:sym typeface="Calibri"/>
                        </a:rPr>
                        <a:t>Toma de decisiones</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en-US" sz="1500" u="none" cap="none" strike="noStrike">
                          <a:solidFill>
                            <a:srgbClr val="333333"/>
                          </a:solidFill>
                          <a:latin typeface="Calibri"/>
                          <a:ea typeface="Calibri"/>
                          <a:cs typeface="Calibri"/>
                          <a:sym typeface="Calibri"/>
                        </a:rPr>
                        <a:t>Etapa 3:</a:t>
                      </a:r>
                      <a:r>
                        <a:rPr b="1" i="0" lang="en-US" sz="1500" u="none" cap="none" strike="noStrike">
                          <a:solidFill>
                            <a:srgbClr val="333333"/>
                          </a:solidFill>
                          <a:highlight>
                            <a:srgbClr val="FFFFFF"/>
                          </a:highlight>
                          <a:latin typeface="Calibri"/>
                          <a:ea typeface="Calibri"/>
                          <a:cs typeface="Calibri"/>
                          <a:sym typeface="Calibri"/>
                        </a:rPr>
                        <a:t> </a:t>
                      </a:r>
                      <a:r>
                        <a:rPr b="0" i="0" lang="en-US" sz="1500" u="none" cap="none" strike="noStrike">
                          <a:solidFill>
                            <a:srgbClr val="333333"/>
                          </a:solidFill>
                          <a:highlight>
                            <a:srgbClr val="FFFFFF"/>
                          </a:highlight>
                          <a:latin typeface="Calibri"/>
                          <a:ea typeface="Calibri"/>
                          <a:cs typeface="Calibri"/>
                          <a:sym typeface="Calibri"/>
                        </a:rPr>
                        <a:t>Construir una visión y emprender acciones (planificar para la acción)</a:t>
                      </a:r>
                      <a:endParaRPr sz="1500"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sz="1500"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US" sz="1500" u="none" cap="none" strike="noStrike">
                          <a:solidFill>
                            <a:srgbClr val="333333"/>
                          </a:solidFill>
                          <a:highlight>
                            <a:srgbClr val="FFFFFF"/>
                          </a:highlight>
                          <a:latin typeface="Calibri"/>
                          <a:ea typeface="Calibri"/>
                          <a:cs typeface="Calibri"/>
                          <a:sym typeface="Calibri"/>
                        </a:rPr>
                        <a:t>Etapa 4: </a:t>
                      </a:r>
                      <a:r>
                        <a:rPr b="0" i="0" lang="en-US" sz="1500" u="none" cap="none" strike="noStrike">
                          <a:solidFill>
                            <a:srgbClr val="333333"/>
                          </a:solidFill>
                          <a:highlight>
                            <a:srgbClr val="FFFFFF"/>
                          </a:highlight>
                          <a:latin typeface="Calibri"/>
                          <a:ea typeface="Calibri"/>
                          <a:cs typeface="Calibri"/>
                          <a:sym typeface="Calibri"/>
                        </a:rPr>
                        <a:t>Adopción de medidas</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en-US" sz="1500" u="none" cap="none" strike="noStrike">
                          <a:solidFill>
                            <a:srgbClr val="333333"/>
                          </a:solidFill>
                          <a:latin typeface="Calibri"/>
                          <a:ea typeface="Calibri"/>
                          <a:cs typeface="Calibri"/>
                          <a:sym typeface="Calibri"/>
                        </a:rPr>
                        <a:t>3er Ciclo: </a:t>
                      </a:r>
                      <a:r>
                        <a:rPr b="0" i="0" lang="en-US" sz="1500" u="none" cap="none" strike="noStrike">
                          <a:solidFill>
                            <a:srgbClr val="333333"/>
                          </a:solidFill>
                          <a:latin typeface="Calibri"/>
                          <a:ea typeface="Calibri"/>
                          <a:cs typeface="Calibri"/>
                          <a:sym typeface="Calibri"/>
                        </a:rPr>
                        <a:t>La comunidad</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89"/>
          <p:cNvSpPr txBox="1"/>
          <p:nvPr>
            <p:ph type="title"/>
          </p:nvPr>
        </p:nvSpPr>
        <p:spPr>
          <a:xfrm>
            <a:off x="117125" y="52750"/>
            <a:ext cx="5736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5: Pasos clave para realizar una encuesta de seguimiento del gasto público</a:t>
            </a:r>
            <a:endParaRPr sz="22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t/>
            </a:r>
            <a:endParaRPr sz="2200"/>
          </a:p>
        </p:txBody>
      </p:sp>
      <p:sp>
        <p:nvSpPr>
          <p:cNvPr id="690" name="Google Shape;690;p89"/>
          <p:cNvSpPr txBox="1"/>
          <p:nvPr/>
        </p:nvSpPr>
        <p:spPr>
          <a:xfrm>
            <a:off x="5794925" y="2741650"/>
            <a:ext cx="2992500" cy="907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5. Conformar un equipo de seguimiento del gasto público</a:t>
            </a:r>
            <a:endParaRPr b="0" i="0" sz="1700" u="none" cap="none" strike="noStrike">
              <a:solidFill>
                <a:schemeClr val="dk2"/>
              </a:solidFill>
              <a:latin typeface="Arial"/>
              <a:ea typeface="Arial"/>
              <a:cs typeface="Arial"/>
              <a:sym typeface="Arial"/>
            </a:endParaRPr>
          </a:p>
        </p:txBody>
      </p:sp>
      <p:sp>
        <p:nvSpPr>
          <p:cNvPr id="691" name="Google Shape;691;p89"/>
          <p:cNvSpPr txBox="1"/>
          <p:nvPr/>
        </p:nvSpPr>
        <p:spPr>
          <a:xfrm>
            <a:off x="1904675" y="3869450"/>
            <a:ext cx="1732800" cy="907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3. </a:t>
            </a:r>
            <a:r>
              <a:rPr b="1" lang="en-US" sz="1800">
                <a:solidFill>
                  <a:schemeClr val="dk1"/>
                </a:solidFill>
                <a:latin typeface="Calibri"/>
                <a:ea typeface="Calibri"/>
                <a:cs typeface="Calibri"/>
                <a:sym typeface="Calibri"/>
              </a:rPr>
              <a:t>Investigar la información de fondo</a:t>
            </a:r>
            <a:endParaRPr b="1" i="0" sz="1700" u="none" cap="none" strike="noStrike">
              <a:solidFill>
                <a:schemeClr val="dk2"/>
              </a:solidFill>
            </a:endParaRPr>
          </a:p>
        </p:txBody>
      </p:sp>
      <p:sp>
        <p:nvSpPr>
          <p:cNvPr id="692" name="Google Shape;692;p89"/>
          <p:cNvSpPr txBox="1"/>
          <p:nvPr/>
        </p:nvSpPr>
        <p:spPr>
          <a:xfrm>
            <a:off x="3760188" y="2383625"/>
            <a:ext cx="1623600" cy="875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7. Forjar relaciones</a:t>
            </a:r>
            <a:endParaRPr b="0" i="0" sz="2300" u="none" cap="none" strike="noStrike">
              <a:solidFill>
                <a:schemeClr val="dk2"/>
              </a:solidFill>
              <a:latin typeface="Arial"/>
              <a:ea typeface="Arial"/>
              <a:cs typeface="Arial"/>
              <a:sym typeface="Arial"/>
            </a:endParaRPr>
          </a:p>
        </p:txBody>
      </p:sp>
      <p:sp>
        <p:nvSpPr>
          <p:cNvPr id="693" name="Google Shape;693;p89"/>
          <p:cNvSpPr txBox="1"/>
          <p:nvPr/>
        </p:nvSpPr>
        <p:spPr>
          <a:xfrm>
            <a:off x="2833325" y="1100250"/>
            <a:ext cx="2794200" cy="875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4. Decidir el asunto o proyecto al que se le va a dar seguimiento</a:t>
            </a:r>
            <a:r>
              <a:rPr b="0" i="0" lang="en-US" sz="1700" u="none" cap="none" strike="noStrike">
                <a:solidFill>
                  <a:schemeClr val="dk1"/>
                </a:solidFill>
                <a:latin typeface="Calibri"/>
                <a:ea typeface="Calibri"/>
                <a:cs typeface="Calibri"/>
                <a:sym typeface="Calibri"/>
              </a:rPr>
              <a:t> </a:t>
            </a:r>
            <a:endParaRPr b="0" i="0" sz="1700" u="none" cap="none" strike="noStrike">
              <a:solidFill>
                <a:schemeClr val="dk2"/>
              </a:solidFill>
              <a:latin typeface="Arial"/>
              <a:ea typeface="Arial"/>
              <a:cs typeface="Arial"/>
              <a:sym typeface="Arial"/>
            </a:endParaRPr>
          </a:p>
        </p:txBody>
      </p:sp>
      <p:sp>
        <p:nvSpPr>
          <p:cNvPr id="694" name="Google Shape;694;p89"/>
          <p:cNvSpPr txBox="1"/>
          <p:nvPr/>
        </p:nvSpPr>
        <p:spPr>
          <a:xfrm>
            <a:off x="5159425" y="4007175"/>
            <a:ext cx="3124800" cy="8106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8</a:t>
            </a:r>
            <a:r>
              <a:rPr b="1" lang="en-US" sz="1700">
                <a:solidFill>
                  <a:schemeClr val="dk1"/>
                </a:solidFill>
                <a:latin typeface="Calibri"/>
                <a:ea typeface="Calibri"/>
                <a:cs typeface="Calibri"/>
                <a:sym typeface="Calibri"/>
              </a:rPr>
              <a:t>. </a:t>
            </a:r>
            <a:r>
              <a:rPr b="1" i="0" lang="en-US" sz="1700" u="none" cap="none" strike="noStrike">
                <a:solidFill>
                  <a:schemeClr val="dk1"/>
                </a:solidFill>
                <a:latin typeface="Calibri"/>
                <a:ea typeface="Calibri"/>
                <a:cs typeface="Calibri"/>
                <a:sym typeface="Calibri"/>
              </a:rPr>
              <a:t>Recolectar información relevante sobre el gasto público</a:t>
            </a:r>
            <a:endParaRPr b="0" i="0" sz="2300" u="none" cap="none" strike="noStrike">
              <a:solidFill>
                <a:schemeClr val="dk2"/>
              </a:solidFill>
              <a:latin typeface="Arial"/>
              <a:ea typeface="Arial"/>
              <a:cs typeface="Arial"/>
              <a:sym typeface="Arial"/>
            </a:endParaRPr>
          </a:p>
        </p:txBody>
      </p:sp>
      <p:sp>
        <p:nvSpPr>
          <p:cNvPr id="695" name="Google Shape;695;p89"/>
          <p:cNvSpPr txBox="1"/>
          <p:nvPr/>
        </p:nvSpPr>
        <p:spPr>
          <a:xfrm>
            <a:off x="6181800" y="1573025"/>
            <a:ext cx="2692800" cy="8106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6. </a:t>
            </a:r>
            <a:r>
              <a:rPr b="1" lang="en-US" sz="1800">
                <a:solidFill>
                  <a:schemeClr val="dk1"/>
                </a:solidFill>
                <a:latin typeface="Calibri"/>
                <a:ea typeface="Calibri"/>
                <a:cs typeface="Calibri"/>
                <a:sym typeface="Calibri"/>
              </a:rPr>
              <a:t>Verificar el gasto real</a:t>
            </a:r>
            <a:endParaRPr b="1" i="0" sz="1700" u="none" cap="none" strike="noStrike">
              <a:solidFill>
                <a:schemeClr val="dk2"/>
              </a:solidFill>
            </a:endParaRPr>
          </a:p>
        </p:txBody>
      </p:sp>
      <p:sp>
        <p:nvSpPr>
          <p:cNvPr id="696" name="Google Shape;696;p89"/>
          <p:cNvSpPr txBox="1"/>
          <p:nvPr/>
        </p:nvSpPr>
        <p:spPr>
          <a:xfrm>
            <a:off x="296825" y="1338550"/>
            <a:ext cx="2154300" cy="8106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336550" lvl="0" marL="457200" marR="0" rtl="0" algn="l">
              <a:lnSpc>
                <a:spcPct val="100000"/>
              </a:lnSpc>
              <a:spcBef>
                <a:spcPts val="0"/>
              </a:spcBef>
              <a:spcAft>
                <a:spcPts val="0"/>
              </a:spcAft>
              <a:buClr>
                <a:schemeClr val="dk1"/>
              </a:buClr>
              <a:buSzPts val="1700"/>
              <a:buFont typeface="Calibri"/>
              <a:buAutoNum type="arabicPeriod"/>
            </a:pPr>
            <a:r>
              <a:rPr b="1" i="0" lang="en-US" sz="1700" u="none" cap="none" strike="noStrike">
                <a:solidFill>
                  <a:schemeClr val="dk1"/>
                </a:solidFill>
                <a:latin typeface="Calibri"/>
                <a:ea typeface="Calibri"/>
                <a:cs typeface="Calibri"/>
                <a:sym typeface="Calibri"/>
              </a:rPr>
              <a:t>Analizar toda la información</a:t>
            </a:r>
            <a:endParaRPr b="0" i="0" sz="2300" u="none" cap="none" strike="noStrike">
              <a:solidFill>
                <a:schemeClr val="dk2"/>
              </a:solidFill>
              <a:latin typeface="Arial"/>
              <a:ea typeface="Arial"/>
              <a:cs typeface="Arial"/>
              <a:sym typeface="Arial"/>
            </a:endParaRPr>
          </a:p>
        </p:txBody>
      </p:sp>
      <p:sp>
        <p:nvSpPr>
          <p:cNvPr id="697" name="Google Shape;697;p89"/>
          <p:cNvSpPr txBox="1"/>
          <p:nvPr/>
        </p:nvSpPr>
        <p:spPr>
          <a:xfrm>
            <a:off x="117125" y="2650150"/>
            <a:ext cx="3285000" cy="1090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en-US" sz="1700" u="none" cap="none" strike="noStrike">
                <a:solidFill>
                  <a:schemeClr val="dk1"/>
                </a:solidFill>
                <a:latin typeface="Calibri"/>
                <a:ea typeface="Calibri"/>
                <a:cs typeface="Calibri"/>
                <a:sym typeface="Calibri"/>
              </a:rPr>
              <a:t>2. Retroalimentar a la comunidad y a las personas responsables del presupuesto y su uso</a:t>
            </a:r>
            <a:endParaRPr b="1" i="0" sz="1700" u="none" cap="none" strike="noStrike">
              <a:solidFill>
                <a:schemeClr val="dk2"/>
              </a:solidFill>
              <a:latin typeface="Arial"/>
              <a:ea typeface="Arial"/>
              <a:cs typeface="Arial"/>
              <a:sym typeface="Arial"/>
            </a:endParaRPr>
          </a:p>
        </p:txBody>
      </p:sp>
      <p:pic>
        <p:nvPicPr>
          <p:cNvPr id="698" name="Google Shape;698;p89"/>
          <p:cNvPicPr preferRelativeResize="0"/>
          <p:nvPr/>
        </p:nvPicPr>
        <p:blipFill rotWithShape="1">
          <a:blip r:embed="rId3">
            <a:alphaModFix/>
          </a:blip>
          <a:srcRect b="0" l="0" r="0" t="0"/>
          <a:stretch/>
        </p:blipFill>
        <p:spPr>
          <a:xfrm>
            <a:off x="4134487" y="4173125"/>
            <a:ext cx="875025" cy="87505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90"/>
          <p:cNvSpPr txBox="1"/>
          <p:nvPr>
            <p:ph type="title"/>
          </p:nvPr>
        </p:nvSpPr>
        <p:spPr>
          <a:xfrm>
            <a:off x="160800" y="0"/>
            <a:ext cx="6183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5: Pasos clave para realizar una encuesta de seguimiento del gasto público</a:t>
            </a:r>
            <a:endParaRPr sz="22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t/>
            </a:r>
            <a:endParaRPr sz="2200"/>
          </a:p>
        </p:txBody>
      </p:sp>
      <p:sp>
        <p:nvSpPr>
          <p:cNvPr id="704" name="Google Shape;704;p90"/>
          <p:cNvSpPr txBox="1"/>
          <p:nvPr>
            <p:ph idx="1" type="body"/>
          </p:nvPr>
        </p:nvSpPr>
        <p:spPr>
          <a:xfrm>
            <a:off x="208475" y="774775"/>
            <a:ext cx="6473700" cy="45255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1000"/>
              </a:spcBef>
              <a:spcAft>
                <a:spcPts val="0"/>
              </a:spcAft>
              <a:buClr>
                <a:schemeClr val="dk1"/>
              </a:buClr>
              <a:buSzPts val="1800"/>
              <a:buAutoNum type="arabicPeriod"/>
            </a:pPr>
            <a:r>
              <a:rPr b="0" i="0" lang="en-US" sz="1800" u="none">
                <a:solidFill>
                  <a:schemeClr val="dk1"/>
                </a:solidFill>
              </a:rPr>
              <a:t>Conformar un equipo de seguimiento del gasto público</a:t>
            </a:r>
            <a:endParaRPr sz="1600">
              <a:solidFill>
                <a:schemeClr val="dk1"/>
              </a:solidFill>
            </a:endParaRPr>
          </a:p>
          <a:p>
            <a:pPr indent="-342900" lvl="0" marL="457200" rtl="0" algn="l">
              <a:lnSpc>
                <a:spcPct val="100000"/>
              </a:lnSpc>
              <a:spcBef>
                <a:spcPts val="1000"/>
              </a:spcBef>
              <a:spcAft>
                <a:spcPts val="0"/>
              </a:spcAft>
              <a:buClr>
                <a:schemeClr val="dk1"/>
              </a:buClr>
              <a:buSzPts val="1800"/>
              <a:buAutoNum type="arabicPeriod"/>
            </a:pPr>
            <a:r>
              <a:rPr lang="en-US" sz="1800">
                <a:solidFill>
                  <a:schemeClr val="dk1"/>
                </a:solidFill>
              </a:rPr>
              <a:t>Forjar</a:t>
            </a:r>
            <a:r>
              <a:rPr b="0" i="0" lang="en-US" sz="1800" u="none">
                <a:solidFill>
                  <a:schemeClr val="dk1"/>
                </a:solidFill>
              </a:rPr>
              <a:t> relaciones (debería formar parte de todo)</a:t>
            </a:r>
            <a:endParaRPr sz="1800">
              <a:solidFill>
                <a:schemeClr val="dk1"/>
              </a:solidFill>
            </a:endParaRPr>
          </a:p>
          <a:p>
            <a:pPr indent="-342900" lvl="0" marL="457200" rtl="0" algn="l">
              <a:lnSpc>
                <a:spcPct val="100000"/>
              </a:lnSpc>
              <a:spcBef>
                <a:spcPts val="1000"/>
              </a:spcBef>
              <a:spcAft>
                <a:spcPts val="0"/>
              </a:spcAft>
              <a:buClr>
                <a:schemeClr val="dk1"/>
              </a:buClr>
              <a:buSzPts val="1800"/>
              <a:buAutoNum type="arabicPeriod"/>
            </a:pPr>
            <a:r>
              <a:rPr b="0" i="0" lang="en-US" sz="1800" u="none">
                <a:solidFill>
                  <a:schemeClr val="dk1"/>
                </a:solidFill>
              </a:rPr>
              <a:t>Decidir el asunto o proyecto al que se le va a dar seguimiento </a:t>
            </a:r>
            <a:endParaRPr sz="1800">
              <a:solidFill>
                <a:schemeClr val="dk1"/>
              </a:solidFill>
            </a:endParaRPr>
          </a:p>
          <a:p>
            <a:pPr indent="-342900" lvl="0" marL="457200" rtl="0" algn="l">
              <a:lnSpc>
                <a:spcPct val="100000"/>
              </a:lnSpc>
              <a:spcBef>
                <a:spcPts val="1000"/>
              </a:spcBef>
              <a:spcAft>
                <a:spcPts val="0"/>
              </a:spcAft>
              <a:buClr>
                <a:schemeClr val="dk1"/>
              </a:buClr>
              <a:buSzPts val="1800"/>
              <a:buAutoNum type="arabicPeriod"/>
            </a:pPr>
            <a:r>
              <a:rPr lang="en-US" sz="1800">
                <a:solidFill>
                  <a:schemeClr val="dk1"/>
                </a:solidFill>
              </a:rPr>
              <a:t>Investigar la información de fondo</a:t>
            </a:r>
            <a:endParaRPr sz="1800">
              <a:solidFill>
                <a:schemeClr val="dk1"/>
              </a:solidFill>
            </a:endParaRPr>
          </a:p>
          <a:p>
            <a:pPr indent="-342900" lvl="0" marL="457200" rtl="0" algn="l">
              <a:lnSpc>
                <a:spcPct val="100000"/>
              </a:lnSpc>
              <a:spcBef>
                <a:spcPts val="1000"/>
              </a:spcBef>
              <a:spcAft>
                <a:spcPts val="0"/>
              </a:spcAft>
              <a:buClr>
                <a:schemeClr val="dk1"/>
              </a:buClr>
              <a:buSzPts val="1800"/>
              <a:buAutoNum type="arabicPeriod"/>
            </a:pPr>
            <a:r>
              <a:rPr b="0" i="0" lang="en-US" sz="1800" u="none">
                <a:solidFill>
                  <a:schemeClr val="dk1"/>
                </a:solidFill>
              </a:rPr>
              <a:t>Recolectar información relevante sobre el gasto público</a:t>
            </a:r>
            <a:endParaRPr sz="1800">
              <a:solidFill>
                <a:schemeClr val="dk1"/>
              </a:solidFill>
            </a:endParaRPr>
          </a:p>
          <a:p>
            <a:pPr indent="-342900" lvl="0" marL="457200" rtl="0" algn="l">
              <a:lnSpc>
                <a:spcPct val="100000"/>
              </a:lnSpc>
              <a:spcBef>
                <a:spcPts val="1000"/>
              </a:spcBef>
              <a:spcAft>
                <a:spcPts val="0"/>
              </a:spcAft>
              <a:buClr>
                <a:schemeClr val="dk1"/>
              </a:buClr>
              <a:buSzPts val="1800"/>
              <a:buAutoNum type="arabicPeriod"/>
            </a:pPr>
            <a:r>
              <a:rPr b="0" i="0" lang="en-US" sz="1800" u="none">
                <a:solidFill>
                  <a:schemeClr val="dk1"/>
                </a:solidFill>
              </a:rPr>
              <a:t>Verificar el gasto real</a:t>
            </a:r>
            <a:endParaRPr sz="1800">
              <a:solidFill>
                <a:schemeClr val="dk1"/>
              </a:solidFill>
            </a:endParaRPr>
          </a:p>
          <a:p>
            <a:pPr indent="-342900" lvl="0" marL="457200" rtl="0" algn="l">
              <a:lnSpc>
                <a:spcPct val="100000"/>
              </a:lnSpc>
              <a:spcBef>
                <a:spcPts val="1000"/>
              </a:spcBef>
              <a:spcAft>
                <a:spcPts val="0"/>
              </a:spcAft>
              <a:buClr>
                <a:schemeClr val="dk1"/>
              </a:buClr>
              <a:buSzPts val="1800"/>
              <a:buAutoNum type="arabicPeriod"/>
            </a:pPr>
            <a:r>
              <a:rPr b="0" i="0" lang="en-US" sz="1800" u="none">
                <a:solidFill>
                  <a:schemeClr val="dk1"/>
                </a:solidFill>
              </a:rPr>
              <a:t>Analizar toda la información</a:t>
            </a:r>
            <a:endParaRPr sz="1800">
              <a:solidFill>
                <a:schemeClr val="dk1"/>
              </a:solidFill>
            </a:endParaRPr>
          </a:p>
          <a:p>
            <a:pPr indent="-342900" lvl="0" marL="457200" rtl="0" algn="l">
              <a:lnSpc>
                <a:spcPct val="100000"/>
              </a:lnSpc>
              <a:spcBef>
                <a:spcPts val="1000"/>
              </a:spcBef>
              <a:spcAft>
                <a:spcPts val="0"/>
              </a:spcAft>
              <a:buClr>
                <a:schemeClr val="dk1"/>
              </a:buClr>
              <a:buSzPts val="1800"/>
              <a:buAutoNum type="arabicPeriod"/>
            </a:pPr>
            <a:r>
              <a:rPr b="0" i="0" lang="en-US" sz="1800" u="none">
                <a:solidFill>
                  <a:schemeClr val="dk1"/>
                </a:solidFill>
              </a:rPr>
              <a:t>Retroalimentar a la comunidad y a las personas responsables del presupuesto </a:t>
            </a:r>
            <a:endParaRPr sz="1800">
              <a:solidFill>
                <a:schemeClr val="dk1"/>
              </a:solidFill>
            </a:endParaRPr>
          </a:p>
          <a:p>
            <a:pPr indent="0" lvl="0" marL="0" rtl="0" algn="l">
              <a:lnSpc>
                <a:spcPct val="100000"/>
              </a:lnSpc>
              <a:spcBef>
                <a:spcPts val="700"/>
              </a:spcBef>
              <a:spcAft>
                <a:spcPts val="0"/>
              </a:spcAft>
              <a:buSzPts val="1400"/>
              <a:buNone/>
            </a:pPr>
            <a:r>
              <a:t/>
            </a:r>
            <a:endParaRPr sz="1700">
              <a:solidFill>
                <a:schemeClr val="dk1"/>
              </a:solidFill>
            </a:endParaRPr>
          </a:p>
          <a:p>
            <a:pPr indent="0" lvl="0" marL="0" rtl="0" algn="l">
              <a:lnSpc>
                <a:spcPct val="100000"/>
              </a:lnSpc>
              <a:spcBef>
                <a:spcPts val="700"/>
              </a:spcBef>
              <a:spcAft>
                <a:spcPts val="0"/>
              </a:spcAft>
              <a:buSzPts val="1400"/>
              <a:buNone/>
            </a:pPr>
            <a:r>
              <a:t/>
            </a:r>
            <a:endParaRPr sz="1700">
              <a:solidFill>
                <a:schemeClr val="dk1"/>
              </a:solidFill>
            </a:endParaRPr>
          </a:p>
          <a:p>
            <a:pPr indent="0" lvl="0" marL="0" rtl="0" algn="l">
              <a:lnSpc>
                <a:spcPct val="100000"/>
              </a:lnSpc>
              <a:spcBef>
                <a:spcPts val="700"/>
              </a:spcBef>
              <a:spcAft>
                <a:spcPts val="0"/>
              </a:spcAft>
              <a:buSzPts val="1400"/>
              <a:buNone/>
            </a:pPr>
            <a:r>
              <a:t/>
            </a:r>
            <a:endParaRPr sz="1700">
              <a:solidFill>
                <a:schemeClr val="dk1"/>
              </a:solidFill>
            </a:endParaRPr>
          </a:p>
          <a:p>
            <a:pPr indent="0" lvl="0" marL="0" rtl="0" algn="l">
              <a:lnSpc>
                <a:spcPct val="100000"/>
              </a:lnSpc>
              <a:spcBef>
                <a:spcPts val="700"/>
              </a:spcBef>
              <a:spcAft>
                <a:spcPts val="0"/>
              </a:spcAft>
              <a:buSzPts val="1400"/>
              <a:buNone/>
            </a:pPr>
            <a:r>
              <a:t/>
            </a:r>
            <a:endParaRPr sz="1700">
              <a:solidFill>
                <a:schemeClr val="dk1"/>
              </a:solidFill>
            </a:endParaRPr>
          </a:p>
          <a:p>
            <a:pPr indent="0" lvl="0" marL="0" rtl="0" algn="l">
              <a:lnSpc>
                <a:spcPct val="100000"/>
              </a:lnSpc>
              <a:spcBef>
                <a:spcPts val="700"/>
              </a:spcBef>
              <a:spcAft>
                <a:spcPts val="0"/>
              </a:spcAft>
              <a:buSzPts val="1400"/>
              <a:buNone/>
            </a:pPr>
            <a:r>
              <a:t/>
            </a:r>
            <a:endParaRPr sz="1700">
              <a:solidFill>
                <a:schemeClr val="dk1"/>
              </a:solidFill>
            </a:endParaRPr>
          </a:p>
          <a:p>
            <a:pPr indent="0" lvl="0" marL="0" rtl="0" algn="l">
              <a:lnSpc>
                <a:spcPct val="100000"/>
              </a:lnSpc>
              <a:spcBef>
                <a:spcPts val="700"/>
              </a:spcBef>
              <a:spcAft>
                <a:spcPts val="0"/>
              </a:spcAft>
              <a:buSzPts val="1400"/>
              <a:buNone/>
            </a:pPr>
            <a:r>
              <a:t/>
            </a:r>
            <a:endParaRPr sz="1700">
              <a:solidFill>
                <a:schemeClr val="dk1"/>
              </a:solidFill>
            </a:endParaRPr>
          </a:p>
          <a:p>
            <a:pPr indent="0" lvl="0" marL="0" rtl="0" algn="l">
              <a:lnSpc>
                <a:spcPct val="100000"/>
              </a:lnSpc>
              <a:spcBef>
                <a:spcPts val="1400"/>
              </a:spcBef>
              <a:spcAft>
                <a:spcPts val="0"/>
              </a:spcAft>
              <a:buSzPts val="1400"/>
              <a:buNone/>
            </a:pPr>
            <a:r>
              <a:t/>
            </a:r>
            <a:endParaRPr sz="1700"/>
          </a:p>
        </p:txBody>
      </p:sp>
      <p:pic>
        <p:nvPicPr>
          <p:cNvPr descr="Un hombre, una mujer con un bebé en brazos y una mujer en silla de ruedas visitan una obra en construcción donde dos albañiles están poniendo el techo en un edificio pequeño." id="705" name="Google Shape;705;p90"/>
          <p:cNvPicPr preferRelativeResize="0"/>
          <p:nvPr/>
        </p:nvPicPr>
        <p:blipFill rotWithShape="1">
          <a:blip r:embed="rId3">
            <a:alphaModFix/>
          </a:blip>
          <a:srcRect b="0" l="0" r="0" t="0"/>
          <a:stretch/>
        </p:blipFill>
        <p:spPr>
          <a:xfrm>
            <a:off x="5936075" y="1590476"/>
            <a:ext cx="3207926" cy="2086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4">
                                            <p:txEl>
                                              <p:pRg end="14" st="1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91"/>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u="none"/>
              <a:t>Herramienta 5: Estudio de caso de Uganda   </a:t>
            </a:r>
            <a:endParaRPr/>
          </a:p>
        </p:txBody>
      </p:sp>
      <p:sp>
        <p:nvSpPr>
          <p:cNvPr id="711" name="Google Shape;711;p91"/>
          <p:cNvSpPr txBox="1"/>
          <p:nvPr>
            <p:ph idx="1" type="body"/>
          </p:nvPr>
        </p:nvSpPr>
        <p:spPr>
          <a:xfrm>
            <a:off x="311700" y="1006525"/>
            <a:ext cx="4749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sz="2400"/>
          </a:p>
          <a:p>
            <a:pPr indent="0" lvl="0" marL="0" rtl="0" algn="l">
              <a:lnSpc>
                <a:spcPct val="100000"/>
              </a:lnSpc>
              <a:spcBef>
                <a:spcPts val="1600"/>
              </a:spcBef>
              <a:spcAft>
                <a:spcPts val="0"/>
              </a:spcAft>
              <a:buSzPts val="1400"/>
              <a:buNone/>
            </a:pPr>
            <a:r>
              <a:t/>
            </a:r>
            <a:endParaRPr sz="2400"/>
          </a:p>
          <a:p>
            <a:pPr indent="0" lvl="0" marL="0" rtl="0" algn="l">
              <a:lnSpc>
                <a:spcPct val="100000"/>
              </a:lnSpc>
              <a:spcBef>
                <a:spcPts val="0"/>
              </a:spcBef>
              <a:spcAft>
                <a:spcPts val="0"/>
              </a:spcAft>
              <a:buSzPts val="1400"/>
              <a:buNone/>
            </a:pPr>
            <a:r>
              <a:rPr b="1" i="0" lang="en-US" sz="2400" u="sng">
                <a:solidFill>
                  <a:srgbClr val="007D98"/>
                </a:solidFill>
                <a:hlinkClick r:id="rId3">
                  <a:extLst>
                    <a:ext uri="{A12FA001-AC4F-418D-AE19-62706E023703}">
                      <ahyp:hlinkClr val="tx"/>
                    </a:ext>
                  </a:extLst>
                </a:hlinkClick>
              </a:rPr>
              <a:t>Incidencia en Uganda: </a:t>
            </a:r>
            <a:r>
              <a:rPr b="1" lang="en-US" sz="2400" u="sng">
                <a:solidFill>
                  <a:srgbClr val="007D98"/>
                </a:solidFill>
                <a:hlinkClick r:id="rId4">
                  <a:extLst>
                    <a:ext uri="{A12FA001-AC4F-418D-AE19-62706E023703}">
                      <ahyp:hlinkClr val="tx"/>
                    </a:ext>
                  </a:extLst>
                </a:hlinkClick>
              </a:rPr>
              <a:t>Forjar </a:t>
            </a:r>
            <a:r>
              <a:rPr b="1" i="0" lang="en-US" sz="2400" u="sng">
                <a:solidFill>
                  <a:srgbClr val="007D98"/>
                </a:solidFill>
                <a:hlinkClick r:id="rId5">
                  <a:extLst>
                    <a:ext uri="{A12FA001-AC4F-418D-AE19-62706E023703}">
                      <ahyp:hlinkClr val="tx"/>
                    </a:ext>
                  </a:extLst>
                </a:hlinkClick>
              </a:rPr>
              <a:t> relaciones con el Gobierno local</a:t>
            </a:r>
            <a:endParaRPr b="1" sz="2400">
              <a:solidFill>
                <a:schemeClr val="dk1"/>
              </a:solidFill>
            </a:endParaRPr>
          </a:p>
          <a:p>
            <a:pPr indent="0" lvl="0" marL="0" rtl="0" algn="l">
              <a:lnSpc>
                <a:spcPct val="100000"/>
              </a:lnSpc>
              <a:spcBef>
                <a:spcPts val="0"/>
              </a:spcBef>
              <a:spcAft>
                <a:spcPts val="0"/>
              </a:spcAft>
              <a:buSzPts val="1400"/>
              <a:buNone/>
            </a:pPr>
            <a:r>
              <a:t/>
            </a:r>
            <a:endParaRPr b="1" sz="2400"/>
          </a:p>
        </p:txBody>
      </p:sp>
      <p:pic>
        <p:nvPicPr>
          <p:cNvPr id="712" name="Google Shape;712;p91"/>
          <p:cNvPicPr preferRelativeResize="0"/>
          <p:nvPr/>
        </p:nvPicPr>
        <p:blipFill rotWithShape="1">
          <a:blip r:embed="rId6">
            <a:alphaModFix/>
          </a:blip>
          <a:srcRect b="0" l="0" r="0" t="0"/>
          <a:stretch/>
        </p:blipFill>
        <p:spPr>
          <a:xfrm>
            <a:off x="5187975" y="1538200"/>
            <a:ext cx="3583850" cy="238830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92"/>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US" sz="2200"/>
              <a:t>Uso de la herramienta: Poner a prueba  la plantilla  </a:t>
            </a:r>
            <a:r>
              <a:rPr b="1" i="0" lang="en-US" u="none"/>
              <a:t> </a:t>
            </a:r>
            <a:endParaRPr/>
          </a:p>
        </p:txBody>
      </p:sp>
      <p:sp>
        <p:nvSpPr>
          <p:cNvPr id="718" name="Google Shape;718;p92"/>
          <p:cNvSpPr txBox="1"/>
          <p:nvPr>
            <p:ph idx="1" type="body"/>
          </p:nvPr>
        </p:nvSpPr>
        <p:spPr>
          <a:xfrm>
            <a:off x="138900" y="863550"/>
            <a:ext cx="4047900" cy="360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US" sz="1600" u="none"/>
              <a:t>El grupo de facilitadores se prepara para la reunión comunitaria</a:t>
            </a:r>
            <a:endParaRPr b="1" sz="1600"/>
          </a:p>
          <a:p>
            <a:pPr indent="-330200" lvl="0" marL="457200" rtl="0" algn="l">
              <a:lnSpc>
                <a:spcPct val="100000"/>
              </a:lnSpc>
              <a:spcBef>
                <a:spcPts val="1000"/>
              </a:spcBef>
              <a:spcAft>
                <a:spcPts val="0"/>
              </a:spcAft>
              <a:buSzPts val="1600"/>
              <a:buChar char="●"/>
            </a:pPr>
            <a:r>
              <a:rPr b="0" i="0" lang="en-US" sz="1600" u="none"/>
              <a:t>Lean el </a:t>
            </a:r>
            <a:r>
              <a:rPr b="0" i="0" lang="en-US" sz="1600" u="sng">
                <a:solidFill>
                  <a:schemeClr val="hlink"/>
                </a:solidFill>
                <a:hlinkClick r:id="rId3"/>
              </a:rPr>
              <a:t>estudio de caso</a:t>
            </a:r>
            <a:r>
              <a:rPr b="0" i="0" lang="en-US" sz="1600" u="none"/>
              <a:t> para comprender el contexto de la comunidad.</a:t>
            </a:r>
            <a:endParaRPr sz="1600"/>
          </a:p>
          <a:p>
            <a:pPr indent="-330200" lvl="0" marL="457200" rtl="0" algn="l">
              <a:lnSpc>
                <a:spcPct val="100000"/>
              </a:lnSpc>
              <a:spcBef>
                <a:spcPts val="0"/>
              </a:spcBef>
              <a:spcAft>
                <a:spcPts val="0"/>
              </a:spcAft>
              <a:buSzPts val="1600"/>
              <a:buChar char="●"/>
            </a:pPr>
            <a:r>
              <a:rPr b="0" i="0" lang="en-US" sz="1600" u="none"/>
              <a:t>Lean la información sobre la herramienta para comprender los requisitos y poder simplificar la información en la herramienta, en caso necesario.</a:t>
            </a:r>
            <a:endParaRPr sz="1600"/>
          </a:p>
          <a:p>
            <a:pPr indent="-330200" lvl="0" marL="457200" rtl="0" algn="l">
              <a:lnSpc>
                <a:spcPct val="100000"/>
              </a:lnSpc>
              <a:spcBef>
                <a:spcPts val="0"/>
              </a:spcBef>
              <a:spcAft>
                <a:spcPts val="0"/>
              </a:spcAft>
              <a:buSzPts val="1600"/>
              <a:buChar char="●"/>
            </a:pPr>
            <a:r>
              <a:rPr b="0" i="0" lang="en-US" sz="1600" u="none"/>
              <a:t>Acuerden cómo se llevará a cabo la reunión comunitaria.</a:t>
            </a:r>
            <a:endParaRPr sz="1600"/>
          </a:p>
          <a:p>
            <a:pPr indent="-330200" lvl="0" marL="457200" rtl="0" algn="l">
              <a:lnSpc>
                <a:spcPct val="100000"/>
              </a:lnSpc>
              <a:spcBef>
                <a:spcPts val="0"/>
              </a:spcBef>
              <a:spcAft>
                <a:spcPts val="0"/>
              </a:spcAft>
              <a:buSzPts val="1600"/>
              <a:buChar char="●"/>
            </a:pPr>
            <a:r>
              <a:rPr b="0" i="0" lang="en-US" sz="1600" u="none"/>
              <a:t>Deben turnarse para que diferentes personas dirijan la reunión comunitaria.</a:t>
            </a:r>
            <a:endParaRPr sz="1600"/>
          </a:p>
          <a:p>
            <a:pPr indent="0" lvl="0" marL="0" rtl="0" algn="l">
              <a:lnSpc>
                <a:spcPct val="115000"/>
              </a:lnSpc>
              <a:spcBef>
                <a:spcPts val="1000"/>
              </a:spcBef>
              <a:spcAft>
                <a:spcPts val="1600"/>
              </a:spcAft>
              <a:buSzPts val="1400"/>
              <a:buNone/>
            </a:pPr>
            <a:r>
              <a:t/>
            </a:r>
            <a:endParaRPr sz="1600"/>
          </a:p>
        </p:txBody>
      </p:sp>
      <p:pic>
        <p:nvPicPr>
          <p:cNvPr id="719" name="Google Shape;719;p92"/>
          <p:cNvPicPr preferRelativeResize="0"/>
          <p:nvPr/>
        </p:nvPicPr>
        <p:blipFill rotWithShape="1">
          <a:blip r:embed="rId4">
            <a:alphaModFix/>
          </a:blip>
          <a:srcRect b="0" l="0" r="0" t="0"/>
          <a:stretch/>
        </p:blipFill>
        <p:spPr>
          <a:xfrm>
            <a:off x="6135918" y="3136918"/>
            <a:ext cx="1143000" cy="1143025"/>
          </a:xfrm>
          <a:prstGeom prst="rect">
            <a:avLst/>
          </a:prstGeom>
          <a:noFill/>
          <a:ln>
            <a:noFill/>
          </a:ln>
        </p:spPr>
      </p:pic>
      <p:sp>
        <p:nvSpPr>
          <p:cNvPr id="720" name="Google Shape;720;p92"/>
          <p:cNvSpPr txBox="1"/>
          <p:nvPr>
            <p:ph idx="1" type="body"/>
          </p:nvPr>
        </p:nvSpPr>
        <p:spPr>
          <a:xfrm>
            <a:off x="4355400" y="863550"/>
            <a:ext cx="44769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US" sz="1600" u="none"/>
              <a:t>Grupo de la iglesia y de la comunidad</a:t>
            </a:r>
            <a:endParaRPr b="1" sz="1600"/>
          </a:p>
          <a:p>
            <a:pPr indent="-330200" lvl="0" marL="457200" rtl="0" algn="l">
              <a:lnSpc>
                <a:spcPct val="100000"/>
              </a:lnSpc>
              <a:spcBef>
                <a:spcPts val="1000"/>
              </a:spcBef>
              <a:spcAft>
                <a:spcPts val="0"/>
              </a:spcAft>
              <a:buSzPts val="1600"/>
              <a:buChar char="●"/>
            </a:pPr>
            <a:r>
              <a:rPr b="0" i="0" lang="en-US" sz="1600" u="none"/>
              <a:t>Lean el </a:t>
            </a:r>
            <a:r>
              <a:rPr b="0" i="0" lang="en-US" sz="1600" u="sng">
                <a:solidFill>
                  <a:schemeClr val="hlink"/>
                </a:solidFill>
                <a:hlinkClick r:id="rId5"/>
              </a:rPr>
              <a:t>estudio de caso</a:t>
            </a:r>
            <a:r>
              <a:rPr b="0" i="0" lang="en-US" sz="1600" u="none"/>
              <a:t> para comprender el contexto de la comunidad.</a:t>
            </a:r>
            <a:endParaRPr sz="1600"/>
          </a:p>
          <a:p>
            <a:pPr indent="-330200" lvl="0" marL="457200" rtl="0" algn="l">
              <a:lnSpc>
                <a:spcPct val="100000"/>
              </a:lnSpc>
              <a:spcBef>
                <a:spcPts val="0"/>
              </a:spcBef>
              <a:spcAft>
                <a:spcPts val="0"/>
              </a:spcAft>
              <a:buSzPts val="1600"/>
              <a:buChar char="●"/>
            </a:pPr>
            <a:r>
              <a:rPr lang="en-US" sz="1600"/>
              <a:t>Resuman </a:t>
            </a:r>
            <a:r>
              <a:rPr b="0" i="0" lang="en-US" sz="1600" u="none"/>
              <a:t>los problemas identificados en el estudio de caso.</a:t>
            </a:r>
            <a:endParaRPr sz="1600"/>
          </a:p>
          <a:p>
            <a:pPr indent="-330200" lvl="0" marL="457200" rtl="0" algn="l">
              <a:lnSpc>
                <a:spcPct val="100000"/>
              </a:lnSpc>
              <a:spcBef>
                <a:spcPts val="0"/>
              </a:spcBef>
              <a:spcAft>
                <a:spcPts val="0"/>
              </a:spcAft>
              <a:buSzPts val="1600"/>
              <a:buChar char="●"/>
            </a:pPr>
            <a:r>
              <a:rPr b="0" i="0" lang="en-US" sz="1600" u="none"/>
              <a:t>Asignen a los miembros del grupo varios roles encontrados en la comunidad.</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9"/>
          <p:cNvSpPr txBox="1"/>
          <p:nvPr>
            <p:ph idx="1" type="body"/>
          </p:nvPr>
        </p:nvSpPr>
        <p:spPr>
          <a:xfrm>
            <a:off x="311700" y="999050"/>
            <a:ext cx="8520600" cy="3488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lphaLcParenBoth"/>
            </a:pPr>
            <a:r>
              <a:rPr b="1" lang="en-US" sz="1800"/>
              <a:t>Dividanse</a:t>
            </a:r>
            <a:r>
              <a:rPr b="1" i="0" lang="en-US" sz="1800" u="none"/>
              <a:t> en grupos pequeños para leer los siguientes pasajes bíblicos y reflexionar en ellos: </a:t>
            </a:r>
            <a:endParaRPr sz="1800"/>
          </a:p>
          <a:p>
            <a:pPr indent="-342900" lvl="0" marL="914400" rtl="0" algn="l">
              <a:lnSpc>
                <a:spcPct val="100000"/>
              </a:lnSpc>
              <a:spcBef>
                <a:spcPts val="0"/>
              </a:spcBef>
              <a:spcAft>
                <a:spcPts val="0"/>
              </a:spcAft>
              <a:buSzPts val="1800"/>
              <a:buChar char="●"/>
            </a:pPr>
            <a:r>
              <a:rPr b="0" i="0" lang="en-US" sz="1800" u="none"/>
              <a:t>Proverbios 31:8-9 </a:t>
            </a:r>
            <a:endParaRPr sz="1800"/>
          </a:p>
          <a:p>
            <a:pPr indent="-342900" lvl="0" marL="914400" rtl="0" algn="l">
              <a:lnSpc>
                <a:spcPct val="100000"/>
              </a:lnSpc>
              <a:spcBef>
                <a:spcPts val="0"/>
              </a:spcBef>
              <a:spcAft>
                <a:spcPts val="0"/>
              </a:spcAft>
              <a:buSzPts val="1800"/>
              <a:buChar char="●"/>
            </a:pPr>
            <a:r>
              <a:rPr b="0" i="0" lang="en-US" sz="1800" u="none"/>
              <a:t>Jeremías 22:3</a:t>
            </a:r>
            <a:endParaRPr sz="1800"/>
          </a:p>
          <a:p>
            <a:pPr indent="-342900" lvl="0" marL="914400" rtl="0" algn="l">
              <a:lnSpc>
                <a:spcPct val="100000"/>
              </a:lnSpc>
              <a:spcBef>
                <a:spcPts val="0"/>
              </a:spcBef>
              <a:spcAft>
                <a:spcPts val="0"/>
              </a:spcAft>
              <a:buSzPts val="1800"/>
              <a:buChar char="●"/>
            </a:pPr>
            <a:r>
              <a:rPr b="0" i="0" lang="en-US" sz="1800" u="none"/>
              <a:t>Deuteronomio 25:13-16 </a:t>
            </a:r>
            <a:endParaRPr sz="1800"/>
          </a:p>
          <a:p>
            <a:pPr indent="-342900" lvl="0" marL="914400" rtl="0" algn="l">
              <a:lnSpc>
                <a:spcPct val="100000"/>
              </a:lnSpc>
              <a:spcBef>
                <a:spcPts val="0"/>
              </a:spcBef>
              <a:spcAft>
                <a:spcPts val="0"/>
              </a:spcAft>
              <a:buSzPts val="1800"/>
              <a:buChar char="●"/>
            </a:pPr>
            <a:r>
              <a:rPr b="0" i="0" lang="en-US" sz="1800" u="none"/>
              <a:t>Salmos 82:3 </a:t>
            </a:r>
            <a:endParaRPr sz="1800"/>
          </a:p>
          <a:p>
            <a:pPr indent="0" lvl="0" marL="457200" rtl="0" algn="ctr">
              <a:lnSpc>
                <a:spcPct val="100000"/>
              </a:lnSpc>
              <a:spcBef>
                <a:spcPts val="0"/>
              </a:spcBef>
              <a:spcAft>
                <a:spcPts val="0"/>
              </a:spcAft>
              <a:buSzPts val="1400"/>
              <a:buNone/>
            </a:pPr>
            <a:r>
              <a:t/>
            </a:r>
            <a:endParaRPr sz="1800"/>
          </a:p>
          <a:p>
            <a:pPr indent="-342900" lvl="0" marL="457200" rtl="0" algn="l">
              <a:lnSpc>
                <a:spcPct val="100000"/>
              </a:lnSpc>
              <a:spcBef>
                <a:spcPts val="0"/>
              </a:spcBef>
              <a:spcAft>
                <a:spcPts val="0"/>
              </a:spcAft>
              <a:buSzPts val="1800"/>
              <a:buAutoNum type="alphaLcParenBoth"/>
            </a:pPr>
            <a:r>
              <a:rPr b="1" i="0" lang="en-US" sz="1800" u="none"/>
              <a:t>Lean Esdras 8:28-34 en grupos.</a:t>
            </a:r>
            <a:endParaRPr sz="1800"/>
          </a:p>
          <a:p>
            <a:pPr indent="0" lvl="0" marL="457200" rtl="0" algn="l">
              <a:lnSpc>
                <a:spcPct val="100000"/>
              </a:lnSpc>
              <a:spcBef>
                <a:spcPts val="0"/>
              </a:spcBef>
              <a:spcAft>
                <a:spcPts val="0"/>
              </a:spcAft>
              <a:buSzPts val="1400"/>
              <a:buNone/>
            </a:pPr>
            <a:r>
              <a:rPr b="0" i="0" lang="en-US" sz="1800" u="none"/>
              <a:t>¿Cuáles son las tres áreas de transparencia y responsabilidad que se identifican según el pasaje?</a:t>
            </a:r>
            <a:endParaRPr sz="1800"/>
          </a:p>
          <a:p>
            <a:pPr indent="0" lvl="0" marL="0" rtl="0" algn="l">
              <a:lnSpc>
                <a:spcPct val="100000"/>
              </a:lnSpc>
              <a:spcBef>
                <a:spcPts val="0"/>
              </a:spcBef>
              <a:spcAft>
                <a:spcPts val="0"/>
              </a:spcAft>
              <a:buSzPts val="1400"/>
              <a:buNone/>
            </a:pPr>
            <a:r>
              <a:t/>
            </a:r>
            <a:endParaRPr b="1" sz="1800"/>
          </a:p>
          <a:p>
            <a:pPr indent="0" lvl="0" marL="457200" rtl="0" algn="l">
              <a:lnSpc>
                <a:spcPct val="100000"/>
              </a:lnSpc>
              <a:spcBef>
                <a:spcPts val="0"/>
              </a:spcBef>
              <a:spcAft>
                <a:spcPts val="0"/>
              </a:spcAft>
              <a:buSzPts val="1400"/>
              <a:buNone/>
            </a:pPr>
            <a:r>
              <a:t/>
            </a:r>
            <a:endParaRPr b="1" sz="1800"/>
          </a:p>
          <a:p>
            <a:pPr indent="0" lvl="0" marL="0" rtl="0" algn="l">
              <a:lnSpc>
                <a:spcPct val="100000"/>
              </a:lnSpc>
              <a:spcBef>
                <a:spcPts val="0"/>
              </a:spcBef>
              <a:spcAft>
                <a:spcPts val="0"/>
              </a:spcAft>
              <a:buSzPts val="1400"/>
              <a:buNone/>
            </a:pPr>
            <a:r>
              <a:t/>
            </a:r>
            <a:endParaRPr sz="1800"/>
          </a:p>
          <a:p>
            <a:pPr indent="0" lvl="0" marL="0" rtl="0" algn="ctr">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1600"/>
              </a:spcAft>
              <a:buSzPts val="1400"/>
              <a:buNone/>
            </a:pPr>
            <a:r>
              <a:t/>
            </a:r>
            <a:endParaRPr sz="1800"/>
          </a:p>
        </p:txBody>
      </p:sp>
      <p:sp>
        <p:nvSpPr>
          <p:cNvPr id="166" name="Google Shape;166;p9"/>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400" u="none"/>
              <a:t>Ejercicio: ¿Qué nos enseñan estos pasajes?</a:t>
            </a:r>
            <a:endParaRPr sz="2400"/>
          </a:p>
        </p:txBody>
      </p:sp>
      <p:pic>
        <p:nvPicPr>
          <p:cNvPr id="167" name="Google Shape;167;p9"/>
          <p:cNvPicPr preferRelativeResize="0"/>
          <p:nvPr/>
        </p:nvPicPr>
        <p:blipFill rotWithShape="1">
          <a:blip r:embed="rId3">
            <a:alphaModFix/>
          </a:blip>
          <a:srcRect b="0" l="0" r="0" t="0"/>
          <a:stretch/>
        </p:blipFill>
        <p:spPr>
          <a:xfrm>
            <a:off x="4045613" y="3773975"/>
            <a:ext cx="1052775" cy="1052775"/>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g3257b5c7ff6_0_13"/>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Uso de la herramienta: Poner a prueba  la plantilla  </a:t>
            </a:r>
            <a:endParaRPr sz="2200"/>
          </a:p>
        </p:txBody>
      </p:sp>
      <p:sp>
        <p:nvSpPr>
          <p:cNvPr id="726" name="Google Shape;726;g3257b5c7ff6_0_13"/>
          <p:cNvSpPr txBox="1"/>
          <p:nvPr>
            <p:ph idx="1" type="body"/>
          </p:nvPr>
        </p:nvSpPr>
        <p:spPr>
          <a:xfrm>
            <a:off x="187625" y="2821525"/>
            <a:ext cx="3465300" cy="182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US" sz="1500" u="none"/>
              <a:t>Preguntas para el grupo de facilitadores </a:t>
            </a:r>
            <a:endParaRPr b="1" sz="1500"/>
          </a:p>
          <a:p>
            <a:pPr indent="-323850" lvl="0" marL="457200" rtl="0" algn="l">
              <a:lnSpc>
                <a:spcPct val="100000"/>
              </a:lnSpc>
              <a:spcBef>
                <a:spcPts val="1000"/>
              </a:spcBef>
              <a:spcAft>
                <a:spcPts val="0"/>
              </a:spcAft>
              <a:buSzPts val="1500"/>
              <a:buChar char="●"/>
            </a:pPr>
            <a:r>
              <a:rPr b="0" i="0" lang="en-US" sz="1500" u="none"/>
              <a:t>¿Qué les pareció su rol?</a:t>
            </a:r>
            <a:endParaRPr sz="1500"/>
          </a:p>
          <a:p>
            <a:pPr indent="-323850" lvl="0" marL="457200" rtl="0" algn="l">
              <a:lnSpc>
                <a:spcPct val="100000"/>
              </a:lnSpc>
              <a:spcBef>
                <a:spcPts val="0"/>
              </a:spcBef>
              <a:spcAft>
                <a:spcPts val="0"/>
              </a:spcAft>
              <a:buSzPts val="1500"/>
              <a:buChar char="●"/>
            </a:pPr>
            <a:r>
              <a:rPr b="0" i="0" lang="en-US" sz="1500" u="none"/>
              <a:t>¿Hubo algo que fuera difícil de hacer?</a:t>
            </a:r>
            <a:endParaRPr sz="1500"/>
          </a:p>
          <a:p>
            <a:pPr indent="0" lvl="0" marL="0" rtl="0" algn="l">
              <a:lnSpc>
                <a:spcPct val="115000"/>
              </a:lnSpc>
              <a:spcBef>
                <a:spcPts val="1000"/>
              </a:spcBef>
              <a:spcAft>
                <a:spcPts val="1600"/>
              </a:spcAft>
              <a:buSzPts val="1400"/>
              <a:buNone/>
            </a:pPr>
            <a:r>
              <a:t/>
            </a:r>
            <a:endParaRPr sz="1500"/>
          </a:p>
        </p:txBody>
      </p:sp>
      <p:pic>
        <p:nvPicPr>
          <p:cNvPr id="727" name="Google Shape;727;g3257b5c7ff6_0_13"/>
          <p:cNvPicPr preferRelativeResize="0"/>
          <p:nvPr/>
        </p:nvPicPr>
        <p:blipFill rotWithShape="1">
          <a:blip r:embed="rId3">
            <a:alphaModFix/>
          </a:blip>
          <a:srcRect b="0" l="0" r="0" t="0"/>
          <a:stretch/>
        </p:blipFill>
        <p:spPr>
          <a:xfrm>
            <a:off x="3807343" y="2000231"/>
            <a:ext cx="1143000" cy="1143025"/>
          </a:xfrm>
          <a:prstGeom prst="rect">
            <a:avLst/>
          </a:prstGeom>
          <a:noFill/>
          <a:ln>
            <a:noFill/>
          </a:ln>
        </p:spPr>
      </p:pic>
      <p:sp>
        <p:nvSpPr>
          <p:cNvPr id="728" name="Google Shape;728;g3257b5c7ff6_0_13"/>
          <p:cNvSpPr txBox="1"/>
          <p:nvPr>
            <p:ph idx="1" type="body"/>
          </p:nvPr>
        </p:nvSpPr>
        <p:spPr>
          <a:xfrm>
            <a:off x="5104775" y="1329050"/>
            <a:ext cx="3842100" cy="170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US" sz="1500" u="none"/>
              <a:t>Preguntas para el grupo de la iglesia y de la comunidad</a:t>
            </a:r>
            <a:endParaRPr b="1" sz="1500"/>
          </a:p>
          <a:p>
            <a:pPr indent="-323850" lvl="0" marL="457200" rtl="0" algn="l">
              <a:lnSpc>
                <a:spcPct val="100000"/>
              </a:lnSpc>
              <a:spcBef>
                <a:spcPts val="1000"/>
              </a:spcBef>
              <a:spcAft>
                <a:spcPts val="0"/>
              </a:spcAft>
              <a:buSzPts val="1500"/>
              <a:buChar char="●"/>
            </a:pPr>
            <a:r>
              <a:rPr b="0" i="0" lang="en-US" sz="1500" u="none"/>
              <a:t>¿Qué les pareció la experiencia?</a:t>
            </a:r>
            <a:endParaRPr sz="1500"/>
          </a:p>
          <a:p>
            <a:pPr indent="-323850" lvl="0" marL="457200" rtl="0" algn="l">
              <a:lnSpc>
                <a:spcPct val="100000"/>
              </a:lnSpc>
              <a:spcBef>
                <a:spcPts val="0"/>
              </a:spcBef>
              <a:spcAft>
                <a:spcPts val="0"/>
              </a:spcAft>
              <a:buSzPts val="1500"/>
              <a:buChar char="●"/>
            </a:pPr>
            <a:r>
              <a:rPr b="0" i="0" lang="en-US" sz="1500" u="none"/>
              <a:t>¿Hay algo que las personas que facilitaron esta sesión podrían haber hecho diferente para ayudarlos como grupo?</a:t>
            </a:r>
            <a:endParaRPr sz="1500"/>
          </a:p>
          <a:p>
            <a:pPr indent="0" lvl="0" marL="457200" rtl="0" algn="l">
              <a:lnSpc>
                <a:spcPct val="115000"/>
              </a:lnSpc>
              <a:spcBef>
                <a:spcPts val="1000"/>
              </a:spcBef>
              <a:spcAft>
                <a:spcPts val="1600"/>
              </a:spcAft>
              <a:buSzPts val="1400"/>
              <a:buNone/>
            </a:pPr>
            <a:r>
              <a:t/>
            </a:r>
            <a:endParaRPr sz="1500"/>
          </a:p>
        </p:txBody>
      </p:sp>
      <p:sp>
        <p:nvSpPr>
          <p:cNvPr id="729" name="Google Shape;729;g3257b5c7ff6_0_13"/>
          <p:cNvSpPr txBox="1"/>
          <p:nvPr/>
        </p:nvSpPr>
        <p:spPr>
          <a:xfrm>
            <a:off x="2907500" y="882300"/>
            <a:ext cx="2926800" cy="398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1800" u="none" cap="none" strike="noStrike">
                <a:solidFill>
                  <a:schemeClr val="dk2"/>
                </a:solidFill>
                <a:latin typeface="Calibri"/>
                <a:ea typeface="Calibri"/>
                <a:cs typeface="Calibri"/>
                <a:sym typeface="Calibri"/>
              </a:rPr>
              <a:t>Sesión de retroalimentación</a:t>
            </a:r>
            <a:endParaRPr b="1" i="0" sz="1800" u="none" cap="none" strike="noStrike">
              <a:solidFill>
                <a:schemeClr val="dk2"/>
              </a:solidFill>
              <a:latin typeface="Calibri"/>
              <a:ea typeface="Calibri"/>
              <a:cs typeface="Calibri"/>
              <a:sym typeface="Calibri"/>
            </a:endParaRPr>
          </a:p>
        </p:txBody>
      </p:sp>
      <p:sp>
        <p:nvSpPr>
          <p:cNvPr id="730" name="Google Shape;730;g3257b5c7ff6_0_13"/>
          <p:cNvSpPr txBox="1"/>
          <p:nvPr/>
        </p:nvSpPr>
        <p:spPr>
          <a:xfrm>
            <a:off x="226650" y="1356825"/>
            <a:ext cx="3004800" cy="92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US" sz="1500" u="none" cap="none" strike="noStrike">
                <a:solidFill>
                  <a:schemeClr val="dk2"/>
                </a:solidFill>
                <a:latin typeface="Calibri"/>
                <a:ea typeface="Calibri"/>
                <a:cs typeface="Calibri"/>
                <a:sym typeface="Calibri"/>
              </a:rPr>
              <a:t>Preguntas para el público</a:t>
            </a:r>
            <a:endParaRPr b="1" i="0" sz="1500" u="none" cap="none" strike="noStrike">
              <a:solidFill>
                <a:schemeClr val="dk2"/>
              </a:solidFill>
              <a:latin typeface="Calibri"/>
              <a:ea typeface="Calibri"/>
              <a:cs typeface="Calibri"/>
              <a:sym typeface="Calibri"/>
            </a:endParaRPr>
          </a:p>
          <a:p>
            <a:pPr indent="-323850" lvl="0" marL="457200" marR="0" rtl="0" algn="l">
              <a:lnSpc>
                <a:spcPct val="100000"/>
              </a:lnSpc>
              <a:spcBef>
                <a:spcPts val="0"/>
              </a:spcBef>
              <a:spcAft>
                <a:spcPts val="0"/>
              </a:spcAft>
              <a:buClr>
                <a:schemeClr val="dk2"/>
              </a:buClr>
              <a:buSzPts val="1500"/>
              <a:buFont typeface="Calibri"/>
              <a:buChar char="●"/>
            </a:pPr>
            <a:r>
              <a:rPr b="0" i="0" lang="en-US" sz="1500" u="none" cap="none" strike="noStrike">
                <a:solidFill>
                  <a:schemeClr val="dk2"/>
                </a:solidFill>
                <a:latin typeface="Calibri"/>
                <a:ea typeface="Calibri"/>
                <a:cs typeface="Calibri"/>
                <a:sym typeface="Calibri"/>
              </a:rPr>
              <a:t>¿Qué les gustó del juego de roles?</a:t>
            </a:r>
            <a:endParaRPr b="0" i="0" sz="1500" u="none" cap="none" strike="noStrike">
              <a:solidFill>
                <a:schemeClr val="dk2"/>
              </a:solidFill>
              <a:latin typeface="Calibri"/>
              <a:ea typeface="Calibri"/>
              <a:cs typeface="Calibri"/>
              <a:sym typeface="Calibri"/>
            </a:endParaRPr>
          </a:p>
          <a:p>
            <a:pPr indent="-323850" lvl="0" marL="457200" marR="0" rtl="0" algn="l">
              <a:lnSpc>
                <a:spcPct val="100000"/>
              </a:lnSpc>
              <a:spcBef>
                <a:spcPts val="0"/>
              </a:spcBef>
              <a:spcAft>
                <a:spcPts val="0"/>
              </a:spcAft>
              <a:buClr>
                <a:schemeClr val="dk2"/>
              </a:buClr>
              <a:buSzPts val="1500"/>
              <a:buFont typeface="Calibri"/>
              <a:buChar char="●"/>
            </a:pPr>
            <a:r>
              <a:rPr b="0" i="0" lang="en-US" sz="1500" u="none" cap="none" strike="noStrike">
                <a:solidFill>
                  <a:schemeClr val="dk2"/>
                </a:solidFill>
                <a:latin typeface="Calibri"/>
                <a:ea typeface="Calibri"/>
                <a:cs typeface="Calibri"/>
                <a:sym typeface="Calibri"/>
              </a:rPr>
              <a:t>¿Qué se puede mejorar?</a:t>
            </a:r>
            <a:endParaRPr b="0" i="0" sz="1500" u="none" cap="none" strike="noStrike">
              <a:solidFill>
                <a:schemeClr val="dk2"/>
              </a:solidFill>
              <a:latin typeface="Calibri"/>
              <a:ea typeface="Calibri"/>
              <a:cs typeface="Calibri"/>
              <a:sym typeface="Calibri"/>
            </a:endParaRPr>
          </a:p>
        </p:txBody>
      </p:sp>
      <p:sp>
        <p:nvSpPr>
          <p:cNvPr id="731" name="Google Shape;731;g3257b5c7ff6_0_13"/>
          <p:cNvSpPr txBox="1"/>
          <p:nvPr/>
        </p:nvSpPr>
        <p:spPr>
          <a:xfrm>
            <a:off x="5104775" y="3206875"/>
            <a:ext cx="3727500" cy="155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US" sz="1500" u="none" cap="none" strike="noStrike">
                <a:solidFill>
                  <a:schemeClr val="dk2"/>
                </a:solidFill>
                <a:latin typeface="Calibri"/>
                <a:ea typeface="Calibri"/>
                <a:cs typeface="Calibri"/>
                <a:sym typeface="Calibri"/>
              </a:rPr>
              <a:t>Pregunta para todos</a:t>
            </a:r>
            <a:endParaRPr b="1" i="0" sz="1500" u="none" cap="none" strike="noStrike">
              <a:solidFill>
                <a:schemeClr val="dk2"/>
              </a:solidFill>
              <a:latin typeface="Calibri"/>
              <a:ea typeface="Calibri"/>
              <a:cs typeface="Calibri"/>
              <a:sym typeface="Calibri"/>
            </a:endParaRPr>
          </a:p>
          <a:p>
            <a:pPr indent="-323850" lvl="0" marL="457200" marR="0" rtl="0" algn="l">
              <a:lnSpc>
                <a:spcPct val="100000"/>
              </a:lnSpc>
              <a:spcBef>
                <a:spcPts val="0"/>
              </a:spcBef>
              <a:spcAft>
                <a:spcPts val="0"/>
              </a:spcAft>
              <a:buClr>
                <a:schemeClr val="dk2"/>
              </a:buClr>
              <a:buSzPts val="1500"/>
              <a:buFont typeface="Calibri"/>
              <a:buChar char="●"/>
            </a:pPr>
            <a:r>
              <a:rPr b="0" i="0" lang="en-US" sz="1500" u="none" cap="none" strike="noStrike">
                <a:solidFill>
                  <a:schemeClr val="dk2"/>
                </a:solidFill>
                <a:latin typeface="Calibri"/>
                <a:ea typeface="Calibri"/>
                <a:cs typeface="Calibri"/>
                <a:sym typeface="Calibri"/>
              </a:rPr>
              <a:t>¿Cómo facilitarían esta sesión si su comunidad no supiera leer? Pueden aportar algunas ideas a partir de sus experiencias.</a:t>
            </a:r>
            <a:endParaRPr b="0" i="0" sz="1500" u="none" cap="none" strike="noStrike">
              <a:solidFill>
                <a:schemeClr val="dk2"/>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94"/>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u="none"/>
              <a:t>Orientación adicional </a:t>
            </a:r>
            <a:endParaRPr/>
          </a:p>
        </p:txBody>
      </p:sp>
      <p:sp>
        <p:nvSpPr>
          <p:cNvPr id="737" name="Google Shape;737;p94"/>
          <p:cNvSpPr txBox="1"/>
          <p:nvPr>
            <p:ph idx="1" type="body"/>
          </p:nvPr>
        </p:nvSpPr>
        <p:spPr>
          <a:xfrm>
            <a:off x="201150" y="866950"/>
            <a:ext cx="8741700" cy="357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en-US" sz="1600" u="none">
                <a:solidFill>
                  <a:schemeClr val="dk1"/>
                </a:solidFill>
              </a:rPr>
              <a:t>Para apoyar eficazmente a una iglesia y una comunidad concretas en el uso de esta herramienta, es esencial reunir información preliminar sobre los ciclos de gastos locales y nacionales del país. Esto reforzará su comprensión y confianza en el tema. </a:t>
            </a:r>
            <a:endParaRPr sz="1600">
              <a:solidFill>
                <a:schemeClr val="dk1"/>
              </a:solidFill>
            </a:endParaRPr>
          </a:p>
          <a:p>
            <a:pPr indent="0" lvl="0" marL="0" rtl="0" algn="l">
              <a:lnSpc>
                <a:spcPct val="100000"/>
              </a:lnSpc>
              <a:spcBef>
                <a:spcPts val="1400"/>
              </a:spcBef>
              <a:spcAft>
                <a:spcPts val="0"/>
              </a:spcAft>
              <a:buSzPts val="1400"/>
              <a:buNone/>
            </a:pPr>
            <a:r>
              <a:rPr b="0" i="0" lang="en-US" sz="1600" u="none">
                <a:solidFill>
                  <a:schemeClr val="dk1"/>
                </a:solidFill>
              </a:rPr>
              <a:t>Luego, realice una actividad similar con la comunidad y así profundizará su comprensión colectiva del marco de gasto local.</a:t>
            </a:r>
            <a:endParaRPr sz="1600">
              <a:solidFill>
                <a:schemeClr val="dk1"/>
              </a:solidFill>
            </a:endParaRPr>
          </a:p>
          <a:p>
            <a:pPr indent="0" lvl="0" marL="0" rtl="0" algn="l">
              <a:lnSpc>
                <a:spcPct val="100000"/>
              </a:lnSpc>
              <a:spcBef>
                <a:spcPts val="1400"/>
              </a:spcBef>
              <a:spcAft>
                <a:spcPts val="0"/>
              </a:spcAft>
              <a:buSzPts val="1400"/>
              <a:buNone/>
            </a:pPr>
            <a:r>
              <a:rPr b="0" i="0" lang="en-US" sz="1600" u="none">
                <a:solidFill>
                  <a:schemeClr val="dk1"/>
                </a:solidFill>
              </a:rPr>
              <a:t>Las principales preguntas por responder son las siguientes:</a:t>
            </a:r>
            <a:endParaRPr sz="1600">
              <a:solidFill>
                <a:schemeClr val="dk1"/>
              </a:solidFill>
            </a:endParaRPr>
          </a:p>
          <a:p>
            <a:pPr indent="-330200" lvl="0" marL="1710000" rtl="0" algn="l">
              <a:lnSpc>
                <a:spcPct val="100000"/>
              </a:lnSpc>
              <a:spcBef>
                <a:spcPts val="1000"/>
              </a:spcBef>
              <a:spcAft>
                <a:spcPts val="0"/>
              </a:spcAft>
              <a:buClr>
                <a:schemeClr val="dk1"/>
              </a:buClr>
              <a:buSzPts val="1600"/>
              <a:buChar char="●"/>
            </a:pPr>
            <a:r>
              <a:rPr b="0" i="0" lang="en-US" sz="1600" u="none">
                <a:solidFill>
                  <a:schemeClr val="dk1"/>
                </a:solidFill>
              </a:rPr>
              <a:t>¿Cuándo se aprueban los presupuestos en el país a nivel local y nacional? </a:t>
            </a:r>
            <a:endParaRPr sz="1600">
              <a:solidFill>
                <a:schemeClr val="dk1"/>
              </a:solidFill>
            </a:endParaRPr>
          </a:p>
          <a:p>
            <a:pPr indent="-330200" lvl="0" marL="1710000" rtl="0" algn="l">
              <a:lnSpc>
                <a:spcPct val="100000"/>
              </a:lnSpc>
              <a:spcBef>
                <a:spcPts val="1400"/>
              </a:spcBef>
              <a:spcAft>
                <a:spcPts val="0"/>
              </a:spcAft>
              <a:buClr>
                <a:schemeClr val="dk1"/>
              </a:buClr>
              <a:buSzPts val="1600"/>
              <a:buChar char="●"/>
            </a:pPr>
            <a:r>
              <a:rPr b="0" i="0" lang="en-US" sz="1600" u="none">
                <a:solidFill>
                  <a:schemeClr val="dk1"/>
                </a:solidFill>
              </a:rPr>
              <a:t>¿Qué sistema de gobierno tiene el país? ¿Es centralizado o descentralizado?</a:t>
            </a:r>
            <a:endParaRPr sz="1600">
              <a:solidFill>
                <a:schemeClr val="dk1"/>
              </a:solidFill>
            </a:endParaRPr>
          </a:p>
          <a:p>
            <a:pPr indent="-330200" lvl="0" marL="1710000" rtl="0" algn="l">
              <a:lnSpc>
                <a:spcPct val="100000"/>
              </a:lnSpc>
              <a:spcBef>
                <a:spcPts val="1000"/>
              </a:spcBef>
              <a:spcAft>
                <a:spcPts val="0"/>
              </a:spcAft>
              <a:buClr>
                <a:schemeClr val="dk1"/>
              </a:buClr>
              <a:buSzPts val="1600"/>
              <a:buChar char="●"/>
            </a:pPr>
            <a:r>
              <a:rPr b="0" i="0" lang="en-US" sz="1600" u="none">
                <a:solidFill>
                  <a:schemeClr val="dk1"/>
                </a:solidFill>
              </a:rPr>
              <a:t>¿Qué recursos se asignan a nivel local, cuándo y con qué frecuencia?</a:t>
            </a:r>
            <a:endParaRPr sz="1600">
              <a:solidFill>
                <a:schemeClr val="dk1"/>
              </a:solidFill>
            </a:endParaRPr>
          </a:p>
          <a:p>
            <a:pPr indent="-330200" lvl="0" marL="1710000" rtl="0" algn="l">
              <a:lnSpc>
                <a:spcPct val="100000"/>
              </a:lnSpc>
              <a:spcBef>
                <a:spcPts val="1000"/>
              </a:spcBef>
              <a:spcAft>
                <a:spcPts val="0"/>
              </a:spcAft>
              <a:buClr>
                <a:schemeClr val="dk1"/>
              </a:buClr>
              <a:buSzPts val="1600"/>
              <a:buChar char="●"/>
            </a:pPr>
            <a:r>
              <a:rPr b="0" i="0" lang="en-US" sz="1600" u="none">
                <a:solidFill>
                  <a:schemeClr val="dk1"/>
                </a:solidFill>
              </a:rPr>
              <a:t>¿Qué canales existen para acceder a la información sobre el gasto?</a:t>
            </a:r>
            <a:endParaRPr sz="1600">
              <a:solidFill>
                <a:schemeClr val="dk1"/>
              </a:solidFill>
            </a:endParaRPr>
          </a:p>
          <a:p>
            <a:pPr indent="-330200" lvl="0" marL="1710000" rtl="0" algn="l">
              <a:lnSpc>
                <a:spcPct val="100000"/>
              </a:lnSpc>
              <a:spcBef>
                <a:spcPts val="1000"/>
              </a:spcBef>
              <a:spcAft>
                <a:spcPts val="0"/>
              </a:spcAft>
              <a:buClr>
                <a:schemeClr val="dk1"/>
              </a:buClr>
              <a:buSzPts val="1600"/>
              <a:buChar char="●"/>
            </a:pPr>
            <a:r>
              <a:rPr b="0" i="0" lang="en-US" sz="1600" u="none">
                <a:solidFill>
                  <a:schemeClr val="dk1"/>
                </a:solidFill>
              </a:rPr>
              <a:t>¿Cuáles son las fechas críticas para los desembolsos, los gastos y los informes? </a:t>
            </a:r>
            <a:endParaRPr sz="1600">
              <a:solidFill>
                <a:schemeClr val="dk1"/>
              </a:solidFill>
            </a:endParaRPr>
          </a:p>
          <a:p>
            <a:pPr indent="0" lvl="0" marL="0" rtl="0" algn="l">
              <a:lnSpc>
                <a:spcPct val="100000"/>
              </a:lnSpc>
              <a:spcBef>
                <a:spcPts val="1400"/>
              </a:spcBef>
              <a:spcAft>
                <a:spcPts val="0"/>
              </a:spcAft>
              <a:buSzPts val="1400"/>
              <a:buNone/>
            </a:pPr>
            <a:r>
              <a:t/>
            </a:r>
            <a:endParaRPr sz="1500">
              <a:solidFill>
                <a:schemeClr val="dk1"/>
              </a:solidFill>
            </a:endParaRPr>
          </a:p>
          <a:p>
            <a:pPr indent="0" lvl="0" marL="0" rtl="0" algn="l">
              <a:lnSpc>
                <a:spcPct val="100000"/>
              </a:lnSpc>
              <a:spcBef>
                <a:spcPts val="1400"/>
              </a:spcBef>
              <a:spcAft>
                <a:spcPts val="0"/>
              </a:spcAft>
              <a:buSzPts val="1400"/>
              <a:buNone/>
            </a:pPr>
            <a:r>
              <a:t/>
            </a:r>
            <a:endParaRPr sz="1300">
              <a:solidFill>
                <a:schemeClr val="dk1"/>
              </a:solidFill>
            </a:endParaRPr>
          </a:p>
          <a:p>
            <a:pPr indent="0" lvl="0" marL="457200" rtl="0" algn="l">
              <a:lnSpc>
                <a:spcPct val="100000"/>
              </a:lnSpc>
              <a:spcBef>
                <a:spcPts val="1400"/>
              </a:spcBef>
              <a:spcAft>
                <a:spcPts val="0"/>
              </a:spcAft>
              <a:buSzPts val="1400"/>
              <a:buNone/>
            </a:pPr>
            <a:r>
              <a:t/>
            </a:r>
            <a:endParaRPr sz="1300">
              <a:solidFill>
                <a:schemeClr val="dk1"/>
              </a:solidFill>
            </a:endParaRPr>
          </a:p>
          <a:p>
            <a:pPr indent="0" lvl="0" marL="0" rtl="0" algn="l">
              <a:lnSpc>
                <a:spcPct val="100000"/>
              </a:lnSpc>
              <a:spcBef>
                <a:spcPts val="1400"/>
              </a:spcBef>
              <a:spcAft>
                <a:spcPts val="0"/>
              </a:spcAft>
              <a:buSzPts val="1400"/>
              <a:buNone/>
            </a:pPr>
            <a:r>
              <a:t/>
            </a:r>
            <a:endParaRPr sz="1300">
              <a:solidFill>
                <a:schemeClr val="dk1"/>
              </a:solidFill>
            </a:endParaRPr>
          </a:p>
          <a:p>
            <a:pPr indent="0" lvl="0" marL="0" rtl="0" algn="l">
              <a:lnSpc>
                <a:spcPct val="100000"/>
              </a:lnSpc>
              <a:spcBef>
                <a:spcPts val="1400"/>
              </a:spcBef>
              <a:spcAft>
                <a:spcPts val="0"/>
              </a:spcAft>
              <a:buSzPts val="1400"/>
              <a:buNone/>
            </a:pPr>
            <a:r>
              <a:t/>
            </a:r>
            <a:endParaRPr sz="1300">
              <a:solidFill>
                <a:schemeClr val="dk1"/>
              </a:solidFill>
            </a:endParaRPr>
          </a:p>
          <a:p>
            <a:pPr indent="0" lvl="0" marL="0" rtl="0" algn="l">
              <a:lnSpc>
                <a:spcPct val="115000"/>
              </a:lnSpc>
              <a:spcBef>
                <a:spcPts val="1400"/>
              </a:spcBef>
              <a:spcAft>
                <a:spcPts val="0"/>
              </a:spcAft>
              <a:buSzPts val="1400"/>
              <a:buNone/>
            </a:pPr>
            <a:r>
              <a:t/>
            </a:r>
            <a:endParaRPr sz="1300"/>
          </a:p>
          <a:p>
            <a:pPr indent="0" lvl="0" marL="0" rtl="0" algn="l">
              <a:lnSpc>
                <a:spcPct val="115000"/>
              </a:lnSpc>
              <a:spcBef>
                <a:spcPts val="1600"/>
              </a:spcBef>
              <a:spcAft>
                <a:spcPts val="1600"/>
              </a:spcAft>
              <a:buSzPts val="1400"/>
              <a:buNone/>
            </a:pPr>
            <a:r>
              <a:t/>
            </a:r>
            <a:endParaRPr sz="1300"/>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95"/>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u="none"/>
              <a:t>Lecturas complementarias</a:t>
            </a:r>
            <a:endParaRPr/>
          </a:p>
        </p:txBody>
      </p:sp>
      <p:sp>
        <p:nvSpPr>
          <p:cNvPr id="743" name="Google Shape;743;p95"/>
          <p:cNvSpPr txBox="1"/>
          <p:nvPr>
            <p:ph idx="1" type="body"/>
          </p:nvPr>
        </p:nvSpPr>
        <p:spPr>
          <a:xfrm>
            <a:off x="311700" y="1070550"/>
            <a:ext cx="4975800" cy="150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t>Todos los recursos a continuación solo están disponibles en inglés</a:t>
            </a:r>
            <a:endParaRPr b="1" sz="1700">
              <a:solidFill>
                <a:srgbClr val="007D98"/>
              </a:solidFill>
            </a:endParaRPr>
          </a:p>
          <a:p>
            <a:pPr indent="-336550" lvl="0" marL="457200" rtl="0" algn="l">
              <a:lnSpc>
                <a:spcPct val="100000"/>
              </a:lnSpc>
              <a:spcBef>
                <a:spcPts val="700"/>
              </a:spcBef>
              <a:spcAft>
                <a:spcPts val="0"/>
              </a:spcAft>
              <a:buClr>
                <a:schemeClr val="dk1"/>
              </a:buClr>
              <a:buSzPts val="1700"/>
              <a:buAutoNum type="alphaUcPeriod"/>
            </a:pPr>
            <a:r>
              <a:rPr b="1" i="0" lang="en-US" sz="1700" u="sng">
                <a:solidFill>
                  <a:srgbClr val="007D98"/>
                </a:solidFill>
                <a:hlinkClick r:id="rId3">
                  <a:extLst>
                    <a:ext uri="{A12FA001-AC4F-418D-AE19-62706E023703}">
                      <ahyp:hlinkClr val="tx"/>
                    </a:ext>
                  </a:extLst>
                </a:hlinkClick>
              </a:rPr>
              <a:t>Public Expenditure Tracking Surveys 28–39  </a:t>
            </a:r>
            <a:endParaRPr sz="1700"/>
          </a:p>
          <a:p>
            <a:pPr indent="-336550" lvl="0" marL="457200" rtl="0" algn="l">
              <a:lnSpc>
                <a:spcPct val="100000"/>
              </a:lnSpc>
              <a:spcBef>
                <a:spcPts val="700"/>
              </a:spcBef>
              <a:spcAft>
                <a:spcPts val="0"/>
              </a:spcAft>
              <a:buClr>
                <a:schemeClr val="dk1"/>
              </a:buClr>
              <a:buSzPts val="1700"/>
              <a:buAutoNum type="alphaUcPeriod"/>
            </a:pPr>
            <a:r>
              <a:rPr b="1" i="0" lang="en-US" sz="1700" u="sng">
                <a:solidFill>
                  <a:srgbClr val="007D98"/>
                </a:solidFill>
                <a:hlinkClick r:id="rId4">
                  <a:extLst>
                    <a:ext uri="{A12FA001-AC4F-418D-AE19-62706E023703}">
                      <ahyp:hlinkClr val="tx"/>
                    </a:ext>
                  </a:extLst>
                </a:hlinkClick>
              </a:rPr>
              <a:t>Public Expenditure Tracking Surveys training guide</a:t>
            </a:r>
            <a:r>
              <a:rPr b="1" i="0" lang="en-US" sz="1700" u="sng">
                <a:solidFill>
                  <a:srgbClr val="007D98"/>
                </a:solidFill>
              </a:rPr>
              <a:t> pg 20–27  </a:t>
            </a:r>
            <a:endParaRPr b="1" sz="1700">
              <a:solidFill>
                <a:schemeClr val="dk1"/>
              </a:solidFill>
            </a:endParaRPr>
          </a:p>
          <a:p>
            <a:pPr indent="-336550" lvl="0" marL="457200" rtl="0" algn="l">
              <a:lnSpc>
                <a:spcPct val="100000"/>
              </a:lnSpc>
              <a:spcBef>
                <a:spcPts val="700"/>
              </a:spcBef>
              <a:spcAft>
                <a:spcPts val="0"/>
              </a:spcAft>
              <a:buClr>
                <a:schemeClr val="dk1"/>
              </a:buClr>
              <a:buSzPts val="1700"/>
              <a:buAutoNum type="alphaUcPeriod"/>
            </a:pPr>
            <a:r>
              <a:rPr b="1" i="0" lang="en-US" sz="1700" u="sng">
                <a:solidFill>
                  <a:srgbClr val="007D98"/>
                </a:solidFill>
                <a:hlinkClick r:id="rId5">
                  <a:extLst>
                    <a:ext uri="{A12FA001-AC4F-418D-AE19-62706E023703}">
                      <ahyp:hlinkClr val="tx"/>
                    </a:ext>
                  </a:extLst>
                </a:hlinkClick>
              </a:rPr>
              <a:t>Using Public Expenditure Tracking Surveys to Monitor Projects and Small-Scale Programs /A Guidebook</a:t>
            </a:r>
            <a:endParaRPr b="1" sz="1700">
              <a:solidFill>
                <a:srgbClr val="333333"/>
              </a:solidFill>
            </a:endParaRPr>
          </a:p>
          <a:p>
            <a:pPr indent="0" lvl="0" marL="0" rtl="0" algn="l">
              <a:lnSpc>
                <a:spcPct val="100000"/>
              </a:lnSpc>
              <a:spcBef>
                <a:spcPts val="0"/>
              </a:spcBef>
              <a:spcAft>
                <a:spcPts val="700"/>
              </a:spcAft>
              <a:buSzPts val="1400"/>
              <a:buNone/>
            </a:pPr>
            <a:r>
              <a:t/>
            </a:r>
            <a:endParaRPr b="1" sz="1700"/>
          </a:p>
        </p:txBody>
      </p:sp>
      <p:pic>
        <p:nvPicPr>
          <p:cNvPr id="744" name="Google Shape;744;p95"/>
          <p:cNvPicPr preferRelativeResize="0"/>
          <p:nvPr/>
        </p:nvPicPr>
        <p:blipFill rotWithShape="1">
          <a:blip r:embed="rId6">
            <a:alphaModFix/>
          </a:blip>
          <a:srcRect b="0" l="0" r="0" t="0"/>
          <a:stretch/>
        </p:blipFill>
        <p:spPr>
          <a:xfrm>
            <a:off x="5681513" y="1574088"/>
            <a:ext cx="2447925" cy="2447925"/>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96"/>
          <p:cNvSpPr txBox="1"/>
          <p:nvPr>
            <p:ph type="ctrTitle"/>
          </p:nvPr>
        </p:nvSpPr>
        <p:spPr>
          <a:xfrm>
            <a:off x="357150" y="157160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US" sz="4500" u="none"/>
              <a:t>Herramienta de auditoría social</a:t>
            </a:r>
            <a:endParaRPr sz="4500"/>
          </a:p>
        </p:txBody>
      </p:sp>
      <p:sp>
        <p:nvSpPr>
          <p:cNvPr id="750" name="Google Shape;750;p96"/>
          <p:cNvSpPr txBox="1"/>
          <p:nvPr>
            <p:ph idx="1" type="subTitle"/>
          </p:nvPr>
        </p:nvSpPr>
        <p:spPr>
          <a:xfrm>
            <a:off x="996150" y="2532500"/>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US" u="none"/>
              <a:t>Herramienta 6</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97"/>
          <p:cNvSpPr txBox="1"/>
          <p:nvPr>
            <p:ph type="title"/>
          </p:nvPr>
        </p:nvSpPr>
        <p:spPr>
          <a:xfrm>
            <a:off x="87925" y="111650"/>
            <a:ext cx="9019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6: ¿En qué consiste la herramienta de auditoría social?</a:t>
            </a:r>
            <a:endParaRPr sz="22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t/>
            </a:r>
            <a:endParaRPr sz="2200"/>
          </a:p>
        </p:txBody>
      </p:sp>
      <p:sp>
        <p:nvSpPr>
          <p:cNvPr id="756" name="Google Shape;756;p97"/>
          <p:cNvSpPr txBox="1"/>
          <p:nvPr>
            <p:ph idx="1" type="body"/>
          </p:nvPr>
        </p:nvSpPr>
        <p:spPr>
          <a:xfrm>
            <a:off x="231050" y="927600"/>
            <a:ext cx="5077800" cy="150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i="0" lang="en-US" sz="1700" u="none"/>
              <a:t>Esta herramienta no debe confundirse con las auditorías financieras u operativas.</a:t>
            </a:r>
            <a:r>
              <a:rPr b="0" i="0" lang="en-US" sz="1700" u="none"/>
              <a:t> </a:t>
            </a:r>
            <a:endParaRPr sz="1700"/>
          </a:p>
          <a:p>
            <a:pPr indent="-160949" lvl="0" marL="179999" rtl="0" algn="l">
              <a:lnSpc>
                <a:spcPct val="115000"/>
              </a:lnSpc>
              <a:spcBef>
                <a:spcPts val="1600"/>
              </a:spcBef>
              <a:spcAft>
                <a:spcPts val="0"/>
              </a:spcAft>
              <a:buSzPts val="1700"/>
              <a:buChar char="●"/>
            </a:pPr>
            <a:r>
              <a:rPr b="0" i="0" lang="en-US" sz="1700" u="none"/>
              <a:t>Tiene un </a:t>
            </a:r>
            <a:r>
              <a:rPr b="1" i="0" lang="en-US" sz="1700" u="none"/>
              <a:t>alcance más amplio </a:t>
            </a:r>
            <a:r>
              <a:rPr b="0" i="0" lang="en-US" sz="1700" u="none"/>
              <a:t>que las tarjetas de evaluación ciudadana o las tarjetas de puntuación comunitaria.</a:t>
            </a:r>
            <a:endParaRPr sz="1700"/>
          </a:p>
          <a:p>
            <a:pPr indent="-160949" lvl="0" marL="179999" rtl="0" algn="l">
              <a:lnSpc>
                <a:spcPct val="115000"/>
              </a:lnSpc>
              <a:spcBef>
                <a:spcPts val="0"/>
              </a:spcBef>
              <a:spcAft>
                <a:spcPts val="0"/>
              </a:spcAft>
              <a:buSzPts val="1700"/>
              <a:buChar char="●"/>
            </a:pPr>
            <a:r>
              <a:rPr b="0" i="0" lang="en-US" sz="1700" u="none"/>
              <a:t>Recoge evidencia de varias partes interesadas para</a:t>
            </a:r>
            <a:r>
              <a:rPr b="1" i="0" lang="en-US" sz="1700" u="none"/>
              <a:t> ofrecer retroalimentación precisa sobre cada etapa de la ejecución de las políticas gubernamentales, </a:t>
            </a:r>
            <a:r>
              <a:rPr b="0" i="0" lang="en-US" sz="1700" u="none"/>
              <a:t>que incluye la gestión financiera, el acceso a la información y la participación.</a:t>
            </a:r>
            <a:endParaRPr sz="1700"/>
          </a:p>
          <a:p>
            <a:pPr indent="0" lvl="0" marL="0" rtl="0" algn="l">
              <a:lnSpc>
                <a:spcPct val="115000"/>
              </a:lnSpc>
              <a:spcBef>
                <a:spcPts val="1600"/>
              </a:spcBef>
              <a:spcAft>
                <a:spcPts val="0"/>
              </a:spcAft>
              <a:buSzPts val="1400"/>
              <a:buNone/>
            </a:pPr>
            <a:r>
              <a:t/>
            </a:r>
            <a:endParaRPr sz="1700"/>
          </a:p>
          <a:p>
            <a:pPr indent="0" lvl="0" marL="0" rtl="0" algn="l">
              <a:lnSpc>
                <a:spcPct val="115000"/>
              </a:lnSpc>
              <a:spcBef>
                <a:spcPts val="1600"/>
              </a:spcBef>
              <a:spcAft>
                <a:spcPts val="0"/>
              </a:spcAft>
              <a:buSzPts val="1400"/>
              <a:buNone/>
            </a:pPr>
            <a:r>
              <a:t/>
            </a:r>
            <a:endParaRPr sz="1700"/>
          </a:p>
          <a:p>
            <a:pPr indent="0" lvl="0" marL="0" rtl="0" algn="l">
              <a:lnSpc>
                <a:spcPct val="115000"/>
              </a:lnSpc>
              <a:spcBef>
                <a:spcPts val="1600"/>
              </a:spcBef>
              <a:spcAft>
                <a:spcPts val="0"/>
              </a:spcAft>
              <a:buSzPts val="1400"/>
              <a:buNone/>
            </a:pPr>
            <a:r>
              <a:t/>
            </a:r>
            <a:endParaRPr sz="1700"/>
          </a:p>
          <a:p>
            <a:pPr indent="0" lvl="0" marL="457200" rtl="0" algn="l">
              <a:lnSpc>
                <a:spcPct val="115000"/>
              </a:lnSpc>
              <a:spcBef>
                <a:spcPts val="1600"/>
              </a:spcBef>
              <a:spcAft>
                <a:spcPts val="0"/>
              </a:spcAft>
              <a:buSzPts val="1400"/>
              <a:buNone/>
            </a:pPr>
            <a:r>
              <a:t/>
            </a:r>
            <a:endParaRPr sz="1700"/>
          </a:p>
          <a:p>
            <a:pPr indent="0" lvl="0" marL="0" rtl="0" algn="l">
              <a:lnSpc>
                <a:spcPct val="115000"/>
              </a:lnSpc>
              <a:spcBef>
                <a:spcPts val="1600"/>
              </a:spcBef>
              <a:spcAft>
                <a:spcPts val="0"/>
              </a:spcAft>
              <a:buSzPts val="1400"/>
              <a:buNone/>
            </a:pPr>
            <a:r>
              <a:t/>
            </a:r>
            <a:endParaRPr sz="1700"/>
          </a:p>
          <a:p>
            <a:pPr indent="0" lvl="0" marL="0" rtl="0" algn="l">
              <a:lnSpc>
                <a:spcPct val="115000"/>
              </a:lnSpc>
              <a:spcBef>
                <a:spcPts val="1600"/>
              </a:spcBef>
              <a:spcAft>
                <a:spcPts val="0"/>
              </a:spcAft>
              <a:buSzPts val="1400"/>
              <a:buNone/>
            </a:pPr>
            <a:r>
              <a:t/>
            </a:r>
            <a:endParaRPr sz="1700"/>
          </a:p>
          <a:p>
            <a:pPr indent="0" lvl="0" marL="0" rtl="0" algn="l">
              <a:lnSpc>
                <a:spcPct val="115000"/>
              </a:lnSpc>
              <a:spcBef>
                <a:spcPts val="1600"/>
              </a:spcBef>
              <a:spcAft>
                <a:spcPts val="1600"/>
              </a:spcAft>
              <a:buSzPts val="1400"/>
              <a:buNone/>
            </a:pPr>
            <a:r>
              <a:t/>
            </a:r>
            <a:endParaRPr sz="1700"/>
          </a:p>
        </p:txBody>
      </p:sp>
      <p:pic>
        <p:nvPicPr>
          <p:cNvPr descr="Ilustración de un hombre y una mujer presentando un gráfico con una tendencia al alza. El hombre apunta al gráfico con un puntero mientras que la mujer lo señala con la mano." id="757" name="Google Shape;757;p97"/>
          <p:cNvPicPr preferRelativeResize="0"/>
          <p:nvPr/>
        </p:nvPicPr>
        <p:blipFill rotWithShape="1">
          <a:blip r:embed="rId3">
            <a:alphaModFix/>
          </a:blip>
          <a:srcRect b="0" l="0" r="0" t="0"/>
          <a:stretch/>
        </p:blipFill>
        <p:spPr>
          <a:xfrm>
            <a:off x="5403725" y="1596125"/>
            <a:ext cx="3389875" cy="2104925"/>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98"/>
          <p:cNvSpPr txBox="1"/>
          <p:nvPr>
            <p:ph idx="1" type="body"/>
          </p:nvPr>
        </p:nvSpPr>
        <p:spPr>
          <a:xfrm>
            <a:off x="4181475" y="135825"/>
            <a:ext cx="4904400" cy="47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i="0" lang="en-US" sz="1600" u="none"/>
              <a:t>Brindar una retroalimentación precisa</a:t>
            </a:r>
            <a:r>
              <a:rPr b="0" i="0" lang="en-US" sz="1600" u="none"/>
              <a:t> a los proveedores de servicios y a las comunidades sobre </a:t>
            </a:r>
            <a:r>
              <a:rPr b="1" i="0" lang="en-US" sz="1600" u="none"/>
              <a:t>los logros</a:t>
            </a:r>
            <a:r>
              <a:rPr b="0" i="0" lang="en-US" sz="1600" u="none"/>
              <a:t> en la prestación de servicios y </a:t>
            </a:r>
            <a:r>
              <a:rPr b="1" i="0" lang="en-US" sz="1600" u="none"/>
              <a:t>las áreas que necesitan mejoras.</a:t>
            </a:r>
            <a:r>
              <a:rPr b="0" i="0" lang="en-US" sz="1600" u="none"/>
              <a:t> Esta herramienta respalda la prevención de la corrupción a través de las siguientes acciones: </a:t>
            </a:r>
            <a:endParaRPr sz="1600"/>
          </a:p>
          <a:p>
            <a:pPr indent="-330200" lvl="0" marL="457200" rtl="0" algn="l">
              <a:lnSpc>
                <a:spcPct val="115000"/>
              </a:lnSpc>
              <a:spcBef>
                <a:spcPts val="0"/>
              </a:spcBef>
              <a:spcAft>
                <a:spcPts val="0"/>
              </a:spcAft>
              <a:buSzPts val="1600"/>
              <a:buChar char="●"/>
            </a:pPr>
            <a:r>
              <a:rPr b="0" i="0" lang="en-US" sz="1600" u="none"/>
              <a:t>expone potencialmente las prácticas corruptas;</a:t>
            </a:r>
            <a:endParaRPr sz="1600"/>
          </a:p>
          <a:p>
            <a:pPr indent="-330200" lvl="0" marL="457200" rtl="0" algn="l">
              <a:lnSpc>
                <a:spcPct val="115000"/>
              </a:lnSpc>
              <a:spcBef>
                <a:spcPts val="0"/>
              </a:spcBef>
              <a:spcAft>
                <a:spcPts val="0"/>
              </a:spcAft>
              <a:buSzPts val="1600"/>
              <a:buChar char="●"/>
            </a:pPr>
            <a:r>
              <a:rPr b="0" i="0" lang="en-US" sz="1600" u="none"/>
              <a:t>informando al público sobre los posibles impactos </a:t>
            </a:r>
            <a:endParaRPr sz="1600"/>
          </a:p>
          <a:p>
            <a:pPr indent="-330200" lvl="0" marL="457200" rtl="0" algn="l">
              <a:lnSpc>
                <a:spcPct val="115000"/>
              </a:lnSpc>
              <a:spcBef>
                <a:spcPts val="0"/>
              </a:spcBef>
              <a:spcAft>
                <a:spcPts val="0"/>
              </a:spcAft>
              <a:buSzPts val="1600"/>
              <a:buChar char="●"/>
            </a:pPr>
            <a:r>
              <a:rPr b="0" i="0" lang="en-US" sz="1600" u="none"/>
              <a:t>de las políticas públicas;</a:t>
            </a:r>
            <a:endParaRPr sz="1600"/>
          </a:p>
          <a:p>
            <a:pPr indent="-330200" lvl="0" marL="457200" rtl="0" algn="l">
              <a:lnSpc>
                <a:spcPct val="115000"/>
              </a:lnSpc>
              <a:spcBef>
                <a:spcPts val="0"/>
              </a:spcBef>
              <a:spcAft>
                <a:spcPts val="0"/>
              </a:spcAft>
              <a:buSzPts val="1600"/>
              <a:buChar char="●"/>
            </a:pPr>
            <a:r>
              <a:rPr b="0" i="0" lang="en-US" sz="1600" u="none"/>
              <a:t>fortalece la capacidad de los ciudadanos para expresar sus necesidades y plantear exigencias a su gobierno ; y</a:t>
            </a:r>
            <a:endParaRPr sz="1600"/>
          </a:p>
          <a:p>
            <a:pPr indent="-330200" lvl="0" marL="457200" rtl="0" algn="l">
              <a:lnSpc>
                <a:spcPct val="115000"/>
              </a:lnSpc>
              <a:spcBef>
                <a:spcPts val="0"/>
              </a:spcBef>
              <a:spcAft>
                <a:spcPts val="0"/>
              </a:spcAft>
              <a:buSzPts val="1600"/>
              <a:buChar char="●"/>
            </a:pPr>
            <a:r>
              <a:rPr b="1" i="0" lang="en-US" sz="1600" u="none"/>
              <a:t>mide la concordancia entre los compromisos políticos o programáticos y los resultados reales.</a:t>
            </a:r>
            <a:endParaRPr b="1" sz="1600"/>
          </a:p>
          <a:p>
            <a:pPr indent="0" lvl="0" marL="0" rtl="0" algn="l">
              <a:lnSpc>
                <a:spcPct val="115000"/>
              </a:lnSpc>
              <a:spcBef>
                <a:spcPts val="1600"/>
              </a:spcBef>
              <a:spcAft>
                <a:spcPts val="0"/>
              </a:spcAft>
              <a:buSzPts val="1400"/>
              <a:buNone/>
            </a:pPr>
            <a:r>
              <a:rPr b="0" i="0" lang="en-US" sz="1600" u="none"/>
              <a:t>Esta herramienta puede utilizarse en todos los niveles de Gobierno. Puede aplicarse a un proyecto local específico, a un ministerio de Gobierno o a un programa nacional de múltiples proyectos.</a:t>
            </a:r>
            <a:endParaRPr sz="1600"/>
          </a:p>
          <a:p>
            <a:pPr indent="0" lvl="0" marL="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1600"/>
              </a:spcAft>
              <a:buSzPts val="1400"/>
              <a:buNone/>
            </a:pPr>
            <a:r>
              <a:t/>
            </a:r>
            <a:endParaRPr sz="1600"/>
          </a:p>
        </p:txBody>
      </p:sp>
      <p:sp>
        <p:nvSpPr>
          <p:cNvPr id="763" name="Google Shape;763;p98"/>
          <p:cNvSpPr txBox="1"/>
          <p:nvPr>
            <p:ph type="title"/>
          </p:nvPr>
        </p:nvSpPr>
        <p:spPr>
          <a:xfrm>
            <a:off x="439475" y="173505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US" u="none"/>
              <a:t>Herramienta 6: Propósito </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99"/>
          <p:cNvSpPr txBox="1"/>
          <p:nvPr>
            <p:ph idx="1" type="body"/>
          </p:nvPr>
        </p:nvSpPr>
        <p:spPr>
          <a:xfrm>
            <a:off x="4167000" y="171275"/>
            <a:ext cx="4641900" cy="3877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US" sz="1700" u="none">
                <a:solidFill>
                  <a:schemeClr val="dk1"/>
                </a:solidFill>
              </a:rPr>
              <a:t>Fortalezas</a:t>
            </a:r>
            <a:endParaRPr b="1" sz="1700">
              <a:solidFill>
                <a:schemeClr val="dk1"/>
              </a:solidFill>
            </a:endParaRPr>
          </a:p>
          <a:p>
            <a:pPr indent="-336550" lvl="0" marL="457200" rtl="0" algn="l">
              <a:lnSpc>
                <a:spcPct val="100000"/>
              </a:lnSpc>
              <a:spcBef>
                <a:spcPts val="700"/>
              </a:spcBef>
              <a:spcAft>
                <a:spcPts val="0"/>
              </a:spcAft>
              <a:buClr>
                <a:schemeClr val="dk1"/>
              </a:buClr>
              <a:buSzPts val="1700"/>
              <a:buChar char="●"/>
            </a:pPr>
            <a:r>
              <a:rPr b="1" i="0" lang="en-US" sz="1700" u="none">
                <a:solidFill>
                  <a:schemeClr val="dk1"/>
                </a:solidFill>
              </a:rPr>
              <a:t>Fomenta la toma de conciencia de los ciudadanos</a:t>
            </a:r>
            <a:r>
              <a:rPr b="0" i="0" lang="en-US" sz="1700" u="none">
                <a:solidFill>
                  <a:schemeClr val="dk1"/>
                </a:solidFill>
              </a:rPr>
              <a:t> sobre las políticas, los programas y los proyectos gubernamentales </a:t>
            </a:r>
            <a:r>
              <a:rPr b="1" i="0" lang="en-US" sz="1700" u="none">
                <a:solidFill>
                  <a:schemeClr val="dk1"/>
                </a:solidFill>
              </a:rPr>
              <a:t>relacionándolos directamente con su impacto en la comunidad.</a:t>
            </a:r>
            <a:endParaRPr b="1" sz="1700">
              <a:solidFill>
                <a:schemeClr val="dk1"/>
              </a:solidFill>
            </a:endParaRPr>
          </a:p>
          <a:p>
            <a:pPr indent="-336550" lvl="0" marL="457200" rtl="0" algn="l">
              <a:lnSpc>
                <a:spcPct val="100000"/>
              </a:lnSpc>
              <a:spcBef>
                <a:spcPts val="0"/>
              </a:spcBef>
              <a:spcAft>
                <a:spcPts val="0"/>
              </a:spcAft>
              <a:buClr>
                <a:schemeClr val="dk1"/>
              </a:buClr>
              <a:buSzPts val="1700"/>
              <a:buChar char="●"/>
            </a:pPr>
            <a:r>
              <a:rPr b="1" i="0" lang="en-US" sz="1700" u="none">
                <a:solidFill>
                  <a:schemeClr val="dk1"/>
                </a:solidFill>
              </a:rPr>
              <a:t>Aclara</a:t>
            </a:r>
            <a:r>
              <a:rPr b="0" i="0" lang="en-US" sz="1700" u="none">
                <a:solidFill>
                  <a:schemeClr val="dk1"/>
                </a:solidFill>
              </a:rPr>
              <a:t> la relevancia y el impacto de las políticas y los programas gubernamentales.</a:t>
            </a:r>
            <a:endParaRPr sz="1700">
              <a:solidFill>
                <a:schemeClr val="dk1"/>
              </a:solidFill>
            </a:endParaRPr>
          </a:p>
          <a:p>
            <a:pPr indent="-336550" lvl="0" marL="457200" rtl="0" algn="l">
              <a:lnSpc>
                <a:spcPct val="100000"/>
              </a:lnSpc>
              <a:spcBef>
                <a:spcPts val="0"/>
              </a:spcBef>
              <a:spcAft>
                <a:spcPts val="0"/>
              </a:spcAft>
              <a:buClr>
                <a:schemeClr val="dk1"/>
              </a:buClr>
              <a:buSzPts val="1700"/>
              <a:buChar char="●"/>
            </a:pPr>
            <a:r>
              <a:rPr b="1" i="0" lang="en-US" sz="1700" u="none">
                <a:solidFill>
                  <a:schemeClr val="dk1"/>
                </a:solidFill>
              </a:rPr>
              <a:t>Aumenta</a:t>
            </a:r>
            <a:r>
              <a:rPr b="0" i="0" lang="en-US" sz="1700" u="none">
                <a:solidFill>
                  <a:schemeClr val="dk1"/>
                </a:solidFill>
              </a:rPr>
              <a:t> la transparencia y eficiencia del Gobierno en cuanto al cumplimiento de programas y la implementación de políticas.</a:t>
            </a:r>
            <a:endParaRPr sz="1700">
              <a:solidFill>
                <a:schemeClr val="dk1"/>
              </a:solidFill>
            </a:endParaRPr>
          </a:p>
          <a:p>
            <a:pPr indent="0" lvl="0" marL="0" rtl="0" algn="l">
              <a:lnSpc>
                <a:spcPct val="100000"/>
              </a:lnSpc>
              <a:spcBef>
                <a:spcPts val="700"/>
              </a:spcBef>
              <a:spcAft>
                <a:spcPts val="0"/>
              </a:spcAft>
              <a:buSzPts val="1400"/>
              <a:buNone/>
            </a:pPr>
            <a:r>
              <a:rPr b="1" i="0" lang="en-US" sz="1700" u="none">
                <a:solidFill>
                  <a:schemeClr val="dk1"/>
                </a:solidFill>
              </a:rPr>
              <a:t>Limitaciones</a:t>
            </a:r>
            <a:endParaRPr b="1" sz="1700">
              <a:solidFill>
                <a:schemeClr val="dk1"/>
              </a:solidFill>
            </a:endParaRPr>
          </a:p>
          <a:p>
            <a:pPr indent="-336550" lvl="0" marL="457200" rtl="0" algn="l">
              <a:lnSpc>
                <a:spcPct val="100000"/>
              </a:lnSpc>
              <a:spcBef>
                <a:spcPts val="700"/>
              </a:spcBef>
              <a:spcAft>
                <a:spcPts val="0"/>
              </a:spcAft>
              <a:buClr>
                <a:schemeClr val="dk1"/>
              </a:buClr>
              <a:buSzPts val="1700"/>
              <a:buChar char="●"/>
            </a:pPr>
            <a:r>
              <a:rPr b="0" i="0" lang="en-US" sz="1700" u="none">
                <a:solidFill>
                  <a:schemeClr val="dk1"/>
                </a:solidFill>
              </a:rPr>
              <a:t>Requiere que todas las partes interesadas </a:t>
            </a:r>
            <a:r>
              <a:rPr b="1" i="0" lang="en-US" sz="1700" u="none">
                <a:solidFill>
                  <a:schemeClr val="dk1"/>
                </a:solidFill>
              </a:rPr>
              <a:t>estén dispuestas a ejecutar todas las fases del proceso.</a:t>
            </a:r>
            <a:endParaRPr sz="1700">
              <a:solidFill>
                <a:schemeClr val="dk1"/>
              </a:solidFill>
            </a:endParaRPr>
          </a:p>
          <a:p>
            <a:pPr indent="-336550" lvl="0" marL="457200" rtl="0" algn="l">
              <a:lnSpc>
                <a:spcPct val="100000"/>
              </a:lnSpc>
              <a:spcBef>
                <a:spcPts val="0"/>
              </a:spcBef>
              <a:spcAft>
                <a:spcPts val="0"/>
              </a:spcAft>
              <a:buClr>
                <a:schemeClr val="dk1"/>
              </a:buClr>
              <a:buSzPts val="1700"/>
              <a:buChar char="●"/>
            </a:pPr>
            <a:r>
              <a:rPr b="0" i="0" lang="en-US" sz="1700" u="none">
                <a:solidFill>
                  <a:schemeClr val="dk1"/>
                </a:solidFill>
              </a:rPr>
              <a:t>Es más efectiva cuando el derecho a la información cuenta con protección jurídica.</a:t>
            </a:r>
            <a:endParaRPr sz="1700">
              <a:solidFill>
                <a:schemeClr val="dk1"/>
              </a:solidFill>
            </a:endParaRPr>
          </a:p>
          <a:p>
            <a:pPr indent="0" lvl="0" marL="0" rtl="0" algn="l">
              <a:lnSpc>
                <a:spcPct val="100000"/>
              </a:lnSpc>
              <a:spcBef>
                <a:spcPts val="700"/>
              </a:spcBef>
              <a:spcAft>
                <a:spcPts val="0"/>
              </a:spcAft>
              <a:buSzPts val="1400"/>
              <a:buNone/>
            </a:pPr>
            <a:r>
              <a:t/>
            </a:r>
            <a:endParaRPr sz="1700">
              <a:solidFill>
                <a:schemeClr val="dk1"/>
              </a:solidFill>
            </a:endParaRPr>
          </a:p>
          <a:p>
            <a:pPr indent="0" lvl="0" marL="0" rtl="0" algn="l">
              <a:lnSpc>
                <a:spcPct val="100000"/>
              </a:lnSpc>
              <a:spcBef>
                <a:spcPts val="700"/>
              </a:spcBef>
              <a:spcAft>
                <a:spcPts val="0"/>
              </a:spcAft>
              <a:buSzPts val="1400"/>
              <a:buNone/>
            </a:pPr>
            <a:r>
              <a:t/>
            </a:r>
            <a:endParaRPr sz="1700">
              <a:solidFill>
                <a:schemeClr val="dk1"/>
              </a:solidFill>
            </a:endParaRPr>
          </a:p>
          <a:p>
            <a:pPr indent="0" lvl="0" marL="0" rtl="0" algn="l">
              <a:lnSpc>
                <a:spcPct val="100000"/>
              </a:lnSpc>
              <a:spcBef>
                <a:spcPts val="700"/>
              </a:spcBef>
              <a:spcAft>
                <a:spcPts val="0"/>
              </a:spcAft>
              <a:buSzPts val="1400"/>
              <a:buNone/>
            </a:pPr>
            <a:r>
              <a:t/>
            </a:r>
            <a:endParaRPr sz="1700">
              <a:solidFill>
                <a:schemeClr val="dk1"/>
              </a:solidFill>
            </a:endParaRPr>
          </a:p>
          <a:p>
            <a:pPr indent="0" lvl="0" marL="0" rtl="0" algn="l">
              <a:lnSpc>
                <a:spcPct val="100000"/>
              </a:lnSpc>
              <a:spcBef>
                <a:spcPts val="700"/>
              </a:spcBef>
              <a:spcAft>
                <a:spcPts val="0"/>
              </a:spcAft>
              <a:buSzPts val="1400"/>
              <a:buNone/>
            </a:pPr>
            <a:r>
              <a:t/>
            </a:r>
            <a:endParaRPr sz="1700">
              <a:solidFill>
                <a:schemeClr val="dk1"/>
              </a:solidFill>
            </a:endParaRPr>
          </a:p>
          <a:p>
            <a:pPr indent="0" lvl="0" marL="0" rtl="0" algn="l">
              <a:lnSpc>
                <a:spcPct val="100000"/>
              </a:lnSpc>
              <a:spcBef>
                <a:spcPts val="700"/>
              </a:spcBef>
              <a:spcAft>
                <a:spcPts val="0"/>
              </a:spcAft>
              <a:buSzPts val="1400"/>
              <a:buNone/>
            </a:pPr>
            <a:r>
              <a:t/>
            </a:r>
            <a:endParaRPr b="1" sz="1700">
              <a:solidFill>
                <a:schemeClr val="dk1"/>
              </a:solidFill>
            </a:endParaRPr>
          </a:p>
          <a:p>
            <a:pPr indent="0" lvl="0" marL="457200" rtl="0" algn="l">
              <a:lnSpc>
                <a:spcPct val="115000"/>
              </a:lnSpc>
              <a:spcBef>
                <a:spcPts val="700"/>
              </a:spcBef>
              <a:spcAft>
                <a:spcPts val="0"/>
              </a:spcAft>
              <a:buSzPts val="1400"/>
              <a:buNone/>
            </a:pPr>
            <a:r>
              <a:t/>
            </a:r>
            <a:endParaRPr b="1" sz="1700"/>
          </a:p>
          <a:p>
            <a:pPr indent="0" lvl="0" marL="0" rtl="0" algn="l">
              <a:lnSpc>
                <a:spcPct val="115000"/>
              </a:lnSpc>
              <a:spcBef>
                <a:spcPts val="1600"/>
              </a:spcBef>
              <a:spcAft>
                <a:spcPts val="1600"/>
              </a:spcAft>
              <a:buSzPts val="1400"/>
              <a:buNone/>
            </a:pPr>
            <a:r>
              <a:t/>
            </a:r>
            <a:endParaRPr sz="1700"/>
          </a:p>
        </p:txBody>
      </p:sp>
      <p:sp>
        <p:nvSpPr>
          <p:cNvPr id="769" name="Google Shape;769;p99"/>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US" u="none"/>
              <a:t>Herramienta 6: Fortalezas y limitaciones </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100"/>
          <p:cNvSpPr txBox="1"/>
          <p:nvPr>
            <p:ph type="title"/>
          </p:nvPr>
        </p:nvSpPr>
        <p:spPr>
          <a:xfrm>
            <a:off x="222275" y="0"/>
            <a:ext cx="63837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6: Auditorías sociales en el proceso de transformación de la iglesia y de la comunidad </a:t>
            </a:r>
            <a:endParaRPr sz="2200"/>
          </a:p>
          <a:p>
            <a:pPr indent="0" lvl="0" marL="0" rtl="0" algn="l">
              <a:lnSpc>
                <a:spcPct val="100000"/>
              </a:lnSpc>
              <a:spcBef>
                <a:spcPts val="0"/>
              </a:spcBef>
              <a:spcAft>
                <a:spcPts val="0"/>
              </a:spcAft>
              <a:buSzPts val="2600"/>
              <a:buNone/>
            </a:pPr>
            <a:r>
              <a:rPr b="0" i="0" lang="en-US" sz="2200" u="none"/>
              <a:t> </a:t>
            </a:r>
            <a:endParaRPr sz="2200"/>
          </a:p>
        </p:txBody>
      </p:sp>
      <p:graphicFrame>
        <p:nvGraphicFramePr>
          <p:cNvPr id="775" name="Google Shape;775;p100"/>
          <p:cNvGraphicFramePr/>
          <p:nvPr/>
        </p:nvGraphicFramePr>
        <p:xfrm>
          <a:off x="222275" y="1244500"/>
          <a:ext cx="3000000" cy="3000000"/>
        </p:xfrm>
        <a:graphic>
          <a:graphicData uri="http://schemas.openxmlformats.org/drawingml/2006/table">
            <a:tbl>
              <a:tblPr>
                <a:noFill/>
                <a:tableStyleId>{DB6A6133-98F7-4D15-8214-5AF407D8696F}</a:tableStyleId>
              </a:tblPr>
              <a:tblGrid>
                <a:gridCol w="2436425"/>
                <a:gridCol w="2449250"/>
                <a:gridCol w="2211050"/>
                <a:gridCol w="1602725"/>
              </a:tblGrid>
              <a:tr h="671175">
                <a:tc>
                  <a:txBody>
                    <a:bodyPr/>
                    <a:lstStyle/>
                    <a:p>
                      <a:pPr indent="0" lvl="0" marL="0" marR="0" rtl="0" algn="l">
                        <a:lnSpc>
                          <a:spcPct val="100000"/>
                        </a:lnSpc>
                        <a:spcBef>
                          <a:spcPts val="0"/>
                        </a:spcBef>
                        <a:spcAft>
                          <a:spcPts val="0"/>
                        </a:spcAft>
                        <a:buClr>
                          <a:srgbClr val="000000"/>
                        </a:buClr>
                        <a:buSzPts val="1800"/>
                        <a:buFont typeface="Arial"/>
                        <a:buNone/>
                      </a:pPr>
                      <a:r>
                        <a:rPr b="1" i="0" lang="en-US" sz="1300" u="none" cap="none" strike="noStrike">
                          <a:solidFill>
                            <a:srgbClr val="333333"/>
                          </a:solidFill>
                          <a:latin typeface="Calibri"/>
                          <a:ea typeface="Calibri"/>
                          <a:cs typeface="Calibri"/>
                          <a:sym typeface="Calibri"/>
                        </a:rPr>
                        <a:t>Enfoque de transformación de la iglesia y de la comunidad</a:t>
                      </a:r>
                      <a:endParaRPr b="1" sz="13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300" u="none" cap="none" strike="noStrike">
                          <a:solidFill>
                            <a:srgbClr val="333333"/>
                          </a:solidFill>
                          <a:latin typeface="Calibri"/>
                          <a:ea typeface="Calibri"/>
                          <a:cs typeface="Calibri"/>
                          <a:sym typeface="Calibri"/>
                        </a:rPr>
                        <a:t>Proceso de movilización de la iglesia y de la comunidad</a:t>
                      </a:r>
                      <a:endParaRPr b="1" sz="13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300" u="none" cap="none" strike="noStrike">
                          <a:solidFill>
                            <a:srgbClr val="333333"/>
                          </a:solidFill>
                          <a:latin typeface="Calibri"/>
                          <a:ea typeface="Calibri"/>
                          <a:cs typeface="Calibri"/>
                          <a:sym typeface="Calibri"/>
                        </a:rPr>
                        <a:t>Umoja/Parivartan/Unidos</a:t>
                      </a:r>
                      <a:endParaRPr b="1" sz="13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300" u="none" cap="none" strike="noStrike">
                          <a:solidFill>
                            <a:srgbClr val="333333"/>
                          </a:solidFill>
                          <a:latin typeface="Calibri"/>
                          <a:ea typeface="Calibri"/>
                          <a:cs typeface="Calibri"/>
                          <a:sym typeface="Calibri"/>
                        </a:rPr>
                        <a:t>Sangsangai</a:t>
                      </a:r>
                      <a:endParaRPr b="1" sz="13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265725">
                <a:tc>
                  <a:txBody>
                    <a:bodyPr/>
                    <a:lstStyle/>
                    <a:p>
                      <a:pPr indent="0" lvl="0" marL="0" marR="0" rtl="0" algn="l">
                        <a:lnSpc>
                          <a:spcPct val="100000"/>
                        </a:lnSpc>
                        <a:spcBef>
                          <a:spcPts val="0"/>
                        </a:spcBef>
                        <a:spcAft>
                          <a:spcPts val="0"/>
                        </a:spcAft>
                        <a:buClr>
                          <a:srgbClr val="000000"/>
                        </a:buClr>
                        <a:buSzPts val="1800"/>
                        <a:buFont typeface="Arial"/>
                        <a:buNone/>
                      </a:pPr>
                      <a:r>
                        <a:t/>
                      </a:r>
                      <a:endParaRPr sz="13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3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3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3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1020200">
                <a:tc>
                  <a:txBody>
                    <a:bodyPr/>
                    <a:lstStyle/>
                    <a:p>
                      <a:pPr indent="0" lvl="0" marL="0" marR="0" rtl="0" algn="l">
                        <a:lnSpc>
                          <a:spcPct val="100000"/>
                        </a:lnSpc>
                        <a:spcBef>
                          <a:spcPts val="0"/>
                        </a:spcBef>
                        <a:spcAft>
                          <a:spcPts val="0"/>
                        </a:spcAft>
                        <a:buClr>
                          <a:srgbClr val="000000"/>
                        </a:buClr>
                        <a:buSzPts val="1800"/>
                        <a:buFont typeface="Arial"/>
                        <a:buNone/>
                      </a:pPr>
                      <a:r>
                        <a:t/>
                      </a:r>
                      <a:endParaRPr sz="13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3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3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3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776" name="Google Shape;776;p100"/>
          <p:cNvPicPr preferRelativeResize="0"/>
          <p:nvPr/>
        </p:nvPicPr>
        <p:blipFill rotWithShape="1">
          <a:blip r:embed="rId3">
            <a:alphaModFix/>
          </a:blip>
          <a:srcRect b="0" l="0" r="0" t="0"/>
          <a:stretch/>
        </p:blipFill>
        <p:spPr>
          <a:xfrm>
            <a:off x="4134487" y="4268450"/>
            <a:ext cx="875025" cy="87505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101"/>
          <p:cNvSpPr txBox="1"/>
          <p:nvPr>
            <p:ph type="title"/>
          </p:nvPr>
        </p:nvSpPr>
        <p:spPr>
          <a:xfrm>
            <a:off x="311700" y="0"/>
            <a:ext cx="8780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6: Auditorías sociales en el proceso de transformación de la iglesia y de la comunidad (resumen)</a:t>
            </a:r>
            <a:endParaRPr sz="22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rPr b="0" i="0" lang="en-US" sz="2200" u="none"/>
              <a:t> </a:t>
            </a:r>
            <a:endParaRPr sz="2200"/>
          </a:p>
        </p:txBody>
      </p:sp>
      <p:sp>
        <p:nvSpPr>
          <p:cNvPr id="782" name="Google Shape;782;p101"/>
          <p:cNvSpPr txBox="1"/>
          <p:nvPr/>
        </p:nvSpPr>
        <p:spPr>
          <a:xfrm>
            <a:off x="0" y="824500"/>
            <a:ext cx="9091800" cy="190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u="none" cap="none" strike="noStrike">
                <a:solidFill>
                  <a:srgbClr val="434343"/>
                </a:solidFill>
                <a:latin typeface="Calibri"/>
                <a:ea typeface="Calibri"/>
                <a:cs typeface="Calibri"/>
                <a:sym typeface="Calibri"/>
              </a:rPr>
              <a:t>Esta herramienta es ideal para utilizarla una vez se haya realizado el mapeo de recursos. </a:t>
            </a:r>
            <a:endParaRPr b="0" i="0" u="none" cap="none" strike="noStrike">
              <a:solidFill>
                <a:srgbClr val="434343"/>
              </a:solidFill>
              <a:latin typeface="Calibri"/>
              <a:ea typeface="Calibri"/>
              <a:cs typeface="Calibri"/>
              <a:sym typeface="Calibri"/>
            </a:endParaRPr>
          </a:p>
          <a:p>
            <a:pPr indent="-317500" lvl="0" marL="457200" marR="0" rtl="0" algn="l">
              <a:lnSpc>
                <a:spcPct val="100000"/>
              </a:lnSpc>
              <a:spcBef>
                <a:spcPts val="0"/>
              </a:spcBef>
              <a:spcAft>
                <a:spcPts val="0"/>
              </a:spcAft>
              <a:buClr>
                <a:srgbClr val="434343"/>
              </a:buClr>
              <a:buSzPts val="1400"/>
              <a:buFont typeface="Calibri"/>
              <a:buChar char="●"/>
            </a:pPr>
            <a:r>
              <a:rPr b="0" i="0" lang="en-US" u="none" cap="none" strike="noStrike">
                <a:solidFill>
                  <a:srgbClr val="434343"/>
                </a:solidFill>
                <a:latin typeface="Calibri"/>
                <a:ea typeface="Calibri"/>
                <a:cs typeface="Calibri"/>
                <a:sym typeface="Calibri"/>
              </a:rPr>
              <a:t>Las comunidades, junto con la iglesia, han evaluado sus necesidades. </a:t>
            </a:r>
            <a:endParaRPr b="0" i="0" u="none" cap="none" strike="noStrike">
              <a:solidFill>
                <a:srgbClr val="434343"/>
              </a:solidFill>
              <a:latin typeface="Calibri"/>
              <a:ea typeface="Calibri"/>
              <a:cs typeface="Calibri"/>
              <a:sym typeface="Calibri"/>
            </a:endParaRPr>
          </a:p>
          <a:p>
            <a:pPr indent="-317500" lvl="0" marL="457200" marR="0" rtl="0" algn="l">
              <a:lnSpc>
                <a:spcPct val="100000"/>
              </a:lnSpc>
              <a:spcBef>
                <a:spcPts val="0"/>
              </a:spcBef>
              <a:spcAft>
                <a:spcPts val="0"/>
              </a:spcAft>
              <a:buClr>
                <a:srgbClr val="434343"/>
              </a:buClr>
              <a:buSzPts val="1400"/>
              <a:buFont typeface="Calibri"/>
              <a:buChar char="●"/>
            </a:pPr>
            <a:r>
              <a:rPr b="0" i="0" lang="en-US" u="none" cap="none" strike="noStrike">
                <a:solidFill>
                  <a:srgbClr val="434343"/>
                </a:solidFill>
                <a:latin typeface="Calibri"/>
                <a:ea typeface="Calibri"/>
                <a:cs typeface="Calibri"/>
                <a:sym typeface="Calibri"/>
              </a:rPr>
              <a:t>Han identificado problemas y oportunidades en sus comunidades, priorizado los problemas en los que desean enfocarse y comenzado a movilizar recursos para abordar esos problemas. </a:t>
            </a:r>
            <a:endParaRPr b="0" i="0" u="none" cap="none" strike="noStrike">
              <a:solidFill>
                <a:srgbClr val="434343"/>
              </a:solidFill>
              <a:latin typeface="Calibri"/>
              <a:ea typeface="Calibri"/>
              <a:cs typeface="Calibri"/>
              <a:sym typeface="Calibri"/>
            </a:endParaRPr>
          </a:p>
          <a:p>
            <a:pPr indent="-317500" lvl="0" marL="457200" marR="0" rtl="0" algn="l">
              <a:lnSpc>
                <a:spcPct val="100000"/>
              </a:lnSpc>
              <a:spcBef>
                <a:spcPts val="0"/>
              </a:spcBef>
              <a:spcAft>
                <a:spcPts val="0"/>
              </a:spcAft>
              <a:buClr>
                <a:srgbClr val="434343"/>
              </a:buClr>
              <a:buSzPts val="1400"/>
              <a:buFont typeface="Calibri"/>
              <a:buChar char="●"/>
            </a:pPr>
            <a:r>
              <a:rPr b="0" i="0" lang="en-US" u="none" cap="none" strike="noStrike">
                <a:solidFill>
                  <a:srgbClr val="434343"/>
                </a:solidFill>
                <a:latin typeface="Calibri"/>
                <a:ea typeface="Calibri"/>
                <a:cs typeface="Calibri"/>
                <a:sym typeface="Calibri"/>
              </a:rPr>
              <a:t>Si el Gobierno ya está implementando un proyecto para abordar uno de los problemas identificados y priorizados por la comunidad, se puede usar esta herramienta para asegurarse de que se aborde el problema de la mejor manera posible para obtener el resultado deseado. Esta herramienta ayudará a la comunidad a establecer si las actividades, proyectos o programas están generando resultados positivos. </a:t>
            </a:r>
            <a:endParaRPr b="0" i="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p:txBody>
      </p:sp>
      <p:graphicFrame>
        <p:nvGraphicFramePr>
          <p:cNvPr id="783" name="Google Shape;783;p101"/>
          <p:cNvGraphicFramePr/>
          <p:nvPr/>
        </p:nvGraphicFramePr>
        <p:xfrm>
          <a:off x="0" y="2727700"/>
          <a:ext cx="3000000" cy="3000000"/>
        </p:xfrm>
        <a:graphic>
          <a:graphicData uri="http://schemas.openxmlformats.org/drawingml/2006/table">
            <a:tbl>
              <a:tblPr>
                <a:noFill/>
                <a:tableStyleId>{0AB7CB99-D8AE-48E7-A4A6-1B40F594562A}</a:tableStyleId>
              </a:tblPr>
              <a:tblGrid>
                <a:gridCol w="2558225"/>
                <a:gridCol w="2551675"/>
                <a:gridCol w="2315600"/>
                <a:gridCol w="1666300"/>
              </a:tblGrid>
              <a:tr h="336800">
                <a:tc>
                  <a:txBody>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333333"/>
                          </a:solidFill>
                          <a:latin typeface="Calibri"/>
                          <a:ea typeface="Calibri"/>
                          <a:cs typeface="Calibri"/>
                          <a:sym typeface="Calibri"/>
                        </a:rPr>
                        <a:t>Enfoque de transformación de la iglesia y de la comunidad</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333333"/>
                          </a:solidFill>
                          <a:latin typeface="Calibri"/>
                          <a:ea typeface="Calibri"/>
                          <a:cs typeface="Calibri"/>
                          <a:sym typeface="Calibri"/>
                        </a:rPr>
                        <a:t>Proceso de movilización de la iglesia y de la comunidad</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333333"/>
                          </a:solidFill>
                          <a:latin typeface="Calibri"/>
                          <a:ea typeface="Calibri"/>
                          <a:cs typeface="Calibri"/>
                          <a:sym typeface="Calibri"/>
                        </a:rPr>
                        <a:t>Umoja/Parivartan/Unidos</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333333"/>
                          </a:solidFill>
                          <a:latin typeface="Calibri"/>
                          <a:ea typeface="Calibri"/>
                          <a:cs typeface="Calibri"/>
                          <a:sym typeface="Calibri"/>
                        </a:rPr>
                        <a:t>Sangsangai</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1697650">
                <a:tc>
                  <a:txBody>
                    <a:bodyPr/>
                    <a:lstStyle/>
                    <a:p>
                      <a:pPr indent="0" lvl="0" marL="0" marR="0" rtl="0" algn="l">
                        <a:lnSpc>
                          <a:spcPct val="100000"/>
                        </a:lnSpc>
                        <a:spcBef>
                          <a:spcPts val="0"/>
                        </a:spcBef>
                        <a:spcAft>
                          <a:spcPts val="0"/>
                        </a:spcAft>
                        <a:buClr>
                          <a:srgbClr val="000000"/>
                        </a:buClr>
                        <a:buSzPts val="1500"/>
                        <a:buFont typeface="Arial"/>
                        <a:buNone/>
                      </a:pPr>
                      <a:r>
                        <a:rPr b="1" i="0" lang="en-US" sz="1300" u="none" cap="none" strike="noStrike">
                          <a:solidFill>
                            <a:srgbClr val="333333"/>
                          </a:solidFill>
                          <a:latin typeface="Calibri"/>
                          <a:ea typeface="Calibri"/>
                          <a:cs typeface="Calibri"/>
                          <a:sym typeface="Calibri"/>
                        </a:rPr>
                        <a:t>Cuándo puede introducirse la herramienta de auditoría social</a:t>
                      </a:r>
                      <a:endParaRPr b="1" sz="13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US" sz="1300" u="none" cap="none" strike="noStrike">
                          <a:solidFill>
                            <a:srgbClr val="333333"/>
                          </a:solidFill>
                          <a:latin typeface="Calibri"/>
                          <a:ea typeface="Calibri"/>
                          <a:cs typeface="Calibri"/>
                          <a:sym typeface="Calibri"/>
                        </a:rPr>
                        <a:t>Etapa 4:</a:t>
                      </a:r>
                      <a:r>
                        <a:rPr b="0" i="0" lang="en-US" sz="1300" u="none" cap="none" strike="noStrike">
                          <a:solidFill>
                            <a:srgbClr val="333333"/>
                          </a:solidFill>
                          <a:latin typeface="Calibri"/>
                          <a:ea typeface="Calibri"/>
                          <a:cs typeface="Calibri"/>
                          <a:sym typeface="Calibri"/>
                        </a:rPr>
                        <a:t> </a:t>
                      </a:r>
                      <a:br>
                        <a:rPr lang="en-US" sz="1300" u="none" cap="none" strike="noStrike">
                          <a:solidFill>
                            <a:srgbClr val="333333"/>
                          </a:solidFill>
                          <a:latin typeface="Calibri"/>
                          <a:ea typeface="Calibri"/>
                          <a:cs typeface="Calibri"/>
                          <a:sym typeface="Calibri"/>
                        </a:rPr>
                      </a:br>
                      <a:r>
                        <a:rPr b="0" i="0" lang="en-US" sz="1300" u="none" cap="none" strike="noStrike">
                          <a:solidFill>
                            <a:srgbClr val="333333"/>
                          </a:solidFill>
                          <a:latin typeface="Calibri"/>
                          <a:ea typeface="Calibri"/>
                          <a:cs typeface="Calibri"/>
                          <a:sym typeface="Calibri"/>
                        </a:rPr>
                        <a:t>Análisis de la información</a:t>
                      </a:r>
                      <a:endParaRPr sz="13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sz="13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US" sz="1300" u="none" cap="none" strike="noStrike">
                          <a:solidFill>
                            <a:srgbClr val="333333"/>
                          </a:solidFill>
                          <a:latin typeface="Calibri"/>
                          <a:ea typeface="Calibri"/>
                          <a:cs typeface="Calibri"/>
                          <a:sym typeface="Calibri"/>
                        </a:rPr>
                        <a:t>Etapa 5:</a:t>
                      </a:r>
                      <a:r>
                        <a:rPr b="0" i="0" lang="en-US" sz="1300" u="none" cap="none" strike="noStrike">
                          <a:solidFill>
                            <a:srgbClr val="333333"/>
                          </a:solidFill>
                          <a:latin typeface="Calibri"/>
                          <a:ea typeface="Calibri"/>
                          <a:cs typeface="Calibri"/>
                          <a:sym typeface="Calibri"/>
                        </a:rPr>
                        <a:t> </a:t>
                      </a:r>
                      <a:br>
                        <a:rPr lang="en-US" sz="1300" u="none" cap="none" strike="noStrike">
                          <a:solidFill>
                            <a:srgbClr val="333333"/>
                          </a:solidFill>
                          <a:latin typeface="Calibri"/>
                          <a:ea typeface="Calibri"/>
                          <a:cs typeface="Calibri"/>
                          <a:sym typeface="Calibri"/>
                        </a:rPr>
                      </a:br>
                      <a:r>
                        <a:rPr b="0" i="0" lang="en-US" sz="1300" u="none" cap="none" strike="noStrike">
                          <a:solidFill>
                            <a:srgbClr val="333333"/>
                          </a:solidFill>
                          <a:latin typeface="Calibri"/>
                          <a:ea typeface="Calibri"/>
                          <a:cs typeface="Calibri"/>
                          <a:sym typeface="Calibri"/>
                        </a:rPr>
                        <a:t>Toma de decisiones</a:t>
                      </a:r>
                      <a:endParaRPr sz="13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US" sz="1300" u="none" cap="none" strike="noStrike">
                          <a:solidFill>
                            <a:srgbClr val="333333"/>
                          </a:solidFill>
                          <a:latin typeface="Calibri"/>
                          <a:ea typeface="Calibri"/>
                          <a:cs typeface="Calibri"/>
                          <a:sym typeface="Calibri"/>
                        </a:rPr>
                        <a:t>Etapa 3:</a:t>
                      </a:r>
                      <a:r>
                        <a:rPr b="1" i="0" lang="en-US" sz="1300" u="none" cap="none" strike="noStrike">
                          <a:solidFill>
                            <a:srgbClr val="333333"/>
                          </a:solidFill>
                          <a:highlight>
                            <a:srgbClr val="FFFFFF"/>
                          </a:highlight>
                          <a:latin typeface="Calibri"/>
                          <a:ea typeface="Calibri"/>
                          <a:cs typeface="Calibri"/>
                          <a:sym typeface="Calibri"/>
                        </a:rPr>
                        <a:t> </a:t>
                      </a:r>
                      <a:br>
                        <a:rPr b="1" lang="en-US" sz="1300" u="none" cap="none" strike="noStrike">
                          <a:solidFill>
                            <a:srgbClr val="333333"/>
                          </a:solidFill>
                          <a:highlight>
                            <a:srgbClr val="FFFFFF"/>
                          </a:highlight>
                          <a:latin typeface="Calibri"/>
                          <a:ea typeface="Calibri"/>
                          <a:cs typeface="Calibri"/>
                          <a:sym typeface="Calibri"/>
                        </a:rPr>
                      </a:br>
                      <a:r>
                        <a:rPr b="0" i="0" lang="en-US" sz="1300" u="none" cap="none" strike="noStrike">
                          <a:solidFill>
                            <a:srgbClr val="333333"/>
                          </a:solidFill>
                          <a:highlight>
                            <a:srgbClr val="FFFFFF"/>
                          </a:highlight>
                          <a:latin typeface="Calibri"/>
                          <a:ea typeface="Calibri"/>
                          <a:cs typeface="Calibri"/>
                          <a:sym typeface="Calibri"/>
                        </a:rPr>
                        <a:t>Construir una visión y emprender acciones (planificar para la acción)</a:t>
                      </a:r>
                      <a:endParaRPr sz="1300"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US" sz="1300" u="none" cap="none" strike="noStrike">
                          <a:solidFill>
                            <a:srgbClr val="333333"/>
                          </a:solidFill>
                          <a:highlight>
                            <a:srgbClr val="FFFFFF"/>
                          </a:highlight>
                          <a:latin typeface="Calibri"/>
                          <a:ea typeface="Calibri"/>
                          <a:cs typeface="Calibri"/>
                          <a:sym typeface="Calibri"/>
                        </a:rPr>
                        <a:t>Etapa 4: </a:t>
                      </a:r>
                      <a:br>
                        <a:rPr lang="en-US" sz="1300" u="none" cap="none" strike="noStrike">
                          <a:solidFill>
                            <a:srgbClr val="333333"/>
                          </a:solidFill>
                          <a:highlight>
                            <a:srgbClr val="FFFFFF"/>
                          </a:highlight>
                          <a:latin typeface="Calibri"/>
                          <a:ea typeface="Calibri"/>
                          <a:cs typeface="Calibri"/>
                          <a:sym typeface="Calibri"/>
                        </a:rPr>
                      </a:br>
                      <a:r>
                        <a:rPr b="0" i="0" lang="en-US" sz="1300" u="none" cap="none" strike="noStrike">
                          <a:solidFill>
                            <a:srgbClr val="333333"/>
                          </a:solidFill>
                          <a:highlight>
                            <a:srgbClr val="FFFFFF"/>
                          </a:highlight>
                          <a:latin typeface="Calibri"/>
                          <a:ea typeface="Calibri"/>
                          <a:cs typeface="Calibri"/>
                          <a:sym typeface="Calibri"/>
                        </a:rPr>
                        <a:t>Adopción de medidas</a:t>
                      </a:r>
                      <a:endParaRPr sz="1300"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US" sz="1300" u="none" cap="none" strike="noStrike">
                          <a:solidFill>
                            <a:srgbClr val="333333"/>
                          </a:solidFill>
                          <a:highlight>
                            <a:srgbClr val="FFFFFF"/>
                          </a:highlight>
                          <a:latin typeface="Calibri"/>
                          <a:ea typeface="Calibri"/>
                          <a:cs typeface="Calibri"/>
                          <a:sym typeface="Calibri"/>
                        </a:rPr>
                        <a:t>Etapa 5: </a:t>
                      </a:r>
                      <a:br>
                        <a:rPr b="1" lang="en-US" sz="1300" u="none" cap="none" strike="noStrike">
                          <a:solidFill>
                            <a:srgbClr val="333333"/>
                          </a:solidFill>
                          <a:highlight>
                            <a:srgbClr val="FFFFFF"/>
                          </a:highlight>
                          <a:latin typeface="Calibri"/>
                          <a:ea typeface="Calibri"/>
                          <a:cs typeface="Calibri"/>
                          <a:sym typeface="Calibri"/>
                        </a:rPr>
                      </a:br>
                      <a:r>
                        <a:rPr b="0" i="0" lang="en-US" sz="1300" u="none" cap="none" strike="noStrike">
                          <a:solidFill>
                            <a:srgbClr val="333333"/>
                          </a:solidFill>
                          <a:highlight>
                            <a:srgbClr val="FFFFFF"/>
                          </a:highlight>
                          <a:latin typeface="Calibri"/>
                          <a:ea typeface="Calibri"/>
                          <a:cs typeface="Calibri"/>
                          <a:sym typeface="Calibri"/>
                        </a:rPr>
                        <a:t>Evaluación</a:t>
                      </a:r>
                      <a:endParaRPr sz="1300" u="none" cap="none" strike="noStrike">
                        <a:solidFill>
                          <a:srgbClr val="333333"/>
                        </a:solidFill>
                        <a:highlight>
                          <a:srgbClr val="FFFFFF"/>
                        </a:highlight>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US" sz="1300" u="none" cap="none" strike="noStrike">
                          <a:solidFill>
                            <a:srgbClr val="333333"/>
                          </a:solidFill>
                          <a:latin typeface="Calibri"/>
                          <a:ea typeface="Calibri"/>
                          <a:cs typeface="Calibri"/>
                          <a:sym typeface="Calibri"/>
                        </a:rPr>
                        <a:t>3er Ciclo:</a:t>
                      </a:r>
                      <a:r>
                        <a:rPr b="0" i="0" lang="en-US" sz="1300" u="none" cap="none" strike="noStrike">
                          <a:solidFill>
                            <a:srgbClr val="333333"/>
                          </a:solidFill>
                          <a:latin typeface="Calibri"/>
                          <a:ea typeface="Calibri"/>
                          <a:cs typeface="Calibri"/>
                          <a:sym typeface="Calibri"/>
                        </a:rPr>
                        <a:t> </a:t>
                      </a:r>
                      <a:br>
                        <a:rPr lang="en-US" sz="1300" u="none" cap="none" strike="noStrike">
                          <a:solidFill>
                            <a:srgbClr val="333333"/>
                          </a:solidFill>
                          <a:latin typeface="Calibri"/>
                          <a:ea typeface="Calibri"/>
                          <a:cs typeface="Calibri"/>
                          <a:sym typeface="Calibri"/>
                        </a:rPr>
                      </a:br>
                      <a:r>
                        <a:rPr b="0" i="0" lang="en-US" sz="1300" u="none" cap="none" strike="noStrike">
                          <a:solidFill>
                            <a:srgbClr val="333333"/>
                          </a:solidFill>
                          <a:latin typeface="Calibri"/>
                          <a:ea typeface="Calibri"/>
                          <a:cs typeface="Calibri"/>
                          <a:sym typeface="Calibri"/>
                        </a:rPr>
                        <a:t>La comunidad</a:t>
                      </a:r>
                      <a:endParaRPr sz="13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102"/>
          <p:cNvSpPr txBox="1"/>
          <p:nvPr>
            <p:ph type="title"/>
          </p:nvPr>
        </p:nvSpPr>
        <p:spPr>
          <a:xfrm>
            <a:off x="160725" y="111650"/>
            <a:ext cx="5529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US" sz="2200" u="none"/>
              <a:t>Herramienta 6: Pasos clave para usar una herramienta de auditoría social</a:t>
            </a:r>
            <a:endParaRPr sz="22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t/>
            </a:r>
            <a:endParaRPr sz="2200"/>
          </a:p>
        </p:txBody>
      </p:sp>
      <p:sp>
        <p:nvSpPr>
          <p:cNvPr id="789" name="Google Shape;789;p102"/>
          <p:cNvSpPr txBox="1"/>
          <p:nvPr>
            <p:ph idx="1" type="body"/>
          </p:nvPr>
        </p:nvSpPr>
        <p:spPr>
          <a:xfrm>
            <a:off x="295775" y="938750"/>
            <a:ext cx="4610700" cy="347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US" sz="2000" u="none">
                <a:solidFill>
                  <a:schemeClr val="dk1"/>
                </a:solidFill>
              </a:rPr>
              <a:t>Paso 1: </a:t>
            </a:r>
            <a:r>
              <a:rPr b="0" i="0" lang="en-US" sz="2000" u="none">
                <a:solidFill>
                  <a:schemeClr val="dk1"/>
                </a:solidFill>
              </a:rPr>
              <a:t>Identificación del problema</a:t>
            </a:r>
            <a:endParaRPr sz="2000">
              <a:solidFill>
                <a:schemeClr val="dk1"/>
              </a:solidFill>
            </a:endParaRPr>
          </a:p>
          <a:p>
            <a:pPr indent="0" lvl="0" marL="0" rtl="0" algn="l">
              <a:lnSpc>
                <a:spcPct val="100000"/>
              </a:lnSpc>
              <a:spcBef>
                <a:spcPts val="700"/>
              </a:spcBef>
              <a:spcAft>
                <a:spcPts val="0"/>
              </a:spcAft>
              <a:buSzPts val="1400"/>
              <a:buNone/>
            </a:pPr>
            <a:r>
              <a:rPr b="1" i="0" lang="en-US" sz="2000" u="none">
                <a:solidFill>
                  <a:schemeClr val="dk1"/>
                </a:solidFill>
              </a:rPr>
              <a:t>Paso 2:</a:t>
            </a:r>
            <a:r>
              <a:rPr b="0" i="0" lang="en-US" sz="2000" u="none">
                <a:solidFill>
                  <a:schemeClr val="dk1"/>
                </a:solidFill>
              </a:rPr>
              <a:t> Identificación de la información pertinente </a:t>
            </a:r>
            <a:br>
              <a:rPr lang="en-US" sz="2000">
                <a:solidFill>
                  <a:schemeClr val="dk1"/>
                </a:solidFill>
              </a:rPr>
            </a:br>
            <a:r>
              <a:rPr b="1" i="0" lang="en-US" sz="2000" u="none">
                <a:solidFill>
                  <a:schemeClr val="dk1"/>
                </a:solidFill>
              </a:rPr>
              <a:t>Paso 3: </a:t>
            </a:r>
            <a:r>
              <a:rPr b="0" i="0" lang="en-US" sz="2000" u="none">
                <a:solidFill>
                  <a:schemeClr val="dk1"/>
                </a:solidFill>
              </a:rPr>
              <a:t>Recopilación de la información</a:t>
            </a:r>
            <a:endParaRPr sz="2000">
              <a:solidFill>
                <a:schemeClr val="dk1"/>
              </a:solidFill>
            </a:endParaRPr>
          </a:p>
          <a:p>
            <a:pPr indent="0" lvl="0" marL="0" rtl="0" algn="l">
              <a:lnSpc>
                <a:spcPct val="100000"/>
              </a:lnSpc>
              <a:spcBef>
                <a:spcPts val="700"/>
              </a:spcBef>
              <a:spcAft>
                <a:spcPts val="0"/>
              </a:spcAft>
              <a:buSzPts val="1400"/>
              <a:buNone/>
            </a:pPr>
            <a:r>
              <a:rPr b="1" i="0" lang="en-US" sz="2000" u="none">
                <a:solidFill>
                  <a:schemeClr val="dk1"/>
                </a:solidFill>
              </a:rPr>
              <a:t>Paso 4: </a:t>
            </a:r>
            <a:r>
              <a:rPr b="0" i="0" lang="en-US" sz="2000" u="none">
                <a:solidFill>
                  <a:schemeClr val="dk1"/>
                </a:solidFill>
              </a:rPr>
              <a:t>Acceso a la información</a:t>
            </a:r>
            <a:endParaRPr sz="2000">
              <a:solidFill>
                <a:schemeClr val="dk1"/>
              </a:solidFill>
            </a:endParaRPr>
          </a:p>
          <a:p>
            <a:pPr indent="0" lvl="0" marL="0" rtl="0" algn="l">
              <a:lnSpc>
                <a:spcPct val="100000"/>
              </a:lnSpc>
              <a:spcBef>
                <a:spcPts val="700"/>
              </a:spcBef>
              <a:spcAft>
                <a:spcPts val="0"/>
              </a:spcAft>
              <a:buSzPts val="1400"/>
              <a:buNone/>
            </a:pPr>
            <a:r>
              <a:rPr b="1" i="0" lang="en-US" sz="2000" u="none">
                <a:solidFill>
                  <a:schemeClr val="dk1"/>
                </a:solidFill>
              </a:rPr>
              <a:t>Paso 5:</a:t>
            </a:r>
            <a:r>
              <a:rPr b="0" i="0" lang="en-US" sz="2000" u="none">
                <a:solidFill>
                  <a:schemeClr val="dk1"/>
                </a:solidFill>
              </a:rPr>
              <a:t> Escrutinio de la información</a:t>
            </a:r>
            <a:endParaRPr sz="2000">
              <a:solidFill>
                <a:schemeClr val="dk1"/>
              </a:solidFill>
            </a:endParaRPr>
          </a:p>
          <a:p>
            <a:pPr indent="0" lvl="0" marL="0" rtl="0" algn="l">
              <a:lnSpc>
                <a:spcPct val="100000"/>
              </a:lnSpc>
              <a:spcBef>
                <a:spcPts val="700"/>
              </a:spcBef>
              <a:spcAft>
                <a:spcPts val="0"/>
              </a:spcAft>
              <a:buSzPts val="1400"/>
              <a:buNone/>
            </a:pPr>
            <a:r>
              <a:rPr b="1" i="0" lang="en-US" sz="2000" u="none">
                <a:solidFill>
                  <a:schemeClr val="dk1"/>
                </a:solidFill>
              </a:rPr>
              <a:t>Paso 6:</a:t>
            </a:r>
            <a:r>
              <a:rPr b="0" i="0" lang="en-US" sz="2000" u="none">
                <a:solidFill>
                  <a:schemeClr val="dk1"/>
                </a:solidFill>
              </a:rPr>
              <a:t> Auditoría de la información</a:t>
            </a:r>
            <a:endParaRPr sz="2000">
              <a:solidFill>
                <a:schemeClr val="dk1"/>
              </a:solidFill>
            </a:endParaRPr>
          </a:p>
          <a:p>
            <a:pPr indent="0" lvl="0" marL="0" rtl="0" algn="l">
              <a:lnSpc>
                <a:spcPct val="100000"/>
              </a:lnSpc>
              <a:spcBef>
                <a:spcPts val="700"/>
              </a:spcBef>
              <a:spcAft>
                <a:spcPts val="0"/>
              </a:spcAft>
              <a:buSzPts val="1400"/>
              <a:buNone/>
            </a:pPr>
            <a:r>
              <a:rPr b="1" i="0" lang="en-US" sz="2000" u="none">
                <a:solidFill>
                  <a:schemeClr val="dk1"/>
                </a:solidFill>
              </a:rPr>
              <a:t>Paso 7:</a:t>
            </a:r>
            <a:r>
              <a:rPr b="0" i="0" lang="en-US" sz="2000" u="none">
                <a:solidFill>
                  <a:schemeClr val="dk1"/>
                </a:solidFill>
              </a:rPr>
              <a:t> Audiencia pública</a:t>
            </a:r>
            <a:endParaRPr sz="2000">
              <a:solidFill>
                <a:schemeClr val="dk1"/>
              </a:solidFill>
            </a:endParaRPr>
          </a:p>
          <a:p>
            <a:pPr indent="0" lvl="0" marL="0" rtl="0" algn="l">
              <a:lnSpc>
                <a:spcPct val="100000"/>
              </a:lnSpc>
              <a:spcBef>
                <a:spcPts val="700"/>
              </a:spcBef>
              <a:spcAft>
                <a:spcPts val="0"/>
              </a:spcAft>
              <a:buSzPts val="1400"/>
              <a:buNone/>
            </a:pPr>
            <a:r>
              <a:t/>
            </a:r>
            <a:endParaRPr sz="1500">
              <a:solidFill>
                <a:schemeClr val="dk1"/>
              </a:solidFill>
            </a:endParaRPr>
          </a:p>
          <a:p>
            <a:pPr indent="0" lvl="0" marL="0" rtl="0" algn="l">
              <a:lnSpc>
                <a:spcPct val="100000"/>
              </a:lnSpc>
              <a:spcBef>
                <a:spcPts val="700"/>
              </a:spcBef>
              <a:spcAft>
                <a:spcPts val="0"/>
              </a:spcAft>
              <a:buSzPts val="1400"/>
              <a:buNone/>
            </a:pPr>
            <a:r>
              <a:t/>
            </a:r>
            <a:endParaRPr sz="1500">
              <a:solidFill>
                <a:schemeClr val="dk1"/>
              </a:solidFill>
            </a:endParaRPr>
          </a:p>
          <a:p>
            <a:pPr indent="0" lvl="0" marL="0" rtl="0" algn="l">
              <a:lnSpc>
                <a:spcPct val="100000"/>
              </a:lnSpc>
              <a:spcBef>
                <a:spcPts val="700"/>
              </a:spcBef>
              <a:spcAft>
                <a:spcPts val="0"/>
              </a:spcAft>
              <a:buSzPts val="1400"/>
              <a:buNone/>
            </a:pPr>
            <a:r>
              <a:t/>
            </a:r>
            <a:endParaRPr sz="1500">
              <a:solidFill>
                <a:schemeClr val="dk1"/>
              </a:solidFill>
            </a:endParaRPr>
          </a:p>
          <a:p>
            <a:pPr indent="0" lvl="0" marL="457200" rtl="0" algn="l">
              <a:lnSpc>
                <a:spcPct val="100000"/>
              </a:lnSpc>
              <a:spcBef>
                <a:spcPts val="700"/>
              </a:spcBef>
              <a:spcAft>
                <a:spcPts val="0"/>
              </a:spcAft>
              <a:buSzPts val="1400"/>
              <a:buNone/>
            </a:pPr>
            <a:r>
              <a:t/>
            </a:r>
            <a:endParaRPr b="1" sz="1500">
              <a:solidFill>
                <a:schemeClr val="dk1"/>
              </a:solidFill>
            </a:endParaRPr>
          </a:p>
          <a:p>
            <a:pPr indent="0" lvl="0" marL="0" rtl="0" algn="l">
              <a:lnSpc>
                <a:spcPct val="100000"/>
              </a:lnSpc>
              <a:spcBef>
                <a:spcPts val="700"/>
              </a:spcBef>
              <a:spcAft>
                <a:spcPts val="0"/>
              </a:spcAft>
              <a:buSzPts val="1400"/>
              <a:buNone/>
            </a:pPr>
            <a:r>
              <a:t/>
            </a:r>
            <a:endParaRPr sz="1500">
              <a:solidFill>
                <a:schemeClr val="dk1"/>
              </a:solidFill>
            </a:endParaRPr>
          </a:p>
          <a:p>
            <a:pPr indent="0" lvl="0" marL="0" rtl="0" algn="l">
              <a:lnSpc>
                <a:spcPct val="100000"/>
              </a:lnSpc>
              <a:spcBef>
                <a:spcPts val="700"/>
              </a:spcBef>
              <a:spcAft>
                <a:spcPts val="0"/>
              </a:spcAft>
              <a:buSzPts val="1400"/>
              <a:buNone/>
            </a:pPr>
            <a:r>
              <a:t/>
            </a:r>
            <a:endParaRPr sz="1500">
              <a:solidFill>
                <a:schemeClr val="dk1"/>
              </a:solidFill>
            </a:endParaRPr>
          </a:p>
          <a:p>
            <a:pPr indent="0" lvl="0" marL="0" rtl="0" algn="l">
              <a:lnSpc>
                <a:spcPct val="100000"/>
              </a:lnSpc>
              <a:spcBef>
                <a:spcPts val="700"/>
              </a:spcBef>
              <a:spcAft>
                <a:spcPts val="0"/>
              </a:spcAft>
              <a:buSzPts val="1400"/>
              <a:buNone/>
            </a:pPr>
            <a:r>
              <a:t/>
            </a:r>
            <a:endParaRPr sz="1500">
              <a:solidFill>
                <a:schemeClr val="dk1"/>
              </a:solidFill>
            </a:endParaRPr>
          </a:p>
          <a:p>
            <a:pPr indent="0" lvl="0" marL="0" rtl="0" algn="l">
              <a:lnSpc>
                <a:spcPct val="100000"/>
              </a:lnSpc>
              <a:spcBef>
                <a:spcPts val="700"/>
              </a:spcBef>
              <a:spcAft>
                <a:spcPts val="0"/>
              </a:spcAft>
              <a:buSzPts val="1400"/>
              <a:buNone/>
            </a:pPr>
            <a:r>
              <a:t/>
            </a:r>
            <a:endParaRPr sz="1500">
              <a:solidFill>
                <a:schemeClr val="dk1"/>
              </a:solidFill>
            </a:endParaRPr>
          </a:p>
          <a:p>
            <a:pPr indent="0" lvl="0" marL="0" rtl="0" algn="l">
              <a:lnSpc>
                <a:spcPct val="100000"/>
              </a:lnSpc>
              <a:spcBef>
                <a:spcPts val="700"/>
              </a:spcBef>
              <a:spcAft>
                <a:spcPts val="0"/>
              </a:spcAft>
              <a:buSzPts val="1400"/>
              <a:buNone/>
            </a:pPr>
            <a:r>
              <a:t/>
            </a:r>
            <a:endParaRPr sz="1500">
              <a:solidFill>
                <a:schemeClr val="dk1"/>
              </a:solidFill>
            </a:endParaRPr>
          </a:p>
          <a:p>
            <a:pPr indent="0" lvl="0" marL="0" rtl="0" algn="l">
              <a:lnSpc>
                <a:spcPct val="100000"/>
              </a:lnSpc>
              <a:spcBef>
                <a:spcPts val="700"/>
              </a:spcBef>
              <a:spcAft>
                <a:spcPts val="0"/>
              </a:spcAft>
              <a:buSzPts val="1400"/>
              <a:buNone/>
            </a:pPr>
            <a:r>
              <a:t/>
            </a:r>
            <a:endParaRPr sz="1500">
              <a:solidFill>
                <a:schemeClr val="dk1"/>
              </a:solidFill>
            </a:endParaRPr>
          </a:p>
          <a:p>
            <a:pPr indent="0" lvl="0" marL="0" rtl="0" algn="l">
              <a:lnSpc>
                <a:spcPct val="100000"/>
              </a:lnSpc>
              <a:spcBef>
                <a:spcPts val="700"/>
              </a:spcBef>
              <a:spcAft>
                <a:spcPts val="0"/>
              </a:spcAft>
              <a:buSzPts val="1400"/>
              <a:buNone/>
            </a:pPr>
            <a:r>
              <a:t/>
            </a:r>
            <a:endParaRPr sz="1500">
              <a:solidFill>
                <a:schemeClr val="dk1"/>
              </a:solidFill>
            </a:endParaRPr>
          </a:p>
          <a:p>
            <a:pPr indent="0" lvl="0" marL="0" rtl="0" algn="l">
              <a:lnSpc>
                <a:spcPct val="100000"/>
              </a:lnSpc>
              <a:spcBef>
                <a:spcPts val="1400"/>
              </a:spcBef>
              <a:spcAft>
                <a:spcPts val="0"/>
              </a:spcAft>
              <a:buSzPts val="1400"/>
              <a:buNone/>
            </a:pPr>
            <a:r>
              <a:t/>
            </a:r>
            <a:endParaRPr sz="1500"/>
          </a:p>
        </p:txBody>
      </p:sp>
      <p:pic>
        <p:nvPicPr>
          <p:cNvPr descr="Ilustración de un hombre y una mujer presentando un gráfico con una tendencia al alza. El hombre apunta al gráfico con un puntero mientras que la mujer lo señala con la mano." id="790" name="Google Shape;790;p102"/>
          <p:cNvPicPr preferRelativeResize="0"/>
          <p:nvPr/>
        </p:nvPicPr>
        <p:blipFill rotWithShape="1">
          <a:blip r:embed="rId3">
            <a:alphaModFix/>
          </a:blip>
          <a:srcRect b="0" l="0" r="0" t="0"/>
          <a:stretch/>
        </p:blipFill>
        <p:spPr>
          <a:xfrm>
            <a:off x="5065700" y="1445150"/>
            <a:ext cx="3819525" cy="2371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333333"/>
      </a:dk1>
      <a:lt1>
        <a:srgbClr val="FFFFFF"/>
      </a:lt1>
      <a:dk2>
        <a:srgbClr val="333333"/>
      </a:dk2>
      <a:lt2>
        <a:srgbClr val="EEEEEE"/>
      </a:lt2>
      <a:accent1>
        <a:srgbClr val="008CAA"/>
      </a:accent1>
      <a:accent2>
        <a:srgbClr val="173145"/>
      </a:accent2>
      <a:accent3>
        <a:srgbClr val="82AFC9"/>
      </a:accent3>
      <a:accent4>
        <a:srgbClr val="FCD500"/>
      </a:accent4>
      <a:accent5>
        <a:srgbClr val="B5CEDE"/>
      </a:accent5>
      <a:accent6>
        <a:srgbClr val="FCE97D"/>
      </a:accent6>
      <a:hlink>
        <a:srgbClr val="008CA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333333"/>
      </a:dk1>
      <a:lt1>
        <a:srgbClr val="FFFFFF"/>
      </a:lt1>
      <a:dk2>
        <a:srgbClr val="333333"/>
      </a:dk2>
      <a:lt2>
        <a:srgbClr val="E5E5E5"/>
      </a:lt2>
      <a:accent1>
        <a:srgbClr val="00819E"/>
      </a:accent1>
      <a:accent2>
        <a:srgbClr val="173145"/>
      </a:accent2>
      <a:accent3>
        <a:srgbClr val="FCD500"/>
      </a:accent3>
      <a:accent4>
        <a:srgbClr val="E1ECF4"/>
      </a:accent4>
      <a:accent5>
        <a:srgbClr val="FCE97D"/>
      </a:accent5>
      <a:accent6>
        <a:srgbClr val="82AFC9"/>
      </a:accent6>
      <a:hlink>
        <a:srgbClr val="007D9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