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Lst>
  <p:sldSz cy="5143500" cx="9144000"/>
  <p:notesSz cx="6858000" cy="9144000"/>
  <p:embeddedFontLst>
    <p:embeddedFont>
      <p:font typeface="Source Code Pro"/>
      <p:regular r:id="rId111"/>
      <p:bold r:id="rId112"/>
      <p:italic r:id="rId113"/>
      <p:boldItalic r:id="rId114"/>
    </p:embeddedFont>
    <p:embeddedFont>
      <p:font typeface="Arial Black"/>
      <p:regular r:id="rId1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7DA9F1F-B427-4A49-87FD-F61317848C6E}">
  <a:tblStyle styleId="{97DA9F1F-B427-4A49-87FD-F61317848C6E}" styleName="Table_0">
    <a:wholeTbl>
      <a:tcTxStyle b="off" i="off">
        <a:font>
          <a:latin typeface="Arial"/>
          <a:ea typeface="Arial"/>
          <a:cs typeface="Arial"/>
        </a:font>
        <a:srgbClr val="000000"/>
      </a:tcTxStyle>
      <a:tcStyle>
        <a:tcBdr>
          <a:left>
            <a:ln cap="flat" cmpd="sng" w="9525">
              <a:solidFill>
                <a:srgbClr val="333333"/>
              </a:solidFill>
              <a:prstDash val="solid"/>
              <a:round/>
              <a:headEnd len="sm" w="sm" type="none"/>
              <a:tailEnd len="sm" w="sm" type="none"/>
            </a:ln>
          </a:left>
          <a:right>
            <a:ln cap="flat" cmpd="sng" w="9525">
              <a:solidFill>
                <a:srgbClr val="333333"/>
              </a:solidFill>
              <a:prstDash val="solid"/>
              <a:round/>
              <a:headEnd len="sm" w="sm" type="none"/>
              <a:tailEnd len="sm" w="sm" type="none"/>
            </a:ln>
          </a:right>
          <a:top>
            <a:ln cap="flat" cmpd="sng" w="9525">
              <a:solidFill>
                <a:srgbClr val="333333"/>
              </a:solidFill>
              <a:prstDash val="solid"/>
              <a:round/>
              <a:headEnd len="sm" w="sm" type="none"/>
              <a:tailEnd len="sm" w="sm" type="none"/>
            </a:ln>
          </a:top>
          <a:bottom>
            <a:ln cap="flat" cmpd="sng" w="9525">
              <a:solidFill>
                <a:srgbClr val="333333"/>
              </a:solidFill>
              <a:prstDash val="solid"/>
              <a:round/>
              <a:headEnd len="sm" w="sm" type="none"/>
              <a:tailEnd len="sm" w="sm" type="none"/>
            </a:ln>
          </a:bottom>
          <a:insideH>
            <a:ln cap="flat" cmpd="sng" w="9525">
              <a:solidFill>
                <a:srgbClr val="333333"/>
              </a:solidFill>
              <a:prstDash val="solid"/>
              <a:round/>
              <a:headEnd len="sm" w="sm" type="none"/>
              <a:tailEnd len="sm" w="sm" type="none"/>
            </a:ln>
          </a:insideH>
          <a:insideV>
            <a:ln cap="flat" cmpd="sng" w="9525">
              <a:solidFill>
                <a:srgbClr val="333333"/>
              </a:solidFill>
              <a:prstDash val="solid"/>
              <a:round/>
              <a:headEnd len="sm" w="sm" type="none"/>
              <a:tailEnd len="sm" w="sm" type="none"/>
            </a:ln>
          </a:insideV>
        </a:tcBdr>
        <a:fill>
          <a:solidFill>
            <a:srgbClr val="E2EFD9"/>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A52ABC72-A031-46A4-843B-BFF45FCCC68E}" styleName="Table_1">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fill>
          <a:solidFill>
            <a:srgbClr val="E2EFD9"/>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5" Type="http://schemas.openxmlformats.org/officeDocument/2006/relationships/font" Target="fonts/ArialBlack-regular.fntdata"/><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font" Target="fonts/SourceCodePro-boldItalic.fntdata"/><Relationship Id="rId18" Type="http://schemas.openxmlformats.org/officeDocument/2006/relationships/slide" Target="slides/slide12.xml"/><Relationship Id="rId113" Type="http://schemas.openxmlformats.org/officeDocument/2006/relationships/font" Target="fonts/SourceCodePro-italic.fntdata"/><Relationship Id="rId112" Type="http://schemas.openxmlformats.org/officeDocument/2006/relationships/font" Target="fonts/SourceCodePro-bold.fntdata"/><Relationship Id="rId111" Type="http://schemas.openxmlformats.org/officeDocument/2006/relationships/font" Target="fonts/SourceCodePro-regular.fntdata"/><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tearfund.org/fr-fr/resources/footsteps/footsteps-71-80/footsteps-76/bible-studynbspbiblical-accountability-nbsp" TargetMode="Externa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ivicus.org/index.php/media-resources/resources/toolkits/611-participatory-governance-toolkit"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tearfund.org/fr-fr/resources/case-studies/advocacy-in-nepal-training-communities-to-work-with-local-government"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vimeo.com/1044268283/1b114cb347?ts=0&amp;share=copy" TargetMode="External"/><Relationship Id="rId3" Type="http://schemas.openxmlformats.org/officeDocument/2006/relationships/hyperlink" Target="https://learn.tearfund.org/fr-fr/resources/tools-and-guides/an-introduction-to-church-and-community-transformation-cct"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layer.vimeo.com/video/229535462" TargetMode="Externa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tearfund.org/fr-fr/resources/footsteps/footsteps-111-120/footsteps-118/community-champions" TargetMode="Externa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arn.tearfund.org/fr-fr/resources/case-studies/advocacy-in-uganda-building-relationships-with-local-government" TargetMode="Externa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L’étude biblique complète se trouve ici : </a:t>
            </a:r>
            <a:r>
              <a:rPr b="0" i="0" lang="en-GB" u="sng">
                <a:solidFill>
                  <a:schemeClr val="hlink"/>
                </a:solidFill>
                <a:hlinkClick r:id="rId2"/>
              </a:rPr>
              <a:t>https://learn.tearfund.org/fr-fr/resources/footsteps/footsteps-71-80/footsteps-76/bible-studynbspbiblical-accountability-nbsp</a:t>
            </a:r>
            <a:r>
              <a:rPr b="0" i="0" lang="en-GB" u="none"/>
              <a:t>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8" name="Google Shape;748;p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1100"/>
              </a:spcBef>
              <a:spcAft>
                <a:spcPts val="0"/>
              </a:spcAft>
              <a:buClr>
                <a:schemeClr val="dk1"/>
              </a:buClr>
              <a:buSzPts val="1100"/>
              <a:buFont typeface="Arial"/>
              <a:buNone/>
            </a:pPr>
            <a:r>
              <a:rPr b="0" i="0" lang="en-GB" sz="1400" u="none">
                <a:solidFill>
                  <a:schemeClr val="dk1"/>
                </a:solidFill>
                <a:latin typeface="Calibri"/>
                <a:ea typeface="Calibri"/>
                <a:cs typeface="Calibri"/>
                <a:sym typeface="Calibri"/>
              </a:rPr>
              <a:t>Conseils supplémentaires pour les formateurs : </a:t>
            </a:r>
            <a:endParaRPr sz="1400">
              <a:solidFill>
                <a:schemeClr val="dk1"/>
              </a:solidFill>
              <a:latin typeface="Calibri"/>
              <a:ea typeface="Calibri"/>
              <a:cs typeface="Calibri"/>
              <a:sym typeface="Calibri"/>
            </a:endParaRPr>
          </a:p>
          <a:p>
            <a:pPr indent="0" lvl="0" marL="0" rtl="0" algn="just">
              <a:lnSpc>
                <a:spcPct val="100000"/>
              </a:lnSpc>
              <a:spcBef>
                <a:spcPts val="1100"/>
              </a:spcBef>
              <a:spcAft>
                <a:spcPts val="0"/>
              </a:spcAft>
              <a:buClr>
                <a:schemeClr val="dk1"/>
              </a:buClr>
              <a:buSzPts val="1100"/>
              <a:buFont typeface="Arial"/>
              <a:buNone/>
            </a:pPr>
            <a:r>
              <a:rPr b="1" i="0" lang="en-GB" sz="1400" u="none">
                <a:solidFill>
                  <a:srgbClr val="008CAA"/>
                </a:solidFill>
                <a:latin typeface="Calibri"/>
                <a:ea typeface="Calibri"/>
                <a:cs typeface="Calibri"/>
                <a:sym typeface="Calibri"/>
              </a:rPr>
              <a:t>Étape 1 : </a:t>
            </a:r>
            <a:r>
              <a:rPr b="1" i="0" lang="en-GB" sz="1400" u="none">
                <a:solidFill>
                  <a:srgbClr val="333333"/>
                </a:solidFill>
                <a:latin typeface="Calibri"/>
                <a:ea typeface="Calibri"/>
                <a:cs typeface="Calibri"/>
                <a:sym typeface="Calibri"/>
              </a:rPr>
              <a:t>Identification du problème</a:t>
            </a:r>
            <a:endParaRPr b="1" sz="1400">
              <a:solidFill>
                <a:srgbClr val="333333"/>
              </a:solidFill>
              <a:latin typeface="Calibri"/>
              <a:ea typeface="Calibri"/>
              <a:cs typeface="Calibri"/>
              <a:sym typeface="Calibri"/>
            </a:endParaRPr>
          </a:p>
          <a:p>
            <a:pPr indent="0" lvl="0" marL="0" rtl="0" algn="l">
              <a:lnSpc>
                <a:spcPct val="100000"/>
              </a:lnSpc>
              <a:spcBef>
                <a:spcPts val="1100"/>
              </a:spcBef>
              <a:spcAft>
                <a:spcPts val="0"/>
              </a:spcAft>
              <a:buClr>
                <a:schemeClr val="dk1"/>
              </a:buClr>
              <a:buSzPts val="1100"/>
              <a:buFont typeface="Arial"/>
              <a:buNone/>
            </a:pPr>
            <a:r>
              <a:rPr b="0" i="0" lang="en-GB" sz="1400" u="none">
                <a:solidFill>
                  <a:srgbClr val="333333"/>
                </a:solidFill>
                <a:latin typeface="Calibri"/>
                <a:ea typeface="Calibri"/>
                <a:cs typeface="Calibri"/>
                <a:sym typeface="Calibri"/>
              </a:rPr>
              <a:t>La première étape consiste à identifier les problèmes spécifiques que les personnes rencontrent dans leurs interactions avec les services publics/autorités locales ; ces problèmes ont normalement été mis en évidence et priorisés à la phase d’analyse des problèmes du processus de TEC. </a:t>
            </a:r>
            <a:endParaRPr b="1" sz="1400">
              <a:solidFill>
                <a:srgbClr val="333333"/>
              </a:solidFill>
              <a:latin typeface="Calibri"/>
              <a:ea typeface="Calibri"/>
              <a:cs typeface="Calibri"/>
              <a:sym typeface="Calibri"/>
            </a:endParaRPr>
          </a:p>
          <a:p>
            <a:pPr indent="0" lvl="0" marL="0" rtl="0" algn="just">
              <a:lnSpc>
                <a:spcPct val="100000"/>
              </a:lnSpc>
              <a:spcBef>
                <a:spcPts val="1400"/>
              </a:spcBef>
              <a:spcAft>
                <a:spcPts val="0"/>
              </a:spcAft>
              <a:buClr>
                <a:schemeClr val="dk1"/>
              </a:buClr>
              <a:buSzPts val="1100"/>
              <a:buFont typeface="Arial"/>
              <a:buNone/>
            </a:pPr>
            <a:r>
              <a:rPr b="1" i="0" lang="en-GB" sz="1400" u="none">
                <a:solidFill>
                  <a:srgbClr val="008CAA"/>
                </a:solidFill>
                <a:latin typeface="Calibri"/>
                <a:ea typeface="Calibri"/>
                <a:cs typeface="Calibri"/>
                <a:sym typeface="Calibri"/>
              </a:rPr>
              <a:t>Étape 2 : </a:t>
            </a:r>
            <a:r>
              <a:rPr b="1" i="0" lang="en-GB" sz="1400" u="none">
                <a:solidFill>
                  <a:srgbClr val="333333"/>
                </a:solidFill>
                <a:latin typeface="Calibri"/>
                <a:ea typeface="Calibri"/>
                <a:cs typeface="Calibri"/>
                <a:sym typeface="Calibri"/>
              </a:rPr>
              <a:t>Identification des informations pertinentes</a:t>
            </a:r>
            <a:endParaRPr b="1" sz="1400">
              <a:solidFill>
                <a:srgbClr val="333333"/>
              </a:solidFill>
              <a:latin typeface="Calibri"/>
              <a:ea typeface="Calibri"/>
              <a:cs typeface="Calibri"/>
              <a:sym typeface="Calibri"/>
            </a:endParaRPr>
          </a:p>
          <a:p>
            <a:pPr indent="0" lvl="0" marL="0" rtl="0" algn="l">
              <a:lnSpc>
                <a:spcPct val="100000"/>
              </a:lnSpc>
              <a:spcBef>
                <a:spcPts val="1100"/>
              </a:spcBef>
              <a:spcAft>
                <a:spcPts val="0"/>
              </a:spcAft>
              <a:buClr>
                <a:schemeClr val="dk1"/>
              </a:buClr>
              <a:buSzPts val="1100"/>
              <a:buFont typeface="Arial"/>
              <a:buNone/>
            </a:pPr>
            <a:r>
              <a:rPr b="0" i="0" lang="en-GB" sz="1400" u="none">
                <a:solidFill>
                  <a:srgbClr val="333333"/>
                </a:solidFill>
                <a:latin typeface="Calibri"/>
                <a:ea typeface="Calibri"/>
                <a:cs typeface="Calibri"/>
                <a:sym typeface="Calibri"/>
              </a:rPr>
              <a:t>Cette étape sera facilitée si le pays dispose d’une loi sur le droit à l’information ou s’il a une culture d’ouverture à l’égard de la collecte d’information, car cela est essentiel pour une budgétisation participative et une redevabilité efficaces. Lorsque vous cherchez à obtenir des informations, vous devez garder à l’esprit les règles et procédures que les agents de service public doivent respecter, ainsi que les faits et données relatifs aux problèmes spécifiques à résoudre.   </a:t>
            </a:r>
            <a:endParaRPr sz="1400">
              <a:solidFill>
                <a:srgbClr val="333333"/>
              </a:solidFill>
              <a:latin typeface="Calibri"/>
              <a:ea typeface="Calibri"/>
              <a:cs typeface="Calibri"/>
              <a:sym typeface="Calibri"/>
            </a:endParaRPr>
          </a:p>
          <a:p>
            <a:pPr indent="0" lvl="0" marL="0" rtl="0" algn="l">
              <a:lnSpc>
                <a:spcPct val="100000"/>
              </a:lnSpc>
              <a:spcBef>
                <a:spcPts val="1400"/>
              </a:spcBef>
              <a:spcAft>
                <a:spcPts val="0"/>
              </a:spcAft>
              <a:buClr>
                <a:schemeClr val="dk1"/>
              </a:buClr>
              <a:buSzPts val="1100"/>
              <a:buFont typeface="Arial"/>
              <a:buNone/>
            </a:pPr>
            <a:r>
              <a:t/>
            </a:r>
            <a:endParaRPr sz="1400">
              <a:solidFill>
                <a:srgbClr val="333333"/>
              </a:solidFill>
              <a:latin typeface="Calibri"/>
              <a:ea typeface="Calibri"/>
              <a:cs typeface="Calibri"/>
              <a:sym typeface="Calibri"/>
            </a:endParaRPr>
          </a:p>
          <a:p>
            <a:pPr indent="-228600" lvl="0" marL="228600" rtl="0" algn="l">
              <a:lnSpc>
                <a:spcPct val="100000"/>
              </a:lnSpc>
              <a:spcBef>
                <a:spcPts val="1100"/>
              </a:spcBef>
              <a:spcAft>
                <a:spcPts val="0"/>
              </a:spcAft>
              <a:buClr>
                <a:srgbClr val="008CAA"/>
              </a:buClr>
              <a:buSzPts val="1400"/>
              <a:buFont typeface="Noto Sans Symbols"/>
              <a:buChar char="●"/>
            </a:pPr>
            <a:r>
              <a:rPr b="0" i="0" lang="en-GB" sz="1400" u="none">
                <a:solidFill>
                  <a:srgbClr val="333333"/>
                </a:solidFill>
                <a:latin typeface="Calibri"/>
                <a:ea typeface="Calibri"/>
                <a:cs typeface="Calibri"/>
                <a:sym typeface="Calibri"/>
              </a:rPr>
              <a:t>Consultez les budgets, les plans et les politiques : l’audit social est un instrument permettant de vérifier si un programme ou service public fonctionne sur le terrain conformément à ce qui était énoncé dans ses objectifs, budgets, plans, documents, politiques et rapports. </a:t>
            </a:r>
            <a:endParaRPr sz="1400">
              <a:solidFill>
                <a:srgbClr val="333333"/>
              </a:solidFill>
              <a:latin typeface="Calibri"/>
              <a:ea typeface="Calibri"/>
              <a:cs typeface="Calibri"/>
              <a:sym typeface="Calibri"/>
            </a:endParaRPr>
          </a:p>
          <a:p>
            <a:pPr indent="-228600" lvl="0" marL="228600" rtl="0" algn="l">
              <a:lnSpc>
                <a:spcPct val="100000"/>
              </a:lnSpc>
              <a:spcBef>
                <a:spcPts val="700"/>
              </a:spcBef>
              <a:spcAft>
                <a:spcPts val="0"/>
              </a:spcAft>
              <a:buClr>
                <a:srgbClr val="008CAA"/>
              </a:buClr>
              <a:buSzPts val="1400"/>
              <a:buFont typeface="Noto Sans Symbols"/>
              <a:buChar char="●"/>
            </a:pPr>
            <a:r>
              <a:rPr b="0" i="0" lang="en-GB" sz="1400" u="none">
                <a:solidFill>
                  <a:srgbClr val="333333"/>
                </a:solidFill>
                <a:latin typeface="Calibri"/>
                <a:ea typeface="Calibri"/>
                <a:cs typeface="Calibri"/>
                <a:sym typeface="Calibri"/>
              </a:rPr>
              <a:t>Comparez les dépenses réelles aux montants inscrits dans les budgets.</a:t>
            </a:r>
            <a:endParaRPr sz="1400">
              <a:solidFill>
                <a:srgbClr val="333333"/>
              </a:solidFill>
              <a:latin typeface="Calibri"/>
              <a:ea typeface="Calibri"/>
              <a:cs typeface="Calibri"/>
              <a:sym typeface="Calibri"/>
            </a:endParaRPr>
          </a:p>
          <a:p>
            <a:pPr indent="-228600" lvl="0" marL="228600" rtl="0" algn="l">
              <a:lnSpc>
                <a:spcPct val="100000"/>
              </a:lnSpc>
              <a:spcBef>
                <a:spcPts val="700"/>
              </a:spcBef>
              <a:spcAft>
                <a:spcPts val="0"/>
              </a:spcAft>
              <a:buClr>
                <a:srgbClr val="008CAA"/>
              </a:buClr>
              <a:buSzPts val="1400"/>
              <a:buFont typeface="Noto Sans Symbols"/>
              <a:buChar char="●"/>
            </a:pPr>
            <a:r>
              <a:rPr b="0" i="0" lang="en-GB" sz="1400" u="none">
                <a:solidFill>
                  <a:srgbClr val="333333"/>
                </a:solidFill>
                <a:latin typeface="Calibri"/>
                <a:ea typeface="Calibri"/>
                <a:cs typeface="Calibri"/>
                <a:sym typeface="Calibri"/>
              </a:rPr>
              <a:t>Évaluez la mise en œuvre et la qualité des services/programmes fournis par le gouvernement.</a:t>
            </a:r>
            <a:endParaRPr sz="1400">
              <a:solidFill>
                <a:srgbClr val="333333"/>
              </a:solidFill>
              <a:latin typeface="Calibri"/>
              <a:ea typeface="Calibri"/>
              <a:cs typeface="Calibri"/>
              <a:sym typeface="Calibri"/>
            </a:endParaRPr>
          </a:p>
          <a:p>
            <a:pPr indent="0" lvl="0" marL="0" rtl="0" algn="just">
              <a:lnSpc>
                <a:spcPct val="100000"/>
              </a:lnSpc>
              <a:spcBef>
                <a:spcPts val="1100"/>
              </a:spcBef>
              <a:spcAft>
                <a:spcPts val="0"/>
              </a:spcAft>
              <a:buClr>
                <a:schemeClr val="dk1"/>
              </a:buClr>
              <a:buSzPts val="1100"/>
              <a:buFont typeface="Arial"/>
              <a:buNone/>
            </a:pPr>
            <a:r>
              <a:rPr b="1" i="0" lang="en-GB" sz="1400" u="none">
                <a:solidFill>
                  <a:srgbClr val="008CAA"/>
                </a:solidFill>
                <a:latin typeface="Calibri"/>
                <a:ea typeface="Calibri"/>
                <a:cs typeface="Calibri"/>
                <a:sym typeface="Calibri"/>
              </a:rPr>
              <a:t>Étape 3 : </a:t>
            </a:r>
            <a:r>
              <a:rPr b="1" i="0" lang="en-GB" sz="1400" u="none">
                <a:solidFill>
                  <a:srgbClr val="333333"/>
                </a:solidFill>
                <a:latin typeface="Calibri"/>
                <a:ea typeface="Calibri"/>
                <a:cs typeface="Calibri"/>
                <a:sym typeface="Calibri"/>
              </a:rPr>
              <a:t>Planification du recueil des informations</a:t>
            </a:r>
            <a:endParaRPr b="1" sz="1400">
              <a:solidFill>
                <a:srgbClr val="333333"/>
              </a:solidFill>
              <a:latin typeface="Calibri"/>
              <a:ea typeface="Calibri"/>
              <a:cs typeface="Calibri"/>
              <a:sym typeface="Calibri"/>
            </a:endParaRPr>
          </a:p>
          <a:p>
            <a:pPr indent="-228600" lvl="0" marL="228600" rtl="0" algn="l">
              <a:lnSpc>
                <a:spcPct val="100000"/>
              </a:lnSpc>
              <a:spcBef>
                <a:spcPts val="1100"/>
              </a:spcBef>
              <a:spcAft>
                <a:spcPts val="0"/>
              </a:spcAft>
              <a:buClr>
                <a:srgbClr val="008CAA"/>
              </a:buClr>
              <a:buSzPts val="1400"/>
              <a:buFont typeface="Noto Sans Symbols"/>
              <a:buChar char="●"/>
            </a:pPr>
            <a:r>
              <a:rPr b="0" i="0" lang="en-GB" sz="1400" u="none">
                <a:solidFill>
                  <a:srgbClr val="333333"/>
                </a:solidFill>
                <a:latin typeface="Calibri"/>
                <a:ea typeface="Calibri"/>
                <a:cs typeface="Calibri"/>
                <a:sym typeface="Calibri"/>
              </a:rPr>
              <a:t>Renseignez-vous pour savoir si les bonnes catégories d’information sont générées, qui les génère, et elles peuvent être consultées. </a:t>
            </a:r>
            <a:endParaRPr sz="1400">
              <a:solidFill>
                <a:srgbClr val="333333"/>
              </a:solidFill>
              <a:latin typeface="Calibri"/>
              <a:ea typeface="Calibri"/>
              <a:cs typeface="Calibri"/>
              <a:sym typeface="Calibri"/>
            </a:endParaRPr>
          </a:p>
          <a:p>
            <a:pPr indent="-228600" lvl="0" marL="228600" rtl="0" algn="l">
              <a:lnSpc>
                <a:spcPct val="100000"/>
              </a:lnSpc>
              <a:spcBef>
                <a:spcPts val="700"/>
              </a:spcBef>
              <a:spcAft>
                <a:spcPts val="0"/>
              </a:spcAft>
              <a:buClr>
                <a:srgbClr val="333333"/>
              </a:buClr>
              <a:buSzPts val="1400"/>
              <a:buFont typeface="Calibri"/>
              <a:buChar char="●"/>
            </a:pPr>
            <a:r>
              <a:rPr b="0" i="0" lang="en-GB" sz="1400" u="none">
                <a:solidFill>
                  <a:srgbClr val="333333"/>
                </a:solidFill>
                <a:latin typeface="Calibri"/>
                <a:ea typeface="Calibri"/>
                <a:cs typeface="Calibri"/>
                <a:sym typeface="Calibri"/>
              </a:rPr>
              <a:t>Élaborez une liste de questions qui orientera le travail de suivi citoyen. Pour recueillir les bonnes informations, les participants doivent dresser une liste de questions qui leur permettront d’obtenir des réponses sur des aspects particuliers du programme/service qu’ils auditent. Vous trouverez des exemples de questions dans le modèle d’audit social fourni plus bas. </a:t>
            </a:r>
            <a:endParaRPr sz="1400">
              <a:solidFill>
                <a:srgbClr val="333333"/>
              </a:solidFill>
              <a:latin typeface="Calibri"/>
              <a:ea typeface="Calibri"/>
              <a:cs typeface="Calibri"/>
              <a:sym typeface="Calibri"/>
            </a:endParaRPr>
          </a:p>
          <a:p>
            <a:pPr indent="-228600" lvl="0" marL="228600" rtl="0" algn="l">
              <a:lnSpc>
                <a:spcPct val="100000"/>
              </a:lnSpc>
              <a:spcBef>
                <a:spcPts val="700"/>
              </a:spcBef>
              <a:spcAft>
                <a:spcPts val="0"/>
              </a:spcAft>
              <a:buClr>
                <a:srgbClr val="008CAA"/>
              </a:buClr>
              <a:buSzPts val="1400"/>
              <a:buFont typeface="Noto Sans Symbols"/>
              <a:buChar char="●"/>
            </a:pPr>
            <a:r>
              <a:rPr b="0" i="0" lang="en-GB" sz="1400" u="none">
                <a:solidFill>
                  <a:srgbClr val="333333"/>
                </a:solidFill>
                <a:latin typeface="Calibri"/>
                <a:ea typeface="Calibri"/>
                <a:cs typeface="Calibri"/>
                <a:sym typeface="Calibri"/>
              </a:rPr>
              <a:t>Formez les participants, les résidents ou la communauté aux méthodes. L’audit est réalisé par de grands groupes de personnes/résidents et ceux-ci doivent être formés. Les participants suivent une formation pour pouvoir :  </a:t>
            </a:r>
            <a:endParaRPr sz="1400">
              <a:solidFill>
                <a:srgbClr val="333333"/>
              </a:solidFill>
              <a:latin typeface="Calibri"/>
              <a:ea typeface="Calibri"/>
              <a:cs typeface="Calibri"/>
              <a:sym typeface="Calibri"/>
            </a:endParaRPr>
          </a:p>
          <a:p>
            <a:pPr indent="-358775" lvl="0" marL="540385" rtl="0" algn="l">
              <a:lnSpc>
                <a:spcPct val="100000"/>
              </a:lnSpc>
              <a:spcBef>
                <a:spcPts val="700"/>
              </a:spcBef>
              <a:spcAft>
                <a:spcPts val="0"/>
              </a:spcAft>
              <a:buClr>
                <a:srgbClr val="008CAA"/>
              </a:buClr>
              <a:buSzPts val="1400"/>
              <a:buFont typeface="Calibri"/>
              <a:buAutoNum type="alphaLcPeriod"/>
            </a:pPr>
            <a:r>
              <a:rPr b="0" i="0" lang="en-GB" sz="1400" u="none">
                <a:solidFill>
                  <a:srgbClr val="333333"/>
                </a:solidFill>
                <a:latin typeface="Calibri"/>
                <a:ea typeface="Calibri"/>
                <a:cs typeface="Calibri"/>
                <a:sym typeface="Calibri"/>
              </a:rPr>
              <a:t>Comprendre les politiques publiques et les documents liés au budget.</a:t>
            </a:r>
            <a:endParaRPr sz="1400">
              <a:solidFill>
                <a:srgbClr val="333333"/>
              </a:solidFill>
              <a:latin typeface="Calibri"/>
              <a:ea typeface="Calibri"/>
              <a:cs typeface="Calibri"/>
              <a:sym typeface="Calibri"/>
            </a:endParaRPr>
          </a:p>
          <a:p>
            <a:pPr indent="-317500" lvl="0" marL="457200" rtl="0" algn="l">
              <a:lnSpc>
                <a:spcPct val="100000"/>
              </a:lnSpc>
              <a:spcBef>
                <a:spcPts val="700"/>
              </a:spcBef>
              <a:spcAft>
                <a:spcPts val="0"/>
              </a:spcAft>
              <a:buClr>
                <a:srgbClr val="008CAA"/>
              </a:buClr>
              <a:buSzPts val="1400"/>
              <a:buFont typeface="Calibri"/>
              <a:buAutoNum type="alphaLcPeriod"/>
            </a:pPr>
            <a:r>
              <a:rPr b="0" i="0" lang="en-GB" sz="1400" u="none">
                <a:solidFill>
                  <a:srgbClr val="333333"/>
                </a:solidFill>
                <a:latin typeface="Calibri"/>
                <a:ea typeface="Calibri"/>
                <a:cs typeface="Calibri"/>
                <a:sym typeface="Calibri"/>
              </a:rPr>
              <a:t>Recueillir et comprendre des informations pendant l’audit.</a:t>
            </a:r>
            <a:endParaRPr sz="1400">
              <a:solidFill>
                <a:srgbClr val="333333"/>
              </a:solidFill>
              <a:latin typeface="Calibri"/>
              <a:ea typeface="Calibri"/>
              <a:cs typeface="Calibri"/>
              <a:sym typeface="Calibri"/>
            </a:endParaRPr>
          </a:p>
          <a:p>
            <a:pPr indent="-317500" lvl="0" marL="457200" rtl="0" algn="l">
              <a:lnSpc>
                <a:spcPct val="100000"/>
              </a:lnSpc>
              <a:spcBef>
                <a:spcPts val="700"/>
              </a:spcBef>
              <a:spcAft>
                <a:spcPts val="0"/>
              </a:spcAft>
              <a:buClr>
                <a:srgbClr val="333333"/>
              </a:buClr>
              <a:buSzPts val="1400"/>
              <a:buFont typeface="Calibri"/>
              <a:buAutoNum type="alphaLcPeriod"/>
            </a:pPr>
            <a:r>
              <a:rPr b="0" i="0" lang="en-GB" sz="1400" u="none">
                <a:solidFill>
                  <a:srgbClr val="333333"/>
                </a:solidFill>
                <a:latin typeface="Calibri"/>
                <a:ea typeface="Calibri"/>
                <a:cs typeface="Calibri"/>
                <a:sym typeface="Calibri"/>
              </a:rPr>
              <a:t>Interpréter les informations et formuler des questions.</a:t>
            </a:r>
            <a:endParaRPr sz="1400">
              <a:solidFill>
                <a:srgbClr val="333333"/>
              </a:solidFill>
              <a:latin typeface="Calibri"/>
              <a:ea typeface="Calibri"/>
              <a:cs typeface="Calibri"/>
              <a:sym typeface="Calibri"/>
            </a:endParaRPr>
          </a:p>
          <a:p>
            <a:pPr indent="0" lvl="0" marL="0" rtl="0" algn="just">
              <a:lnSpc>
                <a:spcPct val="100000"/>
              </a:lnSpc>
              <a:spcBef>
                <a:spcPts val="1100"/>
              </a:spcBef>
              <a:spcAft>
                <a:spcPts val="0"/>
              </a:spcAft>
              <a:buSzPts val="1100"/>
              <a:buNone/>
            </a:pPr>
            <a:r>
              <a:rPr b="1" i="0" lang="en-GB" sz="1400" u="none">
                <a:solidFill>
                  <a:srgbClr val="008CAA"/>
                </a:solidFill>
                <a:latin typeface="Calibri"/>
                <a:ea typeface="Calibri"/>
                <a:cs typeface="Calibri"/>
                <a:sym typeface="Calibri"/>
              </a:rPr>
              <a:t>Étape 4 : </a:t>
            </a:r>
            <a:r>
              <a:rPr b="1" i="0" lang="en-GB" sz="1400" u="none">
                <a:solidFill>
                  <a:srgbClr val="333333"/>
                </a:solidFill>
                <a:latin typeface="Calibri"/>
                <a:ea typeface="Calibri"/>
                <a:cs typeface="Calibri"/>
                <a:sym typeface="Calibri"/>
              </a:rPr>
              <a:t>Obtention des informations</a:t>
            </a:r>
            <a:endParaRPr b="1" sz="1400">
              <a:solidFill>
                <a:srgbClr val="333333"/>
              </a:solidFill>
              <a:latin typeface="Calibri"/>
              <a:ea typeface="Calibri"/>
              <a:cs typeface="Calibri"/>
              <a:sym typeface="Calibri"/>
            </a:endParaRPr>
          </a:p>
          <a:p>
            <a:pPr indent="0" lvl="0" marL="0" rtl="0" algn="l">
              <a:lnSpc>
                <a:spcPct val="100000"/>
              </a:lnSpc>
              <a:spcBef>
                <a:spcPts val="1100"/>
              </a:spcBef>
              <a:spcAft>
                <a:spcPts val="0"/>
              </a:spcAft>
              <a:buSzPts val="1100"/>
              <a:buNone/>
            </a:pPr>
            <a:r>
              <a:rPr b="0" i="0" lang="en-GB" sz="1400" u="none">
                <a:solidFill>
                  <a:srgbClr val="333333"/>
                </a:solidFill>
                <a:latin typeface="Calibri"/>
                <a:ea typeface="Calibri"/>
                <a:cs typeface="Calibri"/>
                <a:sym typeface="Calibri"/>
              </a:rPr>
              <a:t>Cette étape consiste à accéder aux informations requises ou identifiées. Dans plusieurs pays, la bureaucratie empêche d’accéder aux fonctions et aux informations des service public. </a:t>
            </a:r>
            <a:endParaRPr sz="1400">
              <a:solidFill>
                <a:srgbClr val="333333"/>
              </a:solidFill>
              <a:latin typeface="Calibri"/>
              <a:ea typeface="Calibri"/>
              <a:cs typeface="Calibri"/>
              <a:sym typeface="Calibri"/>
            </a:endParaRPr>
          </a:p>
          <a:p>
            <a:pPr indent="-270510" lvl="0" marL="270510" rtl="0" algn="l">
              <a:lnSpc>
                <a:spcPct val="100000"/>
              </a:lnSpc>
              <a:spcBef>
                <a:spcPts val="1400"/>
              </a:spcBef>
              <a:spcAft>
                <a:spcPts val="0"/>
              </a:spcAft>
              <a:buClr>
                <a:srgbClr val="008CAA"/>
              </a:buClr>
              <a:buSzPts val="1400"/>
              <a:buFont typeface="Calibri"/>
              <a:buAutoNum type="arabicPeriod"/>
            </a:pPr>
            <a:r>
              <a:rPr b="0" i="0" lang="en-GB" sz="1400" u="none">
                <a:solidFill>
                  <a:srgbClr val="333333"/>
                </a:solidFill>
                <a:latin typeface="Calibri"/>
                <a:ea typeface="Calibri"/>
                <a:cs typeface="Calibri"/>
                <a:sym typeface="Calibri"/>
              </a:rPr>
              <a:t>Identifiez et analysez systématiquement les documents pertinents et obtenez-en des copies certifiées.</a:t>
            </a:r>
            <a:endParaRPr sz="1400">
              <a:solidFill>
                <a:srgbClr val="333333"/>
              </a:solidFill>
              <a:latin typeface="Calibri"/>
              <a:ea typeface="Calibri"/>
              <a:cs typeface="Calibri"/>
              <a:sym typeface="Calibri"/>
            </a:endParaRPr>
          </a:p>
          <a:p>
            <a:pPr indent="-270510" lvl="0" marL="270510" rtl="0" algn="l">
              <a:lnSpc>
                <a:spcPct val="100000"/>
              </a:lnSpc>
              <a:spcBef>
                <a:spcPts val="700"/>
              </a:spcBef>
              <a:spcAft>
                <a:spcPts val="0"/>
              </a:spcAft>
              <a:buClr>
                <a:srgbClr val="008CAA"/>
              </a:buClr>
              <a:buSzPts val="1400"/>
              <a:buFont typeface="Calibri"/>
              <a:buAutoNum type="arabicPeriod"/>
            </a:pPr>
            <a:r>
              <a:rPr b="0" i="0" lang="en-GB" sz="1400" u="none">
                <a:solidFill>
                  <a:srgbClr val="333333"/>
                </a:solidFill>
                <a:latin typeface="Calibri"/>
                <a:ea typeface="Calibri"/>
                <a:cs typeface="Calibri"/>
                <a:sym typeface="Calibri"/>
              </a:rPr>
              <a:t>Examinez les documents pour voir s’il existe une différence entre le montant prévu au budget et le montant réellement dépensé. L’examen vise à répondre aux questions suivantes : « L’argent a-t-il été dépensé sur les bonnes choses et sur ce qui était prévu au budget ? » « Est-ce le meilleur produit que l’on peut acheter à ce prix-là ? »</a:t>
            </a:r>
            <a:endParaRPr sz="1400">
              <a:solidFill>
                <a:srgbClr val="333333"/>
              </a:solidFill>
              <a:latin typeface="Calibri"/>
              <a:ea typeface="Calibri"/>
              <a:cs typeface="Calibri"/>
              <a:sym typeface="Calibri"/>
            </a:endParaRPr>
          </a:p>
          <a:p>
            <a:pPr indent="-270510" lvl="0" marL="270510" rtl="0" algn="l">
              <a:lnSpc>
                <a:spcPct val="100000"/>
              </a:lnSpc>
              <a:spcBef>
                <a:spcPts val="700"/>
              </a:spcBef>
              <a:spcAft>
                <a:spcPts val="0"/>
              </a:spcAft>
              <a:buClr>
                <a:srgbClr val="008CAA"/>
              </a:buClr>
              <a:buSzPts val="1400"/>
              <a:buFont typeface="Calibri"/>
              <a:buAutoNum type="arabicPeriod"/>
            </a:pPr>
            <a:r>
              <a:rPr b="0" i="0" lang="en-GB" sz="1400" u="none">
                <a:solidFill>
                  <a:srgbClr val="333333"/>
                </a:solidFill>
                <a:latin typeface="Calibri"/>
                <a:ea typeface="Calibri"/>
                <a:cs typeface="Calibri"/>
                <a:sym typeface="Calibri"/>
              </a:rPr>
              <a:t>Cette inspection nécessite la participation de personnes ayant une expertise technique et une bonne connaissance des conditions locales. </a:t>
            </a:r>
            <a:endParaRPr sz="1400">
              <a:solidFill>
                <a:srgbClr val="333333"/>
              </a:solidFill>
              <a:latin typeface="Calibri"/>
              <a:ea typeface="Calibri"/>
              <a:cs typeface="Calibri"/>
              <a:sym typeface="Calibri"/>
            </a:endParaRPr>
          </a:p>
          <a:p>
            <a:pPr indent="0" lvl="0" marL="0" rtl="0" algn="just">
              <a:lnSpc>
                <a:spcPct val="100000"/>
              </a:lnSpc>
              <a:spcBef>
                <a:spcPts val="1100"/>
              </a:spcBef>
              <a:spcAft>
                <a:spcPts val="0"/>
              </a:spcAft>
              <a:buSzPts val="1100"/>
              <a:buNone/>
            </a:pPr>
            <a:r>
              <a:rPr b="1" i="0" lang="en-GB" sz="1400" u="none">
                <a:solidFill>
                  <a:srgbClr val="008CAA"/>
                </a:solidFill>
                <a:latin typeface="Calibri"/>
                <a:ea typeface="Calibri"/>
                <a:cs typeface="Calibri"/>
                <a:sym typeface="Calibri"/>
              </a:rPr>
              <a:t>Étape 5 : </a:t>
            </a:r>
            <a:r>
              <a:rPr b="1" i="0" lang="en-GB" sz="1400" u="none">
                <a:solidFill>
                  <a:srgbClr val="333333"/>
                </a:solidFill>
                <a:latin typeface="Calibri"/>
                <a:ea typeface="Calibri"/>
                <a:cs typeface="Calibri"/>
                <a:sym typeface="Calibri"/>
              </a:rPr>
              <a:t>Vérification des informations</a:t>
            </a:r>
            <a:endParaRPr b="1" sz="1200">
              <a:solidFill>
                <a:srgbClr val="333333"/>
              </a:solidFill>
              <a:latin typeface="Calibri"/>
              <a:ea typeface="Calibri"/>
              <a:cs typeface="Calibri"/>
              <a:sym typeface="Calibri"/>
            </a:endParaRPr>
          </a:p>
          <a:p>
            <a:pPr indent="-270510" lvl="0" marL="270510" rtl="0" algn="l">
              <a:lnSpc>
                <a:spcPct val="100000"/>
              </a:lnSpc>
              <a:spcBef>
                <a:spcPts val="1100"/>
              </a:spcBef>
              <a:spcAft>
                <a:spcPts val="0"/>
              </a:spcAft>
              <a:buClr>
                <a:srgbClr val="008CAA"/>
              </a:buClr>
              <a:buSzPts val="1400"/>
              <a:buFont typeface="Calibri"/>
              <a:buAutoNum type="arabicPeriod"/>
            </a:pPr>
            <a:r>
              <a:rPr b="0" i="0" lang="en-GB" sz="1400" u="none">
                <a:solidFill>
                  <a:srgbClr val="333333"/>
                </a:solidFill>
                <a:latin typeface="Calibri"/>
                <a:ea typeface="Calibri"/>
                <a:cs typeface="Calibri"/>
                <a:sym typeface="Calibri"/>
              </a:rPr>
              <a:t>Rassemblez et simplifiez les informations dans un format accessible avant de les communiquer aux individus et à la communauté. Certains citoyens n’ont peut-être pas les connaissances techniques nécessaires pour comprendre les documents originaux. Les informations complexes issues des documents du projet doivent donc être résumées et présentées dans un format simplifié. </a:t>
            </a:r>
            <a:endParaRPr sz="1400">
              <a:solidFill>
                <a:srgbClr val="333333"/>
              </a:solidFill>
              <a:latin typeface="Calibri"/>
              <a:ea typeface="Calibri"/>
              <a:cs typeface="Calibri"/>
              <a:sym typeface="Calibri"/>
            </a:endParaRPr>
          </a:p>
          <a:p>
            <a:pPr indent="-358775" lvl="0" marL="540385" rtl="0" algn="l">
              <a:lnSpc>
                <a:spcPct val="100000"/>
              </a:lnSpc>
              <a:spcBef>
                <a:spcPts val="700"/>
              </a:spcBef>
              <a:spcAft>
                <a:spcPts val="0"/>
              </a:spcAft>
              <a:buClr>
                <a:srgbClr val="008CAA"/>
              </a:buClr>
              <a:buSzPts val="1400"/>
              <a:buFont typeface="Noto Sans Symbols"/>
              <a:buChar char="●"/>
            </a:pPr>
            <a:r>
              <a:rPr b="0" i="0" lang="en-GB" sz="1400" u="none">
                <a:solidFill>
                  <a:srgbClr val="333333"/>
                </a:solidFill>
                <a:latin typeface="Calibri"/>
                <a:ea typeface="Calibri"/>
                <a:cs typeface="Calibri"/>
                <a:sym typeface="Calibri"/>
              </a:rPr>
              <a:t>Vérifiez les informations avec les membres de la communauté, qui sont eux-mêmes des sources d’information importantes. </a:t>
            </a:r>
            <a:endParaRPr sz="1400">
              <a:solidFill>
                <a:srgbClr val="333333"/>
              </a:solidFill>
              <a:latin typeface="Calibri"/>
              <a:ea typeface="Calibri"/>
              <a:cs typeface="Calibri"/>
              <a:sym typeface="Calibri"/>
            </a:endParaRPr>
          </a:p>
          <a:p>
            <a:pPr indent="0" lvl="0" marL="0" rtl="0" algn="l">
              <a:lnSpc>
                <a:spcPct val="100000"/>
              </a:lnSpc>
              <a:spcBef>
                <a:spcPts val="700"/>
              </a:spcBef>
              <a:spcAft>
                <a:spcPts val="0"/>
              </a:spcAft>
              <a:buSzPts val="1100"/>
              <a:buNone/>
            </a:pPr>
            <a:r>
              <a:t/>
            </a:r>
            <a:endParaRPr sz="1400">
              <a:solidFill>
                <a:srgbClr val="333333"/>
              </a:solidFill>
              <a:latin typeface="Calibri"/>
              <a:ea typeface="Calibri"/>
              <a:cs typeface="Calibri"/>
              <a:sym typeface="Calibri"/>
            </a:endParaRPr>
          </a:p>
          <a:p>
            <a:pPr indent="-358775" lvl="0" marL="540385" rtl="0" algn="l">
              <a:lnSpc>
                <a:spcPct val="100000"/>
              </a:lnSpc>
              <a:spcBef>
                <a:spcPts val="1100"/>
              </a:spcBef>
              <a:spcAft>
                <a:spcPts val="0"/>
              </a:spcAft>
              <a:buClr>
                <a:srgbClr val="008CAA"/>
              </a:buClr>
              <a:buSzPts val="1400"/>
              <a:buFont typeface="Noto Sans Symbols"/>
              <a:buChar char="●"/>
            </a:pPr>
            <a:r>
              <a:rPr b="0" i="0" lang="en-GB" sz="1400" u="none">
                <a:solidFill>
                  <a:srgbClr val="333333"/>
                </a:solidFill>
                <a:latin typeface="Calibri"/>
                <a:ea typeface="Calibri"/>
                <a:cs typeface="Calibri"/>
                <a:sym typeface="Calibri"/>
              </a:rPr>
              <a:t>Les enquêteurs sur le terrain doivent avoir une connaissance approfondie du problème à l’avance, des difficultés rencontrées, et des actes de manipulation commis dans les cas de corruption.</a:t>
            </a:r>
            <a:endParaRPr sz="1400">
              <a:solidFill>
                <a:srgbClr val="333333"/>
              </a:solidFill>
              <a:latin typeface="Calibri"/>
              <a:ea typeface="Calibri"/>
              <a:cs typeface="Calibri"/>
              <a:sym typeface="Calibri"/>
            </a:endParaRPr>
          </a:p>
          <a:p>
            <a:pPr indent="0" lvl="0" marL="0" rtl="0" algn="just">
              <a:lnSpc>
                <a:spcPct val="100000"/>
              </a:lnSpc>
              <a:spcBef>
                <a:spcPts val="1100"/>
              </a:spcBef>
              <a:spcAft>
                <a:spcPts val="0"/>
              </a:spcAft>
              <a:buSzPts val="1100"/>
              <a:buNone/>
            </a:pPr>
            <a:r>
              <a:rPr b="1" i="0" lang="en-GB" sz="1400" u="none">
                <a:solidFill>
                  <a:srgbClr val="008CAA"/>
                </a:solidFill>
                <a:latin typeface="Calibri"/>
                <a:ea typeface="Calibri"/>
                <a:cs typeface="Calibri"/>
                <a:sym typeface="Calibri"/>
              </a:rPr>
              <a:t>Étape 6 : </a:t>
            </a:r>
            <a:r>
              <a:rPr b="1" i="0" lang="en-GB" sz="1400" u="none">
                <a:solidFill>
                  <a:srgbClr val="333333"/>
                </a:solidFill>
                <a:latin typeface="Calibri"/>
                <a:ea typeface="Calibri"/>
                <a:cs typeface="Calibri"/>
                <a:sym typeface="Calibri"/>
              </a:rPr>
              <a:t>Audit des informations</a:t>
            </a:r>
            <a:endParaRPr b="1" sz="1400">
              <a:solidFill>
                <a:srgbClr val="333333"/>
              </a:solidFill>
              <a:latin typeface="Calibri"/>
              <a:ea typeface="Calibri"/>
              <a:cs typeface="Calibri"/>
              <a:sym typeface="Calibri"/>
            </a:endParaRPr>
          </a:p>
          <a:p>
            <a:pPr indent="0" lvl="0" marL="0" rtl="0" algn="l">
              <a:lnSpc>
                <a:spcPct val="100000"/>
              </a:lnSpc>
              <a:spcBef>
                <a:spcPts val="1100"/>
              </a:spcBef>
              <a:spcAft>
                <a:spcPts val="0"/>
              </a:spcAft>
              <a:buSzPts val="1100"/>
              <a:buNone/>
            </a:pPr>
            <a:r>
              <a:rPr b="0" i="0" lang="en-GB" sz="1400" u="none">
                <a:solidFill>
                  <a:srgbClr val="333333"/>
                </a:solidFill>
                <a:latin typeface="Calibri"/>
                <a:ea typeface="Calibri"/>
                <a:cs typeface="Calibri"/>
                <a:sym typeface="Calibri"/>
              </a:rPr>
              <a:t>Cette étape implique de faciliter un audit des informations en vue d’obtenir réparation. </a:t>
            </a:r>
            <a:endParaRPr sz="1400">
              <a:solidFill>
                <a:srgbClr val="333333"/>
              </a:solidFill>
              <a:latin typeface="Calibri"/>
              <a:ea typeface="Calibri"/>
              <a:cs typeface="Calibri"/>
              <a:sym typeface="Calibri"/>
            </a:endParaRPr>
          </a:p>
          <a:p>
            <a:pPr indent="0" lvl="0" marL="0" rtl="0" algn="l">
              <a:lnSpc>
                <a:spcPct val="100000"/>
              </a:lnSpc>
              <a:spcBef>
                <a:spcPts val="1400"/>
              </a:spcBef>
              <a:spcAft>
                <a:spcPts val="0"/>
              </a:spcAft>
              <a:buSzPts val="1100"/>
              <a:buNone/>
            </a:pPr>
            <a:r>
              <a:rPr b="0" i="0" lang="en-GB" sz="1400" u="none">
                <a:solidFill>
                  <a:srgbClr val="333333"/>
                </a:solidFill>
                <a:latin typeface="Calibri"/>
                <a:ea typeface="Calibri"/>
                <a:cs typeface="Calibri"/>
                <a:sym typeface="Calibri"/>
              </a:rPr>
              <a:t>Après avoir acquis des preuves qu’il y a eu corruption, il faut trouver un moyen d’obtenir réparation pour les citoyens. Deux options sont possibles :</a:t>
            </a:r>
            <a:endParaRPr sz="1400">
              <a:solidFill>
                <a:srgbClr val="333333"/>
              </a:solidFill>
              <a:latin typeface="Calibri"/>
              <a:ea typeface="Calibri"/>
              <a:cs typeface="Calibri"/>
              <a:sym typeface="Calibri"/>
            </a:endParaRPr>
          </a:p>
          <a:p>
            <a:pPr indent="-270510" lvl="0" marL="270510" rtl="0" algn="l">
              <a:lnSpc>
                <a:spcPct val="100000"/>
              </a:lnSpc>
              <a:spcBef>
                <a:spcPts val="1400"/>
              </a:spcBef>
              <a:spcAft>
                <a:spcPts val="0"/>
              </a:spcAft>
              <a:buClr>
                <a:srgbClr val="008CAA"/>
              </a:buClr>
              <a:buSzPts val="1400"/>
              <a:buFont typeface="Calibri"/>
              <a:buAutoNum type="arabicPeriod"/>
            </a:pPr>
            <a:r>
              <a:rPr b="0" i="0" lang="en-GB" sz="1400" u="none">
                <a:solidFill>
                  <a:srgbClr val="333333"/>
                </a:solidFill>
                <a:latin typeface="Calibri"/>
                <a:ea typeface="Calibri"/>
                <a:cs typeface="Calibri"/>
                <a:sym typeface="Calibri"/>
              </a:rPr>
              <a:t>Les citoyens peuvent contacter les mécanismes institutionnels de réparation des griefs en leur fournissant les documents pertinents. </a:t>
            </a:r>
            <a:endParaRPr sz="1400">
              <a:solidFill>
                <a:srgbClr val="333333"/>
              </a:solidFill>
              <a:latin typeface="Calibri"/>
              <a:ea typeface="Calibri"/>
              <a:cs typeface="Calibri"/>
              <a:sym typeface="Calibri"/>
            </a:endParaRPr>
          </a:p>
          <a:p>
            <a:pPr indent="-317500" lvl="0" marL="457200" rtl="0" algn="l">
              <a:lnSpc>
                <a:spcPct val="100000"/>
              </a:lnSpc>
              <a:spcBef>
                <a:spcPts val="700"/>
              </a:spcBef>
              <a:spcAft>
                <a:spcPts val="0"/>
              </a:spcAft>
              <a:buClr>
                <a:srgbClr val="008CAA"/>
              </a:buClr>
              <a:buSzPts val="1400"/>
              <a:buFont typeface="Calibri"/>
              <a:buAutoNum type="arabicPeriod"/>
            </a:pPr>
            <a:r>
              <a:rPr b="0" i="0" lang="en-GB" sz="1400" u="none">
                <a:solidFill>
                  <a:srgbClr val="333333"/>
                </a:solidFill>
                <a:latin typeface="Calibri"/>
                <a:ea typeface="Calibri"/>
                <a:cs typeface="Calibri"/>
                <a:sym typeface="Calibri"/>
              </a:rPr>
              <a:t>Les citoyens peuvent contacter des forums prévus par la loi pour faciliter ce type d’audit. </a:t>
            </a:r>
            <a:endParaRPr sz="1400">
              <a:solidFill>
                <a:srgbClr val="333333"/>
              </a:solidFill>
              <a:latin typeface="Calibri"/>
              <a:ea typeface="Calibri"/>
              <a:cs typeface="Calibri"/>
              <a:sym typeface="Calibri"/>
            </a:endParaRPr>
          </a:p>
          <a:p>
            <a:pPr indent="0" lvl="0" marL="0" rtl="0" algn="just">
              <a:lnSpc>
                <a:spcPct val="100000"/>
              </a:lnSpc>
              <a:spcBef>
                <a:spcPts val="1100"/>
              </a:spcBef>
              <a:spcAft>
                <a:spcPts val="0"/>
              </a:spcAft>
              <a:buSzPts val="1100"/>
              <a:buNone/>
            </a:pPr>
            <a:r>
              <a:rPr b="1" i="0" lang="en-GB" sz="1400" u="none">
                <a:solidFill>
                  <a:srgbClr val="008CAA"/>
                </a:solidFill>
                <a:latin typeface="Calibri"/>
                <a:ea typeface="Calibri"/>
                <a:cs typeface="Calibri"/>
                <a:sym typeface="Calibri"/>
              </a:rPr>
              <a:t>Étape 7 : </a:t>
            </a:r>
            <a:r>
              <a:rPr b="1" i="0" lang="en-GB" sz="1400" u="none">
                <a:solidFill>
                  <a:srgbClr val="333333"/>
                </a:solidFill>
                <a:latin typeface="Calibri"/>
                <a:ea typeface="Calibri"/>
                <a:cs typeface="Calibri"/>
                <a:sym typeface="Calibri"/>
              </a:rPr>
              <a:t>Audience publique</a:t>
            </a:r>
            <a:endParaRPr b="1" sz="1400">
              <a:solidFill>
                <a:srgbClr val="333333"/>
              </a:solidFill>
              <a:latin typeface="Calibri"/>
              <a:ea typeface="Calibri"/>
              <a:cs typeface="Calibri"/>
              <a:sym typeface="Calibri"/>
            </a:endParaRPr>
          </a:p>
          <a:p>
            <a:pPr indent="0" lvl="0" marL="0" rtl="0" algn="l">
              <a:lnSpc>
                <a:spcPct val="100000"/>
              </a:lnSpc>
              <a:spcBef>
                <a:spcPts val="1100"/>
              </a:spcBef>
              <a:spcAft>
                <a:spcPts val="0"/>
              </a:spcAft>
              <a:buSzPts val="1100"/>
              <a:buNone/>
            </a:pPr>
            <a:r>
              <a:rPr b="0" i="0" lang="en-GB" sz="1400" u="none">
                <a:solidFill>
                  <a:srgbClr val="333333"/>
                </a:solidFill>
                <a:latin typeface="Calibri"/>
                <a:ea typeface="Calibri"/>
                <a:cs typeface="Calibri"/>
                <a:sym typeface="Calibri"/>
              </a:rPr>
              <a:t>Il s’agit de l’étape la plus importante de l’audit social, car c’est à ce moment que l’examen collectif a lieu. C’est l’aboutissement du processus d’audit social. </a:t>
            </a:r>
            <a:endParaRPr sz="1400">
              <a:solidFill>
                <a:srgbClr val="333333"/>
              </a:solidFill>
              <a:latin typeface="Calibri"/>
              <a:ea typeface="Calibri"/>
              <a:cs typeface="Calibri"/>
              <a:sym typeface="Calibri"/>
            </a:endParaRPr>
          </a:p>
          <a:p>
            <a:pPr indent="-228600" lvl="0" marL="228600" rtl="0" algn="l">
              <a:lnSpc>
                <a:spcPct val="100000"/>
              </a:lnSpc>
              <a:spcBef>
                <a:spcPts val="1400"/>
              </a:spcBef>
              <a:spcAft>
                <a:spcPts val="0"/>
              </a:spcAft>
              <a:buClr>
                <a:srgbClr val="008CAA"/>
              </a:buClr>
              <a:buSzPts val="1400"/>
              <a:buFont typeface="Noto Sans Symbols"/>
              <a:buChar char="●"/>
            </a:pPr>
            <a:r>
              <a:rPr b="0" i="0" lang="en-GB" sz="1400" u="none">
                <a:solidFill>
                  <a:srgbClr val="333333"/>
                </a:solidFill>
                <a:latin typeface="Calibri"/>
                <a:ea typeface="Calibri"/>
                <a:cs typeface="Calibri"/>
                <a:sym typeface="Calibri"/>
              </a:rPr>
              <a:t>L’audience publique nécessite la présence d’un facilitateur impartial pour modérer les discussions.</a:t>
            </a:r>
            <a:endParaRPr sz="1400">
              <a:solidFill>
                <a:srgbClr val="333333"/>
              </a:solidFill>
              <a:latin typeface="Calibri"/>
              <a:ea typeface="Calibri"/>
              <a:cs typeface="Calibri"/>
              <a:sym typeface="Calibri"/>
            </a:endParaRPr>
          </a:p>
          <a:p>
            <a:pPr indent="-228600" lvl="0" marL="228600" rtl="0" algn="l">
              <a:lnSpc>
                <a:spcPct val="100000"/>
              </a:lnSpc>
              <a:spcBef>
                <a:spcPts val="700"/>
              </a:spcBef>
              <a:spcAft>
                <a:spcPts val="0"/>
              </a:spcAft>
              <a:buClr>
                <a:srgbClr val="008CAA"/>
              </a:buClr>
              <a:buSzPts val="1400"/>
              <a:buFont typeface="Noto Sans Symbols"/>
              <a:buChar char="●"/>
            </a:pPr>
            <a:r>
              <a:rPr b="0" i="0" lang="en-GB" sz="1400" u="none">
                <a:solidFill>
                  <a:srgbClr val="333333"/>
                </a:solidFill>
                <a:latin typeface="Calibri"/>
                <a:ea typeface="Calibri"/>
                <a:cs typeface="Calibri"/>
                <a:sym typeface="Calibri"/>
              </a:rPr>
              <a:t>Le but n’est pas d’humilier publiquement des personnes, mais de promouvoir des prestations de services de qualité.</a:t>
            </a:r>
            <a:endParaRPr sz="1400">
              <a:solidFill>
                <a:srgbClr val="333333"/>
              </a:solidFill>
              <a:latin typeface="Calibri"/>
              <a:ea typeface="Calibri"/>
              <a:cs typeface="Calibri"/>
              <a:sym typeface="Calibri"/>
            </a:endParaRPr>
          </a:p>
          <a:p>
            <a:pPr indent="0" lvl="0" marL="0" rtl="0" algn="l">
              <a:lnSpc>
                <a:spcPct val="100000"/>
              </a:lnSpc>
              <a:spcBef>
                <a:spcPts val="700"/>
              </a:spcBef>
              <a:spcAft>
                <a:spcPts val="0"/>
              </a:spcAft>
              <a:buSzPts val="1100"/>
              <a:buNone/>
            </a:pPr>
            <a:r>
              <a:t/>
            </a:r>
            <a:endParaRPr sz="1400">
              <a:solidFill>
                <a:srgbClr val="333333"/>
              </a:solidFill>
              <a:latin typeface="Calibri"/>
              <a:ea typeface="Calibri"/>
              <a:cs typeface="Calibri"/>
              <a:sym typeface="Calibri"/>
            </a:endParaRPr>
          </a:p>
          <a:p>
            <a:pPr indent="-228600" lvl="0" marL="228600" rtl="0" algn="l">
              <a:lnSpc>
                <a:spcPct val="100000"/>
              </a:lnSpc>
              <a:spcBef>
                <a:spcPts val="1100"/>
              </a:spcBef>
              <a:spcAft>
                <a:spcPts val="0"/>
              </a:spcAft>
              <a:buClr>
                <a:srgbClr val="008CAA"/>
              </a:buClr>
              <a:buSzPts val="1400"/>
              <a:buFont typeface="Noto Sans Symbols"/>
              <a:buChar char="●"/>
            </a:pPr>
            <a:r>
              <a:rPr b="0" i="0" lang="en-GB" sz="1400" u="none">
                <a:solidFill>
                  <a:srgbClr val="333333"/>
                </a:solidFill>
                <a:latin typeface="Calibri"/>
                <a:ea typeface="Calibri"/>
                <a:cs typeface="Calibri"/>
                <a:sym typeface="Calibri"/>
              </a:rPr>
              <a:t>Les participants ou l’équipe chargée de l’audit social présentent leurs conclusions aux autorités locales et à l’ensemble de la communauté. L’audience publique permet à la communauté d’exprimer son opinion sur le programme/service qui fait l’objet de l’audit. </a:t>
            </a:r>
            <a:endParaRPr sz="1400">
              <a:solidFill>
                <a:srgbClr val="333333"/>
              </a:solidFill>
              <a:latin typeface="Calibri"/>
              <a:ea typeface="Calibri"/>
              <a:cs typeface="Calibri"/>
              <a:sym typeface="Calibri"/>
            </a:endParaRPr>
          </a:p>
          <a:p>
            <a:pPr indent="-228600" lvl="0" marL="228600" rtl="0" algn="l">
              <a:lnSpc>
                <a:spcPct val="100000"/>
              </a:lnSpc>
              <a:spcBef>
                <a:spcPts val="700"/>
              </a:spcBef>
              <a:spcAft>
                <a:spcPts val="0"/>
              </a:spcAft>
              <a:buClr>
                <a:srgbClr val="008CAA"/>
              </a:buClr>
              <a:buSzPts val="1400"/>
              <a:buFont typeface="Noto Sans Symbols"/>
              <a:buChar char="●"/>
            </a:pPr>
            <a:r>
              <a:rPr b="0" i="0" lang="en-GB" sz="1400" u="none">
                <a:solidFill>
                  <a:srgbClr val="333333"/>
                </a:solidFill>
                <a:latin typeface="Calibri"/>
                <a:ea typeface="Calibri"/>
                <a:cs typeface="Calibri"/>
                <a:sym typeface="Calibri"/>
              </a:rPr>
              <a:t>Les autorités locales écoutent les conclusions des membres de la communauté et peuvent donc savoir dans quels domaines </a:t>
            </a:r>
            <a:br>
              <a:rPr lang="en-GB" sz="1400">
                <a:solidFill>
                  <a:srgbClr val="333333"/>
                </a:solidFill>
                <a:latin typeface="Calibri"/>
                <a:ea typeface="Calibri"/>
                <a:cs typeface="Calibri"/>
                <a:sym typeface="Calibri"/>
              </a:rPr>
            </a:br>
            <a:r>
              <a:rPr b="0" i="0" lang="en-GB" sz="1400" u="none">
                <a:solidFill>
                  <a:srgbClr val="333333"/>
                </a:solidFill>
                <a:latin typeface="Calibri"/>
                <a:ea typeface="Calibri"/>
                <a:cs typeface="Calibri"/>
                <a:sym typeface="Calibri"/>
              </a:rPr>
              <a:t>elles doivent apporter des améliorations.</a:t>
            </a:r>
            <a:endParaRPr sz="1400">
              <a:solidFill>
                <a:srgbClr val="333333"/>
              </a:solidFill>
              <a:latin typeface="Calibri"/>
              <a:ea typeface="Calibri"/>
              <a:cs typeface="Calibri"/>
              <a:sym typeface="Calibri"/>
            </a:endParaRPr>
          </a:p>
          <a:p>
            <a:pPr indent="-228600" lvl="0" marL="228600" rtl="0" algn="l">
              <a:lnSpc>
                <a:spcPct val="100000"/>
              </a:lnSpc>
              <a:spcBef>
                <a:spcPts val="700"/>
              </a:spcBef>
              <a:spcAft>
                <a:spcPts val="0"/>
              </a:spcAft>
              <a:buClr>
                <a:srgbClr val="008CAA"/>
              </a:buClr>
              <a:buSzPts val="1400"/>
              <a:buFont typeface="Noto Sans Symbols"/>
              <a:buChar char="●"/>
            </a:pPr>
            <a:r>
              <a:rPr b="0" i="0" lang="en-GB" sz="1400" u="none">
                <a:solidFill>
                  <a:srgbClr val="333333"/>
                </a:solidFill>
                <a:latin typeface="Calibri"/>
                <a:ea typeface="Calibri"/>
                <a:cs typeface="Calibri"/>
                <a:sym typeface="Calibri"/>
              </a:rPr>
              <a:t>Des plans d’action avec échéanciers sont créés pour remédier aux </a:t>
            </a:r>
            <a:br>
              <a:rPr lang="en-GB" sz="1400">
                <a:solidFill>
                  <a:srgbClr val="333333"/>
                </a:solidFill>
                <a:latin typeface="Calibri"/>
                <a:ea typeface="Calibri"/>
                <a:cs typeface="Calibri"/>
                <a:sym typeface="Calibri"/>
              </a:rPr>
            </a:br>
            <a:r>
              <a:rPr b="0" i="0" lang="en-GB" sz="1400" u="none">
                <a:solidFill>
                  <a:srgbClr val="333333"/>
                </a:solidFill>
                <a:latin typeface="Calibri"/>
                <a:ea typeface="Calibri"/>
                <a:cs typeface="Calibri"/>
                <a:sym typeface="Calibri"/>
              </a:rPr>
              <a:t>problèmes identifiés.</a:t>
            </a:r>
            <a:endParaRPr sz="1400">
              <a:solidFill>
                <a:srgbClr val="333333"/>
              </a:solidFill>
              <a:latin typeface="Calibri"/>
              <a:ea typeface="Calibri"/>
              <a:cs typeface="Calibri"/>
              <a:sym typeface="Calibri"/>
            </a:endParaRPr>
          </a:p>
          <a:p>
            <a:pPr indent="0" lvl="0" marL="0" rtl="0" algn="l">
              <a:lnSpc>
                <a:spcPct val="100000"/>
              </a:lnSpc>
              <a:spcBef>
                <a:spcPts val="1400"/>
              </a:spcBef>
              <a:spcAft>
                <a:spcPts val="1100"/>
              </a:spcAft>
              <a:buSzPts val="1100"/>
              <a:buNone/>
            </a:pPr>
            <a:r>
              <a:t/>
            </a:r>
            <a:endParaRPr sz="1400">
              <a:solidFill>
                <a:srgbClr val="333333"/>
              </a:solidFill>
              <a:latin typeface="Calibri"/>
              <a:ea typeface="Calibri"/>
              <a:cs typeface="Calibri"/>
              <a:sym typeface="Calibri"/>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5" name="Google Shape;755;p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1" name="Google Shape;761;p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7" name="Google Shape;767;p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4" name="Google Shape;774;p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Posez ces questions aux participants.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882cc12b2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3882cc12b2b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Posez ces questions aux participants.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en-GB" sz="1400" u="none">
                <a:solidFill>
                  <a:srgbClr val="333333"/>
                </a:solidFill>
                <a:latin typeface="Calibri"/>
                <a:ea typeface="Calibri"/>
                <a:cs typeface="Calibri"/>
                <a:sym typeface="Calibri"/>
              </a:rPr>
              <a:t>Consultez la trousse à outils de gouvernance participative de CIVICUS </a:t>
            </a:r>
            <a:r>
              <a:rPr b="0" i="0" lang="en-GB" sz="1400" u="sng">
                <a:solidFill>
                  <a:srgbClr val="007D98"/>
                </a:solidFill>
                <a:latin typeface="Calibri"/>
                <a:ea typeface="Calibri"/>
                <a:cs typeface="Calibri"/>
                <a:sym typeface="Calibri"/>
                <a:hlinkClick r:id="rId2">
                  <a:extLst>
                    <a:ext uri="{A12FA001-AC4F-418D-AE19-62706E023703}">
                      <ahyp:hlinkClr val="tx"/>
                    </a:ext>
                  </a:extLst>
                </a:hlinkClick>
              </a:rPr>
              <a:t>(CIVICUS Participatory Governance Toolkit)</a:t>
            </a:r>
            <a:r>
              <a:rPr b="0" i="0" lang="en-GB" sz="1400" u="none">
                <a:solidFill>
                  <a:srgbClr val="333333"/>
                </a:solidFill>
                <a:latin typeface="Calibri"/>
                <a:ea typeface="Calibri"/>
                <a:cs typeface="Calibri"/>
                <a:sym typeface="Calibri"/>
              </a:rPr>
              <a:t> pour en savoir plus</a:t>
            </a:r>
            <a:r>
              <a:rPr b="0" i="0" lang="en-GB" sz="1400" u="none">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GB" u="none"/>
              <a:t>Il arrive qu’il ne conduise pas automatiquement à l’implication de la communauté dans la mise en œuvre, le suivi ou l’évaluation des projets. Même en présence de cadres juridiques favorables, il peut arriver que l’environnement ne soit pas propice à cette implication. Par exemple, il est possible que la culture locale n’encourage pas les interactions entre les citoyens et le gouvernement, ou la sensibilisation et l’engagement des communautés, ou qu’il n’y ait pas le soutien politique nécessaire.</a:t>
            </a:r>
            <a:endParaRPr/>
          </a:p>
          <a:p>
            <a:pPr indent="-298450" lvl="0" marL="457200" rtl="0" algn="l">
              <a:lnSpc>
                <a:spcPct val="100000"/>
              </a:lnSpc>
              <a:spcBef>
                <a:spcPts val="0"/>
              </a:spcBef>
              <a:spcAft>
                <a:spcPts val="0"/>
              </a:spcAft>
              <a:buSzPts val="1100"/>
              <a:buChar char="●"/>
            </a:pPr>
            <a:r>
              <a:rPr b="0" i="0" lang="en-GB" u="none"/>
              <a:t>Le processus pourrait être détourné par les élites de la communauté ou d’autres personnes et organisations influentes qui chercheraient à le manipuler pour promouvoir leurs propres intérêts.</a:t>
            </a:r>
            <a:endParaRPr/>
          </a:p>
          <a:p>
            <a:pPr indent="-298450" lvl="0" marL="457200" rtl="0" algn="l">
              <a:lnSpc>
                <a:spcPct val="100000"/>
              </a:lnSpc>
              <a:spcBef>
                <a:spcPts val="0"/>
              </a:spcBef>
              <a:spcAft>
                <a:spcPts val="0"/>
              </a:spcAft>
              <a:buSzPts val="1100"/>
              <a:buChar char="●"/>
            </a:pPr>
            <a:r>
              <a:rPr b="0" i="0" lang="en-GB" u="none"/>
              <a:t>Il faut du temps et des ressources pour pouvoir inclure différentes parties prenantes ayant des intérêts variés. </a:t>
            </a:r>
            <a:endParaRPr/>
          </a:p>
          <a:p>
            <a:pPr indent="-298450" lvl="0" marL="457200" rtl="0" algn="l">
              <a:lnSpc>
                <a:spcPct val="100000"/>
              </a:lnSpc>
              <a:spcBef>
                <a:spcPts val="0"/>
              </a:spcBef>
              <a:spcAft>
                <a:spcPts val="0"/>
              </a:spcAft>
              <a:buSzPts val="1100"/>
              <a:buChar char="●"/>
            </a:pPr>
            <a:r>
              <a:rPr b="0" i="0" lang="en-GB" u="none"/>
              <a:t>L’outil crée des attentes. Le fait de demander à de multiples parties prenantes de s’impliquer dans le processus de planification et d’élaboration des politiques créera certainement des attentes, mais il n’est pas toujours possible de tenir compte de tous les points de vue, et cela doit être clairement précisé dès le début.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Notes pour les formateurs : Formez des groupes en fonction du processus de TEC utilisé par les participants. S’ils utilisent un même processus, mettez-vous d’accord sur les phases de ce processus avant de répartir les personnes dans des groupes. Demandez-leur de discuter de la façon dont elles abordent leur processus de planification et identifient les problèmes sur lesquels elles souhaitent se concentrer en tant qu’Église et communauté.</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Notes pour les formateurs : Concluez l’exercice en rappelant aux participants que les processus de TEC sont, par nature, participatifs.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Notes pour les formateurs : Utilisez les informations recueillies dans l’exercice des diapos 27 et 28.</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0" i="0" lang="en-GB" u="none"/>
              <a:t>Points importants à retenir pour l’étape 3 :</a:t>
            </a:r>
            <a:endParaRPr/>
          </a:p>
          <a:p>
            <a:pPr indent="0" lvl="0" marL="0" rtl="0" algn="l">
              <a:lnSpc>
                <a:spcPct val="100000"/>
              </a:lnSpc>
              <a:spcBef>
                <a:spcPts val="0"/>
              </a:spcBef>
              <a:spcAft>
                <a:spcPts val="0"/>
              </a:spcAft>
              <a:buSzPts val="1100"/>
              <a:buNone/>
            </a:pPr>
            <a:r>
              <a:rPr b="1" i="0" lang="en-GB" u="none"/>
              <a:t>a. Faites des recherches préparatoires : </a:t>
            </a:r>
            <a:r>
              <a:rPr b="0" i="0" lang="en-GB" u="none"/>
              <a:t>Renseignez-vous sur les lois et politiques qui existent dans votre pays en matière de participation citoyenne dans les processus de planification du gouvernement.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en-GB" u="none"/>
              <a:t>b. Nouez des relations :</a:t>
            </a:r>
            <a:r>
              <a:rPr b="0" i="0" lang="en-GB" u="none"/>
              <a:t> Il est essentiel d’essayer de forger des liens avec des personnes travaillant au ministère ou à la municipalité concernés, ainsi qu’avec des responsables communautaires.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en-GB" u="none"/>
              <a:t>c. Mettez-vous d’accord sur le ou les problèmes qui doivent être inclus dans les plans et budgets du gouvernement :</a:t>
            </a:r>
            <a:r>
              <a:rPr b="0" i="0" lang="en-GB" u="none"/>
              <a:t> Ces choix sont basés sur les priorités et ressources issues de la phase de TEC visant à identifier et prioriser les problèmes. Ces derniers ne seront pas tous inclus dans le plan du gouvernement, car certains seront pris en charge par la communauté elle-même, avec ses propres ressources, conformément aux principes de la TEC.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en-GB" u="none"/>
              <a:t>d. Recueillez les informations dont vous avez besoin : </a:t>
            </a:r>
            <a:r>
              <a:rPr b="0" i="0" lang="en-GB" u="none"/>
              <a:t>Essayez de vous procurer les directives locales concernant la planification et la participation communautaire pour voir s’il existe un cadre juridique favorisant la participation citoyenne et quelles sont les plateformes actuelles de planification des services publics (y compris les dates clés du processus de planification). Quand vous aurez reçu</a:t>
            </a:r>
            <a:r>
              <a:rPr lang="en-GB"/>
              <a:t> tous les documents</a:t>
            </a:r>
            <a:r>
              <a:rPr b="0" i="0" lang="en-GB" u="none"/>
              <a:t>, lisez-les attentivement. Ne vous inquiétez pas s’il y a certaines choses que vous ne comprenez pas – vous pourrez poser vos questions à des personnes qui travaillent dans le bureau ou la municipalité qui vous a fourni les documents.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en-GB" u="none"/>
              <a:t>e. Développez une stratégie</a:t>
            </a:r>
            <a:r>
              <a:rPr b="0" i="0" lang="en-GB" u="none"/>
              <a:t> Selon les réponses obtenues à l’aide de l’outil de planification participative, vous déciderez de la façon dont vous vous impliquerez dans le processus de planification du gouvernement pour garantir l’inclusion des priorités de la communauté dans les plans et les budgets finaux du gouvernement. Vous déciderez aussi à ce moment-là des responsabilités de chaque personne.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150">
                <a:solidFill>
                  <a:srgbClr val="333333"/>
                </a:solidFill>
              </a:rPr>
              <a:t>Photo : </a:t>
            </a:r>
            <a:r>
              <a:rPr b="0" i="0" lang="en-GB" sz="1150" u="none">
                <a:solidFill>
                  <a:srgbClr val="333333"/>
                </a:solidFill>
              </a:rPr>
              <a:t>Alex Baker/Tearfund</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Notes pour les formateurs : Vous pouvez tester le modèle en organisant un jeu de rôle entre un groupe de facilitateurs et un groupe de membres de l’Église et de la communauté. Selon le nombre de participants, chaque groupe comptera entre 3 et 6 personnes. Distribuez des exemplaires du modèle de planification participative au groupe de facilitateurs et des exemplaires de l’étude de cas au groupe de membres de l’Église et de la communauté.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en-GB" u="none"/>
              <a:t>Matériel nécessaire : </a:t>
            </a:r>
            <a:endParaRPr b="1"/>
          </a:p>
          <a:p>
            <a:pPr indent="-298450" lvl="0" marL="457200" rtl="0" algn="l">
              <a:lnSpc>
                <a:spcPct val="100000"/>
              </a:lnSpc>
              <a:spcBef>
                <a:spcPts val="0"/>
              </a:spcBef>
              <a:spcAft>
                <a:spcPts val="0"/>
              </a:spcAft>
              <a:buSzPts val="1100"/>
              <a:buChar char="●"/>
            </a:pPr>
            <a:r>
              <a:rPr b="0" i="0" lang="en-GB" u="none"/>
              <a:t>Exemplaires imprimés du modèle </a:t>
            </a:r>
            <a:endParaRPr/>
          </a:p>
          <a:p>
            <a:pPr indent="-298450" lvl="0" marL="457200" rtl="0" algn="l">
              <a:lnSpc>
                <a:spcPct val="100000"/>
              </a:lnSpc>
              <a:spcBef>
                <a:spcPts val="0"/>
              </a:spcBef>
              <a:spcAft>
                <a:spcPts val="0"/>
              </a:spcAft>
              <a:buSzPts val="1100"/>
              <a:buChar char="●"/>
            </a:pPr>
            <a:r>
              <a:rPr b="0" i="0" lang="en-GB" u="none"/>
              <a:t>Exemplaires imprimés de </a:t>
            </a:r>
            <a:r>
              <a:rPr lang="en-GB" u="sng">
                <a:solidFill>
                  <a:schemeClr val="hlink"/>
                </a:solidFill>
                <a:hlinkClick r:id="rId2"/>
              </a:rPr>
              <a:t>l’étude de cas </a:t>
            </a:r>
            <a:r>
              <a:rPr b="0" i="0" lang="en-GB" u="none"/>
              <a:t>‒ disponibles dans les 4 langues principales de TF</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Notes pour les formateurs : Cet exercice de réflexion vous permettra de voir si les participants comprennent l’outil. Des ressources complémentaires sont fournies dans les sections du guide intitulées « Recommandations supplémentaires ». Les facilitateurs peuvent s’y référer pour faire leurs recherches préparatoires.  </a:t>
            </a:r>
            <a:endParaRPr/>
          </a:p>
          <a:p>
            <a:pPr indent="0" lvl="0" marL="0" rtl="0" algn="l">
              <a:lnSpc>
                <a:spcPct val="100000"/>
              </a:lnSpc>
              <a:spcBef>
                <a:spcPts val="0"/>
              </a:spcBef>
              <a:spcAft>
                <a:spcPts val="0"/>
              </a:spcAft>
              <a:buSzPts val="1100"/>
              <a:buNone/>
            </a:pPr>
            <a:r>
              <a:rPr b="0" i="0" lang="en-GB" u="none"/>
              <a:t>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en-GB" u="none">
                <a:solidFill>
                  <a:schemeClr val="dk1"/>
                </a:solidFill>
              </a:rPr>
              <a:t>*Si vous avez une bonne connexion Internet, vous pouvez télécharger et visionner la courte vidéo qui explique la TEC au lieu d’utiliser cette diapo : </a:t>
            </a:r>
            <a:r>
              <a:rPr lang="en-GB" u="sng">
                <a:solidFill>
                  <a:schemeClr val="hlink"/>
                </a:solidFill>
                <a:hlinkClick r:id="rId2"/>
              </a:rPr>
              <a:t>https://vimeo.com/1044268283/1b114cb347?ts=0&amp;share=copy</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Lien vers </a:t>
            </a:r>
            <a:r>
              <a:rPr lang="en-GB" u="sng">
                <a:solidFill>
                  <a:schemeClr val="hlink"/>
                </a:solidFill>
                <a:hlinkClick r:id="rId3"/>
              </a:rPr>
              <a:t>Une introduction à la transformation de l’Église et de la communauté (TEC)</a:t>
            </a:r>
            <a:r>
              <a:rPr lang="en-GB">
                <a:solidFill>
                  <a:schemeClr val="dk1"/>
                </a:solidFill>
              </a:rPr>
              <a:t>  - Tearfund Apprentissage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b="0" i="0" lang="en-GB" u="none"/>
              <a:t>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en-GB" u="none">
                <a:solidFill>
                  <a:schemeClr val="dk1"/>
                </a:solidFill>
              </a:rPr>
              <a:t>Notes pour les formateurs : Utilisez les phases de la TEC convenues avec les participants dans l’exercice des diapos 27 et 28. S’ils utilisent un même processus, mettez-vous d’accord sur les phases de ce processus avant de répartir les personnes dans des groupes. Demandez-leur de discuter de la façon dont elles abordent leur processus de planification et identifient les problèmes sur lesquels elles souhaitent se concentrer en tant qu’Église et communauté.</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en-GB" u="none"/>
              <a:t>Notes pour les formateurs : C’est à vous de décider si vous voulez approfondir le contenu de cette diapo, en fonction de vos participants. Vous pourriez par exemple leur demander quelles sont les lois en vigueur dans leur pays.</a:t>
            </a:r>
            <a:endParaRPr sz="10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Cet exemple du cycle des politiques et des budgets au Malawi montre comment les différents plans contribuent à la réalisation de la vision et des objectifs nationaux. Principale leçon à retenir : Vous devez prendre le BON BUS pour arriver à la BONNE DESTINATION ‒ Si les plans annuels ne sont pas correctement mis en œuvre, il sera impossible de réaliser les objectifs de plus long terme énoncés dans la stratégie de développement nationale (p. ex. plan sur 5 ans, plan sur 20 ans).</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 name="Google Shape;384;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Note pour les formateurs : Dans leurs groupes respectifs, les participants définissent les dates auxquelles chaque processus a lieu dans le cycle budgétaire. Décidez ensemble, à l’avance, s’il s’agit des dates des processus au niveau local, sous-national ou national. Cela dépendra des personnes que vous formez : l’Église et la communauté, partenaires nationaux, etc.</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Suivez les instructions fournies dans les pages </a:t>
            </a:r>
            <a:r>
              <a:rPr lang="en-GB"/>
              <a:t>53</a:t>
            </a:r>
            <a:r>
              <a:rPr b="0" i="0" lang="en-GB" u="none"/>
              <a:t> et 5</a:t>
            </a:r>
            <a:r>
              <a:rPr lang="en-GB"/>
              <a:t>4</a:t>
            </a:r>
            <a:r>
              <a:rPr b="0" i="0" lang="en-GB" u="none"/>
              <a:t> du guide, reproduites ci-dessous :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b="0" i="0" lang="en-GB" u="none"/>
              <a:t>Chaque famille établit un plan et un budget, et certaines le font en s’appuyant sur leur foi, car elles ne savent jamais quels seront leurs revenus exacts. Note pour les formateurs : </a:t>
            </a:r>
            <a:endParaRPr/>
          </a:p>
          <a:p>
            <a:pPr indent="-298450" lvl="0" marL="457200" rtl="0" algn="l">
              <a:lnSpc>
                <a:spcPct val="100000"/>
              </a:lnSpc>
              <a:spcBef>
                <a:spcPts val="0"/>
              </a:spcBef>
              <a:spcAft>
                <a:spcPts val="0"/>
              </a:spcAft>
              <a:buSzPts val="1100"/>
              <a:buChar char="●"/>
            </a:pPr>
            <a:r>
              <a:rPr b="0" i="0" lang="en-GB" u="none"/>
              <a:t>Utilisez le tableau ci-dessus pour répartir les participants dans les « familles ».</a:t>
            </a:r>
            <a:endParaRPr/>
          </a:p>
          <a:p>
            <a:pPr indent="-298450" lvl="0" marL="457200" rtl="0" algn="l">
              <a:lnSpc>
                <a:spcPct val="100000"/>
              </a:lnSpc>
              <a:spcBef>
                <a:spcPts val="0"/>
              </a:spcBef>
              <a:spcAft>
                <a:spcPts val="0"/>
              </a:spcAft>
              <a:buSzPts val="1100"/>
              <a:buChar char="●"/>
            </a:pPr>
            <a:r>
              <a:rPr b="0" i="0" lang="en-GB" u="none"/>
              <a:t>Demandez à chaque famille de créer son budget pour le mois.</a:t>
            </a:r>
            <a:endParaRPr/>
          </a:p>
          <a:p>
            <a:pPr indent="-298450" lvl="0" marL="457200" rtl="0" algn="l">
              <a:lnSpc>
                <a:spcPct val="100000"/>
              </a:lnSpc>
              <a:spcBef>
                <a:spcPts val="0"/>
              </a:spcBef>
              <a:spcAft>
                <a:spcPts val="0"/>
              </a:spcAft>
              <a:buSzPts val="1100"/>
              <a:buChar char="●"/>
            </a:pPr>
            <a:r>
              <a:rPr b="0" i="0" lang="en-GB" u="none"/>
              <a:t>Chaque famille présente ensuite son budget au groupe, en expliquant ses choix.</a:t>
            </a:r>
            <a:endParaRPr/>
          </a:p>
          <a:p>
            <a:pPr indent="-298450" lvl="0" marL="457200" rtl="0" algn="l">
              <a:lnSpc>
                <a:spcPct val="100000"/>
              </a:lnSpc>
              <a:spcBef>
                <a:spcPts val="0"/>
              </a:spcBef>
              <a:spcAft>
                <a:spcPts val="0"/>
              </a:spcAft>
              <a:buSzPts val="1100"/>
              <a:buChar char="●"/>
            </a:pPr>
            <a:r>
              <a:rPr b="0" i="0" lang="en-GB" u="none"/>
              <a:t>Animez une conversation pour aider les participants à réfléchir aux éléments qui doivent faire partie du budget.</a:t>
            </a:r>
            <a:endParaRPr/>
          </a:p>
          <a:p>
            <a:pPr indent="-298450" lvl="0" marL="457200" rtl="0" algn="l">
              <a:lnSpc>
                <a:spcPct val="100000"/>
              </a:lnSpc>
              <a:spcBef>
                <a:spcPts val="0"/>
              </a:spcBef>
              <a:spcAft>
                <a:spcPts val="0"/>
              </a:spcAft>
              <a:buSzPts val="1100"/>
              <a:buChar char="●"/>
            </a:pPr>
            <a:r>
              <a:rPr b="0" i="0" lang="en-GB" u="none"/>
              <a:t>Discutez ensemble des différentes priorités éventuelles des familles.</a:t>
            </a:r>
            <a:endParaRPr/>
          </a:p>
          <a:p>
            <a:pPr indent="-298450" lvl="0" marL="457200" rtl="0" algn="l">
              <a:lnSpc>
                <a:spcPct val="100000"/>
              </a:lnSpc>
              <a:spcBef>
                <a:spcPts val="0"/>
              </a:spcBef>
              <a:spcAft>
                <a:spcPts val="0"/>
              </a:spcAft>
              <a:buSzPts val="1100"/>
              <a:buChar char="●"/>
            </a:pPr>
            <a:r>
              <a:rPr b="0" i="0" lang="en-GB" u="none"/>
              <a:t>Discutez de ce qui se passera si l’argent n’est pas dépensé conformément au budget dans chaque famille. Par exemple, imaginez que M. Koffi dépense 700 dans de l’alcool. Quel serait l’impact de cette dépense sur la famille ce mois-là ? Ou si la famille Mwale dépense 5 000 pour le mariage d’un proche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sng">
                <a:solidFill>
                  <a:schemeClr val="hlink"/>
                </a:solidFill>
                <a:hlinkClick r:id="rId2"/>
              </a:rPr>
              <a:t>https://player.vimeo.com/video/229535462</a:t>
            </a:r>
            <a:r>
              <a:rPr b="0" i="0" lang="en-GB" u="none"/>
              <a:t>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882d3ef5e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3882d3ef5e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7" name="Google Shape;417;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6" name="Google Shape;436;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9" name="Google Shape;449;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6" name="Google Shape;456;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2" name="Google Shape;462;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8" name="Google Shape;468;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4" name="Google Shape;474;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en-GB" u="none">
                <a:solidFill>
                  <a:schemeClr val="dk1"/>
                </a:solidFill>
              </a:rPr>
              <a:t>Notes pour les formateurs : formez des groupes en fonction du processus de TEC utilisé par les participants. S’ils utilisent un même processus, mettez-vous d’accord sur les phases de ce processus avant de répartir les personnes dans des groupes. Demandez-leur de discuter de la façon dont elles abordent leur processus de planification et identifient les problèmes sur lesquels elles souhaitent se concentrer en tant qu’Église et communauté.</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1" name="Google Shape;481;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8" name="Google Shape;488;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4" name="Google Shape;494;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0" name="Google Shape;500;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Chaque groupe présente ensuite son reportage et les autres participants disent ce qu’ils en pensent.</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 name="Google Shape;506;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2" name="Google Shape;512;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9" name="Google Shape;519;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5" name="Google Shape;525;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150">
                <a:solidFill>
                  <a:srgbClr val="333333"/>
                </a:solidFill>
              </a:rPr>
              <a:t>Photo : </a:t>
            </a:r>
            <a:r>
              <a:rPr b="0" i="0" lang="en-GB" sz="1150" u="none">
                <a:solidFill>
                  <a:srgbClr val="333333"/>
                </a:solidFill>
              </a:rPr>
              <a:t>Alex Baker/Tearfund</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2" name="Google Shape;532;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8" name="Google Shape;538;p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4" name="Google Shape;544;p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0" name="Google Shape;550;p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en-GB" u="none">
                <a:solidFill>
                  <a:schemeClr val="dk1"/>
                </a:solidFill>
              </a:rPr>
              <a:t>Notes pour les formateurs : formez des groupes en fonction du processus de TEC utilisé par les participants. S’ils utilisent un même processus, mettez-vous d’accord sur les phases de ce processus avant de répartir les personnes dans des groupes. Demandez-leur de discuter de la façon dont elles abordent leur processus de planification et identifient les problèmes sur lesquels elles souhaitent se concentrer en tant qu’Église et communauté.</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7" name="Google Shape;557;p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4" name="Google Shape;564;p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Notes pour les formateurs : Vous pouvez présenter cette diapo sous forme de petit exercice : fournissez tous les intitulés des phases sur des bouts de papier de couleur et demandez aux groupes de les remettre dans le bon ordre. La première équipe qui termine a gagné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1" name="Google Shape;571;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0" i="0" lang="en-GB" sz="1400" u="none">
                <a:solidFill>
                  <a:srgbClr val="434343"/>
                </a:solidFill>
                <a:latin typeface="Calibri"/>
                <a:ea typeface="Calibri"/>
                <a:cs typeface="Calibri"/>
                <a:sym typeface="Calibri"/>
              </a:rPr>
              <a:t>Le formateur/la formatrice peut lire le contenu tout haut ou bien demander aux participants de le lire eux-mêmes en silence</a:t>
            </a:r>
            <a:r>
              <a:rPr b="0" i="0" lang="en-GB" sz="1400" u="none">
                <a:solidFill>
                  <a:srgbClr val="434343"/>
                </a:solidFill>
                <a:latin typeface="Calibri"/>
                <a:ea typeface="Calibri"/>
                <a:cs typeface="Calibri"/>
                <a:sym typeface="Calibri"/>
              </a:rPr>
              <a:t>.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8" name="Google Shape;578;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Notes pour les formateurs : Vous pouvez tester le modèle en organisant un jeu de rôle entre un groupe de facilitateurs et un groupe de membres de l’Église et de la communauté. Selon le nombre de participants, chaque groupe comptera entre 3 et 6 personnes. </a:t>
            </a:r>
            <a:r>
              <a:rPr lang="en-GB"/>
              <a:t>Distribuez des modèles de fiches de notation</a:t>
            </a:r>
            <a:r>
              <a:rPr b="0" i="0" lang="en-GB" u="none"/>
              <a:t> au groupe de facilitateurs et des exemplaires de l’étude de cas au groupe de membres de l’Église et de la communauté.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en-GB" u="none"/>
              <a:t>Matériel nécessaire : </a:t>
            </a:r>
            <a:endParaRPr b="1"/>
          </a:p>
          <a:p>
            <a:pPr indent="-298450" lvl="0" marL="457200" rtl="0" algn="l">
              <a:lnSpc>
                <a:spcPct val="100000"/>
              </a:lnSpc>
              <a:spcBef>
                <a:spcPts val="0"/>
              </a:spcBef>
              <a:spcAft>
                <a:spcPts val="0"/>
              </a:spcAft>
              <a:buSzPts val="1100"/>
              <a:buChar char="●"/>
            </a:pPr>
            <a:r>
              <a:rPr b="0" i="0" lang="en-GB" u="none"/>
              <a:t>Exemplaires imprimés du modèle </a:t>
            </a:r>
            <a:endParaRPr/>
          </a:p>
          <a:p>
            <a:pPr indent="-298450" lvl="0" marL="457200" rtl="0" algn="l">
              <a:lnSpc>
                <a:spcPct val="100000"/>
              </a:lnSpc>
              <a:spcBef>
                <a:spcPts val="0"/>
              </a:spcBef>
              <a:spcAft>
                <a:spcPts val="0"/>
              </a:spcAft>
              <a:buSzPts val="1100"/>
              <a:buChar char="●"/>
            </a:pPr>
            <a:r>
              <a:rPr b="0" i="0" lang="en-GB" u="none"/>
              <a:t>Exemplaires imprimés de </a:t>
            </a:r>
            <a:r>
              <a:rPr b="0" i="0" lang="en-GB" u="sng">
                <a:solidFill>
                  <a:schemeClr val="hlink"/>
                </a:solidFill>
                <a:hlinkClick r:id="rId2"/>
              </a:rPr>
              <a:t>l’étude de cas </a:t>
            </a:r>
            <a:r>
              <a:rPr b="0" i="0" lang="en-GB" u="none"/>
              <a:t>‒ disponibles dans les 4 langues principales de TF</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6" name="Google Shape;586;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Notes pour les formateurs : Cet exercice de réflexion vous permettra de voir si les participants comprennent l’outil. Des ressources complémentaires sont fournies dans les sections du guide intitulées « Recommandations supplémentaires ». Les facilitateurs peuvent s’y référer pour faire leurs recherches préparatoires.  </a:t>
            </a:r>
            <a:endParaRPr/>
          </a:p>
          <a:p>
            <a:pPr indent="0" lvl="0" marL="0" rtl="0" algn="l">
              <a:lnSpc>
                <a:spcPct val="100000"/>
              </a:lnSpc>
              <a:spcBef>
                <a:spcPts val="0"/>
              </a:spcBef>
              <a:spcAft>
                <a:spcPts val="0"/>
              </a:spcAft>
              <a:buSzPts val="1100"/>
              <a:buNone/>
            </a:pPr>
            <a:r>
              <a:rPr b="0" i="0" lang="en-GB" u="none"/>
              <a:t>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7" name="Google Shape;597;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3" name="Google Shape;603;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0" name="Google Shape;610;p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6" name="Google Shape;616;p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3" name="Google Shape;623;p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9" name="Google Shape;629;p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5" name="Google Shape;635;p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en-GB" u="none">
                <a:solidFill>
                  <a:schemeClr val="dk1"/>
                </a:solidFill>
              </a:rPr>
              <a:t>Notes pour les formateurs : formez des groupes en fonction du processus de TEC utilisé par les participants. S’ils utilisent un même processus, mettez-vous d’accord sur les phases de ce processus avant de répartir les personnes dans des groupes. Demandez-leur de discuter de la façon dont elles abordent leur processus de planification et identifient les problèmes sur lesquels elles souhaitent se concentrer en tant qu’Église et communauté.</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2" name="Google Shape;642;p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9" name="Google Shape;649;p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Instructions : Répartissez les participants en petits groupes, en leur donnant toutes les étapes ci-dessus inscrites sur des bouts de papier. Demandez aux groupes de remettre les étapes dans l’ordre. Si vous voulez rendre cette activité plus ludique ou compétitive, vous pouvez demander aux groupes de la faire le plus rapidement possible.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en-GB" u="none"/>
              <a:t>Matériel nécessaire : </a:t>
            </a:r>
            <a:endParaRPr b="1"/>
          </a:p>
          <a:p>
            <a:pPr indent="-298450" lvl="0" marL="457200" rtl="0" algn="l">
              <a:lnSpc>
                <a:spcPct val="100000"/>
              </a:lnSpc>
              <a:spcBef>
                <a:spcPts val="0"/>
              </a:spcBef>
              <a:spcAft>
                <a:spcPts val="0"/>
              </a:spcAft>
              <a:buSzPts val="1100"/>
              <a:buChar char="-"/>
            </a:pPr>
            <a:r>
              <a:rPr b="0" i="0" lang="en-GB" u="none"/>
              <a:t>Des feuilles de papier où seront écrits/imprimés chaque étape (chaque groupe devant avoir toutes les étapes).</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3" name="Google Shape;663;p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sz="1200" u="none">
                <a:solidFill>
                  <a:srgbClr val="333333"/>
                </a:solidFill>
                <a:latin typeface="Calibri"/>
                <a:ea typeface="Calibri"/>
                <a:cs typeface="Calibri"/>
                <a:sym typeface="Calibri"/>
              </a:rPr>
              <a:t>Pour les facilitateurs :</a:t>
            </a:r>
            <a:endParaRPr sz="1200">
              <a:solidFill>
                <a:srgbClr val="333333"/>
              </a:solidFill>
              <a:latin typeface="Calibri"/>
              <a:ea typeface="Calibri"/>
              <a:cs typeface="Calibri"/>
              <a:sym typeface="Calibri"/>
            </a:endParaRPr>
          </a:p>
          <a:p>
            <a:pPr indent="-304800" lvl="0" marL="457200" rtl="0" algn="l">
              <a:lnSpc>
                <a:spcPct val="100000"/>
              </a:lnSpc>
              <a:spcBef>
                <a:spcPts val="700"/>
              </a:spcBef>
              <a:spcAft>
                <a:spcPts val="0"/>
              </a:spcAft>
              <a:buClr>
                <a:srgbClr val="333333"/>
              </a:buClr>
              <a:buSzPts val="1200"/>
              <a:buFont typeface="Calibri"/>
              <a:buAutoNum type="arabicPeriod"/>
            </a:pPr>
            <a:r>
              <a:rPr b="1" i="0" lang="en-GB" sz="1200" u="none">
                <a:solidFill>
                  <a:srgbClr val="333333"/>
                </a:solidFill>
                <a:latin typeface="Calibri"/>
                <a:ea typeface="Calibri"/>
                <a:cs typeface="Calibri"/>
                <a:sym typeface="Calibri"/>
              </a:rPr>
              <a:t>Constituez une équipe de suivi des dépenses publiques : </a:t>
            </a:r>
            <a:r>
              <a:rPr b="0" i="0" lang="en-GB" sz="1200" u="none">
                <a:solidFill>
                  <a:srgbClr val="333333"/>
                </a:solidFill>
                <a:latin typeface="Calibri"/>
                <a:ea typeface="Calibri"/>
                <a:cs typeface="Calibri"/>
                <a:sym typeface="Calibri"/>
              </a:rPr>
              <a:t>Les membres de l’équipe doivent si possible être élus par la communauté. La taille de l’équipe peut varier, mais elle se compose généralement de neuf à 14 personnes. Elle doit inclure des femmes et des hommes, et des personnes représentatives de tranches d’âges, d’origines ethniques et de rangs sociaux différents au sein de la communauté. </a:t>
            </a:r>
            <a:endParaRPr sz="1200">
              <a:solidFill>
                <a:srgbClr val="333333"/>
              </a:solidFill>
              <a:latin typeface="Calibri"/>
              <a:ea typeface="Calibri"/>
              <a:cs typeface="Calibri"/>
              <a:sym typeface="Calibri"/>
            </a:endParaRPr>
          </a:p>
          <a:p>
            <a:pPr indent="-304800" lvl="0" marL="457200" rtl="0" algn="l">
              <a:lnSpc>
                <a:spcPct val="100000"/>
              </a:lnSpc>
              <a:spcBef>
                <a:spcPts val="0"/>
              </a:spcBef>
              <a:spcAft>
                <a:spcPts val="0"/>
              </a:spcAft>
              <a:buClr>
                <a:srgbClr val="333333"/>
              </a:buClr>
              <a:buSzPts val="1200"/>
              <a:buFont typeface="Calibri"/>
              <a:buAutoNum type="arabicPeriod"/>
            </a:pPr>
            <a:r>
              <a:rPr b="1" i="0" lang="en-GB" sz="1200" u="none">
                <a:solidFill>
                  <a:srgbClr val="333333"/>
                </a:solidFill>
                <a:latin typeface="Calibri"/>
                <a:ea typeface="Calibri"/>
                <a:cs typeface="Calibri"/>
                <a:sym typeface="Calibri"/>
              </a:rPr>
              <a:t>Documentez-vous :</a:t>
            </a:r>
            <a:r>
              <a:rPr b="0" i="0" lang="en-GB" sz="1200" u="none">
                <a:solidFill>
                  <a:srgbClr val="333333"/>
                </a:solidFill>
                <a:latin typeface="Calibri"/>
                <a:ea typeface="Calibri"/>
                <a:cs typeface="Calibri"/>
                <a:sym typeface="Calibri"/>
              </a:rPr>
              <a:t> Renseignez-vous sur les lois et règlements qui existent dans votre pays sur la transparence des dépenses. Par exemple, il y a peut-être des lois qui stipulent que les citoyens ont le droit d’accéder aux informations concernant les dépenses publiques.</a:t>
            </a:r>
            <a:endParaRPr sz="1200">
              <a:solidFill>
                <a:srgbClr val="333333"/>
              </a:solidFill>
              <a:latin typeface="Calibri"/>
              <a:ea typeface="Calibri"/>
              <a:cs typeface="Calibri"/>
              <a:sym typeface="Calibri"/>
            </a:endParaRPr>
          </a:p>
          <a:p>
            <a:pPr indent="-304800" lvl="0" marL="457200" rtl="0" algn="l">
              <a:lnSpc>
                <a:spcPct val="100000"/>
              </a:lnSpc>
              <a:spcBef>
                <a:spcPts val="0"/>
              </a:spcBef>
              <a:spcAft>
                <a:spcPts val="0"/>
              </a:spcAft>
              <a:buClr>
                <a:srgbClr val="333333"/>
              </a:buClr>
              <a:buSzPts val="1200"/>
              <a:buFont typeface="Calibri"/>
              <a:buAutoNum type="arabicPeriod"/>
            </a:pPr>
            <a:r>
              <a:rPr b="1" i="0" lang="en-GB" sz="1200" u="none">
                <a:solidFill>
                  <a:srgbClr val="333333"/>
                </a:solidFill>
                <a:latin typeface="Calibri"/>
                <a:ea typeface="Calibri"/>
                <a:cs typeface="Calibri"/>
                <a:sym typeface="Calibri"/>
              </a:rPr>
              <a:t>Nouez des relations :</a:t>
            </a:r>
            <a:r>
              <a:rPr b="0" i="0" lang="en-GB" sz="1200" u="none">
                <a:solidFill>
                  <a:srgbClr val="333333"/>
                </a:solidFill>
                <a:latin typeface="Calibri"/>
                <a:ea typeface="Calibri"/>
                <a:cs typeface="Calibri"/>
                <a:sym typeface="Calibri"/>
              </a:rPr>
              <a:t> Il est essentiel d’essayer de forger des liens avec des personnes travaillant au ministère ou à la municipalité concernés, ainsi qu’avec des responsables communautaires.</a:t>
            </a:r>
            <a:endParaRPr sz="1200">
              <a:solidFill>
                <a:srgbClr val="333333"/>
              </a:solidFill>
              <a:latin typeface="Calibri"/>
              <a:ea typeface="Calibri"/>
              <a:cs typeface="Calibri"/>
              <a:sym typeface="Calibri"/>
            </a:endParaRPr>
          </a:p>
          <a:p>
            <a:pPr indent="-304800" lvl="0" marL="457200" rtl="0" algn="l">
              <a:lnSpc>
                <a:spcPct val="100000"/>
              </a:lnSpc>
              <a:spcBef>
                <a:spcPts val="0"/>
              </a:spcBef>
              <a:spcAft>
                <a:spcPts val="0"/>
              </a:spcAft>
              <a:buClr>
                <a:srgbClr val="333333"/>
              </a:buClr>
              <a:buSzPts val="1200"/>
              <a:buFont typeface="Calibri"/>
              <a:buAutoNum type="arabicPeriod"/>
            </a:pPr>
            <a:r>
              <a:rPr b="0" i="0" lang="en-GB" sz="1200" u="none">
                <a:solidFill>
                  <a:srgbClr val="333333"/>
                </a:solidFill>
                <a:latin typeface="Calibri"/>
                <a:ea typeface="Calibri"/>
                <a:cs typeface="Calibri"/>
                <a:sym typeface="Calibri"/>
              </a:rPr>
              <a:t>Décidez ensemble du problème/projet que vous voulez suivre, en fonction des priorités fixées lors de la phase de TEC consacrée à l’identification et la priorisation des problèmes.</a:t>
            </a:r>
            <a:endParaRPr sz="1200">
              <a:solidFill>
                <a:srgbClr val="333333"/>
              </a:solidFill>
              <a:latin typeface="Calibri"/>
              <a:ea typeface="Calibri"/>
              <a:cs typeface="Calibri"/>
              <a:sym typeface="Calibri"/>
            </a:endParaRPr>
          </a:p>
          <a:p>
            <a:pPr indent="-304800" lvl="0" marL="457200" rtl="0" algn="l">
              <a:lnSpc>
                <a:spcPct val="100000"/>
              </a:lnSpc>
              <a:spcBef>
                <a:spcPts val="0"/>
              </a:spcBef>
              <a:spcAft>
                <a:spcPts val="0"/>
              </a:spcAft>
              <a:buClr>
                <a:srgbClr val="333333"/>
              </a:buClr>
              <a:buSzPts val="1200"/>
              <a:buFont typeface="Calibri"/>
              <a:buAutoNum type="arabicPeriod"/>
            </a:pPr>
            <a:r>
              <a:rPr b="1" i="0" lang="en-GB" sz="1200" u="none">
                <a:solidFill>
                  <a:srgbClr val="333333"/>
                </a:solidFill>
                <a:latin typeface="Calibri"/>
                <a:ea typeface="Calibri"/>
                <a:cs typeface="Calibri"/>
                <a:sym typeface="Calibri"/>
              </a:rPr>
              <a:t>Recueillez les informations dont vous avez besoin concernant les dépenses publiques. </a:t>
            </a:r>
            <a:r>
              <a:rPr b="0" i="0" lang="en-GB" sz="1200" u="none">
                <a:solidFill>
                  <a:srgbClr val="333333"/>
                </a:solidFill>
                <a:latin typeface="Calibri"/>
                <a:ea typeface="Calibri"/>
                <a:cs typeface="Calibri"/>
                <a:sym typeface="Calibri"/>
              </a:rPr>
              <a:t>Essayez de vous procurer les informations nécessaires sur les plans, les budgets et les dépenses de l’autorité locale. Une fois que vous avez en main tous les documents, lisez-les attentivement. Ne vous inquiétez pas s’il y a certaines choses que vous ne comprenez pas – vous pourrez poser des questions à des personnes qui travaillent dans le bureau ou la municipalité qui vous a fourni les documents.</a:t>
            </a:r>
            <a:endParaRPr sz="1200">
              <a:solidFill>
                <a:srgbClr val="333333"/>
              </a:solidFill>
              <a:latin typeface="Calibri"/>
              <a:ea typeface="Calibri"/>
              <a:cs typeface="Calibri"/>
              <a:sym typeface="Calibri"/>
            </a:endParaRPr>
          </a:p>
          <a:p>
            <a:pPr indent="-304800" lvl="0" marL="457200" rtl="0" algn="l">
              <a:lnSpc>
                <a:spcPct val="100000"/>
              </a:lnSpc>
              <a:spcBef>
                <a:spcPts val="0"/>
              </a:spcBef>
              <a:spcAft>
                <a:spcPts val="0"/>
              </a:spcAft>
              <a:buClr>
                <a:srgbClr val="333333"/>
              </a:buClr>
              <a:buSzPts val="1200"/>
              <a:buFont typeface="Calibri"/>
              <a:buAutoNum type="arabicPeriod"/>
            </a:pPr>
            <a:r>
              <a:rPr b="1" i="0" lang="en-GB" sz="1200" u="none">
                <a:solidFill>
                  <a:srgbClr val="333333"/>
                </a:solidFill>
                <a:latin typeface="Calibri"/>
                <a:ea typeface="Calibri"/>
                <a:cs typeface="Calibri"/>
                <a:sym typeface="Calibri"/>
              </a:rPr>
              <a:t>Vérifiez l’exécution du budget :</a:t>
            </a:r>
            <a:r>
              <a:rPr b="0" i="0" lang="en-GB" sz="1200" u="none">
                <a:solidFill>
                  <a:srgbClr val="333333"/>
                </a:solidFill>
                <a:latin typeface="Calibri"/>
                <a:ea typeface="Calibri"/>
                <a:cs typeface="Calibri"/>
                <a:sym typeface="Calibri"/>
              </a:rPr>
              <a:t> Les fonds alloués au projet sont-ils dépensés conformément au budget ?</a:t>
            </a:r>
            <a:endParaRPr sz="1200">
              <a:solidFill>
                <a:srgbClr val="333333"/>
              </a:solidFill>
              <a:latin typeface="Calibri"/>
              <a:ea typeface="Calibri"/>
              <a:cs typeface="Calibri"/>
              <a:sym typeface="Calibri"/>
            </a:endParaRPr>
          </a:p>
          <a:p>
            <a:pPr indent="-304800" lvl="0" marL="457200" rtl="0" algn="l">
              <a:lnSpc>
                <a:spcPct val="100000"/>
              </a:lnSpc>
              <a:spcBef>
                <a:spcPts val="0"/>
              </a:spcBef>
              <a:spcAft>
                <a:spcPts val="0"/>
              </a:spcAft>
              <a:buClr>
                <a:srgbClr val="333333"/>
              </a:buClr>
              <a:buSzPts val="1200"/>
              <a:buFont typeface="Calibri"/>
              <a:buAutoNum type="arabicPeriod"/>
            </a:pPr>
            <a:r>
              <a:rPr b="0" i="0" lang="en-GB" sz="1200" u="none">
                <a:solidFill>
                  <a:srgbClr val="333333"/>
                </a:solidFill>
                <a:latin typeface="Calibri"/>
                <a:ea typeface="Calibri"/>
                <a:cs typeface="Calibri"/>
                <a:sym typeface="Calibri"/>
              </a:rPr>
              <a:t>Analysez toutes les informations – les montants alloués, les montants dépensés et les progrès réalisés sont-ils cohérents ?</a:t>
            </a:r>
            <a:endParaRPr sz="1200">
              <a:solidFill>
                <a:srgbClr val="333333"/>
              </a:solidFill>
              <a:latin typeface="Calibri"/>
              <a:ea typeface="Calibri"/>
              <a:cs typeface="Calibri"/>
              <a:sym typeface="Calibri"/>
            </a:endParaRPr>
          </a:p>
          <a:p>
            <a:pPr indent="-304800" lvl="0" marL="457200" rtl="0" algn="l">
              <a:lnSpc>
                <a:spcPct val="100000"/>
              </a:lnSpc>
              <a:spcBef>
                <a:spcPts val="0"/>
              </a:spcBef>
              <a:spcAft>
                <a:spcPts val="0"/>
              </a:spcAft>
              <a:buClr>
                <a:srgbClr val="333333"/>
              </a:buClr>
              <a:buSzPts val="1200"/>
              <a:buFont typeface="Calibri"/>
              <a:buAutoNum type="arabicPeriod"/>
            </a:pPr>
            <a:r>
              <a:rPr b="0" i="0" lang="en-GB" sz="1200" u="none">
                <a:solidFill>
                  <a:srgbClr val="333333"/>
                </a:solidFill>
                <a:latin typeface="Calibri"/>
                <a:ea typeface="Calibri"/>
                <a:cs typeface="Calibri"/>
                <a:sym typeface="Calibri"/>
              </a:rPr>
              <a:t>Faites un retour à votre communauté et aux responsables du budget et de son utilisation, puis décidez de ce que vous allez faire ensuite. Rassemblez toutes vos informations, analysez-les et présentez-les dans un rapport, puis organisez une réunion communautaire pour que tout le monde puisse être informé de vos constatations et impliqué dans la suite. </a:t>
            </a:r>
            <a:endParaRPr sz="1200">
              <a:solidFill>
                <a:srgbClr val="333333"/>
              </a:solidFill>
              <a:latin typeface="Calibri"/>
              <a:ea typeface="Calibri"/>
              <a:cs typeface="Calibri"/>
              <a:sym typeface="Calibri"/>
            </a:endParaRPr>
          </a:p>
          <a:p>
            <a:pPr indent="0" lvl="0" marL="0" rtl="0" algn="l">
              <a:lnSpc>
                <a:spcPct val="100000"/>
              </a:lnSpc>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lnSpc>
                <a:spcPct val="100000"/>
              </a:lnSpc>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lnSpc>
                <a:spcPct val="100000"/>
              </a:lnSpc>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lnSpc>
                <a:spcPct val="100000"/>
              </a:lnSpc>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lnSpc>
                <a:spcPct val="100000"/>
              </a:lnSpc>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lnSpc>
                <a:spcPct val="100000"/>
              </a:lnSpc>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lnSpc>
                <a:spcPct val="100000"/>
              </a:lnSpc>
              <a:spcBef>
                <a:spcPts val="700"/>
              </a:spcBef>
              <a:spcAft>
                <a:spcPts val="0"/>
              </a:spcAft>
              <a:buClr>
                <a:schemeClr val="dk1"/>
              </a:buClr>
              <a:buSzPts val="1100"/>
              <a:buFont typeface="Arial"/>
              <a:buNone/>
            </a:pPr>
            <a:r>
              <a:t/>
            </a:r>
            <a:endParaRPr sz="1200">
              <a:solidFill>
                <a:srgbClr val="333333"/>
              </a:solidFill>
              <a:latin typeface="Calibri"/>
              <a:ea typeface="Calibri"/>
              <a:cs typeface="Calibri"/>
              <a:sym typeface="Calibri"/>
            </a:endParaRPr>
          </a:p>
          <a:p>
            <a:pPr indent="0" lvl="0" marL="0" rtl="0" algn="l">
              <a:lnSpc>
                <a:spcPct val="100000"/>
              </a:lnSpc>
              <a:spcBef>
                <a:spcPts val="1400"/>
              </a:spcBef>
              <a:spcAft>
                <a:spcPts val="0"/>
              </a:spcAft>
              <a:buClr>
                <a:schemeClr val="dk1"/>
              </a:buClr>
              <a:buSzPts val="1100"/>
              <a:buFont typeface="Arial"/>
              <a:buNone/>
            </a:pPr>
            <a:r>
              <a:t/>
            </a:r>
            <a:endParaRPr sz="1200">
              <a:solidFill>
                <a:srgbClr val="434343"/>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0" name="Google Shape;670;p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7" name="Google Shape;677;p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Notes pour les formateurs : Vous pouvez tester le modèle en organisant un jeu de rôle entre un groupe de facilitateurs et un groupe de membres de l’Église et de la communauté. Selon le nombre de participants, chaque groupe comptera entre 3 et 6 personnes. Distribuez des exemplaires du modèle de planification participative au groupe de facilitateurs et des exemplaires de l’étude de cas au groupe de membres de l’Église et de la communauté.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i="0" lang="en-GB" u="none"/>
              <a:t>Matériel nécessaire : </a:t>
            </a:r>
            <a:endParaRPr b="1"/>
          </a:p>
          <a:p>
            <a:pPr indent="-298450" lvl="0" marL="457200" rtl="0" algn="l">
              <a:lnSpc>
                <a:spcPct val="100000"/>
              </a:lnSpc>
              <a:spcBef>
                <a:spcPts val="0"/>
              </a:spcBef>
              <a:spcAft>
                <a:spcPts val="0"/>
              </a:spcAft>
              <a:buSzPts val="1100"/>
              <a:buChar char="●"/>
            </a:pPr>
            <a:r>
              <a:rPr b="0" i="0" lang="en-GB" u="none"/>
              <a:t>Exemplaires imprimés du modèle </a:t>
            </a:r>
            <a:endParaRPr/>
          </a:p>
          <a:p>
            <a:pPr indent="-298450" lvl="0" marL="457200" rtl="0" algn="l">
              <a:lnSpc>
                <a:spcPct val="100000"/>
              </a:lnSpc>
              <a:spcBef>
                <a:spcPts val="0"/>
              </a:spcBef>
              <a:spcAft>
                <a:spcPts val="0"/>
              </a:spcAft>
              <a:buSzPts val="1100"/>
              <a:buChar char="●"/>
            </a:pPr>
            <a:r>
              <a:rPr b="0" i="0" lang="en-GB" u="none"/>
              <a:t>Exemplaires imprimés de </a:t>
            </a:r>
            <a:r>
              <a:rPr b="0" i="0" lang="en-GB" u="sng">
                <a:solidFill>
                  <a:schemeClr val="hlink"/>
                </a:solidFill>
                <a:hlinkClick r:id="rId2"/>
              </a:rPr>
              <a:t>l’étude de cas </a:t>
            </a:r>
            <a:r>
              <a:rPr b="0" i="0" lang="en-GB" u="none"/>
              <a:t>‒ disponibles dans les 4 langues principales de TF</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5" name="Google Shape;685;p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u="none"/>
              <a:t>Notes pour les formateurs : Cet exercice de réflexion vous permettra de voir si les participants comprennent l’outil.</a:t>
            </a:r>
            <a:r>
              <a:rPr lang="en-GB"/>
              <a:t> </a:t>
            </a:r>
            <a:r>
              <a:rPr b="0" i="0" lang="en-GB" u="none"/>
              <a:t>Des ressources complémentaires sont fournies dans les sections du guide intitulées « Recommandations supplémentaires ». Les facilitateurs peuvent s’y référer pour faire leurs recherches préparatoires.  </a:t>
            </a:r>
            <a:endParaRPr/>
          </a:p>
          <a:p>
            <a:pPr indent="0" lvl="0" marL="0" rtl="0" algn="l">
              <a:lnSpc>
                <a:spcPct val="100000"/>
              </a:lnSpc>
              <a:spcBef>
                <a:spcPts val="0"/>
              </a:spcBef>
              <a:spcAft>
                <a:spcPts val="0"/>
              </a:spcAft>
              <a:buSzPts val="1100"/>
              <a:buNone/>
            </a:pPr>
            <a:r>
              <a:rPr b="0" i="0" lang="en-GB" u="none"/>
              <a:t>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6" name="Google Shape;696;p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2" name="Google Shape;702;p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9" name="Google Shape;709;p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5" name="Google Shape;715;p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2" name="Google Shape;722;p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8" name="Google Shape;728;p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4" name="Google Shape;734;p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0" i="0" lang="en-GB" u="none">
                <a:solidFill>
                  <a:schemeClr val="dk1"/>
                </a:solidFill>
              </a:rPr>
              <a:t>Notes pour les formateurs : formez des groupes en fonction du processus de TEC utilisé par les participants. S’ils utilisent un même processus, mettez-vous d’accord sur les phases de ce processus avant de répartir les personnes dans des groupes. Demandez-leur de discuter de la façon dont elles abordent leur processus de planification et identifient les problèmes sur lesquels elles souhaitent se concentrer en tant qu’Église et communauté.</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1" name="Google Shape;741;p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ver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57150" y="1571600"/>
            <a:ext cx="8429700" cy="960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434343"/>
              </a:buClr>
              <a:buSzPts val="5200"/>
              <a:buFont typeface="Calibri"/>
              <a:buNone/>
              <a:defRPr b="1" sz="5200">
                <a:solidFill>
                  <a:srgbClr val="434343"/>
                </a:solidFill>
                <a:latin typeface="Calibri"/>
                <a:ea typeface="Calibri"/>
                <a:cs typeface="Calibri"/>
                <a:sym typeface="Calibri"/>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996150" y="2532500"/>
            <a:ext cx="71517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434343"/>
              </a:buClr>
              <a:buSzPts val="3000"/>
              <a:buFont typeface="Calibri"/>
              <a:buNone/>
              <a:defRPr sz="3000">
                <a:solidFill>
                  <a:srgbClr val="434343"/>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id="12" name="Google Shape;12;p2"/>
          <p:cNvPicPr preferRelativeResize="0"/>
          <p:nvPr/>
        </p:nvPicPr>
        <p:blipFill rotWithShape="1">
          <a:blip r:embed="rId3">
            <a:alphaModFix/>
          </a:blip>
          <a:srcRect b="0" l="0" r="0" t="0"/>
          <a:stretch/>
        </p:blipFill>
        <p:spPr>
          <a:xfrm>
            <a:off x="321725" y="4462600"/>
            <a:ext cx="1341000" cy="422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53" name="Shape 53"/>
        <p:cNvGrpSpPr/>
        <p:nvPr/>
      </p:nvGrpSpPr>
      <p:grpSpPr>
        <a:xfrm>
          <a:off x="0" y="0"/>
          <a:ext cx="0" cy="0"/>
          <a:chOff x="0" y="0"/>
          <a:chExt cx="0" cy="0"/>
        </a:xfrm>
      </p:grpSpPr>
      <p:sp>
        <p:nvSpPr>
          <p:cNvPr id="54" name="Google Shape;54;p11"/>
          <p:cNvSpPr txBox="1"/>
          <p:nvPr>
            <p:ph type="title"/>
          </p:nvPr>
        </p:nvSpPr>
        <p:spPr>
          <a:xfrm>
            <a:off x="457200" y="342900"/>
            <a:ext cx="8229600" cy="1028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 name="Google Shape;55;p11"/>
          <p:cNvSpPr txBox="1"/>
          <p:nvPr>
            <p:ph idx="1" type="body"/>
          </p:nvPr>
        </p:nvSpPr>
        <p:spPr>
          <a:xfrm>
            <a:off x="457200" y="1485900"/>
            <a:ext cx="8229600" cy="2914800"/>
          </a:xfrm>
          <a:prstGeom prst="rect">
            <a:avLst/>
          </a:prstGeom>
          <a:noFill/>
          <a:ln>
            <a:noFill/>
          </a:ln>
        </p:spPr>
        <p:txBody>
          <a:bodyPr anchorCtr="0" anchor="t" bIns="45700" lIns="91425" spcFirstLastPara="1" rIns="91425" wrap="square" tIns="45700">
            <a:noAutofit/>
          </a:bodyPr>
          <a:lstStyle>
            <a:lvl1pPr indent="-314325" lvl="0" marL="457200" algn="l">
              <a:lnSpc>
                <a:spcPct val="115000"/>
              </a:lnSpc>
              <a:spcBef>
                <a:spcPts val="360"/>
              </a:spcBef>
              <a:spcAft>
                <a:spcPts val="0"/>
              </a:spcAft>
              <a:buSzPts val="1350"/>
              <a:buChar char="●"/>
              <a:defRPr/>
            </a:lvl1pPr>
            <a:lvl2pPr indent="-320040" lvl="1" marL="914400" algn="l">
              <a:lnSpc>
                <a:spcPct val="115000"/>
              </a:lnSpc>
              <a:spcBef>
                <a:spcPts val="360"/>
              </a:spcBef>
              <a:spcAft>
                <a:spcPts val="0"/>
              </a:spcAft>
              <a:buSzPts val="1440"/>
              <a:buChar char="○"/>
              <a:defRPr/>
            </a:lvl2pPr>
            <a:lvl3pPr indent="-302894" lvl="2" marL="1371600" algn="l">
              <a:lnSpc>
                <a:spcPct val="115000"/>
              </a:lnSpc>
              <a:spcBef>
                <a:spcPts val="360"/>
              </a:spcBef>
              <a:spcAft>
                <a:spcPts val="0"/>
              </a:spcAft>
              <a:buSzPts val="1170"/>
              <a:buChar char="■"/>
              <a:defRPr/>
            </a:lvl3pPr>
            <a:lvl4pPr indent="-308610" lvl="3" marL="1828800" algn="l">
              <a:lnSpc>
                <a:spcPct val="115000"/>
              </a:lnSpc>
              <a:spcBef>
                <a:spcPts val="360"/>
              </a:spcBef>
              <a:spcAft>
                <a:spcPts val="0"/>
              </a:spcAft>
              <a:buSzPts val="1260"/>
              <a:buChar char="●"/>
              <a:defRPr/>
            </a:lvl4pPr>
            <a:lvl5pPr indent="-342900" lvl="4" marL="2286000" algn="l">
              <a:lnSpc>
                <a:spcPct val="115000"/>
              </a:lnSpc>
              <a:spcBef>
                <a:spcPts val="360"/>
              </a:spcBef>
              <a:spcAft>
                <a:spcPts val="0"/>
              </a:spcAft>
              <a:buSzPts val="1800"/>
              <a:buChar char="○"/>
              <a:defRPr/>
            </a:lvl5pPr>
            <a:lvl6pPr indent="-342900" lvl="5" marL="2743200" algn="l">
              <a:lnSpc>
                <a:spcPct val="115000"/>
              </a:lnSpc>
              <a:spcBef>
                <a:spcPts val="360"/>
              </a:spcBef>
              <a:spcAft>
                <a:spcPts val="0"/>
              </a:spcAft>
              <a:buSzPts val="1800"/>
              <a:buChar char="■"/>
              <a:defRPr/>
            </a:lvl6pPr>
            <a:lvl7pPr indent="-342900" lvl="6" marL="3200400" algn="l">
              <a:lnSpc>
                <a:spcPct val="115000"/>
              </a:lnSpc>
              <a:spcBef>
                <a:spcPts val="360"/>
              </a:spcBef>
              <a:spcAft>
                <a:spcPts val="0"/>
              </a:spcAft>
              <a:buSzPts val="1800"/>
              <a:buChar char="●"/>
              <a:defRPr/>
            </a:lvl7pPr>
            <a:lvl8pPr indent="-342900" lvl="7" marL="3657600" algn="l">
              <a:lnSpc>
                <a:spcPct val="115000"/>
              </a:lnSpc>
              <a:spcBef>
                <a:spcPts val="360"/>
              </a:spcBef>
              <a:spcAft>
                <a:spcPts val="0"/>
              </a:spcAft>
              <a:buSzPts val="1800"/>
              <a:buChar char="○"/>
              <a:defRPr/>
            </a:lvl8pPr>
            <a:lvl9pPr indent="-342900" lvl="8" marL="4114800" algn="l">
              <a:lnSpc>
                <a:spcPct val="115000"/>
              </a:lnSpc>
              <a:spcBef>
                <a:spcPts val="360"/>
              </a:spcBef>
              <a:spcAft>
                <a:spcPts val="0"/>
              </a:spcAft>
              <a:buSzPts val="1800"/>
              <a:buChar char="■"/>
              <a:defRPr/>
            </a:lvl9pPr>
          </a:lstStyle>
          <a:p/>
        </p:txBody>
      </p:sp>
      <p:sp>
        <p:nvSpPr>
          <p:cNvPr id="56" name="Google Shape;56;p11"/>
          <p:cNvSpPr txBox="1"/>
          <p:nvPr>
            <p:ph idx="11" type="ftr"/>
          </p:nvPr>
        </p:nvSpPr>
        <p:spPr>
          <a:xfrm>
            <a:off x="3124200" y="4686300"/>
            <a:ext cx="2895600" cy="3429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 name="Google Shape;57;p11"/>
          <p:cNvSpPr txBox="1"/>
          <p:nvPr>
            <p:ph idx="12" type="sldNum"/>
          </p:nvPr>
        </p:nvSpPr>
        <p:spPr>
          <a:xfrm>
            <a:off x="6553200" y="4686300"/>
            <a:ext cx="2133600" cy="342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en-GB"/>
              <a:t>‹#›</a:t>
            </a:fld>
            <a:endParaRPr/>
          </a:p>
        </p:txBody>
      </p:sp>
      <p:sp>
        <p:nvSpPr>
          <p:cNvPr id="58" name="Google Shape;58;p11"/>
          <p:cNvSpPr txBox="1"/>
          <p:nvPr>
            <p:ph idx="10" type="dt"/>
          </p:nvPr>
        </p:nvSpPr>
        <p:spPr>
          <a:xfrm>
            <a:off x="457200" y="4683919"/>
            <a:ext cx="2133600" cy="357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1" type="twoColTx">
  <p:cSld name="TITLE_AND_TWO_COLUMNS">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434343"/>
              </a:buClr>
              <a:buSzPts val="2600"/>
              <a:buFont typeface="Calibri"/>
              <a:buNone/>
              <a:defRPr b="1" sz="2600">
                <a:solidFill>
                  <a:srgbClr val="434343"/>
                </a:solidFill>
                <a:latin typeface="Calibri"/>
                <a:ea typeface="Calibri"/>
                <a:cs typeface="Calibri"/>
                <a:sym typeface="Calibri"/>
              </a:defRPr>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5" name="Google Shape;15;p3"/>
          <p:cNvSpPr txBox="1"/>
          <p:nvPr>
            <p:ph idx="1" type="body"/>
          </p:nvPr>
        </p:nvSpPr>
        <p:spPr>
          <a:xfrm>
            <a:off x="311700" y="1006525"/>
            <a:ext cx="85206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algn="l">
              <a:lnSpc>
                <a:spcPct val="115000"/>
              </a:lnSpc>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16" name="Google Shape;16;p3"/>
          <p:cNvSpPr txBox="1"/>
          <p:nvPr/>
        </p:nvSpPr>
        <p:spPr>
          <a:xfrm>
            <a:off x="8605750" y="4655300"/>
            <a:ext cx="323400" cy="2739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GB" sz="1000" u="none" cap="none" strike="noStrike">
                <a:solidFill>
                  <a:schemeClr val="accent2"/>
                </a:solidFill>
                <a:latin typeface="Source Code Pro"/>
                <a:ea typeface="Source Code Pro"/>
                <a:cs typeface="Source Code Pro"/>
                <a:sym typeface="Source Code Pro"/>
              </a:rPr>
              <a:t>‹#›</a:t>
            </a:fld>
            <a:endParaRPr b="0" i="0" sz="1400" u="none" cap="none" strike="noStrike">
              <a:solidFill>
                <a:srgbClr val="000000"/>
              </a:solidFill>
              <a:latin typeface="Arial"/>
              <a:ea typeface="Arial"/>
              <a:cs typeface="Arial"/>
              <a:sym typeface="Arial"/>
            </a:endParaRPr>
          </a:p>
        </p:txBody>
      </p:sp>
      <p:pic>
        <p:nvPicPr>
          <p:cNvPr id="17" name="Google Shape;17;p3"/>
          <p:cNvPicPr preferRelativeResize="0"/>
          <p:nvPr/>
        </p:nvPicPr>
        <p:blipFill rotWithShape="1">
          <a:blip r:embed="rId3">
            <a:alphaModFix/>
          </a:blip>
          <a:srcRect b="0" l="0" r="0" t="0"/>
          <a:stretch/>
        </p:blipFill>
        <p:spPr>
          <a:xfrm>
            <a:off x="321725" y="4462600"/>
            <a:ext cx="1341000" cy="422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style 2">
  <p:cSld name="TITLE_AND_TWO_COLUMNS_1">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4"/>
          <p:cNvSpPr txBox="1"/>
          <p:nvPr>
            <p:ph idx="1" type="body"/>
          </p:nvPr>
        </p:nvSpPr>
        <p:spPr>
          <a:xfrm>
            <a:off x="4437075" y="509525"/>
            <a:ext cx="4397400" cy="37053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algn="l">
              <a:lnSpc>
                <a:spcPct val="115000"/>
              </a:lnSpc>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sp>
        <p:nvSpPr>
          <p:cNvPr id="20" name="Google Shape;20;p4"/>
          <p:cNvSpPr txBox="1"/>
          <p:nvPr>
            <p:ph type="title"/>
          </p:nvPr>
        </p:nvSpPr>
        <p:spPr>
          <a:xfrm>
            <a:off x="462625" y="1362038"/>
            <a:ext cx="2966100" cy="1027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434343"/>
              </a:buClr>
              <a:buSzPts val="3000"/>
              <a:buFont typeface="Calibri"/>
              <a:buNone/>
              <a:defRPr b="1" sz="3000">
                <a:solidFill>
                  <a:srgbClr val="434343"/>
                </a:solidFill>
                <a:latin typeface="Calibri"/>
                <a:ea typeface="Calibri"/>
                <a:cs typeface="Calibri"/>
                <a:sym typeface="Calibri"/>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1" name="Google Shape;21;p4"/>
          <p:cNvSpPr txBox="1"/>
          <p:nvPr>
            <p:ph idx="2" type="subTitle"/>
          </p:nvPr>
        </p:nvSpPr>
        <p:spPr>
          <a:xfrm>
            <a:off x="546475" y="2336734"/>
            <a:ext cx="2798400" cy="843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434343"/>
              </a:buClr>
              <a:buSzPts val="1900"/>
              <a:buFont typeface="Calibri"/>
              <a:buNone/>
              <a:defRPr sz="1900">
                <a:solidFill>
                  <a:srgbClr val="434343"/>
                </a:solidFill>
                <a:latin typeface="Calibri"/>
                <a:ea typeface="Calibri"/>
                <a:cs typeface="Calibri"/>
                <a:sym typeface="Calibri"/>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pic>
        <p:nvPicPr>
          <p:cNvPr id="22" name="Google Shape;22;p4"/>
          <p:cNvPicPr preferRelativeResize="0"/>
          <p:nvPr/>
        </p:nvPicPr>
        <p:blipFill rotWithShape="1">
          <a:blip r:embed="rId3">
            <a:alphaModFix/>
          </a:blip>
          <a:srcRect b="0" l="0" r="0" t="0"/>
          <a:stretch/>
        </p:blipFill>
        <p:spPr>
          <a:xfrm>
            <a:off x="321725" y="4462600"/>
            <a:ext cx="1341000" cy="422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5"/>
          <p:cNvSpPr txBox="1"/>
          <p:nvPr>
            <p:ph type="title"/>
          </p:nvPr>
        </p:nvSpPr>
        <p:spPr>
          <a:xfrm>
            <a:off x="457200" y="342900"/>
            <a:ext cx="8229600" cy="555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25" name="Google Shape;25;p5"/>
          <p:cNvSpPr txBox="1"/>
          <p:nvPr>
            <p:ph idx="1" type="body"/>
          </p:nvPr>
        </p:nvSpPr>
        <p:spPr>
          <a:xfrm>
            <a:off x="457200" y="1006078"/>
            <a:ext cx="8229600" cy="3833700"/>
          </a:xfrm>
          <a:prstGeom prst="rect">
            <a:avLst/>
          </a:prstGeom>
          <a:noFill/>
          <a:ln>
            <a:noFill/>
          </a:ln>
        </p:spPr>
        <p:txBody>
          <a:bodyPr anchorCtr="0" anchor="t" bIns="45700" lIns="91425" spcFirstLastPara="1" rIns="91425" wrap="square" tIns="45700">
            <a:noAutofit/>
          </a:bodyPr>
          <a:lstStyle>
            <a:lvl1pPr indent="-342900" lvl="0" marL="457200" algn="l">
              <a:lnSpc>
                <a:spcPct val="115000"/>
              </a:lnSpc>
              <a:spcBef>
                <a:spcPts val="360"/>
              </a:spcBef>
              <a:spcAft>
                <a:spcPts val="0"/>
              </a:spcAft>
              <a:buSzPts val="1800"/>
              <a:buChar char="●"/>
              <a:defRPr/>
            </a:lvl1pPr>
            <a:lvl2pPr indent="-342900" lvl="1" marL="914400" algn="l">
              <a:lnSpc>
                <a:spcPct val="115000"/>
              </a:lnSpc>
              <a:spcBef>
                <a:spcPts val="360"/>
              </a:spcBef>
              <a:spcAft>
                <a:spcPts val="0"/>
              </a:spcAft>
              <a:buSzPts val="1800"/>
              <a:buChar char="○"/>
              <a:defRPr/>
            </a:lvl2pPr>
            <a:lvl3pPr indent="-342900" lvl="2" marL="1371600" algn="l">
              <a:lnSpc>
                <a:spcPct val="115000"/>
              </a:lnSpc>
              <a:spcBef>
                <a:spcPts val="360"/>
              </a:spcBef>
              <a:spcAft>
                <a:spcPts val="0"/>
              </a:spcAft>
              <a:buSzPts val="1800"/>
              <a:buChar char="■"/>
              <a:defRPr/>
            </a:lvl3pPr>
            <a:lvl4pPr indent="-342900" lvl="3" marL="1828800" algn="l">
              <a:lnSpc>
                <a:spcPct val="115000"/>
              </a:lnSpc>
              <a:spcBef>
                <a:spcPts val="360"/>
              </a:spcBef>
              <a:spcAft>
                <a:spcPts val="0"/>
              </a:spcAft>
              <a:buSzPts val="1800"/>
              <a:buChar char="●"/>
              <a:defRPr/>
            </a:lvl4pPr>
            <a:lvl5pPr indent="-342900" lvl="4" marL="2286000" algn="l">
              <a:lnSpc>
                <a:spcPct val="115000"/>
              </a:lnSpc>
              <a:spcBef>
                <a:spcPts val="360"/>
              </a:spcBef>
              <a:spcAft>
                <a:spcPts val="0"/>
              </a:spcAft>
              <a:buSzPts val="1800"/>
              <a:buChar char="○"/>
              <a:defRPr/>
            </a:lvl5pPr>
            <a:lvl6pPr indent="-342900" lvl="5" marL="2743200" algn="l">
              <a:lnSpc>
                <a:spcPct val="115000"/>
              </a:lnSpc>
              <a:spcBef>
                <a:spcPts val="360"/>
              </a:spcBef>
              <a:spcAft>
                <a:spcPts val="0"/>
              </a:spcAft>
              <a:buSzPts val="1800"/>
              <a:buChar char="■"/>
              <a:defRPr/>
            </a:lvl6pPr>
            <a:lvl7pPr indent="-342900" lvl="6" marL="3200400" algn="l">
              <a:lnSpc>
                <a:spcPct val="115000"/>
              </a:lnSpc>
              <a:spcBef>
                <a:spcPts val="360"/>
              </a:spcBef>
              <a:spcAft>
                <a:spcPts val="0"/>
              </a:spcAft>
              <a:buSzPts val="1800"/>
              <a:buChar char="●"/>
              <a:defRPr/>
            </a:lvl7pPr>
            <a:lvl8pPr indent="-342900" lvl="7" marL="3657600" algn="l">
              <a:lnSpc>
                <a:spcPct val="115000"/>
              </a:lnSpc>
              <a:spcBef>
                <a:spcPts val="360"/>
              </a:spcBef>
              <a:spcAft>
                <a:spcPts val="0"/>
              </a:spcAft>
              <a:buSzPts val="1800"/>
              <a:buChar char="○"/>
              <a:defRPr/>
            </a:lvl8pPr>
            <a:lvl9pPr indent="-342900" lvl="8" marL="4114800" algn="l">
              <a:lnSpc>
                <a:spcPct val="115000"/>
              </a:lnSpc>
              <a:spcBef>
                <a:spcPts val="360"/>
              </a:spcBef>
              <a:spcAft>
                <a:spcPts val="0"/>
              </a:spcAft>
              <a:buSzPts val="1800"/>
              <a:buChar char="■"/>
              <a:defRPr/>
            </a:lvl9pPr>
          </a:lstStyle>
          <a:p/>
        </p:txBody>
      </p:sp>
      <p:sp>
        <p:nvSpPr>
          <p:cNvPr id="26" name="Google Shape;26;p5"/>
          <p:cNvSpPr txBox="1"/>
          <p:nvPr>
            <p:ph idx="11" type="ftr"/>
          </p:nvPr>
        </p:nvSpPr>
        <p:spPr>
          <a:xfrm>
            <a:off x="3124200" y="4686300"/>
            <a:ext cx="2895600" cy="3429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 name="Google Shape;27;p5"/>
          <p:cNvSpPr txBox="1"/>
          <p:nvPr>
            <p:ph idx="12" type="sldNum"/>
          </p:nvPr>
        </p:nvSpPr>
        <p:spPr>
          <a:xfrm>
            <a:off x="6553200" y="4686300"/>
            <a:ext cx="2133600" cy="342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8" name="Google Shape;28;p5"/>
          <p:cNvSpPr txBox="1"/>
          <p:nvPr>
            <p:ph idx="10" type="dt"/>
          </p:nvPr>
        </p:nvSpPr>
        <p:spPr>
          <a:xfrm>
            <a:off x="457200" y="4683919"/>
            <a:ext cx="2133600" cy="357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MAIN_POINT_1">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6"/>
          <p:cNvSpPr txBox="1"/>
          <p:nvPr/>
        </p:nvSpPr>
        <p:spPr>
          <a:xfrm>
            <a:off x="2615400" y="2918475"/>
            <a:ext cx="3913200" cy="67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1" i="0" lang="en-GB" sz="2300" u="none" cap="none" strike="noStrike">
                <a:solidFill>
                  <a:srgbClr val="0B2F43"/>
                </a:solidFill>
                <a:latin typeface="Calibri"/>
                <a:ea typeface="Calibri"/>
                <a:cs typeface="Calibri"/>
                <a:sym typeface="Calibri"/>
              </a:rPr>
              <a:t>tearfund.org</a:t>
            </a:r>
            <a:endParaRPr b="1" i="0" sz="3000" u="none" cap="none" strike="noStrike">
              <a:solidFill>
                <a:srgbClr val="0B2F43"/>
              </a:solidFill>
              <a:latin typeface="Calibri"/>
              <a:ea typeface="Calibri"/>
              <a:cs typeface="Calibri"/>
              <a:sym typeface="Calibri"/>
            </a:endParaRPr>
          </a:p>
        </p:txBody>
      </p:sp>
      <p:pic>
        <p:nvPicPr>
          <p:cNvPr id="31" name="Google Shape;31;p6"/>
          <p:cNvPicPr preferRelativeResize="0"/>
          <p:nvPr/>
        </p:nvPicPr>
        <p:blipFill rotWithShape="1">
          <a:blip r:embed="rId3">
            <a:alphaModFix/>
          </a:blip>
          <a:srcRect b="0" l="0" r="0" t="0"/>
          <a:stretch/>
        </p:blipFill>
        <p:spPr>
          <a:xfrm>
            <a:off x="2901625" y="1805675"/>
            <a:ext cx="3340750" cy="1049300"/>
          </a:xfrm>
          <a:prstGeom prst="rect">
            <a:avLst/>
          </a:prstGeom>
          <a:noFill/>
          <a:ln>
            <a:noFill/>
          </a:ln>
        </p:spPr>
      </p:pic>
      <p:sp>
        <p:nvSpPr>
          <p:cNvPr id="32" name="Google Shape;32;p6"/>
          <p:cNvSpPr txBox="1"/>
          <p:nvPr/>
        </p:nvSpPr>
        <p:spPr>
          <a:xfrm>
            <a:off x="0" y="3962250"/>
            <a:ext cx="9144000" cy="75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200"/>
              </a:spcAft>
              <a:buClr>
                <a:srgbClr val="000000"/>
              </a:buClr>
              <a:buSzPts val="1000"/>
              <a:buFont typeface="Arial"/>
              <a:buNone/>
            </a:pPr>
            <a:r>
              <a:rPr b="0" i="0" lang="en-GB" sz="1000" u="none" cap="none" strike="noStrike">
                <a:solidFill>
                  <a:srgbClr val="0B2F43"/>
                </a:solidFill>
                <a:latin typeface="Calibri"/>
                <a:ea typeface="Calibri"/>
                <a:cs typeface="Calibri"/>
                <a:sym typeface="Calibri"/>
              </a:rPr>
              <a:t>Registered office: Tearfund, 100 Church Road, Teddington, TW11 8QE. Registered in England: 994339. A company limited by guarantee. </a:t>
            </a:r>
            <a:br>
              <a:rPr b="0" i="0" lang="en-GB" sz="1000" u="none" cap="none" strike="noStrike">
                <a:solidFill>
                  <a:srgbClr val="0B2F43"/>
                </a:solidFill>
                <a:latin typeface="Calibri"/>
                <a:ea typeface="Calibri"/>
                <a:cs typeface="Calibri"/>
                <a:sym typeface="Calibri"/>
              </a:rPr>
            </a:br>
            <a:r>
              <a:rPr b="0" i="0" lang="en-GB" sz="1000" u="none" cap="none" strike="noStrike">
                <a:solidFill>
                  <a:srgbClr val="0B2F43"/>
                </a:solidFill>
                <a:latin typeface="Calibri"/>
                <a:ea typeface="Calibri"/>
                <a:cs typeface="Calibri"/>
                <a:sym typeface="Calibri"/>
              </a:rPr>
              <a:t>Registered Charity No. 265464 (England &amp; Wales) Registered Charity No. SC037624 (Scotland)</a:t>
            </a:r>
            <a:endParaRPr b="0" i="0" sz="1000" u="none" cap="none" strike="noStrike">
              <a:solidFill>
                <a:srgbClr val="0B2F43"/>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bg>
      <p:bgPr>
        <a:solidFill>
          <a:srgbClr val="FCD500"/>
        </a:solidFill>
      </p:bgPr>
    </p:bg>
    <p:spTree>
      <p:nvGrpSpPr>
        <p:cNvPr id="33" name="Shape 33"/>
        <p:cNvGrpSpPr/>
        <p:nvPr/>
      </p:nvGrpSpPr>
      <p:grpSpPr>
        <a:xfrm>
          <a:off x="0" y="0"/>
          <a:ext cx="0" cy="0"/>
          <a:chOff x="0" y="0"/>
          <a:chExt cx="0" cy="0"/>
        </a:xfrm>
      </p:grpSpPr>
      <p:pic>
        <p:nvPicPr>
          <p:cNvPr id="34" name="Google Shape;34;p7"/>
          <p:cNvPicPr preferRelativeResize="0"/>
          <p:nvPr/>
        </p:nvPicPr>
        <p:blipFill rotWithShape="1">
          <a:blip r:embed="rId2">
            <a:alphaModFix/>
          </a:blip>
          <a:srcRect b="0" l="0" r="0" t="0"/>
          <a:stretch/>
        </p:blipFill>
        <p:spPr>
          <a:xfrm>
            <a:off x="321725" y="4462600"/>
            <a:ext cx="1341000" cy="422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pic>
        <p:nvPicPr>
          <p:cNvPr id="36" name="Google Shape;36;p8"/>
          <p:cNvPicPr preferRelativeResize="0"/>
          <p:nvPr/>
        </p:nvPicPr>
        <p:blipFill rotWithShape="1">
          <a:blip r:embed="rId2">
            <a:alphaModFix/>
          </a:blip>
          <a:srcRect b="0" l="0" r="0" t="0"/>
          <a:stretch/>
        </p:blipFill>
        <p:spPr>
          <a:xfrm>
            <a:off x="321725" y="4462600"/>
            <a:ext cx="1341000" cy="4225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39" name="Google Shape;39;p9"/>
          <p:cNvSpPr txBox="1"/>
          <p:nvPr>
            <p:ph idx="1" type="body"/>
          </p:nvPr>
        </p:nvSpPr>
        <p:spPr>
          <a:xfrm>
            <a:off x="457200" y="1151335"/>
            <a:ext cx="4040100" cy="480000"/>
          </a:xfrm>
          <a:prstGeom prst="rect">
            <a:avLst/>
          </a:prstGeom>
          <a:noFill/>
          <a:ln>
            <a:noFill/>
          </a:ln>
        </p:spPr>
        <p:txBody>
          <a:bodyPr anchorCtr="0" anchor="b" bIns="45700" lIns="91425" spcFirstLastPara="1" rIns="91425" wrap="square" tIns="45700">
            <a:noAutofit/>
          </a:bodyPr>
          <a:lstStyle>
            <a:lvl1pPr indent="-228600" lvl="0" marL="457200" algn="l">
              <a:lnSpc>
                <a:spcPct val="115000"/>
              </a:lnSpc>
              <a:spcBef>
                <a:spcPts val="480"/>
              </a:spcBef>
              <a:spcAft>
                <a:spcPts val="0"/>
              </a:spcAft>
              <a:buSzPts val="2400"/>
              <a:buNone/>
              <a:defRPr b="1" sz="2400"/>
            </a:lvl1pPr>
            <a:lvl2pPr indent="-228600" lvl="1" marL="914400" algn="l">
              <a:lnSpc>
                <a:spcPct val="115000"/>
              </a:lnSpc>
              <a:spcBef>
                <a:spcPts val="400"/>
              </a:spcBef>
              <a:spcAft>
                <a:spcPts val="0"/>
              </a:spcAft>
              <a:buSzPts val="2000"/>
              <a:buNone/>
              <a:defRPr b="1" sz="2000"/>
            </a:lvl2pPr>
            <a:lvl3pPr indent="-228600" lvl="2" marL="1371600" algn="l">
              <a:lnSpc>
                <a:spcPct val="115000"/>
              </a:lnSpc>
              <a:spcBef>
                <a:spcPts val="360"/>
              </a:spcBef>
              <a:spcAft>
                <a:spcPts val="0"/>
              </a:spcAft>
              <a:buSzPts val="1800"/>
              <a:buNone/>
              <a:defRPr b="1" sz="1800"/>
            </a:lvl3pPr>
            <a:lvl4pPr indent="-228600" lvl="3" marL="1828800" algn="l">
              <a:lnSpc>
                <a:spcPct val="115000"/>
              </a:lnSpc>
              <a:spcBef>
                <a:spcPts val="320"/>
              </a:spcBef>
              <a:spcAft>
                <a:spcPts val="0"/>
              </a:spcAft>
              <a:buSzPts val="1600"/>
              <a:buNone/>
              <a:defRPr b="1" sz="1600"/>
            </a:lvl4pPr>
            <a:lvl5pPr indent="-228600" lvl="4" marL="2286000" algn="l">
              <a:lnSpc>
                <a:spcPct val="115000"/>
              </a:lnSpc>
              <a:spcBef>
                <a:spcPts val="320"/>
              </a:spcBef>
              <a:spcAft>
                <a:spcPts val="0"/>
              </a:spcAft>
              <a:buSzPts val="1600"/>
              <a:buNone/>
              <a:defRPr b="1" sz="1600"/>
            </a:lvl5pPr>
            <a:lvl6pPr indent="-228600" lvl="5" marL="2743200" algn="l">
              <a:lnSpc>
                <a:spcPct val="115000"/>
              </a:lnSpc>
              <a:spcBef>
                <a:spcPts val="320"/>
              </a:spcBef>
              <a:spcAft>
                <a:spcPts val="0"/>
              </a:spcAft>
              <a:buSzPts val="1600"/>
              <a:buNone/>
              <a:defRPr b="1" sz="1600"/>
            </a:lvl6pPr>
            <a:lvl7pPr indent="-228600" lvl="6" marL="3200400" algn="l">
              <a:lnSpc>
                <a:spcPct val="115000"/>
              </a:lnSpc>
              <a:spcBef>
                <a:spcPts val="320"/>
              </a:spcBef>
              <a:spcAft>
                <a:spcPts val="0"/>
              </a:spcAft>
              <a:buSzPts val="1600"/>
              <a:buNone/>
              <a:defRPr b="1" sz="1600"/>
            </a:lvl7pPr>
            <a:lvl8pPr indent="-228600" lvl="7" marL="3657600" algn="l">
              <a:lnSpc>
                <a:spcPct val="115000"/>
              </a:lnSpc>
              <a:spcBef>
                <a:spcPts val="320"/>
              </a:spcBef>
              <a:spcAft>
                <a:spcPts val="0"/>
              </a:spcAft>
              <a:buSzPts val="1600"/>
              <a:buNone/>
              <a:defRPr b="1" sz="1600"/>
            </a:lvl8pPr>
            <a:lvl9pPr indent="-228600" lvl="8" marL="4114800" algn="l">
              <a:lnSpc>
                <a:spcPct val="115000"/>
              </a:lnSpc>
              <a:spcBef>
                <a:spcPts val="320"/>
              </a:spcBef>
              <a:spcAft>
                <a:spcPts val="0"/>
              </a:spcAft>
              <a:buSzPts val="1600"/>
              <a:buNone/>
              <a:defRPr b="1" sz="1600"/>
            </a:lvl9pPr>
          </a:lstStyle>
          <a:p/>
        </p:txBody>
      </p:sp>
      <p:sp>
        <p:nvSpPr>
          <p:cNvPr id="40" name="Google Shape;40;p9"/>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Autofit/>
          </a:bodyPr>
          <a:lstStyle>
            <a:lvl1pPr indent="-381000" lvl="0" marL="457200" algn="l">
              <a:lnSpc>
                <a:spcPct val="115000"/>
              </a:lnSpc>
              <a:spcBef>
                <a:spcPts val="480"/>
              </a:spcBef>
              <a:spcAft>
                <a:spcPts val="0"/>
              </a:spcAft>
              <a:buSzPts val="2400"/>
              <a:buChar char="●"/>
              <a:defRPr sz="2400"/>
            </a:lvl1pPr>
            <a:lvl2pPr indent="-355600" lvl="1" marL="914400" algn="l">
              <a:lnSpc>
                <a:spcPct val="115000"/>
              </a:lnSpc>
              <a:spcBef>
                <a:spcPts val="400"/>
              </a:spcBef>
              <a:spcAft>
                <a:spcPts val="0"/>
              </a:spcAft>
              <a:buSzPts val="2000"/>
              <a:buChar char="○"/>
              <a:defRPr sz="2000"/>
            </a:lvl2pPr>
            <a:lvl3pPr indent="-342900" lvl="2" marL="1371600" algn="l">
              <a:lnSpc>
                <a:spcPct val="115000"/>
              </a:lnSpc>
              <a:spcBef>
                <a:spcPts val="360"/>
              </a:spcBef>
              <a:spcAft>
                <a:spcPts val="0"/>
              </a:spcAft>
              <a:buSzPts val="1800"/>
              <a:buChar char="■"/>
              <a:defRPr sz="1800"/>
            </a:lvl3pPr>
            <a:lvl4pPr indent="-330200" lvl="3" marL="1828800" algn="l">
              <a:lnSpc>
                <a:spcPct val="115000"/>
              </a:lnSpc>
              <a:spcBef>
                <a:spcPts val="320"/>
              </a:spcBef>
              <a:spcAft>
                <a:spcPts val="0"/>
              </a:spcAft>
              <a:buSzPts val="1600"/>
              <a:buChar char="●"/>
              <a:defRPr sz="1600"/>
            </a:lvl4pPr>
            <a:lvl5pPr indent="-330200" lvl="4" marL="2286000" algn="l">
              <a:lnSpc>
                <a:spcPct val="115000"/>
              </a:lnSpc>
              <a:spcBef>
                <a:spcPts val="320"/>
              </a:spcBef>
              <a:spcAft>
                <a:spcPts val="0"/>
              </a:spcAft>
              <a:buSzPts val="1600"/>
              <a:buChar char="○"/>
              <a:defRPr sz="1600"/>
            </a:lvl5pPr>
            <a:lvl6pPr indent="-330200" lvl="5" marL="2743200" algn="l">
              <a:lnSpc>
                <a:spcPct val="115000"/>
              </a:lnSpc>
              <a:spcBef>
                <a:spcPts val="320"/>
              </a:spcBef>
              <a:spcAft>
                <a:spcPts val="0"/>
              </a:spcAft>
              <a:buSzPts val="1600"/>
              <a:buChar char="■"/>
              <a:defRPr sz="1600"/>
            </a:lvl6pPr>
            <a:lvl7pPr indent="-330200" lvl="6" marL="3200400" algn="l">
              <a:lnSpc>
                <a:spcPct val="115000"/>
              </a:lnSpc>
              <a:spcBef>
                <a:spcPts val="320"/>
              </a:spcBef>
              <a:spcAft>
                <a:spcPts val="0"/>
              </a:spcAft>
              <a:buSzPts val="1600"/>
              <a:buChar char="●"/>
              <a:defRPr sz="1600"/>
            </a:lvl7pPr>
            <a:lvl8pPr indent="-330200" lvl="7" marL="3657600" algn="l">
              <a:lnSpc>
                <a:spcPct val="115000"/>
              </a:lnSpc>
              <a:spcBef>
                <a:spcPts val="320"/>
              </a:spcBef>
              <a:spcAft>
                <a:spcPts val="0"/>
              </a:spcAft>
              <a:buSzPts val="1600"/>
              <a:buChar char="○"/>
              <a:defRPr sz="1600"/>
            </a:lvl8pPr>
            <a:lvl9pPr indent="-330200" lvl="8" marL="4114800" algn="l">
              <a:lnSpc>
                <a:spcPct val="115000"/>
              </a:lnSpc>
              <a:spcBef>
                <a:spcPts val="320"/>
              </a:spcBef>
              <a:spcAft>
                <a:spcPts val="0"/>
              </a:spcAft>
              <a:buSzPts val="1600"/>
              <a:buChar char="■"/>
              <a:defRPr sz="1600"/>
            </a:lvl9pPr>
          </a:lstStyle>
          <a:p/>
        </p:txBody>
      </p:sp>
      <p:sp>
        <p:nvSpPr>
          <p:cNvPr id="41" name="Google Shape;41;p9"/>
          <p:cNvSpPr txBox="1"/>
          <p:nvPr>
            <p:ph idx="3" type="body"/>
          </p:nvPr>
        </p:nvSpPr>
        <p:spPr>
          <a:xfrm>
            <a:off x="4645025" y="1151335"/>
            <a:ext cx="4041900" cy="480000"/>
          </a:xfrm>
          <a:prstGeom prst="rect">
            <a:avLst/>
          </a:prstGeom>
          <a:noFill/>
          <a:ln>
            <a:noFill/>
          </a:ln>
        </p:spPr>
        <p:txBody>
          <a:bodyPr anchorCtr="0" anchor="b" bIns="45700" lIns="91425" spcFirstLastPara="1" rIns="91425" wrap="square" tIns="45700">
            <a:noAutofit/>
          </a:bodyPr>
          <a:lstStyle>
            <a:lvl1pPr indent="-228600" lvl="0" marL="457200" algn="l">
              <a:lnSpc>
                <a:spcPct val="115000"/>
              </a:lnSpc>
              <a:spcBef>
                <a:spcPts val="480"/>
              </a:spcBef>
              <a:spcAft>
                <a:spcPts val="0"/>
              </a:spcAft>
              <a:buSzPts val="2400"/>
              <a:buNone/>
              <a:defRPr b="1" sz="2400"/>
            </a:lvl1pPr>
            <a:lvl2pPr indent="-228600" lvl="1" marL="914400" algn="l">
              <a:lnSpc>
                <a:spcPct val="115000"/>
              </a:lnSpc>
              <a:spcBef>
                <a:spcPts val="400"/>
              </a:spcBef>
              <a:spcAft>
                <a:spcPts val="0"/>
              </a:spcAft>
              <a:buSzPts val="2000"/>
              <a:buNone/>
              <a:defRPr b="1" sz="2000"/>
            </a:lvl2pPr>
            <a:lvl3pPr indent="-228600" lvl="2" marL="1371600" algn="l">
              <a:lnSpc>
                <a:spcPct val="115000"/>
              </a:lnSpc>
              <a:spcBef>
                <a:spcPts val="360"/>
              </a:spcBef>
              <a:spcAft>
                <a:spcPts val="0"/>
              </a:spcAft>
              <a:buSzPts val="1800"/>
              <a:buNone/>
              <a:defRPr b="1" sz="1800"/>
            </a:lvl3pPr>
            <a:lvl4pPr indent="-228600" lvl="3" marL="1828800" algn="l">
              <a:lnSpc>
                <a:spcPct val="115000"/>
              </a:lnSpc>
              <a:spcBef>
                <a:spcPts val="320"/>
              </a:spcBef>
              <a:spcAft>
                <a:spcPts val="0"/>
              </a:spcAft>
              <a:buSzPts val="1600"/>
              <a:buNone/>
              <a:defRPr b="1" sz="1600"/>
            </a:lvl4pPr>
            <a:lvl5pPr indent="-228600" lvl="4" marL="2286000" algn="l">
              <a:lnSpc>
                <a:spcPct val="115000"/>
              </a:lnSpc>
              <a:spcBef>
                <a:spcPts val="320"/>
              </a:spcBef>
              <a:spcAft>
                <a:spcPts val="0"/>
              </a:spcAft>
              <a:buSzPts val="1600"/>
              <a:buNone/>
              <a:defRPr b="1" sz="1600"/>
            </a:lvl5pPr>
            <a:lvl6pPr indent="-228600" lvl="5" marL="2743200" algn="l">
              <a:lnSpc>
                <a:spcPct val="115000"/>
              </a:lnSpc>
              <a:spcBef>
                <a:spcPts val="320"/>
              </a:spcBef>
              <a:spcAft>
                <a:spcPts val="0"/>
              </a:spcAft>
              <a:buSzPts val="1600"/>
              <a:buNone/>
              <a:defRPr b="1" sz="1600"/>
            </a:lvl6pPr>
            <a:lvl7pPr indent="-228600" lvl="6" marL="3200400" algn="l">
              <a:lnSpc>
                <a:spcPct val="115000"/>
              </a:lnSpc>
              <a:spcBef>
                <a:spcPts val="320"/>
              </a:spcBef>
              <a:spcAft>
                <a:spcPts val="0"/>
              </a:spcAft>
              <a:buSzPts val="1600"/>
              <a:buNone/>
              <a:defRPr b="1" sz="1600"/>
            </a:lvl7pPr>
            <a:lvl8pPr indent="-228600" lvl="7" marL="3657600" algn="l">
              <a:lnSpc>
                <a:spcPct val="115000"/>
              </a:lnSpc>
              <a:spcBef>
                <a:spcPts val="320"/>
              </a:spcBef>
              <a:spcAft>
                <a:spcPts val="0"/>
              </a:spcAft>
              <a:buSzPts val="1600"/>
              <a:buNone/>
              <a:defRPr b="1" sz="1600"/>
            </a:lvl8pPr>
            <a:lvl9pPr indent="-228600" lvl="8" marL="4114800" algn="l">
              <a:lnSpc>
                <a:spcPct val="115000"/>
              </a:lnSpc>
              <a:spcBef>
                <a:spcPts val="320"/>
              </a:spcBef>
              <a:spcAft>
                <a:spcPts val="0"/>
              </a:spcAft>
              <a:buSzPts val="1600"/>
              <a:buNone/>
              <a:defRPr b="1" sz="1600"/>
            </a:lvl9pPr>
          </a:lstStyle>
          <a:p/>
        </p:txBody>
      </p:sp>
      <p:sp>
        <p:nvSpPr>
          <p:cNvPr id="42" name="Google Shape;42;p9"/>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noAutofit/>
          </a:bodyPr>
          <a:lstStyle>
            <a:lvl1pPr indent="-381000" lvl="0" marL="457200" algn="l">
              <a:lnSpc>
                <a:spcPct val="115000"/>
              </a:lnSpc>
              <a:spcBef>
                <a:spcPts val="480"/>
              </a:spcBef>
              <a:spcAft>
                <a:spcPts val="0"/>
              </a:spcAft>
              <a:buSzPts val="2400"/>
              <a:buChar char="●"/>
              <a:defRPr sz="2400"/>
            </a:lvl1pPr>
            <a:lvl2pPr indent="-355600" lvl="1" marL="914400" algn="l">
              <a:lnSpc>
                <a:spcPct val="115000"/>
              </a:lnSpc>
              <a:spcBef>
                <a:spcPts val="400"/>
              </a:spcBef>
              <a:spcAft>
                <a:spcPts val="0"/>
              </a:spcAft>
              <a:buSzPts val="2000"/>
              <a:buChar char="○"/>
              <a:defRPr sz="2000"/>
            </a:lvl2pPr>
            <a:lvl3pPr indent="-342900" lvl="2" marL="1371600" algn="l">
              <a:lnSpc>
                <a:spcPct val="115000"/>
              </a:lnSpc>
              <a:spcBef>
                <a:spcPts val="360"/>
              </a:spcBef>
              <a:spcAft>
                <a:spcPts val="0"/>
              </a:spcAft>
              <a:buSzPts val="1800"/>
              <a:buChar char="■"/>
              <a:defRPr sz="1800"/>
            </a:lvl3pPr>
            <a:lvl4pPr indent="-330200" lvl="3" marL="1828800" algn="l">
              <a:lnSpc>
                <a:spcPct val="115000"/>
              </a:lnSpc>
              <a:spcBef>
                <a:spcPts val="320"/>
              </a:spcBef>
              <a:spcAft>
                <a:spcPts val="0"/>
              </a:spcAft>
              <a:buSzPts val="1600"/>
              <a:buChar char="●"/>
              <a:defRPr sz="1600"/>
            </a:lvl4pPr>
            <a:lvl5pPr indent="-330200" lvl="4" marL="2286000" algn="l">
              <a:lnSpc>
                <a:spcPct val="115000"/>
              </a:lnSpc>
              <a:spcBef>
                <a:spcPts val="320"/>
              </a:spcBef>
              <a:spcAft>
                <a:spcPts val="0"/>
              </a:spcAft>
              <a:buSzPts val="1600"/>
              <a:buChar char="○"/>
              <a:defRPr sz="1600"/>
            </a:lvl5pPr>
            <a:lvl6pPr indent="-330200" lvl="5" marL="2743200" algn="l">
              <a:lnSpc>
                <a:spcPct val="115000"/>
              </a:lnSpc>
              <a:spcBef>
                <a:spcPts val="320"/>
              </a:spcBef>
              <a:spcAft>
                <a:spcPts val="0"/>
              </a:spcAft>
              <a:buSzPts val="1600"/>
              <a:buChar char="■"/>
              <a:defRPr sz="1600"/>
            </a:lvl6pPr>
            <a:lvl7pPr indent="-330200" lvl="6" marL="3200400" algn="l">
              <a:lnSpc>
                <a:spcPct val="115000"/>
              </a:lnSpc>
              <a:spcBef>
                <a:spcPts val="320"/>
              </a:spcBef>
              <a:spcAft>
                <a:spcPts val="0"/>
              </a:spcAft>
              <a:buSzPts val="1600"/>
              <a:buChar char="●"/>
              <a:defRPr sz="1600"/>
            </a:lvl7pPr>
            <a:lvl8pPr indent="-330200" lvl="7" marL="3657600" algn="l">
              <a:lnSpc>
                <a:spcPct val="115000"/>
              </a:lnSpc>
              <a:spcBef>
                <a:spcPts val="320"/>
              </a:spcBef>
              <a:spcAft>
                <a:spcPts val="0"/>
              </a:spcAft>
              <a:buSzPts val="1600"/>
              <a:buChar char="○"/>
              <a:defRPr sz="1600"/>
            </a:lvl8pPr>
            <a:lvl9pPr indent="-330200" lvl="8" marL="4114800" algn="l">
              <a:lnSpc>
                <a:spcPct val="115000"/>
              </a:lnSpc>
              <a:spcBef>
                <a:spcPts val="320"/>
              </a:spcBef>
              <a:spcAft>
                <a:spcPts val="0"/>
              </a:spcAft>
              <a:buSzPts val="1600"/>
              <a:buChar char="■"/>
              <a:defRPr sz="1600"/>
            </a:lvl9pPr>
          </a:lstStyle>
          <a:p/>
        </p:txBody>
      </p:sp>
      <p:sp>
        <p:nvSpPr>
          <p:cNvPr id="43" name="Google Shape;43;p9"/>
          <p:cNvSpPr txBox="1"/>
          <p:nvPr>
            <p:ph idx="11" type="ftr"/>
          </p:nvPr>
        </p:nvSpPr>
        <p:spPr>
          <a:xfrm>
            <a:off x="3124200" y="4686300"/>
            <a:ext cx="2895600" cy="3429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4" name="Google Shape;44;p9"/>
          <p:cNvSpPr txBox="1"/>
          <p:nvPr>
            <p:ph idx="12" type="sldNum"/>
          </p:nvPr>
        </p:nvSpPr>
        <p:spPr>
          <a:xfrm>
            <a:off x="6553200" y="4686300"/>
            <a:ext cx="2133600" cy="342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5" name="Google Shape;45;p9"/>
          <p:cNvSpPr txBox="1"/>
          <p:nvPr>
            <p:ph idx="10" type="dt"/>
          </p:nvPr>
        </p:nvSpPr>
        <p:spPr>
          <a:xfrm>
            <a:off x="457200" y="4683919"/>
            <a:ext cx="2133600" cy="357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over Content" type="txOverObj">
  <p:cSld name="TEXT_OVER_OBJECT">
    <p:spTree>
      <p:nvGrpSpPr>
        <p:cNvPr id="46" name="Shape 46"/>
        <p:cNvGrpSpPr/>
        <p:nvPr/>
      </p:nvGrpSpPr>
      <p:grpSpPr>
        <a:xfrm>
          <a:off x="0" y="0"/>
          <a:ext cx="0" cy="0"/>
          <a:chOff x="0" y="0"/>
          <a:chExt cx="0" cy="0"/>
        </a:xfrm>
      </p:grpSpPr>
      <p:sp>
        <p:nvSpPr>
          <p:cNvPr id="47" name="Google Shape;47;p10"/>
          <p:cNvSpPr txBox="1"/>
          <p:nvPr>
            <p:ph type="title"/>
          </p:nvPr>
        </p:nvSpPr>
        <p:spPr>
          <a:xfrm>
            <a:off x="457200" y="342900"/>
            <a:ext cx="8229600" cy="555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
        <p:nvSpPr>
          <p:cNvPr id="48" name="Google Shape;48;p10"/>
          <p:cNvSpPr txBox="1"/>
          <p:nvPr>
            <p:ph idx="1" type="body"/>
          </p:nvPr>
        </p:nvSpPr>
        <p:spPr>
          <a:xfrm>
            <a:off x="457200" y="1006078"/>
            <a:ext cx="8229600" cy="1860000"/>
          </a:xfrm>
          <a:prstGeom prst="rect">
            <a:avLst/>
          </a:prstGeom>
          <a:noFill/>
          <a:ln>
            <a:noFill/>
          </a:ln>
        </p:spPr>
        <p:txBody>
          <a:bodyPr anchorCtr="0" anchor="t" bIns="45700" lIns="91425" spcFirstLastPara="1" rIns="91425" wrap="square" tIns="45700">
            <a:noAutofit/>
          </a:bodyPr>
          <a:lstStyle>
            <a:lvl1pPr indent="-342900" lvl="0" marL="457200" algn="l">
              <a:lnSpc>
                <a:spcPct val="115000"/>
              </a:lnSpc>
              <a:spcBef>
                <a:spcPts val="360"/>
              </a:spcBef>
              <a:spcAft>
                <a:spcPts val="0"/>
              </a:spcAft>
              <a:buSzPts val="1800"/>
              <a:buChar char="●"/>
              <a:defRPr/>
            </a:lvl1pPr>
            <a:lvl2pPr indent="-342900" lvl="1" marL="914400" algn="l">
              <a:lnSpc>
                <a:spcPct val="115000"/>
              </a:lnSpc>
              <a:spcBef>
                <a:spcPts val="360"/>
              </a:spcBef>
              <a:spcAft>
                <a:spcPts val="0"/>
              </a:spcAft>
              <a:buSzPts val="1800"/>
              <a:buChar char="○"/>
              <a:defRPr/>
            </a:lvl2pPr>
            <a:lvl3pPr indent="-342900" lvl="2" marL="1371600" algn="l">
              <a:lnSpc>
                <a:spcPct val="115000"/>
              </a:lnSpc>
              <a:spcBef>
                <a:spcPts val="360"/>
              </a:spcBef>
              <a:spcAft>
                <a:spcPts val="0"/>
              </a:spcAft>
              <a:buSzPts val="1800"/>
              <a:buChar char="■"/>
              <a:defRPr/>
            </a:lvl3pPr>
            <a:lvl4pPr indent="-342900" lvl="3" marL="1828800" algn="l">
              <a:lnSpc>
                <a:spcPct val="115000"/>
              </a:lnSpc>
              <a:spcBef>
                <a:spcPts val="360"/>
              </a:spcBef>
              <a:spcAft>
                <a:spcPts val="0"/>
              </a:spcAft>
              <a:buSzPts val="1800"/>
              <a:buChar char="●"/>
              <a:defRPr/>
            </a:lvl4pPr>
            <a:lvl5pPr indent="-342900" lvl="4" marL="2286000" algn="l">
              <a:lnSpc>
                <a:spcPct val="115000"/>
              </a:lnSpc>
              <a:spcBef>
                <a:spcPts val="360"/>
              </a:spcBef>
              <a:spcAft>
                <a:spcPts val="0"/>
              </a:spcAft>
              <a:buSzPts val="1800"/>
              <a:buChar char="○"/>
              <a:defRPr/>
            </a:lvl5pPr>
            <a:lvl6pPr indent="-342900" lvl="5" marL="2743200" algn="l">
              <a:lnSpc>
                <a:spcPct val="115000"/>
              </a:lnSpc>
              <a:spcBef>
                <a:spcPts val="360"/>
              </a:spcBef>
              <a:spcAft>
                <a:spcPts val="0"/>
              </a:spcAft>
              <a:buSzPts val="1800"/>
              <a:buChar char="■"/>
              <a:defRPr/>
            </a:lvl6pPr>
            <a:lvl7pPr indent="-342900" lvl="6" marL="3200400" algn="l">
              <a:lnSpc>
                <a:spcPct val="115000"/>
              </a:lnSpc>
              <a:spcBef>
                <a:spcPts val="360"/>
              </a:spcBef>
              <a:spcAft>
                <a:spcPts val="0"/>
              </a:spcAft>
              <a:buSzPts val="1800"/>
              <a:buChar char="●"/>
              <a:defRPr/>
            </a:lvl7pPr>
            <a:lvl8pPr indent="-342900" lvl="7" marL="3657600" algn="l">
              <a:lnSpc>
                <a:spcPct val="115000"/>
              </a:lnSpc>
              <a:spcBef>
                <a:spcPts val="360"/>
              </a:spcBef>
              <a:spcAft>
                <a:spcPts val="0"/>
              </a:spcAft>
              <a:buSzPts val="1800"/>
              <a:buChar char="○"/>
              <a:defRPr/>
            </a:lvl8pPr>
            <a:lvl9pPr indent="-342900" lvl="8" marL="4114800" algn="l">
              <a:lnSpc>
                <a:spcPct val="115000"/>
              </a:lnSpc>
              <a:spcBef>
                <a:spcPts val="360"/>
              </a:spcBef>
              <a:spcAft>
                <a:spcPts val="0"/>
              </a:spcAft>
              <a:buSzPts val="1800"/>
              <a:buChar char="■"/>
              <a:defRPr/>
            </a:lvl9pPr>
          </a:lstStyle>
          <a:p/>
        </p:txBody>
      </p:sp>
      <p:sp>
        <p:nvSpPr>
          <p:cNvPr id="49" name="Google Shape;49;p10"/>
          <p:cNvSpPr txBox="1"/>
          <p:nvPr>
            <p:ph idx="2" type="body"/>
          </p:nvPr>
        </p:nvSpPr>
        <p:spPr>
          <a:xfrm>
            <a:off x="457200" y="2980135"/>
            <a:ext cx="8229600" cy="1860000"/>
          </a:xfrm>
          <a:prstGeom prst="rect">
            <a:avLst/>
          </a:prstGeom>
          <a:noFill/>
          <a:ln>
            <a:noFill/>
          </a:ln>
        </p:spPr>
        <p:txBody>
          <a:bodyPr anchorCtr="0" anchor="t" bIns="45700" lIns="91425" spcFirstLastPara="1" rIns="91425" wrap="square" tIns="45700">
            <a:noAutofit/>
          </a:bodyPr>
          <a:lstStyle>
            <a:lvl1pPr indent="-342900" lvl="0" marL="457200" algn="l">
              <a:lnSpc>
                <a:spcPct val="115000"/>
              </a:lnSpc>
              <a:spcBef>
                <a:spcPts val="360"/>
              </a:spcBef>
              <a:spcAft>
                <a:spcPts val="0"/>
              </a:spcAft>
              <a:buSzPts val="1800"/>
              <a:buChar char="●"/>
              <a:defRPr/>
            </a:lvl1pPr>
            <a:lvl2pPr indent="-342900" lvl="1" marL="914400" algn="l">
              <a:lnSpc>
                <a:spcPct val="115000"/>
              </a:lnSpc>
              <a:spcBef>
                <a:spcPts val="360"/>
              </a:spcBef>
              <a:spcAft>
                <a:spcPts val="0"/>
              </a:spcAft>
              <a:buSzPts val="1800"/>
              <a:buChar char="○"/>
              <a:defRPr/>
            </a:lvl2pPr>
            <a:lvl3pPr indent="-342900" lvl="2" marL="1371600" algn="l">
              <a:lnSpc>
                <a:spcPct val="115000"/>
              </a:lnSpc>
              <a:spcBef>
                <a:spcPts val="360"/>
              </a:spcBef>
              <a:spcAft>
                <a:spcPts val="0"/>
              </a:spcAft>
              <a:buSzPts val="1800"/>
              <a:buChar char="■"/>
              <a:defRPr/>
            </a:lvl3pPr>
            <a:lvl4pPr indent="-342900" lvl="3" marL="1828800" algn="l">
              <a:lnSpc>
                <a:spcPct val="115000"/>
              </a:lnSpc>
              <a:spcBef>
                <a:spcPts val="360"/>
              </a:spcBef>
              <a:spcAft>
                <a:spcPts val="0"/>
              </a:spcAft>
              <a:buSzPts val="1800"/>
              <a:buChar char="●"/>
              <a:defRPr/>
            </a:lvl4pPr>
            <a:lvl5pPr indent="-342900" lvl="4" marL="2286000" algn="l">
              <a:lnSpc>
                <a:spcPct val="115000"/>
              </a:lnSpc>
              <a:spcBef>
                <a:spcPts val="360"/>
              </a:spcBef>
              <a:spcAft>
                <a:spcPts val="0"/>
              </a:spcAft>
              <a:buSzPts val="1800"/>
              <a:buChar char="○"/>
              <a:defRPr/>
            </a:lvl5pPr>
            <a:lvl6pPr indent="-342900" lvl="5" marL="2743200" algn="l">
              <a:lnSpc>
                <a:spcPct val="115000"/>
              </a:lnSpc>
              <a:spcBef>
                <a:spcPts val="360"/>
              </a:spcBef>
              <a:spcAft>
                <a:spcPts val="0"/>
              </a:spcAft>
              <a:buSzPts val="1800"/>
              <a:buChar char="■"/>
              <a:defRPr/>
            </a:lvl6pPr>
            <a:lvl7pPr indent="-342900" lvl="6" marL="3200400" algn="l">
              <a:lnSpc>
                <a:spcPct val="115000"/>
              </a:lnSpc>
              <a:spcBef>
                <a:spcPts val="360"/>
              </a:spcBef>
              <a:spcAft>
                <a:spcPts val="0"/>
              </a:spcAft>
              <a:buSzPts val="1800"/>
              <a:buChar char="●"/>
              <a:defRPr/>
            </a:lvl7pPr>
            <a:lvl8pPr indent="-342900" lvl="7" marL="3657600" algn="l">
              <a:lnSpc>
                <a:spcPct val="115000"/>
              </a:lnSpc>
              <a:spcBef>
                <a:spcPts val="360"/>
              </a:spcBef>
              <a:spcAft>
                <a:spcPts val="0"/>
              </a:spcAft>
              <a:buSzPts val="1800"/>
              <a:buChar char="○"/>
              <a:defRPr/>
            </a:lvl8pPr>
            <a:lvl9pPr indent="-342900" lvl="8" marL="4114800" algn="l">
              <a:lnSpc>
                <a:spcPct val="115000"/>
              </a:lnSpc>
              <a:spcBef>
                <a:spcPts val="360"/>
              </a:spcBef>
              <a:spcAft>
                <a:spcPts val="0"/>
              </a:spcAft>
              <a:buSzPts val="1800"/>
              <a:buChar char="■"/>
              <a:defRPr/>
            </a:lvl9pPr>
          </a:lstStyle>
          <a:p/>
        </p:txBody>
      </p:sp>
      <p:sp>
        <p:nvSpPr>
          <p:cNvPr id="50" name="Google Shape;50;p10"/>
          <p:cNvSpPr txBox="1"/>
          <p:nvPr>
            <p:ph idx="11" type="ftr"/>
          </p:nvPr>
        </p:nvSpPr>
        <p:spPr>
          <a:xfrm>
            <a:off x="3124200" y="4686300"/>
            <a:ext cx="2895600" cy="3429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1" name="Google Shape;51;p10"/>
          <p:cNvSpPr txBox="1"/>
          <p:nvPr>
            <p:ph idx="12" type="sldNum"/>
          </p:nvPr>
        </p:nvSpPr>
        <p:spPr>
          <a:xfrm>
            <a:off x="6553200" y="4686300"/>
            <a:ext cx="2133600" cy="342900"/>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2" name="Google Shape;52;p10"/>
          <p:cNvSpPr txBox="1"/>
          <p:nvPr>
            <p:ph idx="10" type="dt"/>
          </p:nvPr>
        </p:nvSpPr>
        <p:spPr>
          <a:xfrm>
            <a:off x="457200" y="4683919"/>
            <a:ext cx="2133600" cy="357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32.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0"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hyperlink" Target="https://knowledgehub.transparency.org/assets/uploads/kproducts/Social_Accountability_Topic_Guide.pdf" TargetMode="External"/><Relationship Id="rId4" Type="http://schemas.openxmlformats.org/officeDocument/2006/relationships/hyperlink" Target="https://www.civilsocietyacademy.org/post/social-audits" TargetMode="External"/><Relationship Id="rId9" Type="http://schemas.openxmlformats.org/officeDocument/2006/relationships/hyperlink" Target="https://www.cbgaindia.org/wp-content/uploads/2016/04/Manual-on-Social-Accountability-Concepts-and-Tools.pdf" TargetMode="External"/><Relationship Id="rId5" Type="http://schemas.openxmlformats.org/officeDocument/2006/relationships/hyperlink" Target="https://pria-academy.org/pdf/m4-4-addl-Social-Audit-Toolkit.pdf" TargetMode="External"/><Relationship Id="rId6" Type="http://schemas.openxmlformats.org/officeDocument/2006/relationships/hyperlink" Target="https://www.academia.edu/34789214/MANUAL_ON_SOCIAL_ACCOUNTABILITY_for_Civil_Societya_Organizations_and_Municipalities_in_Palestine" TargetMode="External"/><Relationship Id="rId7" Type="http://schemas.openxmlformats.org/officeDocument/2006/relationships/hyperlink" Target="https://www.academia.edu/34789214/MANUAL_ON_SOCIAL_ACCOUNTABILITY_for_Civil_Societya_Organizations_and_Municipalities_in_Palestine" TargetMode="External"/><Relationship Id="rId8" Type="http://schemas.openxmlformats.org/officeDocument/2006/relationships/hyperlink" Target="https://www.academia.edu/34789214/MANUAL_ON_SOCIAL_ACCOUNTABILITY_for_Civil_Societya_Organizations_and_Municipalities_in_Palestine"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learn.tearfund.org/fr-fr/resources/case-studies/advocacy-in-nepal-training-communities-to-work-with-local-government" TargetMode="External"/><Relationship Id="rId4" Type="http://schemas.openxmlformats.org/officeDocument/2006/relationships/image" Target="../media/image10.png"/><Relationship Id="rId5" Type="http://schemas.openxmlformats.org/officeDocument/2006/relationships/hyperlink" Target="https://learn.tearfund.org/fr-fr/resources/case-studies/advocacy-in-nepal-training-communities-to-work-with-local-governmen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learn.tearfund.org/fr-fr/resources/case-studies/advocacy-in-nepal-community-participation-in-government-planning" TargetMode="External"/><Relationship Id="rId4" Type="http://schemas.openxmlformats.org/officeDocument/2006/relationships/hyperlink" Target="http://www.nzdl.org/cgi-bin/library.cgi?e=d-00000-00---off-0aginfo--00-0----0-10-0---0---0direct-10---4-------0-1l--11-en-50---20-about---00-0-1-00-0-0-11-1-0utfZz-8-00&amp;cl=CL2.10&amp;d=HASH01dafc3b5ca7c3c48a301404.6.1.4&amp;gt=1" TargetMode="External"/><Relationship Id="rId5" Type="http://schemas.openxmlformats.org/officeDocument/2006/relationships/hyperlink" Target="https://civicus.org/documents/toolkits/PGX_F_Participatory%20Development%20Planning.pdf" TargetMode="External"/><Relationship Id="rId6"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4.png"/><Relationship Id="rId5" Type="http://schemas.openxmlformats.org/officeDocument/2006/relationships/image" Target="../media/image2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s://learn.tearfund.org/fr-fr/resources/case-studies/advocacy-in-zambia-budget-monitoring" TargetMode="External"/><Relationship Id="rId4" Type="http://schemas.openxmlformats.org/officeDocument/2006/relationships/hyperlink" Target="https://docs.google.com/document/d/0B8D0Ib0sF8YWaEpKbFptd0JuTWZmb3Z0VjFIMksyQUoxdjNj/edit?usp=sharing&amp;ouid=117930654132534315401&amp;resourcekey=0-U4ddUwxDEndE6DAM47THpQ&amp;rtpof=true&amp;sd=true" TargetMode="External"/><Relationship Id="rId5" Type="http://schemas.openxmlformats.org/officeDocument/2006/relationships/image" Target="../media/image1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hyperlink" Target="https://learn.tearfund.org/fr-fr/resources/case-studies/advocacy-in-bolivia-improving-water-supply" TargetMode="External"/><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hyperlink" Target="https://res.cloudinary.com/tearfund/image/fetch/https://learn.tearfund.org/-/media/learn/resources/series/reveal/06-c2-contrle-des-dpenses-gouvernementales-suivi-budgtaire-fr.pdf" TargetMode="External"/><Relationship Id="rId4" Type="http://schemas.openxmlformats.org/officeDocument/2006/relationships/hyperlink" Target="https://learn.tearfund.org/en/resources/tools-and-guides/budget-tracking-for-beginners-an-introductory-guide" TargetMode="External"/><Relationship Id="rId10" Type="http://schemas.openxmlformats.org/officeDocument/2006/relationships/image" Target="../media/image12.png"/><Relationship Id="rId9" Type="http://schemas.openxmlformats.org/officeDocument/2006/relationships/hyperlink" Target="https://www.internationalbudget.org/publications/kenya-county-budget-workshop-training-materials/" TargetMode="External"/><Relationship Id="rId5" Type="http://schemas.openxmlformats.org/officeDocument/2006/relationships/hyperlink" Target="https://www.cbgaindia.org/wp-content/uploads/2016/04/Manual-on-Social-Accountability-Concepts-and-Tools.pdf" TargetMode="External"/><Relationship Id="rId6" Type="http://schemas.openxmlformats.org/officeDocument/2006/relationships/hyperlink" Target="https://actionaid.org/sites/default/files/budgets_-_revenues_and_financing_public_service_provision_-_hrba_governance_resources.pdf" TargetMode="External"/><Relationship Id="rId7" Type="http://schemas.openxmlformats.org/officeDocument/2006/relationships/hyperlink" Target="https://actionaid.org/sites/default/files/budgets_-_revenues_and_financing_public_service_provision_-_hrba_governance_resources.pdf" TargetMode="External"/><Relationship Id="rId8" Type="http://schemas.openxmlformats.org/officeDocument/2006/relationships/hyperlink" Target="https://actionaid.org/sites/default/files/budgets_-_revenues_and_financing_public_service_provision_-_hrba_governance_resources.pdf"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hyperlink" Target="https://thecitizenscampaign.org/wp-content/uploads/2017/04/Participation_Guide-Citizen_Journalist.pdf" TargetMode="External"/><Relationship Id="rId4" Type="http://schemas.openxmlformats.org/officeDocument/2006/relationships/hyperlink" Target="https://assets-global.website-files.com/5cfe1ff171000a855754a32f/5d138a3f422ada190480ae33_citizen_journalists_draft4FIINAL%5B1%5D.pdf" TargetMode="External"/><Relationship Id="rId11" Type="http://schemas.openxmlformats.org/officeDocument/2006/relationships/hyperlink" Target="https://www.eskills4girls.org/female-zambian-citizen-journalists-ready-to-tell-their-stories/" TargetMode="External"/><Relationship Id="rId10" Type="http://schemas.openxmlformats.org/officeDocument/2006/relationships/hyperlink" Target="https://www.researchgate.net/publication/331059791_Citizen_Journalism_Practices_Propaganda_Pedagogy" TargetMode="External"/><Relationship Id="rId12" Type="http://schemas.openxmlformats.org/officeDocument/2006/relationships/image" Target="../media/image12.png"/><Relationship Id="rId9" Type="http://schemas.openxmlformats.org/officeDocument/2006/relationships/hyperlink" Target="https://kq.freepressunlimited.org/wp-content/uploads/2022/03/local-media-survival-guide-2022.pdf" TargetMode="External"/><Relationship Id="rId5" Type="http://schemas.openxmlformats.org/officeDocument/2006/relationships/hyperlink" Target="https://www.researchgate.net/publication/332627049_Citizen_Journalism" TargetMode="External"/><Relationship Id="rId6" Type="http://schemas.openxmlformats.org/officeDocument/2006/relationships/hyperlink" Target="https://www.mediasupport.org/wp-content/uploads/2018/03/Zim_IMS-Citizen-Journalism-1-1.pdf" TargetMode="External"/><Relationship Id="rId7" Type="http://schemas.openxmlformats.org/officeDocument/2006/relationships/hyperlink" Target="https://www.cima.ned.org/wp-content/uploads/2015/02/CIMA-Media_Literacy_Citizen_Journalists-Report.pdf" TargetMode="External"/><Relationship Id="rId8" Type="http://schemas.openxmlformats.org/officeDocument/2006/relationships/hyperlink" Target="https://www.civilsocietyacademy.org/post/advocacy-strategies-media-and-online-campaigning"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1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2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hyperlink" Target="https://learn.tearfund.org/fr-fr/resources/footsteps/footsteps-111-120/footsteps-118/community-champions" TargetMode="External"/><Relationship Id="rId4" Type="http://schemas.openxmlformats.org/officeDocument/2006/relationships/hyperlink" Target="https://youtu.be/ZlLBtGQE1Fw" TargetMode="External"/><Relationship Id="rId5" Type="http://schemas.openxmlformats.org/officeDocument/2006/relationships/image" Target="../media/image27.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hyperlink" Target="https://learn.tearfund.org/fr-fr/resources/footsteps/footsteps-111-120/footsteps-118/community-champions" TargetMode="External"/><Relationship Id="rId4" Type="http://schemas.openxmlformats.org/officeDocument/2006/relationships/image" Target="../media/image10.png"/><Relationship Id="rId5" Type="http://schemas.openxmlformats.org/officeDocument/2006/relationships/hyperlink" Target="https://learn.tearfund.org/fr-fr/resources/footsteps/footsteps-111-120/footsteps-118/community-champions"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1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0.jpg"/></Relationships>
</file>

<file path=ppt/slides/_rels/slide80.xml.rels><?xml version="1.0" encoding="UTF-8" standalone="yes"?><Relationships xmlns="http://schemas.openxmlformats.org/package/2006/relationships"><Relationship Id="rId11" Type="http://schemas.openxmlformats.org/officeDocument/2006/relationships/hyperlink" Target="https://knowledgehub.transparency.org/assets/uploads/kproducts/Social_Accountability_Topic_Guide.pdf" TargetMode="External"/><Relationship Id="rId10" Type="http://schemas.openxmlformats.org/officeDocument/2006/relationships/hyperlink" Target="https://www.civicus.org/documents/toolkits/PGX_H_Community%20Score%20Cards.pdf" TargetMode="External"/><Relationship Id="rId13" Type="http://schemas.openxmlformats.org/officeDocument/2006/relationships/hyperlink" Target="https://www.academia.edu/34789214/MANUAL_ON_SOCIAL_ACCOUNTABILITY_for_Civil_Societya_Organizations_and_Municipalities_in_Palestine" TargetMode="External"/><Relationship Id="rId12" Type="http://schemas.openxmlformats.org/officeDocument/2006/relationships/hyperlink" Target="https://www.civilsocietyacademy.org/post/community-score-cards-a-powerful-tool" TargetMode="External"/><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hyperlink" Target="https://ieakenya.or.ke/download/participatory-budgeting-community-score-card-and-citizen-report-card-toolkit/" TargetMode="External"/><Relationship Id="rId4" Type="http://schemas.openxmlformats.org/officeDocument/2006/relationships/hyperlink" Target="https://ieakenya.or.ke/download/participatory-budgeting-community-score-card-and-citizen-report-card-toolkit/" TargetMode="External"/><Relationship Id="rId9" Type="http://schemas.openxmlformats.org/officeDocument/2006/relationships/hyperlink" Target="https://www.civicus.org/documents/toolkits/PGX_H_Community%20Score%20Cards.pdf" TargetMode="External"/><Relationship Id="rId14" Type="http://schemas.openxmlformats.org/officeDocument/2006/relationships/image" Target="../media/image12.png"/><Relationship Id="rId5" Type="http://schemas.openxmlformats.org/officeDocument/2006/relationships/hyperlink" Target="https://ieakenya.or.ke/download/participatory-budgeting-community-score-card-and-citizen-report-card-toolkit/" TargetMode="External"/><Relationship Id="rId6" Type="http://schemas.openxmlformats.org/officeDocument/2006/relationships/hyperlink" Target="https://ieakenya.or.ke/download/participatory-budgeting-community-score-card-and-citizen-report-card-toolkit/" TargetMode="External"/><Relationship Id="rId7" Type="http://schemas.openxmlformats.org/officeDocument/2006/relationships/hyperlink" Target="https://ieakenya.or.ke/download/participatory-budgeting-community-score-card-and-citizen-report-card-toolkit/" TargetMode="External"/><Relationship Id="rId8" Type="http://schemas.openxmlformats.org/officeDocument/2006/relationships/hyperlink" Target="https://www.civicus.org/documents/toolkits/PGX_H_Community%20Score%20Cards.pdf"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35.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10.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10.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35.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hyperlink" Target="https://learn.tearfund.org/fr-fr/resources/case-studies/advocacy-in-uganda-building-relationships-with-local-government" TargetMode="Externa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hyperlink" Target="https://learn.tearfund.org/fr-fr/resources/case-studies/advocacy-in-uganda-building-relationships-with-local-government" TargetMode="External"/><Relationship Id="rId4" Type="http://schemas.openxmlformats.org/officeDocument/2006/relationships/image" Target="../media/image10.png"/><Relationship Id="rId5" Type="http://schemas.openxmlformats.org/officeDocument/2006/relationships/hyperlink" Target="https://learn.tearfund.org/fr-fr/resources/case-studies/advocacy-in-uganda-building-relationships-with-local-government"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10.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hyperlink" Target="https://openknowledge.worldbank.org/server/api/core/bitstreams/6218df93-3d28-5d99-a661-bcea14b0d27f/content" TargetMode="External"/><Relationship Id="rId4" Type="http://schemas.openxmlformats.org/officeDocument/2006/relationships/image" Target="../media/image12.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32.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10.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2"/>
          <p:cNvSpPr txBox="1"/>
          <p:nvPr>
            <p:ph type="ctrTitle"/>
          </p:nvPr>
        </p:nvSpPr>
        <p:spPr>
          <a:xfrm>
            <a:off x="357150" y="1146150"/>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GB" u="none"/>
              <a:t>Guide d’outils de redevabilité sociale</a:t>
            </a:r>
            <a:endParaRPr/>
          </a:p>
        </p:txBody>
      </p:sp>
      <p:sp>
        <p:nvSpPr>
          <p:cNvPr id="64" name="Google Shape;64;p12"/>
          <p:cNvSpPr txBox="1"/>
          <p:nvPr>
            <p:ph idx="1" type="subTitle"/>
          </p:nvPr>
        </p:nvSpPr>
        <p:spPr>
          <a:xfrm>
            <a:off x="713650" y="1955125"/>
            <a:ext cx="7640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GB" u="none"/>
              <a:t>Comment intégrer le plaidoyer dans le processus de </a:t>
            </a:r>
            <a:r>
              <a:rPr lang="en-GB">
                <a:solidFill>
                  <a:schemeClr val="dk2"/>
                </a:solidFill>
              </a:rPr>
              <a:t>Transformation de l’Église et de la communauté (</a:t>
            </a:r>
            <a:r>
              <a:rPr b="0" i="0" lang="en-GB" u="none"/>
              <a:t>TEC)</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ph idx="1" type="body"/>
          </p:nvPr>
        </p:nvSpPr>
        <p:spPr>
          <a:xfrm>
            <a:off x="596400" y="1030750"/>
            <a:ext cx="8235900" cy="30036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b="1" i="0" lang="en-GB" sz="1800" u="none"/>
              <a:t>La redevabilité envers Dieu :</a:t>
            </a:r>
            <a:r>
              <a:rPr b="0" i="0" lang="en-GB" sz="1800" u="none"/>
              <a:t> </a:t>
            </a:r>
            <a:r>
              <a:rPr b="0" i="1" lang="en-GB" sz="1800" u="none"/>
              <a:t>Comment montrez-vous que vous vous en remettez à Dieu, notamment dans des situations difficiles ?</a:t>
            </a:r>
            <a:endParaRPr i="1" sz="1800"/>
          </a:p>
          <a:p>
            <a:pPr indent="0" lvl="0" marL="457200" rtl="0" algn="l">
              <a:lnSpc>
                <a:spcPct val="100000"/>
              </a:lnSpc>
              <a:spcBef>
                <a:spcPts val="0"/>
              </a:spcBef>
              <a:spcAft>
                <a:spcPts val="0"/>
              </a:spcAft>
              <a:buSzPts val="1400"/>
              <a:buNone/>
            </a:pPr>
            <a:r>
              <a:t/>
            </a:r>
            <a:endParaRPr i="1" sz="1800"/>
          </a:p>
          <a:p>
            <a:pPr indent="-342900" lvl="0" marL="457200" rtl="0" algn="l">
              <a:lnSpc>
                <a:spcPct val="100000"/>
              </a:lnSpc>
              <a:spcBef>
                <a:spcPts val="0"/>
              </a:spcBef>
              <a:spcAft>
                <a:spcPts val="0"/>
              </a:spcAft>
              <a:buSzPts val="1800"/>
              <a:buChar char="●"/>
            </a:pPr>
            <a:r>
              <a:rPr b="1" i="0" lang="en-GB" sz="1800" u="none"/>
              <a:t>La redevabilité envers soi-même :</a:t>
            </a:r>
            <a:r>
              <a:rPr b="0" i="0" lang="en-GB" sz="1800" u="none"/>
              <a:t> </a:t>
            </a:r>
            <a:r>
              <a:rPr b="0" i="1" lang="en-GB" sz="1800" u="none"/>
              <a:t>Comment votre travail quotidien reflète-t-il le plan de Dieu pour votre vie ?</a:t>
            </a:r>
            <a:endParaRPr i="1" sz="1800"/>
          </a:p>
          <a:p>
            <a:pPr indent="0" lvl="0" marL="457200" rtl="0" algn="l">
              <a:lnSpc>
                <a:spcPct val="100000"/>
              </a:lnSpc>
              <a:spcBef>
                <a:spcPts val="0"/>
              </a:spcBef>
              <a:spcAft>
                <a:spcPts val="0"/>
              </a:spcAft>
              <a:buSzPts val="1400"/>
              <a:buNone/>
            </a:pPr>
            <a:r>
              <a:t/>
            </a:r>
            <a:endParaRPr i="1" sz="1800"/>
          </a:p>
          <a:p>
            <a:pPr indent="-342900" lvl="0" marL="457200" rtl="0" algn="l">
              <a:lnSpc>
                <a:spcPct val="100000"/>
              </a:lnSpc>
              <a:spcBef>
                <a:spcPts val="0"/>
              </a:spcBef>
              <a:spcAft>
                <a:spcPts val="0"/>
              </a:spcAft>
              <a:buSzPts val="1800"/>
              <a:buChar char="●"/>
            </a:pPr>
            <a:r>
              <a:rPr b="1" i="0" lang="en-GB" sz="1800" u="none"/>
              <a:t>Redevabilité envers les autres : </a:t>
            </a:r>
            <a:r>
              <a:rPr b="0" i="1" lang="en-GB" sz="1800" u="none"/>
              <a:t>Quelles activités pouvez-vous introduire dans votre Église pour renforcer les liens entre les personnes ?</a:t>
            </a:r>
            <a:endParaRPr i="1" sz="1800"/>
          </a:p>
          <a:p>
            <a:pPr indent="0" lvl="0" marL="0" rtl="0" algn="ctr">
              <a:lnSpc>
                <a:spcPct val="100000"/>
              </a:lnSpc>
              <a:spcBef>
                <a:spcPts val="0"/>
              </a:spcBef>
              <a:spcAft>
                <a:spcPts val="0"/>
              </a:spcAft>
              <a:buSzPts val="1400"/>
              <a:buNone/>
            </a:pPr>
            <a:r>
              <a:t/>
            </a:r>
            <a:endParaRPr sz="1800"/>
          </a:p>
          <a:p>
            <a:pPr indent="0" lvl="0" marL="0" rtl="0" algn="ctr">
              <a:lnSpc>
                <a:spcPct val="100000"/>
              </a:lnSpc>
              <a:spcBef>
                <a:spcPts val="0"/>
              </a:spcBef>
              <a:spcAft>
                <a:spcPts val="0"/>
              </a:spcAft>
              <a:buClr>
                <a:schemeClr val="dk1"/>
              </a:buClr>
              <a:buSzPts val="1100"/>
              <a:buFont typeface="Arial"/>
              <a:buNone/>
            </a:pPr>
            <a:r>
              <a:t/>
            </a:r>
            <a:endParaRPr sz="1800"/>
          </a:p>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1600"/>
              </a:spcAft>
              <a:buSzPts val="1400"/>
              <a:buNone/>
            </a:pPr>
            <a:r>
              <a:t/>
            </a:r>
            <a:endParaRPr sz="1800"/>
          </a:p>
        </p:txBody>
      </p:sp>
      <p:sp>
        <p:nvSpPr>
          <p:cNvPr id="128" name="Google Shape;128;p21"/>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 Trois types de redevabilité</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pic>
        <p:nvPicPr>
          <p:cNvPr id="129" name="Google Shape;129;p21"/>
          <p:cNvPicPr preferRelativeResize="0"/>
          <p:nvPr/>
        </p:nvPicPr>
        <p:blipFill rotWithShape="1">
          <a:blip r:embed="rId3">
            <a:alphaModFix/>
          </a:blip>
          <a:srcRect b="0" l="0" r="0" t="0"/>
          <a:stretch/>
        </p:blipFill>
        <p:spPr>
          <a:xfrm>
            <a:off x="4045613" y="3773975"/>
            <a:ext cx="1052775" cy="1052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111"/>
          <p:cNvSpPr txBox="1"/>
          <p:nvPr>
            <p:ph type="title"/>
          </p:nvPr>
        </p:nvSpPr>
        <p:spPr>
          <a:xfrm>
            <a:off x="160725" y="111650"/>
            <a:ext cx="89832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Outil 6 : Étapes clés de l’audit social</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751" name="Google Shape;751;p111"/>
          <p:cNvSpPr txBox="1"/>
          <p:nvPr>
            <p:ph idx="1" type="body"/>
          </p:nvPr>
        </p:nvSpPr>
        <p:spPr>
          <a:xfrm>
            <a:off x="295775" y="817275"/>
            <a:ext cx="4924200" cy="3598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2300" u="none">
                <a:solidFill>
                  <a:schemeClr val="dk1"/>
                </a:solidFill>
              </a:rPr>
              <a:t>Étape 1 : </a:t>
            </a:r>
            <a:r>
              <a:rPr b="0" i="0" lang="en-GB" sz="2300" u="none">
                <a:solidFill>
                  <a:schemeClr val="dk1"/>
                </a:solidFill>
              </a:rPr>
              <a:t>Identification du problème</a:t>
            </a:r>
            <a:endParaRPr sz="2300">
              <a:solidFill>
                <a:schemeClr val="dk1"/>
              </a:solidFill>
            </a:endParaRPr>
          </a:p>
          <a:p>
            <a:pPr indent="0" lvl="0" marL="0" rtl="0" algn="l">
              <a:lnSpc>
                <a:spcPct val="100000"/>
              </a:lnSpc>
              <a:spcBef>
                <a:spcPts val="700"/>
              </a:spcBef>
              <a:spcAft>
                <a:spcPts val="0"/>
              </a:spcAft>
              <a:buSzPts val="1400"/>
              <a:buNone/>
            </a:pPr>
            <a:r>
              <a:rPr b="1" i="0" lang="en-GB" sz="2300" u="none">
                <a:solidFill>
                  <a:schemeClr val="dk1"/>
                </a:solidFill>
              </a:rPr>
              <a:t>Étape 2 :</a:t>
            </a:r>
            <a:r>
              <a:rPr b="0" i="0" lang="en-GB" sz="2300" u="none">
                <a:solidFill>
                  <a:schemeClr val="dk1"/>
                </a:solidFill>
              </a:rPr>
              <a:t> Identification des informations pertinentes		</a:t>
            </a:r>
            <a:endParaRPr sz="2300">
              <a:solidFill>
                <a:schemeClr val="dk1"/>
              </a:solidFill>
            </a:endParaRPr>
          </a:p>
          <a:p>
            <a:pPr indent="0" lvl="0" marL="0" rtl="0" algn="l">
              <a:lnSpc>
                <a:spcPct val="100000"/>
              </a:lnSpc>
              <a:spcBef>
                <a:spcPts val="700"/>
              </a:spcBef>
              <a:spcAft>
                <a:spcPts val="0"/>
              </a:spcAft>
              <a:buSzPts val="1400"/>
              <a:buNone/>
            </a:pPr>
            <a:r>
              <a:rPr b="1" i="0" lang="en-GB" sz="2300" u="none">
                <a:solidFill>
                  <a:schemeClr val="dk1"/>
                </a:solidFill>
              </a:rPr>
              <a:t>Étape 3 : </a:t>
            </a:r>
            <a:r>
              <a:rPr b="0" i="0" lang="en-GB" sz="2300" u="none">
                <a:solidFill>
                  <a:schemeClr val="dk1"/>
                </a:solidFill>
              </a:rPr>
              <a:t>Catégories d’information</a:t>
            </a:r>
            <a:endParaRPr sz="2300">
              <a:solidFill>
                <a:schemeClr val="dk1"/>
              </a:solidFill>
            </a:endParaRPr>
          </a:p>
          <a:p>
            <a:pPr indent="0" lvl="0" marL="0" rtl="0" algn="l">
              <a:lnSpc>
                <a:spcPct val="100000"/>
              </a:lnSpc>
              <a:spcBef>
                <a:spcPts val="700"/>
              </a:spcBef>
              <a:spcAft>
                <a:spcPts val="0"/>
              </a:spcAft>
              <a:buSzPts val="1400"/>
              <a:buNone/>
            </a:pPr>
            <a:r>
              <a:rPr b="1" i="0" lang="en-GB" sz="2300" u="none">
                <a:solidFill>
                  <a:schemeClr val="dk1"/>
                </a:solidFill>
              </a:rPr>
              <a:t>Étape 4 : </a:t>
            </a:r>
            <a:r>
              <a:rPr b="0" i="0" lang="en-GB" sz="2300" u="none">
                <a:solidFill>
                  <a:schemeClr val="dk1"/>
                </a:solidFill>
              </a:rPr>
              <a:t>Obtention des informations</a:t>
            </a:r>
            <a:endParaRPr sz="2300">
              <a:solidFill>
                <a:schemeClr val="dk1"/>
              </a:solidFill>
            </a:endParaRPr>
          </a:p>
          <a:p>
            <a:pPr indent="0" lvl="0" marL="0" rtl="0" algn="l">
              <a:lnSpc>
                <a:spcPct val="100000"/>
              </a:lnSpc>
              <a:spcBef>
                <a:spcPts val="700"/>
              </a:spcBef>
              <a:spcAft>
                <a:spcPts val="0"/>
              </a:spcAft>
              <a:buSzPts val="1400"/>
              <a:buNone/>
            </a:pPr>
            <a:r>
              <a:rPr b="1" i="0" lang="en-GB" sz="2300" u="none">
                <a:solidFill>
                  <a:schemeClr val="dk1"/>
                </a:solidFill>
              </a:rPr>
              <a:t>Étape 5 :</a:t>
            </a:r>
            <a:r>
              <a:rPr b="0" i="0" lang="en-GB" sz="2300" u="none">
                <a:solidFill>
                  <a:schemeClr val="dk1"/>
                </a:solidFill>
              </a:rPr>
              <a:t> Vérification des informations</a:t>
            </a:r>
            <a:endParaRPr sz="2300">
              <a:solidFill>
                <a:schemeClr val="dk1"/>
              </a:solidFill>
            </a:endParaRPr>
          </a:p>
          <a:p>
            <a:pPr indent="0" lvl="0" marL="0" rtl="0" algn="l">
              <a:lnSpc>
                <a:spcPct val="100000"/>
              </a:lnSpc>
              <a:spcBef>
                <a:spcPts val="700"/>
              </a:spcBef>
              <a:spcAft>
                <a:spcPts val="0"/>
              </a:spcAft>
              <a:buSzPts val="1400"/>
              <a:buNone/>
            </a:pPr>
            <a:r>
              <a:rPr b="1" i="0" lang="en-GB" sz="2300" u="none">
                <a:solidFill>
                  <a:schemeClr val="dk1"/>
                </a:solidFill>
              </a:rPr>
              <a:t>Étape 6 :</a:t>
            </a:r>
            <a:r>
              <a:rPr b="0" i="0" lang="en-GB" sz="2300" u="none">
                <a:solidFill>
                  <a:schemeClr val="dk1"/>
                </a:solidFill>
              </a:rPr>
              <a:t> Audit des informations</a:t>
            </a:r>
            <a:endParaRPr sz="2300">
              <a:solidFill>
                <a:schemeClr val="dk1"/>
              </a:solidFill>
            </a:endParaRPr>
          </a:p>
          <a:p>
            <a:pPr indent="0" lvl="0" marL="0" rtl="0" algn="l">
              <a:lnSpc>
                <a:spcPct val="100000"/>
              </a:lnSpc>
              <a:spcBef>
                <a:spcPts val="700"/>
              </a:spcBef>
              <a:spcAft>
                <a:spcPts val="0"/>
              </a:spcAft>
              <a:buSzPts val="1400"/>
              <a:buNone/>
            </a:pPr>
            <a:r>
              <a:rPr b="1" i="0" lang="en-GB" sz="2300" u="none">
                <a:solidFill>
                  <a:schemeClr val="dk1"/>
                </a:solidFill>
              </a:rPr>
              <a:t>Étape 7 :</a:t>
            </a:r>
            <a:r>
              <a:rPr b="0" i="0" lang="en-GB" sz="2300" u="none">
                <a:solidFill>
                  <a:schemeClr val="dk1"/>
                </a:solidFill>
              </a:rPr>
              <a:t> Audience publique</a:t>
            </a:r>
            <a:endParaRPr sz="2300">
              <a:solidFill>
                <a:schemeClr val="dk1"/>
              </a:solidFill>
            </a:endParaRPr>
          </a:p>
          <a:p>
            <a:pPr indent="0" lvl="0" marL="0" rtl="0" algn="l">
              <a:lnSpc>
                <a:spcPct val="100000"/>
              </a:lnSpc>
              <a:spcBef>
                <a:spcPts val="700"/>
              </a:spcBef>
              <a:spcAft>
                <a:spcPts val="0"/>
              </a:spcAft>
              <a:buSzPts val="1400"/>
              <a:buNone/>
            </a:pPr>
            <a:r>
              <a:t/>
            </a:r>
            <a:endParaRPr sz="1800">
              <a:solidFill>
                <a:schemeClr val="dk1"/>
              </a:solidFill>
            </a:endParaRPr>
          </a:p>
          <a:p>
            <a:pPr indent="0" lvl="0" marL="0" rtl="0" algn="l">
              <a:lnSpc>
                <a:spcPct val="100000"/>
              </a:lnSpc>
              <a:spcBef>
                <a:spcPts val="700"/>
              </a:spcBef>
              <a:spcAft>
                <a:spcPts val="0"/>
              </a:spcAft>
              <a:buSzPts val="1400"/>
              <a:buNone/>
            </a:pPr>
            <a:r>
              <a:t/>
            </a:r>
            <a:endParaRPr sz="1800">
              <a:solidFill>
                <a:schemeClr val="dk1"/>
              </a:solidFill>
            </a:endParaRPr>
          </a:p>
          <a:p>
            <a:pPr indent="0" lvl="0" marL="0" rtl="0" algn="l">
              <a:lnSpc>
                <a:spcPct val="100000"/>
              </a:lnSpc>
              <a:spcBef>
                <a:spcPts val="700"/>
              </a:spcBef>
              <a:spcAft>
                <a:spcPts val="0"/>
              </a:spcAft>
              <a:buSzPts val="1400"/>
              <a:buNone/>
            </a:pPr>
            <a:r>
              <a:t/>
            </a:r>
            <a:endParaRPr sz="1800">
              <a:solidFill>
                <a:schemeClr val="dk1"/>
              </a:solidFill>
            </a:endParaRPr>
          </a:p>
          <a:p>
            <a:pPr indent="0" lvl="0" marL="457200" rtl="0" algn="l">
              <a:lnSpc>
                <a:spcPct val="100000"/>
              </a:lnSpc>
              <a:spcBef>
                <a:spcPts val="700"/>
              </a:spcBef>
              <a:spcAft>
                <a:spcPts val="0"/>
              </a:spcAft>
              <a:buSzPts val="1400"/>
              <a:buNone/>
            </a:pPr>
            <a:r>
              <a:t/>
            </a:r>
            <a:endParaRPr b="1" sz="1800">
              <a:solidFill>
                <a:schemeClr val="dk1"/>
              </a:solidFill>
            </a:endParaRPr>
          </a:p>
          <a:p>
            <a:pPr indent="0" lvl="0" marL="0" rtl="0" algn="l">
              <a:lnSpc>
                <a:spcPct val="100000"/>
              </a:lnSpc>
              <a:spcBef>
                <a:spcPts val="700"/>
              </a:spcBef>
              <a:spcAft>
                <a:spcPts val="0"/>
              </a:spcAft>
              <a:buSzPts val="1400"/>
              <a:buNone/>
            </a:pPr>
            <a:r>
              <a:t/>
            </a:r>
            <a:endParaRPr sz="1800">
              <a:solidFill>
                <a:schemeClr val="dk1"/>
              </a:solidFill>
            </a:endParaRPr>
          </a:p>
          <a:p>
            <a:pPr indent="0" lvl="0" marL="0" rtl="0" algn="l">
              <a:lnSpc>
                <a:spcPct val="100000"/>
              </a:lnSpc>
              <a:spcBef>
                <a:spcPts val="700"/>
              </a:spcBef>
              <a:spcAft>
                <a:spcPts val="0"/>
              </a:spcAft>
              <a:buSzPts val="1400"/>
              <a:buNone/>
            </a:pPr>
            <a:r>
              <a:t/>
            </a:r>
            <a:endParaRPr sz="1800">
              <a:solidFill>
                <a:schemeClr val="dk1"/>
              </a:solidFill>
            </a:endParaRPr>
          </a:p>
          <a:p>
            <a:pPr indent="0" lvl="0" marL="0" rtl="0" algn="l">
              <a:lnSpc>
                <a:spcPct val="100000"/>
              </a:lnSpc>
              <a:spcBef>
                <a:spcPts val="700"/>
              </a:spcBef>
              <a:spcAft>
                <a:spcPts val="0"/>
              </a:spcAft>
              <a:buSzPts val="1400"/>
              <a:buNone/>
            </a:pPr>
            <a:r>
              <a:t/>
            </a:r>
            <a:endParaRPr sz="1800">
              <a:solidFill>
                <a:schemeClr val="dk1"/>
              </a:solidFill>
            </a:endParaRPr>
          </a:p>
          <a:p>
            <a:pPr indent="0" lvl="0" marL="0" rtl="0" algn="l">
              <a:lnSpc>
                <a:spcPct val="100000"/>
              </a:lnSpc>
              <a:spcBef>
                <a:spcPts val="700"/>
              </a:spcBef>
              <a:spcAft>
                <a:spcPts val="0"/>
              </a:spcAft>
              <a:buSzPts val="1400"/>
              <a:buNone/>
            </a:pPr>
            <a:r>
              <a:t/>
            </a:r>
            <a:endParaRPr sz="1800">
              <a:solidFill>
                <a:schemeClr val="dk1"/>
              </a:solidFill>
            </a:endParaRPr>
          </a:p>
          <a:p>
            <a:pPr indent="0" lvl="0" marL="0" rtl="0" algn="l">
              <a:lnSpc>
                <a:spcPct val="100000"/>
              </a:lnSpc>
              <a:spcBef>
                <a:spcPts val="700"/>
              </a:spcBef>
              <a:spcAft>
                <a:spcPts val="0"/>
              </a:spcAft>
              <a:buSzPts val="1400"/>
              <a:buNone/>
            </a:pPr>
            <a:r>
              <a:t/>
            </a:r>
            <a:endParaRPr sz="1800">
              <a:solidFill>
                <a:schemeClr val="dk1"/>
              </a:solidFill>
            </a:endParaRPr>
          </a:p>
          <a:p>
            <a:pPr indent="0" lvl="0" marL="0" rtl="0" algn="l">
              <a:lnSpc>
                <a:spcPct val="100000"/>
              </a:lnSpc>
              <a:spcBef>
                <a:spcPts val="700"/>
              </a:spcBef>
              <a:spcAft>
                <a:spcPts val="0"/>
              </a:spcAft>
              <a:buSzPts val="1400"/>
              <a:buNone/>
            </a:pPr>
            <a:r>
              <a:t/>
            </a:r>
            <a:endParaRPr sz="1800">
              <a:solidFill>
                <a:schemeClr val="dk1"/>
              </a:solidFill>
            </a:endParaRPr>
          </a:p>
          <a:p>
            <a:pPr indent="0" lvl="0" marL="0" rtl="0" algn="l">
              <a:lnSpc>
                <a:spcPct val="100000"/>
              </a:lnSpc>
              <a:spcBef>
                <a:spcPts val="700"/>
              </a:spcBef>
              <a:spcAft>
                <a:spcPts val="0"/>
              </a:spcAft>
              <a:buSzPts val="1400"/>
              <a:buNone/>
            </a:pPr>
            <a:r>
              <a:t/>
            </a:r>
            <a:endParaRPr sz="1800">
              <a:solidFill>
                <a:schemeClr val="dk1"/>
              </a:solidFill>
            </a:endParaRPr>
          </a:p>
          <a:p>
            <a:pPr indent="0" lvl="0" marL="0" rtl="0" algn="l">
              <a:lnSpc>
                <a:spcPct val="100000"/>
              </a:lnSpc>
              <a:spcBef>
                <a:spcPts val="1400"/>
              </a:spcBef>
              <a:spcAft>
                <a:spcPts val="0"/>
              </a:spcAft>
              <a:buSzPts val="1400"/>
              <a:buNone/>
            </a:pPr>
            <a:r>
              <a:t/>
            </a:r>
            <a:endParaRPr sz="1800"/>
          </a:p>
        </p:txBody>
      </p:sp>
      <p:pic>
        <p:nvPicPr>
          <p:cNvPr descr="Illustration d’un homme et d’une femme qui présentent un graphique avec une courbe à la hausse. L’homme indique le graphique avec une baguette tandis que la femme montre le graphique de la main." id="752" name="Google Shape;752;p111"/>
          <p:cNvPicPr preferRelativeResize="0"/>
          <p:nvPr/>
        </p:nvPicPr>
        <p:blipFill rotWithShape="1">
          <a:blip r:embed="rId3">
            <a:alphaModFix/>
          </a:blip>
          <a:srcRect b="0" l="0" r="0" t="0"/>
          <a:stretch/>
        </p:blipFill>
        <p:spPr>
          <a:xfrm>
            <a:off x="5065700" y="1445150"/>
            <a:ext cx="3819525" cy="2371725"/>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112"/>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Outil 6 : Étude de cas  </a:t>
            </a:r>
            <a:endParaRPr/>
          </a:p>
        </p:txBody>
      </p:sp>
      <p:sp>
        <p:nvSpPr>
          <p:cNvPr id="758" name="Google Shape;758;p112"/>
          <p:cNvSpPr txBox="1"/>
          <p:nvPr>
            <p:ph idx="1" type="body"/>
          </p:nvPr>
        </p:nvSpPr>
        <p:spPr>
          <a:xfrm>
            <a:off x="0" y="684350"/>
            <a:ext cx="9144000" cy="373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en-GB" sz="1600" u="none"/>
              <a:t>Un centre local pour le développement et l’éducation des jeunes enfants était en construction dans un comté soutenu dans le cadre du projet Agile and Harmonised Assistance for Devolved Institutions (AHADI) financé par l’USAID. La communauté voulait s’assurer que cette précieuse ressource satisferait ses besoins et ses attentes en matière d’amélioration de l’accès à une éducation de qualité dans un environnement sûr. Après avoir rigoureusement étudié les documents du projet, les membres de la communauté ont conclu à l’unanimité qu’il y avait des écarts inquiétants entre les travaux actuels et les plans. Les citoyens ont signalé leurs préoccupations au directeur du développement et de l’éducation de la petite enfance au niveau du comté, ainsi qu’à leur représentant à l’assemblée administrative du comté. Les responsables du comté ont alors convoqué l’entrepreneur à une audience publique pour lui demander d’expliquer les divergences en question. L’entrepreneur a assumé sa responsabilité, démoli les travaux défectueux et reconstruit le centre en respectant les plans et devis quantitatifs approuvés dans le contrat. La construction a été achevée sous la supervision étroite des ingénieurs de travaux publics du comté et du conseil d’administration de l’école. </a:t>
            </a:r>
            <a:r>
              <a:rPr b="1" i="0" lang="en-GB" sz="1600" u="none"/>
              <a:t>En petits groupes : </a:t>
            </a:r>
            <a:r>
              <a:rPr b="1" i="1" lang="en-GB" sz="1600" u="none"/>
              <a:t>La communauté veut savoir si la qualité de l’éducation s’est améliorée depuis l’implantation de ce centre, donc depuis un an. Quel(s) outil(s) de redevabilité sociale peut-elle utiliser, et pourquoi ?</a:t>
            </a:r>
            <a:endParaRPr b="1" i="1" sz="1600"/>
          </a:p>
          <a:p>
            <a:pPr indent="0" lvl="0" marL="0" rtl="0" algn="l">
              <a:lnSpc>
                <a:spcPct val="115000"/>
              </a:lnSpc>
              <a:spcBef>
                <a:spcPts val="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00000"/>
              </a:lnSpc>
              <a:spcBef>
                <a:spcPts val="1600"/>
              </a:spcBef>
              <a:spcAft>
                <a:spcPts val="0"/>
              </a:spcAft>
              <a:buSzPts val="1400"/>
              <a:buNone/>
            </a:pPr>
            <a:r>
              <a:t/>
            </a:r>
            <a:endParaRPr b="1">
              <a:solidFill>
                <a:schemeClr val="dk1"/>
              </a:solidFill>
            </a:endParaRPr>
          </a:p>
          <a:p>
            <a:pPr indent="0" lvl="0" marL="0" rtl="0" algn="l">
              <a:lnSpc>
                <a:spcPct val="100000"/>
              </a:lnSpc>
              <a:spcBef>
                <a:spcPts val="0"/>
              </a:spcBef>
              <a:spcAft>
                <a:spcPts val="0"/>
              </a:spcAft>
              <a:buSzPts val="1400"/>
              <a:buNone/>
            </a:pPr>
            <a:r>
              <a:t/>
            </a:r>
            <a:endParaRPr b="1"/>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113"/>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Recommandations supplémentaires </a:t>
            </a:r>
            <a:endParaRPr/>
          </a:p>
        </p:txBody>
      </p:sp>
      <p:sp>
        <p:nvSpPr>
          <p:cNvPr id="764" name="Google Shape;764;p113"/>
          <p:cNvSpPr txBox="1"/>
          <p:nvPr>
            <p:ph idx="1" type="body"/>
          </p:nvPr>
        </p:nvSpPr>
        <p:spPr>
          <a:xfrm>
            <a:off x="191975" y="773950"/>
            <a:ext cx="8885400" cy="364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sz="2000" u="none">
                <a:solidFill>
                  <a:schemeClr val="dk1"/>
                </a:solidFill>
              </a:rPr>
              <a:t>Avant de réaliser un audit social avec la communauté :</a:t>
            </a:r>
            <a:endParaRPr sz="2000">
              <a:solidFill>
                <a:schemeClr val="dk1"/>
              </a:solidFill>
            </a:endParaRPr>
          </a:p>
          <a:p>
            <a:pPr indent="-355600" lvl="0" marL="457200" rtl="0" algn="l">
              <a:lnSpc>
                <a:spcPct val="115000"/>
              </a:lnSpc>
              <a:spcBef>
                <a:spcPts val="1400"/>
              </a:spcBef>
              <a:spcAft>
                <a:spcPts val="0"/>
              </a:spcAft>
              <a:buClr>
                <a:schemeClr val="dk1"/>
              </a:buClr>
              <a:buSzPts val="2000"/>
              <a:buChar char="●"/>
            </a:pPr>
            <a:r>
              <a:rPr b="0" i="0" lang="en-GB" sz="2000" u="none">
                <a:solidFill>
                  <a:schemeClr val="dk1"/>
                </a:solidFill>
              </a:rPr>
              <a:t>Assurez-vous d’avoir une bonne compréhension de l’approche de TEC mise en œuvre dans la communauté où vous utiliserez cet outil.</a:t>
            </a: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b="0" i="0" lang="en-GB" sz="2000" u="none">
                <a:solidFill>
                  <a:schemeClr val="dk1"/>
                </a:solidFill>
              </a:rPr>
              <a:t>Faites des recherches préliminaires pour essayer de répondre aux questions suivantes :</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b="0" i="0" lang="en-GB" sz="2000" u="none">
                <a:solidFill>
                  <a:schemeClr val="dk1"/>
                </a:solidFill>
              </a:rPr>
              <a:t>Existe-t-il une loi sur le droit à l’information ?</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b="0" i="0" lang="en-GB" sz="2000" u="none">
                <a:solidFill>
                  <a:schemeClr val="dk1"/>
                </a:solidFill>
              </a:rPr>
              <a:t>Les institutions gouvernementales sont-elles disposées à partager des informations ? Si ce n’est pas le cas, il faudra trouver un moyen de remédier à cela, car il sera difficile de mener un audit social si vous n’avez pas accès aux documents clés liés au projet que vous voulez auditer.</a:t>
            </a:r>
            <a:endParaRPr sz="2000">
              <a:solidFill>
                <a:schemeClr val="dk1"/>
              </a:solidFill>
            </a:endParaRPr>
          </a:p>
          <a:p>
            <a:pPr indent="0" lvl="0" marL="457200" rtl="0" algn="l">
              <a:lnSpc>
                <a:spcPct val="100000"/>
              </a:lnSpc>
              <a:spcBef>
                <a:spcPts val="1400"/>
              </a:spcBef>
              <a:spcAft>
                <a:spcPts val="0"/>
              </a:spcAft>
              <a:buSzPts val="1400"/>
              <a:buNone/>
            </a:pPr>
            <a:r>
              <a:t/>
            </a:r>
            <a:endParaRPr>
              <a:solidFill>
                <a:schemeClr val="dk1"/>
              </a:solidFill>
            </a:endParaRPr>
          </a:p>
          <a:p>
            <a:pPr indent="0" lvl="0" marL="0" rtl="0" algn="l">
              <a:lnSpc>
                <a:spcPct val="100000"/>
              </a:lnSpc>
              <a:spcBef>
                <a:spcPts val="1400"/>
              </a:spcBef>
              <a:spcAft>
                <a:spcPts val="0"/>
              </a:spcAft>
              <a:buSzPts val="1400"/>
              <a:buNone/>
            </a:pPr>
            <a:r>
              <a:t/>
            </a:r>
            <a:endParaRPr>
              <a:solidFill>
                <a:schemeClr val="dk1"/>
              </a:solidFill>
            </a:endParaRPr>
          </a:p>
          <a:p>
            <a:pPr indent="0" lvl="0" marL="0" rtl="0" algn="l">
              <a:lnSpc>
                <a:spcPct val="100000"/>
              </a:lnSpc>
              <a:spcBef>
                <a:spcPts val="1400"/>
              </a:spcBef>
              <a:spcAft>
                <a:spcPts val="0"/>
              </a:spcAft>
              <a:buSzPts val="1400"/>
              <a:buNone/>
            </a:pPr>
            <a:r>
              <a:t/>
            </a:r>
            <a:endParaRPr>
              <a:solidFill>
                <a:schemeClr val="dk1"/>
              </a:solidFill>
            </a:endParaRPr>
          </a:p>
          <a:p>
            <a:pPr indent="0" lvl="0" marL="457200" rtl="0" algn="l">
              <a:lnSpc>
                <a:spcPct val="100000"/>
              </a:lnSpc>
              <a:spcBef>
                <a:spcPts val="1400"/>
              </a:spcBef>
              <a:spcAft>
                <a:spcPts val="0"/>
              </a:spcAft>
              <a:buSzPts val="1400"/>
              <a:buNone/>
            </a:pPr>
            <a:r>
              <a:t/>
            </a:r>
            <a:endParaRPr>
              <a:solidFill>
                <a:schemeClr val="dk1"/>
              </a:solidFill>
            </a:endParaRPr>
          </a:p>
          <a:p>
            <a:pPr indent="0" lvl="0" marL="0" rtl="0" algn="l">
              <a:lnSpc>
                <a:spcPct val="100000"/>
              </a:lnSpc>
              <a:spcBef>
                <a:spcPts val="1400"/>
              </a:spcBef>
              <a:spcAft>
                <a:spcPts val="0"/>
              </a:spcAft>
              <a:buSzPts val="1400"/>
              <a:buNone/>
            </a:pPr>
            <a:r>
              <a:t/>
            </a:r>
            <a:endParaRPr>
              <a:solidFill>
                <a:schemeClr val="dk1"/>
              </a:solidFill>
            </a:endParaRPr>
          </a:p>
          <a:p>
            <a:pPr indent="0" lvl="0" marL="0" rtl="0" algn="l">
              <a:lnSpc>
                <a:spcPct val="100000"/>
              </a:lnSpc>
              <a:spcBef>
                <a:spcPts val="1400"/>
              </a:spcBef>
              <a:spcAft>
                <a:spcPts val="0"/>
              </a:spcAft>
              <a:buSzPts val="1400"/>
              <a:buNone/>
            </a:pPr>
            <a:r>
              <a:t/>
            </a:r>
            <a:endParaRPr>
              <a:solidFill>
                <a:schemeClr val="dk1"/>
              </a:solidFill>
            </a:endParaRPr>
          </a:p>
          <a:p>
            <a:pPr indent="0" lvl="0" marL="0" rtl="0" algn="l">
              <a:lnSpc>
                <a:spcPct val="115000"/>
              </a:lnSpc>
              <a:spcBef>
                <a:spcPts val="14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114"/>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À lire</a:t>
            </a:r>
            <a:endParaRPr/>
          </a:p>
        </p:txBody>
      </p:sp>
      <p:sp>
        <p:nvSpPr>
          <p:cNvPr id="770" name="Google Shape;770;p114"/>
          <p:cNvSpPr txBox="1"/>
          <p:nvPr>
            <p:ph idx="1" type="body"/>
          </p:nvPr>
        </p:nvSpPr>
        <p:spPr>
          <a:xfrm>
            <a:off x="559850" y="1062900"/>
            <a:ext cx="4775100" cy="295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1">
              <a:solidFill>
                <a:srgbClr val="007D98"/>
              </a:solidFill>
            </a:endParaRPr>
          </a:p>
          <a:p>
            <a:pPr indent="-317500" lvl="0" marL="457200" rtl="0" algn="l">
              <a:lnSpc>
                <a:spcPct val="100000"/>
              </a:lnSpc>
              <a:spcBef>
                <a:spcPts val="700"/>
              </a:spcBef>
              <a:spcAft>
                <a:spcPts val="0"/>
              </a:spcAft>
              <a:buSzPts val="1400"/>
              <a:buAutoNum type="alphaUcPeriod"/>
            </a:pPr>
            <a:r>
              <a:rPr b="1" i="0" lang="en-GB" u="sng">
                <a:solidFill>
                  <a:srgbClr val="007D98"/>
                </a:solidFill>
                <a:hlinkClick r:id="rId3">
                  <a:extLst>
                    <a:ext uri="{A12FA001-AC4F-418D-AE19-62706E023703}">
                      <ahyp:hlinkClr val="tx"/>
                    </a:ext>
                  </a:extLst>
                </a:hlinkClick>
              </a:rPr>
              <a:t>Social Accountability Topic Guide</a:t>
            </a:r>
            <a:endParaRPr/>
          </a:p>
          <a:p>
            <a:pPr indent="-317500" lvl="0" marL="457200" rtl="0" algn="l">
              <a:lnSpc>
                <a:spcPct val="100000"/>
              </a:lnSpc>
              <a:spcBef>
                <a:spcPts val="0"/>
              </a:spcBef>
              <a:spcAft>
                <a:spcPts val="0"/>
              </a:spcAft>
              <a:buSzPts val="1400"/>
              <a:buAutoNum type="alphaUcPeriod"/>
            </a:pPr>
            <a:r>
              <a:rPr b="1" i="0" lang="en-GB" u="sng">
                <a:solidFill>
                  <a:srgbClr val="007D98"/>
                </a:solidFill>
                <a:hlinkClick r:id="rId4">
                  <a:extLst>
                    <a:ext uri="{A12FA001-AC4F-418D-AE19-62706E023703}">
                      <ahyp:hlinkClr val="tx"/>
                    </a:ext>
                  </a:extLst>
                </a:hlinkClick>
              </a:rPr>
              <a:t>Advocacy and social accountability toolbox</a:t>
            </a:r>
            <a:endParaRPr/>
          </a:p>
          <a:p>
            <a:pPr indent="-317500" lvl="0" marL="457200" rtl="0" algn="l">
              <a:lnSpc>
                <a:spcPct val="100000"/>
              </a:lnSpc>
              <a:spcBef>
                <a:spcPts val="0"/>
              </a:spcBef>
              <a:spcAft>
                <a:spcPts val="0"/>
              </a:spcAft>
              <a:buSzPts val="1400"/>
              <a:buAutoNum type="alphaUcPeriod"/>
            </a:pPr>
            <a:r>
              <a:rPr b="1" i="0" lang="en-GB" u="sng">
                <a:solidFill>
                  <a:srgbClr val="007D98"/>
                </a:solidFill>
                <a:hlinkClick r:id="rId5">
                  <a:extLst>
                    <a:ext uri="{A12FA001-AC4F-418D-AE19-62706E023703}">
                      <ahyp:hlinkClr val="tx"/>
                    </a:ext>
                  </a:extLst>
                </a:hlinkClick>
              </a:rPr>
              <a:t>Social Audit: A Toolkit A Guide for Performance Improvement and Outcome Measurement</a:t>
            </a:r>
            <a:endParaRPr/>
          </a:p>
          <a:p>
            <a:pPr indent="-317500" lvl="0" marL="457200" rtl="0" algn="l">
              <a:lnSpc>
                <a:spcPct val="100000"/>
              </a:lnSpc>
              <a:spcBef>
                <a:spcPts val="0"/>
              </a:spcBef>
              <a:spcAft>
                <a:spcPts val="0"/>
              </a:spcAft>
              <a:buSzPts val="1400"/>
              <a:buAutoNum type="alphaUcPeriod"/>
            </a:pPr>
            <a:r>
              <a:rPr b="1" i="0" lang="en-GB" u="sng">
                <a:solidFill>
                  <a:srgbClr val="007D98"/>
                </a:solidFill>
                <a:hlinkClick r:id="rId6">
                  <a:extLst>
                    <a:ext uri="{A12FA001-AC4F-418D-AE19-62706E023703}">
                      <ahyp:hlinkClr val="tx"/>
                    </a:ext>
                  </a:extLst>
                </a:hlinkClick>
              </a:rPr>
              <a:t>Manual on Social Accountability for Civil Society Organizations and Municipalities </a:t>
            </a:r>
            <a:br>
              <a:rPr b="1" lang="en-GB" u="sng">
                <a:solidFill>
                  <a:srgbClr val="007D98"/>
                </a:solidFill>
                <a:hlinkClick r:id="rId7">
                  <a:extLst>
                    <a:ext uri="{A12FA001-AC4F-418D-AE19-62706E023703}">
                      <ahyp:hlinkClr val="tx"/>
                    </a:ext>
                  </a:extLst>
                </a:hlinkClick>
              </a:rPr>
            </a:br>
            <a:r>
              <a:rPr b="1" i="0" lang="en-GB" u="sng">
                <a:solidFill>
                  <a:srgbClr val="007D98"/>
                </a:solidFill>
                <a:hlinkClick r:id="rId8">
                  <a:extLst>
                    <a:ext uri="{A12FA001-AC4F-418D-AE19-62706E023703}">
                      <ahyp:hlinkClr val="tx"/>
                    </a:ext>
                  </a:extLst>
                </a:hlinkClick>
              </a:rPr>
              <a:t>in Palestine</a:t>
            </a:r>
            <a:endParaRPr/>
          </a:p>
          <a:p>
            <a:pPr indent="-317500" lvl="0" marL="457200" rtl="0" algn="l">
              <a:lnSpc>
                <a:spcPct val="100000"/>
              </a:lnSpc>
              <a:spcBef>
                <a:spcPts val="0"/>
              </a:spcBef>
              <a:spcAft>
                <a:spcPts val="0"/>
              </a:spcAft>
              <a:buSzPts val="1400"/>
              <a:buAutoNum type="alphaUcPeriod"/>
            </a:pPr>
            <a:r>
              <a:rPr b="1" i="0" lang="en-GB" u="sng">
                <a:solidFill>
                  <a:srgbClr val="007D98"/>
                </a:solidFill>
                <a:hlinkClick r:id="rId9">
                  <a:extLst>
                    <a:ext uri="{A12FA001-AC4F-418D-AE19-62706E023703}">
                      <ahyp:hlinkClr val="tx"/>
                    </a:ext>
                  </a:extLst>
                </a:hlinkClick>
              </a:rPr>
              <a:t>Manual on Social Accountability: Concepts &amp; Tools</a:t>
            </a:r>
            <a:endParaRPr b="1">
              <a:solidFill>
                <a:srgbClr val="333333"/>
              </a:solidFill>
            </a:endParaRPr>
          </a:p>
          <a:p>
            <a:pPr indent="0" lvl="0" marL="0" rtl="0" algn="l">
              <a:lnSpc>
                <a:spcPct val="100000"/>
              </a:lnSpc>
              <a:spcBef>
                <a:spcPts val="0"/>
              </a:spcBef>
              <a:spcAft>
                <a:spcPts val="0"/>
              </a:spcAft>
              <a:buNone/>
            </a:pPr>
            <a:r>
              <a:t/>
            </a:r>
            <a:endParaRPr b="1">
              <a:solidFill>
                <a:srgbClr val="333333"/>
              </a:solidFill>
            </a:endParaRPr>
          </a:p>
          <a:p>
            <a:pPr indent="0" lvl="0" marL="0" rtl="0" algn="l">
              <a:lnSpc>
                <a:spcPct val="100000"/>
              </a:lnSpc>
              <a:spcBef>
                <a:spcPts val="1000"/>
              </a:spcBef>
              <a:spcAft>
                <a:spcPts val="0"/>
              </a:spcAft>
              <a:buNone/>
            </a:pPr>
            <a:r>
              <a:rPr b="1" lang="en-GB">
                <a:solidFill>
                  <a:schemeClr val="dk1"/>
                </a:solidFill>
              </a:rPr>
              <a:t>Toutes ces ressources sont disponibles uniquement en anglais.</a:t>
            </a:r>
            <a:endParaRPr b="1">
              <a:solidFill>
                <a:schemeClr val="dk1"/>
              </a:solidFill>
            </a:endParaRPr>
          </a:p>
          <a:p>
            <a:pPr indent="0" lvl="0" marL="0" rtl="0" algn="l">
              <a:lnSpc>
                <a:spcPct val="100000"/>
              </a:lnSpc>
              <a:spcBef>
                <a:spcPts val="1000"/>
              </a:spcBef>
              <a:spcAft>
                <a:spcPts val="0"/>
              </a:spcAft>
              <a:buClr>
                <a:srgbClr val="000000"/>
              </a:buClr>
              <a:buSzPts val="1400"/>
              <a:buFont typeface="Arial"/>
              <a:buNone/>
            </a:pPr>
            <a:r>
              <a:t/>
            </a:r>
            <a:endParaRPr b="1"/>
          </a:p>
          <a:p>
            <a:pPr indent="0" lvl="0" marL="0" rtl="0" algn="l">
              <a:lnSpc>
                <a:spcPct val="100000"/>
              </a:lnSpc>
              <a:spcBef>
                <a:spcPts val="1000"/>
              </a:spcBef>
              <a:spcAft>
                <a:spcPts val="0"/>
              </a:spcAft>
              <a:buNone/>
            </a:pPr>
            <a:r>
              <a:t/>
            </a:r>
            <a:endParaRPr b="1">
              <a:solidFill>
                <a:srgbClr val="333333"/>
              </a:solidFill>
            </a:endParaRPr>
          </a:p>
          <a:p>
            <a:pPr indent="0" lvl="0" marL="0" rtl="0" algn="l">
              <a:lnSpc>
                <a:spcPct val="100000"/>
              </a:lnSpc>
              <a:spcBef>
                <a:spcPts val="1100"/>
              </a:spcBef>
              <a:spcAft>
                <a:spcPts val="700"/>
              </a:spcAft>
              <a:buSzPts val="1400"/>
              <a:buNone/>
            </a:pPr>
            <a:r>
              <a:t/>
            </a:r>
            <a:endParaRPr b="1"/>
          </a:p>
        </p:txBody>
      </p:sp>
      <p:pic>
        <p:nvPicPr>
          <p:cNvPr id="771" name="Google Shape;771;p114"/>
          <p:cNvPicPr preferRelativeResize="0"/>
          <p:nvPr/>
        </p:nvPicPr>
        <p:blipFill rotWithShape="1">
          <a:blip r:embed="rId10">
            <a:alphaModFix/>
          </a:blip>
          <a:srcRect b="0" l="0" r="0" t="0"/>
          <a:stretch/>
        </p:blipFill>
        <p:spPr>
          <a:xfrm>
            <a:off x="5681513" y="1574088"/>
            <a:ext cx="2447925" cy="2447925"/>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2"/>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Base biblique pour la redevabilité sociale</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135" name="Google Shape;135;p22"/>
          <p:cNvSpPr txBox="1"/>
          <p:nvPr>
            <p:ph idx="1" type="body"/>
          </p:nvPr>
        </p:nvSpPr>
        <p:spPr>
          <a:xfrm>
            <a:off x="163075" y="1944225"/>
            <a:ext cx="4984500" cy="26112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434343"/>
              </a:buClr>
              <a:buSzPts val="1800"/>
              <a:buFont typeface="Calibri"/>
              <a:buChar char="●"/>
            </a:pPr>
            <a:r>
              <a:rPr b="0" i="0" lang="en-GB" sz="1800" u="none"/>
              <a:t>dénoncer l’injustice et l’idolâtrie</a:t>
            </a:r>
            <a:endParaRPr sz="1800"/>
          </a:p>
          <a:p>
            <a:pPr indent="-342900" lvl="0" marL="457200" rtl="0" algn="l">
              <a:lnSpc>
                <a:spcPct val="100000"/>
              </a:lnSpc>
              <a:spcBef>
                <a:spcPts val="0"/>
              </a:spcBef>
              <a:spcAft>
                <a:spcPts val="0"/>
              </a:spcAft>
              <a:buClr>
                <a:srgbClr val="434343"/>
              </a:buClr>
              <a:buSzPts val="1800"/>
              <a:buFont typeface="Calibri"/>
              <a:buChar char="●"/>
            </a:pPr>
            <a:r>
              <a:rPr b="0" i="0" lang="en-GB" sz="1800" u="none"/>
              <a:t>incarner un modèle de vie différent, qui montre la société telle que Dieu voulait qu’elle soit</a:t>
            </a:r>
            <a:endParaRPr sz="1800"/>
          </a:p>
          <a:p>
            <a:pPr indent="-342900" lvl="0" marL="457200" rtl="0" algn="l">
              <a:lnSpc>
                <a:spcPct val="100000"/>
              </a:lnSpc>
              <a:spcBef>
                <a:spcPts val="0"/>
              </a:spcBef>
              <a:spcAft>
                <a:spcPts val="0"/>
              </a:spcAft>
              <a:buClr>
                <a:srgbClr val="434343"/>
              </a:buClr>
              <a:buSzPts val="1800"/>
              <a:buFont typeface="Calibri"/>
              <a:buChar char="●"/>
            </a:pPr>
            <a:r>
              <a:rPr lang="en-GB" sz="1800"/>
              <a:t>remettre en cause</a:t>
            </a:r>
            <a:r>
              <a:rPr b="0" i="0" lang="en-GB" sz="1800" u="none"/>
              <a:t> l’autorité lorsqu’elle va à l’encontre des enseignements de la Bible</a:t>
            </a:r>
            <a:endParaRPr sz="1800"/>
          </a:p>
          <a:p>
            <a:pPr indent="-342900" lvl="0" marL="457200" rtl="0" algn="l">
              <a:lnSpc>
                <a:spcPct val="100000"/>
              </a:lnSpc>
              <a:spcBef>
                <a:spcPts val="0"/>
              </a:spcBef>
              <a:spcAft>
                <a:spcPts val="0"/>
              </a:spcAft>
              <a:buClr>
                <a:srgbClr val="434343"/>
              </a:buClr>
              <a:buSzPts val="1800"/>
              <a:buFont typeface="Calibri"/>
              <a:buChar char="●"/>
            </a:pPr>
            <a:r>
              <a:rPr b="0" i="0" lang="en-GB" sz="1800" u="none"/>
              <a:t>prier Dieu pour qu’il intervienne </a:t>
            </a:r>
            <a:endParaRPr sz="1800"/>
          </a:p>
          <a:p>
            <a:pPr indent="-342900" lvl="0" marL="457200" rtl="0" algn="l">
              <a:lnSpc>
                <a:spcPct val="100000"/>
              </a:lnSpc>
              <a:spcBef>
                <a:spcPts val="0"/>
              </a:spcBef>
              <a:spcAft>
                <a:spcPts val="0"/>
              </a:spcAft>
              <a:buClr>
                <a:srgbClr val="434343"/>
              </a:buClr>
              <a:buSzPts val="1800"/>
              <a:buFont typeface="Calibri"/>
              <a:buChar char="●"/>
            </a:pPr>
            <a:r>
              <a:rPr b="0" i="0" lang="en-GB" sz="1800" u="none"/>
              <a:t>apporter la paix et la réconciliation </a:t>
            </a:r>
            <a:endParaRPr sz="1800"/>
          </a:p>
          <a:p>
            <a:pPr indent="-342900" lvl="0" marL="457200" rtl="0" algn="l">
              <a:lnSpc>
                <a:spcPct val="100000"/>
              </a:lnSpc>
              <a:spcBef>
                <a:spcPts val="0"/>
              </a:spcBef>
              <a:spcAft>
                <a:spcPts val="0"/>
              </a:spcAft>
              <a:buClr>
                <a:srgbClr val="434343"/>
              </a:buClr>
              <a:buSzPts val="1800"/>
              <a:buFont typeface="Calibri"/>
              <a:buChar char="●"/>
            </a:pPr>
            <a:r>
              <a:rPr b="0" i="0" lang="en-GB" sz="1800" u="none"/>
              <a:t>rechercher la justice sociale et économique.</a:t>
            </a:r>
            <a:endParaRPr sz="1800"/>
          </a:p>
          <a:p>
            <a:pPr indent="0" lvl="0" marL="0" rtl="0" algn="l">
              <a:lnSpc>
                <a:spcPct val="115000"/>
              </a:lnSpc>
              <a:spcBef>
                <a:spcPts val="0"/>
              </a:spcBef>
              <a:spcAft>
                <a:spcPts val="1600"/>
              </a:spcAft>
              <a:buSzPts val="1400"/>
              <a:buNone/>
            </a:pPr>
            <a:r>
              <a:t/>
            </a:r>
            <a:endParaRPr sz="1800"/>
          </a:p>
        </p:txBody>
      </p:sp>
      <p:pic>
        <p:nvPicPr>
          <p:cNvPr id="136" name="Google Shape;136;p22"/>
          <p:cNvPicPr preferRelativeResize="0"/>
          <p:nvPr/>
        </p:nvPicPr>
        <p:blipFill rotWithShape="1">
          <a:blip r:embed="rId3">
            <a:alphaModFix/>
          </a:blip>
          <a:srcRect b="0" l="0" r="0" t="0"/>
          <a:stretch/>
        </p:blipFill>
        <p:spPr>
          <a:xfrm>
            <a:off x="5076800" y="2141113"/>
            <a:ext cx="3583575" cy="2388474"/>
          </a:xfrm>
          <a:prstGeom prst="rect">
            <a:avLst/>
          </a:prstGeom>
          <a:noFill/>
          <a:ln>
            <a:noFill/>
          </a:ln>
        </p:spPr>
      </p:pic>
      <p:sp>
        <p:nvSpPr>
          <p:cNvPr id="137" name="Google Shape;137;p22"/>
          <p:cNvSpPr txBox="1"/>
          <p:nvPr>
            <p:ph idx="1" type="body"/>
          </p:nvPr>
        </p:nvSpPr>
        <p:spPr>
          <a:xfrm>
            <a:off x="311700" y="875075"/>
            <a:ext cx="8571900" cy="112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en-GB" sz="1800" u="none"/>
              <a:t>Dieu a placé les chrétiens dans de nombreux contextes sociétaux et professionnels qui doivent tous être influencés et transformés si l’on veut pouvoir réduire la pauvreté. Les chrétiens doivent se servir de leur influence stratégique et suivre l’exemple biblique afin de : </a:t>
            </a:r>
            <a:endParaRPr/>
          </a:p>
          <a:p>
            <a:pPr indent="0" lvl="0" marL="0" rtl="0" algn="l">
              <a:lnSpc>
                <a:spcPct val="115000"/>
              </a:lnSpc>
              <a:spcBef>
                <a:spcPts val="0"/>
              </a:spcBef>
              <a:spcAft>
                <a:spcPts val="1600"/>
              </a:spcAft>
              <a:buSzPts val="1400"/>
              <a:buNone/>
            </a:pPr>
            <a:r>
              <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3"/>
          <p:cNvSpPr txBox="1"/>
          <p:nvPr>
            <p:ph idx="1" type="body"/>
          </p:nvPr>
        </p:nvSpPr>
        <p:spPr>
          <a:xfrm>
            <a:off x="4410750" y="1127400"/>
            <a:ext cx="4397400" cy="288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sz="2700" u="none"/>
              <a:t>Que devons-nous garder à l’esprit pour renforcer l’efficacité et la réussite des outils de redevabilité sociale ?</a:t>
            </a:r>
            <a:endParaRPr sz="2700"/>
          </a:p>
          <a:p>
            <a:pPr indent="0" lvl="0" marL="0" rtl="0" algn="ctr">
              <a:lnSpc>
                <a:spcPct val="115000"/>
              </a:lnSpc>
              <a:spcBef>
                <a:spcPts val="1600"/>
              </a:spcBef>
              <a:spcAft>
                <a:spcPts val="0"/>
              </a:spcAft>
              <a:buSzPts val="1400"/>
              <a:buNone/>
            </a:pPr>
            <a:r>
              <a:rPr b="1" i="0" lang="en-GB" sz="1800" u="none"/>
              <a:t>(Discutez en binôme)</a:t>
            </a:r>
            <a:endParaRPr b="1" sz="1800"/>
          </a:p>
          <a:p>
            <a:pPr indent="0" lvl="0" marL="0" rtl="0" algn="l">
              <a:lnSpc>
                <a:spcPct val="115000"/>
              </a:lnSpc>
              <a:spcBef>
                <a:spcPts val="1600"/>
              </a:spcBef>
              <a:spcAft>
                <a:spcPts val="1600"/>
              </a:spcAft>
              <a:buSzPts val="1400"/>
              <a:buNone/>
            </a:pPr>
            <a:r>
              <a:t/>
            </a:r>
            <a:endParaRPr sz="2700"/>
          </a:p>
        </p:txBody>
      </p:sp>
      <p:sp>
        <p:nvSpPr>
          <p:cNvPr id="143" name="Google Shape;143;p23"/>
          <p:cNvSpPr txBox="1"/>
          <p:nvPr>
            <p:ph type="title"/>
          </p:nvPr>
        </p:nvSpPr>
        <p:spPr>
          <a:xfrm>
            <a:off x="532050" y="1998154"/>
            <a:ext cx="2966100" cy="1147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Outils de redevabilité sociale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4"/>
          <p:cNvSpPr txBox="1"/>
          <p:nvPr>
            <p:ph idx="1" type="body"/>
          </p:nvPr>
        </p:nvSpPr>
        <p:spPr>
          <a:xfrm>
            <a:off x="4437075" y="509525"/>
            <a:ext cx="4397400" cy="3705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AutoNum type="arabicPeriod"/>
            </a:pPr>
            <a:r>
              <a:rPr b="1" i="0" lang="en-GB" u="none"/>
              <a:t>Permettre aux citoyens d’établir un contact direct </a:t>
            </a:r>
            <a:r>
              <a:rPr b="0" i="0" lang="en-GB" u="none"/>
              <a:t>avec les institutions publiques – pour influencer les politiques et suivre les processus.</a:t>
            </a:r>
            <a:endParaRPr/>
          </a:p>
          <a:p>
            <a:pPr indent="-317500" lvl="0" marL="457200" rtl="0" algn="l">
              <a:lnSpc>
                <a:spcPct val="115000"/>
              </a:lnSpc>
              <a:spcBef>
                <a:spcPts val="0"/>
              </a:spcBef>
              <a:spcAft>
                <a:spcPts val="0"/>
              </a:spcAft>
              <a:buSzPts val="1400"/>
              <a:buAutoNum type="arabicPeriod"/>
            </a:pPr>
            <a:r>
              <a:rPr b="0" i="0" lang="en-GB" u="none"/>
              <a:t>Constituer un moyen efficace de </a:t>
            </a:r>
            <a:r>
              <a:rPr b="1" i="0" lang="en-GB" u="none"/>
              <a:t>recueillir, d’analyser et de communiquer des informations</a:t>
            </a:r>
            <a:r>
              <a:rPr b="0" i="0" lang="en-GB" u="none"/>
              <a:t>.</a:t>
            </a:r>
            <a:endParaRPr/>
          </a:p>
          <a:p>
            <a:pPr indent="-317500" lvl="0" marL="457200" rtl="0" algn="l">
              <a:lnSpc>
                <a:spcPct val="115000"/>
              </a:lnSpc>
              <a:spcBef>
                <a:spcPts val="0"/>
              </a:spcBef>
              <a:spcAft>
                <a:spcPts val="0"/>
              </a:spcAft>
              <a:buSzPts val="1400"/>
              <a:buAutoNum type="arabicPeriod"/>
            </a:pPr>
            <a:r>
              <a:rPr b="0" i="0" lang="en-GB" u="none"/>
              <a:t>Fournir des </a:t>
            </a:r>
            <a:r>
              <a:rPr b="1" i="0" lang="en-GB" u="none"/>
              <a:t>occasions de mobiliser le soutien du public</a:t>
            </a:r>
            <a:r>
              <a:rPr b="0" i="0" lang="en-GB" u="none"/>
              <a:t> autour de projets de développement communautaire.</a:t>
            </a:r>
            <a:endParaRPr/>
          </a:p>
          <a:p>
            <a:pPr indent="-317500" lvl="0" marL="457200" rtl="0" algn="l">
              <a:lnSpc>
                <a:spcPct val="115000"/>
              </a:lnSpc>
              <a:spcBef>
                <a:spcPts val="0"/>
              </a:spcBef>
              <a:spcAft>
                <a:spcPts val="0"/>
              </a:spcAft>
              <a:buSzPts val="1400"/>
              <a:buAutoNum type="arabicPeriod"/>
            </a:pPr>
            <a:r>
              <a:rPr b="1" i="0" lang="en-GB" u="none"/>
              <a:t>Faciliter les plaidoyers</a:t>
            </a:r>
            <a:r>
              <a:rPr b="0" i="0" lang="en-GB" u="none"/>
              <a:t> et négociations visant à modifier ou améliorer des prestations de services publics.</a:t>
            </a:r>
            <a:endParaRPr/>
          </a:p>
          <a:p>
            <a:pPr indent="-317500" lvl="0" marL="457200" rtl="0" algn="l">
              <a:lnSpc>
                <a:spcPct val="115000"/>
              </a:lnSpc>
              <a:spcBef>
                <a:spcPts val="0"/>
              </a:spcBef>
              <a:spcAft>
                <a:spcPts val="0"/>
              </a:spcAft>
              <a:buSzPts val="1400"/>
              <a:buAutoNum type="arabicPeriod"/>
            </a:pPr>
            <a:r>
              <a:rPr b="0" i="0" lang="en-GB" u="none"/>
              <a:t>Aider les citoyens et les communautés à </a:t>
            </a:r>
            <a:r>
              <a:rPr b="1" i="0" lang="en-GB" u="none"/>
              <a:t>comprendre les processus de redevabilité</a:t>
            </a:r>
            <a:r>
              <a:rPr b="0" i="0" lang="en-GB" u="none"/>
              <a:t> à différents niveaux du gouvernement.</a:t>
            </a:r>
            <a:endParaRPr/>
          </a:p>
          <a:p>
            <a:pPr indent="-317500" lvl="0" marL="457200" rtl="0" algn="l">
              <a:lnSpc>
                <a:spcPct val="115000"/>
              </a:lnSpc>
              <a:spcBef>
                <a:spcPts val="0"/>
              </a:spcBef>
              <a:spcAft>
                <a:spcPts val="0"/>
              </a:spcAft>
              <a:buSzPts val="1400"/>
              <a:buAutoNum type="arabicPeriod"/>
            </a:pPr>
            <a:r>
              <a:rPr b="1" i="0" lang="en-GB" u="none"/>
              <a:t>Promouvoir la participation des citoyens</a:t>
            </a:r>
            <a:r>
              <a:rPr b="0" i="0" lang="en-GB" u="none"/>
              <a:t> ou des organisations de la société civile (OSC) au processus de redevabilité « interne » du gouvernement.</a:t>
            </a:r>
            <a:endParaRPr/>
          </a:p>
          <a:p>
            <a:pPr indent="0" lvl="0" marL="45720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sz="1400"/>
          </a:p>
        </p:txBody>
      </p:sp>
      <p:sp>
        <p:nvSpPr>
          <p:cNvPr id="149" name="Google Shape;149;p24"/>
          <p:cNvSpPr txBox="1"/>
          <p:nvPr>
            <p:ph type="title"/>
          </p:nvPr>
        </p:nvSpPr>
        <p:spPr>
          <a:xfrm>
            <a:off x="454925" y="1402636"/>
            <a:ext cx="2966100" cy="1919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Principaux objectifs des outils de redevabilité sociale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8">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txBox="1"/>
          <p:nvPr>
            <p:ph idx="1" type="body"/>
          </p:nvPr>
        </p:nvSpPr>
        <p:spPr>
          <a:xfrm>
            <a:off x="4191525" y="124650"/>
            <a:ext cx="4831200" cy="409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u="none"/>
              <a:t>Pour assurer une bonne mise en œuvre des outils de redevabilité sociale : </a:t>
            </a:r>
            <a:endParaRPr/>
          </a:p>
          <a:p>
            <a:pPr indent="-317500" lvl="0" marL="457200" rtl="0" algn="l">
              <a:lnSpc>
                <a:spcPct val="115000"/>
              </a:lnSpc>
              <a:spcBef>
                <a:spcPts val="1600"/>
              </a:spcBef>
              <a:spcAft>
                <a:spcPts val="0"/>
              </a:spcAft>
              <a:buSzPts val="1400"/>
              <a:buAutoNum type="arabicPeriod"/>
            </a:pPr>
            <a:r>
              <a:rPr b="0" i="0" lang="en-GB" u="none"/>
              <a:t>Renseignez-vous pour bien comprendre </a:t>
            </a:r>
            <a:r>
              <a:rPr b="1" i="0" lang="en-GB" u="none"/>
              <a:t>le contexte sociopolitique.</a:t>
            </a:r>
            <a:endParaRPr b="1"/>
          </a:p>
          <a:p>
            <a:pPr indent="-317500" lvl="0" marL="457200" rtl="0" algn="l">
              <a:lnSpc>
                <a:spcPct val="115000"/>
              </a:lnSpc>
              <a:spcBef>
                <a:spcPts val="0"/>
              </a:spcBef>
              <a:spcAft>
                <a:spcPts val="0"/>
              </a:spcAft>
              <a:buSzPts val="1400"/>
              <a:buAutoNum type="arabicPeriod"/>
            </a:pPr>
            <a:r>
              <a:rPr b="0" i="0" lang="en-GB" u="none"/>
              <a:t>Prenez le temps de vous familiariser avec </a:t>
            </a:r>
            <a:r>
              <a:rPr b="1" i="0" lang="en-GB" u="none"/>
              <a:t>la structure des finances publiques</a:t>
            </a:r>
            <a:r>
              <a:rPr b="0" i="0" lang="en-GB" u="none"/>
              <a:t> au niveau local, régional et national. </a:t>
            </a:r>
            <a:endParaRPr/>
          </a:p>
          <a:p>
            <a:pPr indent="-317500" lvl="0" marL="457200" rtl="0" algn="l">
              <a:lnSpc>
                <a:spcPct val="115000"/>
              </a:lnSpc>
              <a:spcBef>
                <a:spcPts val="0"/>
              </a:spcBef>
              <a:spcAft>
                <a:spcPts val="0"/>
              </a:spcAft>
              <a:buSzPts val="1400"/>
              <a:buAutoNum type="arabicPeriod"/>
            </a:pPr>
            <a:r>
              <a:rPr b="0" i="0" lang="en-GB" u="none"/>
              <a:t>Suivez </a:t>
            </a:r>
            <a:r>
              <a:rPr b="1" i="0" lang="en-GB" u="none"/>
              <a:t>l’approche de TEC qui consiste à identifier et à prioriser les besoins</a:t>
            </a:r>
            <a:r>
              <a:rPr b="0" i="0" lang="en-GB" u="none"/>
              <a:t>, en faisant preuve de sensibilité à l'égard de toutes les personnes de la communauté. </a:t>
            </a:r>
            <a:endParaRPr/>
          </a:p>
          <a:p>
            <a:pPr indent="-317500" lvl="0" marL="457200" rtl="0" algn="l">
              <a:lnSpc>
                <a:spcPct val="115000"/>
              </a:lnSpc>
              <a:spcBef>
                <a:spcPts val="0"/>
              </a:spcBef>
              <a:spcAft>
                <a:spcPts val="0"/>
              </a:spcAft>
              <a:buSzPts val="1400"/>
              <a:buAutoNum type="arabicPeriod"/>
            </a:pPr>
            <a:r>
              <a:rPr b="0" i="0" lang="en-GB" u="none"/>
              <a:t>Aidez la communauté à former un groupe (appelé « champions de la redevabilité sociale » dans certains contextes) pour piloter le processus. </a:t>
            </a:r>
            <a:endParaRPr/>
          </a:p>
          <a:p>
            <a:pPr indent="-317500" lvl="0" marL="457200" rtl="0" algn="l">
              <a:lnSpc>
                <a:spcPct val="115000"/>
              </a:lnSpc>
              <a:spcBef>
                <a:spcPts val="0"/>
              </a:spcBef>
              <a:spcAft>
                <a:spcPts val="0"/>
              </a:spcAft>
              <a:buSzPts val="1400"/>
              <a:buAutoNum type="arabicPeriod"/>
            </a:pPr>
            <a:r>
              <a:rPr b="0" i="0" lang="en-GB" u="none"/>
              <a:t>Veillez à ce que les autres membres de la communauté comprennent le processus, et fa</a:t>
            </a:r>
            <a:r>
              <a:rPr b="0" i="0" lang="en-GB" u="none"/>
              <a:t>ssent</a:t>
            </a:r>
            <a:r>
              <a:rPr b="0" i="0" lang="en-GB" u="none"/>
              <a:t> des retours réguliers, afin de garantir une participation maximum. </a:t>
            </a:r>
            <a:endParaRPr/>
          </a:p>
          <a:p>
            <a:pPr indent="-317500" lvl="0" marL="457200" rtl="0" algn="l">
              <a:lnSpc>
                <a:spcPct val="115000"/>
              </a:lnSpc>
              <a:spcBef>
                <a:spcPts val="0"/>
              </a:spcBef>
              <a:spcAft>
                <a:spcPts val="0"/>
              </a:spcAft>
              <a:buSzPts val="1400"/>
              <a:buAutoNum type="arabicPeriod"/>
            </a:pPr>
            <a:r>
              <a:rPr b="0" i="0" lang="en-GB" u="none"/>
              <a:t>Obtenez l’engagement de l’autorité responsable de la délivrance des services dès le début.</a:t>
            </a:r>
            <a:endParaRPr/>
          </a:p>
          <a:p>
            <a:pPr indent="-317500" lvl="0" marL="457200" rtl="0" algn="l">
              <a:lnSpc>
                <a:spcPct val="115000"/>
              </a:lnSpc>
              <a:spcBef>
                <a:spcPts val="0"/>
              </a:spcBef>
              <a:spcAft>
                <a:spcPts val="0"/>
              </a:spcAft>
              <a:buSzPts val="1400"/>
              <a:buAutoNum type="arabicPeriod"/>
            </a:pPr>
            <a:r>
              <a:rPr b="0" i="0" lang="en-GB" u="none"/>
              <a:t>Élaborez un plan de suivi coordonné. </a:t>
            </a:r>
            <a:endParaRPr/>
          </a:p>
          <a:p>
            <a:pPr indent="0" lvl="0" marL="457200" rtl="0" algn="l">
              <a:lnSpc>
                <a:spcPct val="115000"/>
              </a:lnSpc>
              <a:spcBef>
                <a:spcPts val="1600"/>
              </a:spcBef>
              <a:spcAft>
                <a:spcPts val="0"/>
              </a:spcAft>
              <a:buSzPts val="1400"/>
              <a:buNone/>
            </a:pPr>
            <a:r>
              <a:t/>
            </a:r>
            <a:endParaRPr sz="1300"/>
          </a:p>
          <a:p>
            <a:pPr indent="0" lvl="0" marL="0" rtl="0" algn="l">
              <a:lnSpc>
                <a:spcPct val="115000"/>
              </a:lnSpc>
              <a:spcBef>
                <a:spcPts val="1600"/>
              </a:spcBef>
              <a:spcAft>
                <a:spcPts val="1600"/>
              </a:spcAft>
              <a:buSzPts val="1400"/>
              <a:buNone/>
            </a:pPr>
            <a:r>
              <a:t/>
            </a:r>
            <a:endParaRPr sz="1400"/>
          </a:p>
        </p:txBody>
      </p:sp>
      <p:sp>
        <p:nvSpPr>
          <p:cNvPr id="155" name="Google Shape;155;p25"/>
          <p:cNvSpPr txBox="1"/>
          <p:nvPr>
            <p:ph type="title"/>
          </p:nvPr>
        </p:nvSpPr>
        <p:spPr>
          <a:xfrm>
            <a:off x="532050" y="1998154"/>
            <a:ext cx="2966100" cy="11472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Bonnes pratiques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6"/>
          <p:cNvSpPr txBox="1"/>
          <p:nvPr>
            <p:ph type="title"/>
          </p:nvPr>
        </p:nvSpPr>
        <p:spPr>
          <a:xfrm>
            <a:off x="311700" y="-78500"/>
            <a:ext cx="8520600" cy="76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Cycle générique des projets de développement d’un gouvernement </a:t>
            </a:r>
            <a:endParaRPr/>
          </a:p>
          <a:p>
            <a:pPr indent="0" lvl="0" marL="0" rtl="0" algn="l">
              <a:lnSpc>
                <a:spcPct val="100000"/>
              </a:lnSpc>
              <a:spcBef>
                <a:spcPts val="0"/>
              </a:spcBef>
              <a:spcAft>
                <a:spcPts val="0"/>
              </a:spcAft>
              <a:buSzPts val="2600"/>
              <a:buNone/>
            </a:pPr>
            <a:r>
              <a:t/>
            </a:r>
            <a:endParaRPr/>
          </a:p>
        </p:txBody>
      </p:sp>
      <p:sp>
        <p:nvSpPr>
          <p:cNvPr id="161" name="Google Shape;161;p26"/>
          <p:cNvSpPr txBox="1"/>
          <p:nvPr/>
        </p:nvSpPr>
        <p:spPr>
          <a:xfrm>
            <a:off x="6375150" y="953475"/>
            <a:ext cx="26649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Le cycle suivi par un gouvernement comporte généralement </a:t>
            </a:r>
            <a:r>
              <a:rPr b="1" i="0" lang="en-GB" sz="1400" u="none" cap="none" strike="noStrike">
                <a:solidFill>
                  <a:srgbClr val="000000"/>
                </a:solidFill>
                <a:latin typeface="Arial"/>
                <a:ea typeface="Arial"/>
                <a:cs typeface="Arial"/>
                <a:sym typeface="Arial"/>
              </a:rPr>
              <a:t>trois grandes phases.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Certains gouvernements séparent les tâches et ont plus de phases.</a:t>
            </a:r>
            <a:endParaRPr b="0" i="0" sz="1400" u="none" cap="none" strike="noStrike">
              <a:solidFill>
                <a:srgbClr val="000000"/>
              </a:solidFill>
              <a:latin typeface="Arial"/>
              <a:ea typeface="Arial"/>
              <a:cs typeface="Arial"/>
              <a:sym typeface="Arial"/>
            </a:endParaRPr>
          </a:p>
        </p:txBody>
      </p:sp>
      <p:sp>
        <p:nvSpPr>
          <p:cNvPr id="162" name="Google Shape;162;p26"/>
          <p:cNvSpPr txBox="1"/>
          <p:nvPr/>
        </p:nvSpPr>
        <p:spPr>
          <a:xfrm>
            <a:off x="6476875" y="3273450"/>
            <a:ext cx="2563200" cy="17625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1" lang="en-GB" sz="1400" u="none" cap="none" strike="noStrike">
                <a:solidFill>
                  <a:schemeClr val="dk2"/>
                </a:solidFill>
                <a:latin typeface="Arial"/>
                <a:ea typeface="Arial"/>
                <a:cs typeface="Arial"/>
                <a:sym typeface="Arial"/>
              </a:rPr>
              <a:t>Discussion rapide avec tous les participants :</a:t>
            </a:r>
            <a:endParaRPr b="1" i="1" sz="1400" u="none" cap="none" strike="noStrike">
              <a:solidFill>
                <a:schemeClr val="dk2"/>
              </a:solidFill>
              <a:latin typeface="Arial"/>
              <a:ea typeface="Arial"/>
              <a:cs typeface="Arial"/>
              <a:sym typeface="Arial"/>
            </a:endParaRPr>
          </a:p>
          <a:p>
            <a:pPr indent="-317500" lvl="0" marL="457200" marR="0" rtl="0" algn="l">
              <a:lnSpc>
                <a:spcPct val="100000"/>
              </a:lnSpc>
              <a:spcBef>
                <a:spcPts val="0"/>
              </a:spcBef>
              <a:spcAft>
                <a:spcPts val="0"/>
              </a:spcAft>
              <a:buClr>
                <a:schemeClr val="dk2"/>
              </a:buClr>
              <a:buSzPts val="1400"/>
              <a:buFont typeface="Arial"/>
              <a:buChar char="●"/>
            </a:pPr>
            <a:r>
              <a:rPr b="0" i="0" lang="en-GB" sz="1400" u="none" cap="none" strike="noStrike">
                <a:solidFill>
                  <a:schemeClr val="dk2"/>
                </a:solidFill>
                <a:latin typeface="Arial"/>
                <a:ea typeface="Arial"/>
                <a:cs typeface="Arial"/>
                <a:sym typeface="Arial"/>
              </a:rPr>
              <a:t>Que se passe-t-il à chaque phase ? </a:t>
            </a:r>
            <a:endParaRPr b="0" i="0" sz="1400" u="none" cap="none" strike="noStrike">
              <a:solidFill>
                <a:schemeClr val="dk2"/>
              </a:solidFill>
              <a:latin typeface="Arial"/>
              <a:ea typeface="Arial"/>
              <a:cs typeface="Arial"/>
              <a:sym typeface="Arial"/>
            </a:endParaRPr>
          </a:p>
          <a:p>
            <a:pPr indent="-317500" lvl="0" marL="457200" marR="0" rtl="0" algn="l">
              <a:lnSpc>
                <a:spcPct val="100000"/>
              </a:lnSpc>
              <a:spcBef>
                <a:spcPts val="0"/>
              </a:spcBef>
              <a:spcAft>
                <a:spcPts val="0"/>
              </a:spcAft>
              <a:buClr>
                <a:schemeClr val="dk2"/>
              </a:buClr>
              <a:buSzPts val="1400"/>
              <a:buFont typeface="Arial"/>
              <a:buChar char="●"/>
            </a:pPr>
            <a:r>
              <a:rPr b="0" i="0" lang="en-GB" sz="1400" u="none" cap="none" strike="noStrike">
                <a:solidFill>
                  <a:schemeClr val="dk2"/>
                </a:solidFill>
                <a:latin typeface="Arial"/>
                <a:ea typeface="Arial"/>
                <a:cs typeface="Arial"/>
                <a:sym typeface="Arial"/>
              </a:rPr>
              <a:t>Pouvez-vous donner des exemples concrets ?</a:t>
            </a:r>
            <a:endParaRPr b="0" i="0" sz="14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63" name="Google Shape;163;p26"/>
          <p:cNvPicPr preferRelativeResize="0"/>
          <p:nvPr/>
        </p:nvPicPr>
        <p:blipFill>
          <a:blip r:embed="rId3">
            <a:alphaModFix/>
          </a:blip>
          <a:stretch>
            <a:fillRect/>
          </a:stretch>
        </p:blipFill>
        <p:spPr>
          <a:xfrm>
            <a:off x="206425" y="953475"/>
            <a:ext cx="6168726" cy="3389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7"/>
          <p:cNvSpPr txBox="1"/>
          <p:nvPr>
            <p:ph type="title"/>
          </p:nvPr>
        </p:nvSpPr>
        <p:spPr>
          <a:xfrm>
            <a:off x="311700" y="-78500"/>
            <a:ext cx="8520600" cy="76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2600"/>
              <a:buNone/>
            </a:pPr>
            <a:r>
              <a:rPr lang="en-GB"/>
              <a:t>Utilisation des outils dans le cycle des projets de développement d’un gouvernement</a:t>
            </a:r>
            <a:endParaRPr/>
          </a:p>
          <a:p>
            <a:pPr indent="0" lvl="0" marL="0" rtl="0" algn="l">
              <a:lnSpc>
                <a:spcPct val="100000"/>
              </a:lnSpc>
              <a:spcBef>
                <a:spcPts val="0"/>
              </a:spcBef>
              <a:spcAft>
                <a:spcPts val="0"/>
              </a:spcAft>
              <a:buSzPts val="2600"/>
              <a:buNone/>
            </a:pPr>
            <a:r>
              <a:t/>
            </a:r>
            <a:endParaRPr/>
          </a:p>
        </p:txBody>
      </p:sp>
      <p:sp>
        <p:nvSpPr>
          <p:cNvPr id="169" name="Google Shape;169;p27"/>
          <p:cNvSpPr txBox="1"/>
          <p:nvPr/>
        </p:nvSpPr>
        <p:spPr>
          <a:xfrm>
            <a:off x="6375150" y="953475"/>
            <a:ext cx="2664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GB"/>
              <a:t> </a:t>
            </a:r>
            <a:endParaRPr b="0" i="0" sz="1400" u="none" cap="none" strike="noStrike">
              <a:solidFill>
                <a:srgbClr val="000000"/>
              </a:solidFill>
              <a:latin typeface="Arial"/>
              <a:ea typeface="Arial"/>
              <a:cs typeface="Arial"/>
              <a:sym typeface="Arial"/>
            </a:endParaRPr>
          </a:p>
        </p:txBody>
      </p:sp>
      <p:sp>
        <p:nvSpPr>
          <p:cNvPr id="170" name="Google Shape;170;p27"/>
          <p:cNvSpPr txBox="1"/>
          <p:nvPr/>
        </p:nvSpPr>
        <p:spPr>
          <a:xfrm>
            <a:off x="6530800" y="1589050"/>
            <a:ext cx="2451900" cy="2392500"/>
          </a:xfrm>
          <a:prstGeom prst="rect">
            <a:avLst/>
          </a:prstGeom>
          <a:noFill/>
          <a:ln cap="flat" cmpd="sng" w="9525">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400"/>
              <a:buFont typeface="Arial"/>
              <a:buNone/>
            </a:pPr>
            <a:r>
              <a:rPr b="1" i="1" lang="en-GB">
                <a:solidFill>
                  <a:schemeClr val="dk1"/>
                </a:solidFill>
              </a:rPr>
              <a:t>Exercice en petits groupes :</a:t>
            </a:r>
            <a:endParaRPr b="1" i="1">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Quels outils peuvent être utilisés à chaque phase du cycle des projets de développement ? </a:t>
            </a:r>
            <a:endParaRPr>
              <a:solidFill>
                <a:schemeClr val="dk1"/>
              </a:solidFill>
            </a:endParaRPr>
          </a:p>
          <a:p>
            <a:pPr indent="0" lvl="0" marL="457200" rtl="0" algn="l">
              <a:spcBef>
                <a:spcPts val="0"/>
              </a:spcBef>
              <a:spcAft>
                <a:spcPts val="0"/>
              </a:spcAft>
              <a:buClr>
                <a:srgbClr val="000000"/>
              </a:buClr>
              <a:buSzPts val="1400"/>
              <a:buFont typeface="Arial"/>
              <a:buNone/>
            </a:pPr>
            <a:r>
              <a:t/>
            </a:r>
            <a:endParaRPr>
              <a:solidFill>
                <a:schemeClr val="dk1"/>
              </a:solidFill>
            </a:endParaRPr>
          </a:p>
          <a:p>
            <a:pPr indent="-317500" lvl="0" marL="457200" rtl="0" algn="l">
              <a:spcBef>
                <a:spcPts val="0"/>
              </a:spcBef>
              <a:spcAft>
                <a:spcPts val="0"/>
              </a:spcAft>
              <a:buClr>
                <a:schemeClr val="dk1"/>
              </a:buClr>
              <a:buSzPts val="1400"/>
              <a:buChar char="●"/>
            </a:pPr>
            <a:r>
              <a:rPr lang="en-GB">
                <a:solidFill>
                  <a:schemeClr val="dk1"/>
                </a:solidFill>
              </a:rPr>
              <a:t>Partagez les raisons de vos choix.</a:t>
            </a:r>
            <a:endParaRPr>
              <a:solidFill>
                <a:schemeClr val="dk1"/>
              </a:solidFill>
            </a:endParaRPr>
          </a:p>
          <a:p>
            <a:pPr indent="0" lvl="0" marL="0" rtl="0" algn="l">
              <a:spcBef>
                <a:spcPts val="0"/>
              </a:spcBef>
              <a:spcAft>
                <a:spcPts val="0"/>
              </a:spcAft>
              <a:buClr>
                <a:srgbClr val="000000"/>
              </a:buClr>
              <a:buSzPts val="1800"/>
              <a:buFont typeface="Arial"/>
              <a:buNone/>
            </a:pPr>
            <a:r>
              <a:t/>
            </a:r>
            <a:endParaRPr sz="1800">
              <a:solidFill>
                <a:schemeClr val="dk1"/>
              </a:solidFill>
            </a:endParaRPr>
          </a:p>
          <a:p>
            <a:pPr indent="0" lvl="0" marL="0" marR="0" rtl="0" algn="l">
              <a:lnSpc>
                <a:spcPct val="100000"/>
              </a:lnSpc>
              <a:spcBef>
                <a:spcPts val="0"/>
              </a:spcBef>
              <a:spcAft>
                <a:spcPts val="0"/>
              </a:spcAft>
              <a:buClr>
                <a:srgbClr val="000000"/>
              </a:buClr>
              <a:buSzPts val="1800"/>
              <a:buFont typeface="Arial"/>
              <a:buNone/>
            </a:pPr>
            <a:r>
              <a:rPr b="1" i="1" lang="en-GB">
                <a:solidFill>
                  <a:schemeClr val="dk2"/>
                </a:solidFill>
              </a:rPr>
              <a:t> </a:t>
            </a:r>
            <a:endParaRPr b="0" i="0" sz="1800" u="none" cap="none" strike="noStrike">
              <a:solidFill>
                <a:schemeClr val="dk2"/>
              </a:solidFill>
              <a:latin typeface="Arial"/>
              <a:ea typeface="Arial"/>
              <a:cs typeface="Arial"/>
              <a:sym typeface="Arial"/>
            </a:endParaRPr>
          </a:p>
        </p:txBody>
      </p:sp>
      <p:pic>
        <p:nvPicPr>
          <p:cNvPr id="171" name="Google Shape;171;p27"/>
          <p:cNvPicPr preferRelativeResize="0"/>
          <p:nvPr/>
        </p:nvPicPr>
        <p:blipFill>
          <a:blip r:embed="rId3">
            <a:alphaModFix/>
          </a:blip>
          <a:stretch>
            <a:fillRect/>
          </a:stretch>
        </p:blipFill>
        <p:spPr>
          <a:xfrm>
            <a:off x="206425" y="953475"/>
            <a:ext cx="6168726" cy="3389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8"/>
          <p:cNvSpPr txBox="1"/>
          <p:nvPr>
            <p:ph type="title"/>
          </p:nvPr>
        </p:nvSpPr>
        <p:spPr>
          <a:xfrm>
            <a:off x="122550" y="0"/>
            <a:ext cx="8873100" cy="684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400" u="none"/>
              <a:t>Réponses : utilisation des outils dans le cycle des projets de développement d’un gouvernement </a:t>
            </a:r>
            <a:endParaRPr sz="2400"/>
          </a:p>
          <a:p>
            <a:pPr indent="0" lvl="0" marL="0" rtl="0" algn="l">
              <a:lnSpc>
                <a:spcPct val="100000"/>
              </a:lnSpc>
              <a:spcBef>
                <a:spcPts val="0"/>
              </a:spcBef>
              <a:spcAft>
                <a:spcPts val="0"/>
              </a:spcAft>
              <a:buSzPts val="2600"/>
              <a:buNone/>
            </a:pPr>
            <a:r>
              <a:t/>
            </a:r>
            <a:endParaRPr/>
          </a:p>
        </p:txBody>
      </p:sp>
      <p:graphicFrame>
        <p:nvGraphicFramePr>
          <p:cNvPr id="177" name="Google Shape;177;p28"/>
          <p:cNvGraphicFramePr/>
          <p:nvPr/>
        </p:nvGraphicFramePr>
        <p:xfrm>
          <a:off x="60050" y="1028175"/>
          <a:ext cx="3000000" cy="3000000"/>
        </p:xfrm>
        <a:graphic>
          <a:graphicData uri="http://schemas.openxmlformats.org/drawingml/2006/table">
            <a:tbl>
              <a:tblPr>
                <a:noFill/>
                <a:tableStyleId>{97DA9F1F-B427-4A49-87FD-F61317848C6E}</a:tableStyleId>
              </a:tblPr>
              <a:tblGrid>
                <a:gridCol w="2037975"/>
                <a:gridCol w="2329875"/>
                <a:gridCol w="2329875"/>
                <a:gridCol w="2329875"/>
              </a:tblGrid>
              <a:tr h="871225">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333333"/>
                          </a:solidFill>
                          <a:latin typeface="Calibri"/>
                          <a:ea typeface="Calibri"/>
                          <a:cs typeface="Calibri"/>
                          <a:sym typeface="Calibri"/>
                        </a:rPr>
                        <a:t>Phases du cycle des projets de développement d’un gouvernement</a:t>
                      </a:r>
                      <a:endParaRPr b="1" sz="1400" u="none" cap="none" strike="noStrike">
                        <a:solidFill>
                          <a:srgbClr val="333333"/>
                        </a:solidFill>
                        <a:latin typeface="Calibri"/>
                        <a:ea typeface="Calibri"/>
                        <a:cs typeface="Calibri"/>
                        <a:sym typeface="Calibri"/>
                      </a:endParaRPr>
                    </a:p>
                  </a:txBody>
                  <a:tcPr marT="45075" marB="45075" marR="45075" marL="45075">
                    <a:solidFill>
                      <a:srgbClr val="E5E5E5"/>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FFFFFF"/>
                          </a:solidFill>
                          <a:latin typeface="Calibri"/>
                          <a:ea typeface="Calibri"/>
                          <a:cs typeface="Calibri"/>
                          <a:sym typeface="Calibri"/>
                        </a:rPr>
                        <a:t>Phase 1 :</a:t>
                      </a:r>
                      <a:endParaRPr b="1" sz="1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FFFFFF"/>
                          </a:solidFill>
                          <a:latin typeface="Calibri"/>
                          <a:ea typeface="Calibri"/>
                          <a:cs typeface="Calibri"/>
                          <a:sym typeface="Calibri"/>
                        </a:rPr>
                        <a:t>Suivi et influence de la planification stratégique et du budget</a:t>
                      </a:r>
                      <a:endParaRPr b="1" sz="1400" u="none" cap="none" strike="noStrike">
                        <a:solidFill>
                          <a:srgbClr val="333333"/>
                        </a:solidFill>
                        <a:latin typeface="Calibri"/>
                        <a:ea typeface="Calibri"/>
                        <a:cs typeface="Calibri"/>
                        <a:sym typeface="Calibri"/>
                      </a:endParaRPr>
                    </a:p>
                  </a:txBody>
                  <a:tcPr marT="45075" marB="45075" marR="45075" marL="45075">
                    <a:solidFill>
                      <a:srgbClr val="5260B5"/>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FFFFFF"/>
                          </a:solidFill>
                          <a:latin typeface="Calibri"/>
                          <a:ea typeface="Calibri"/>
                          <a:cs typeface="Calibri"/>
                          <a:sym typeface="Calibri"/>
                        </a:rPr>
                        <a:t>Phase 2 :</a:t>
                      </a:r>
                      <a:endParaRPr b="1" sz="1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FFFFFF"/>
                          </a:solidFill>
                          <a:latin typeface="Calibri"/>
                          <a:ea typeface="Calibri"/>
                          <a:cs typeface="Calibri"/>
                          <a:sym typeface="Calibri"/>
                        </a:rPr>
                        <a:t>Suivi de la mise en œuvre des projets et programmes</a:t>
                      </a:r>
                      <a:endParaRPr b="1" sz="1400" u="none" cap="none" strike="noStrike">
                        <a:solidFill>
                          <a:srgbClr val="333333"/>
                        </a:solidFill>
                        <a:latin typeface="Calibri"/>
                        <a:ea typeface="Calibri"/>
                        <a:cs typeface="Calibri"/>
                        <a:sym typeface="Calibri"/>
                      </a:endParaRPr>
                    </a:p>
                  </a:txBody>
                  <a:tcPr marT="45075" marB="45075" marR="45075" marL="45075">
                    <a:solidFill>
                      <a:srgbClr val="D13D60"/>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FFFFFF"/>
                          </a:solidFill>
                          <a:latin typeface="Calibri"/>
                          <a:ea typeface="Calibri"/>
                          <a:cs typeface="Calibri"/>
                          <a:sym typeface="Calibri"/>
                        </a:rPr>
                        <a:t>Phase 3 :</a:t>
                      </a:r>
                      <a:endParaRPr b="1" sz="1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FFFFFF"/>
                          </a:solidFill>
                          <a:latin typeface="Calibri"/>
                          <a:ea typeface="Calibri"/>
                          <a:cs typeface="Calibri"/>
                          <a:sym typeface="Calibri"/>
                        </a:rPr>
                        <a:t>Suivi des résultats de développement</a:t>
                      </a:r>
                      <a:endParaRPr b="1" sz="1400" u="none" cap="none" strike="noStrike">
                        <a:solidFill>
                          <a:srgbClr val="333333"/>
                        </a:solidFill>
                        <a:latin typeface="Calibri"/>
                        <a:ea typeface="Calibri"/>
                        <a:cs typeface="Calibri"/>
                        <a:sym typeface="Calibri"/>
                      </a:endParaRPr>
                    </a:p>
                  </a:txBody>
                  <a:tcPr marT="45075" marB="45075" marR="45075" marL="45075">
                    <a:solidFill>
                      <a:srgbClr val="78398E"/>
                    </a:solidFill>
                  </a:tcPr>
                </a:tc>
              </a:tr>
              <a:tr h="1044600">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333333"/>
                          </a:solidFill>
                          <a:latin typeface="Calibri"/>
                          <a:ea typeface="Calibri"/>
                          <a:cs typeface="Calibri"/>
                          <a:sym typeface="Calibri"/>
                        </a:rPr>
                        <a:t>Question clé </a:t>
                      </a:r>
                      <a:br>
                        <a:rPr b="1" lang="en-GB" sz="1400" u="none" cap="none" strike="noStrike">
                          <a:solidFill>
                            <a:srgbClr val="333333"/>
                          </a:solidFill>
                          <a:latin typeface="Calibri"/>
                          <a:ea typeface="Calibri"/>
                          <a:cs typeface="Calibri"/>
                          <a:sym typeface="Calibri"/>
                        </a:rPr>
                      </a:br>
                      <a:r>
                        <a:rPr b="1" i="0" lang="en-GB" sz="1400" u="none" cap="none" strike="noStrike">
                          <a:solidFill>
                            <a:srgbClr val="333333"/>
                          </a:solidFill>
                          <a:latin typeface="Calibri"/>
                          <a:ea typeface="Calibri"/>
                          <a:cs typeface="Calibri"/>
                          <a:sym typeface="Calibri"/>
                        </a:rPr>
                        <a:t>à laquelle il faut répondre</a:t>
                      </a:r>
                      <a:endParaRPr b="1" sz="1400" u="none" cap="none" strike="noStrike">
                        <a:solidFill>
                          <a:srgbClr val="333333"/>
                        </a:solidFill>
                        <a:latin typeface="Calibri"/>
                        <a:ea typeface="Calibri"/>
                        <a:cs typeface="Calibri"/>
                        <a:sym typeface="Calibri"/>
                      </a:endParaRPr>
                    </a:p>
                  </a:txBody>
                  <a:tcPr marT="45075" marB="45075" marR="45075" marL="45075">
                    <a:solidFill>
                      <a:srgbClr val="E5E5E5"/>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333333"/>
                          </a:solidFill>
                          <a:latin typeface="Calibri"/>
                          <a:ea typeface="Calibri"/>
                          <a:cs typeface="Calibri"/>
                          <a:sym typeface="Calibri"/>
                        </a:rPr>
                        <a:t>Les plans élaborés </a:t>
                      </a:r>
                      <a:br>
                        <a:rPr lang="en-GB" sz="1400" u="none" cap="none" strike="noStrike">
                          <a:solidFill>
                            <a:srgbClr val="333333"/>
                          </a:solidFill>
                          <a:latin typeface="Calibri"/>
                          <a:ea typeface="Calibri"/>
                          <a:cs typeface="Calibri"/>
                          <a:sym typeface="Calibri"/>
                        </a:rPr>
                      </a:br>
                      <a:r>
                        <a:rPr b="0" i="0" lang="en-GB" sz="1400" u="none" cap="none" strike="noStrike">
                          <a:solidFill>
                            <a:srgbClr val="333333"/>
                          </a:solidFill>
                          <a:latin typeface="Calibri"/>
                          <a:ea typeface="Calibri"/>
                          <a:cs typeface="Calibri"/>
                          <a:sym typeface="Calibri"/>
                        </a:rPr>
                        <a:t>et les fonds alloués sont-ils adéquats pour atteindre les objectifs fixés ?</a:t>
                      </a:r>
                      <a:endParaRPr b="1" sz="1400" u="none" cap="none" strike="noStrike">
                        <a:solidFill>
                          <a:srgbClr val="333333"/>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333333"/>
                          </a:solidFill>
                          <a:latin typeface="Calibri"/>
                          <a:ea typeface="Calibri"/>
                          <a:cs typeface="Calibri"/>
                          <a:sym typeface="Calibri"/>
                        </a:rPr>
                        <a:t>La mise en œuvre des projets et activités </a:t>
                      </a:r>
                      <a:br>
                        <a:rPr lang="en-GB" sz="1400" u="none" cap="none" strike="noStrike">
                          <a:solidFill>
                            <a:srgbClr val="333333"/>
                          </a:solidFill>
                          <a:latin typeface="Calibri"/>
                          <a:ea typeface="Calibri"/>
                          <a:cs typeface="Calibri"/>
                          <a:sym typeface="Calibri"/>
                        </a:rPr>
                      </a:br>
                      <a:r>
                        <a:rPr b="0" i="0" lang="en-GB" sz="1400" u="none" cap="none" strike="noStrike">
                          <a:solidFill>
                            <a:srgbClr val="333333"/>
                          </a:solidFill>
                          <a:latin typeface="Calibri"/>
                          <a:ea typeface="Calibri"/>
                          <a:cs typeface="Calibri"/>
                          <a:sym typeface="Calibri"/>
                        </a:rPr>
                        <a:t>respecte-t-elle la qualité souhaitée, les plans et les budgets ?</a:t>
                      </a:r>
                      <a:endParaRPr b="1" sz="1400" u="none" cap="none" strike="noStrike">
                        <a:solidFill>
                          <a:srgbClr val="333333"/>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333333"/>
                          </a:solidFill>
                          <a:latin typeface="Calibri"/>
                          <a:ea typeface="Calibri"/>
                          <a:cs typeface="Calibri"/>
                          <a:sym typeface="Calibri"/>
                        </a:rPr>
                        <a:t>Les projets et activités mis en œuvre nous aident-ils à atteindre les objectifs/résultats souhaités ?</a:t>
                      </a:r>
                      <a:endParaRPr b="1" sz="1400" u="none" cap="none" strike="noStrike">
                        <a:solidFill>
                          <a:srgbClr val="333333"/>
                        </a:solidFill>
                        <a:latin typeface="Calibri"/>
                        <a:ea typeface="Calibri"/>
                        <a:cs typeface="Calibri"/>
                        <a:sym typeface="Calibri"/>
                      </a:endParaRPr>
                    </a:p>
                  </a:txBody>
                  <a:tcPr marT="45075" marB="45075" marR="45075" marL="45075">
                    <a:solidFill>
                      <a:schemeClr val="lt1"/>
                    </a:solidFill>
                  </a:tcPr>
                </a:tc>
              </a:tr>
              <a:tr h="572975">
                <a:tc rowSpan="5">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333333"/>
                          </a:solidFill>
                          <a:latin typeface="Calibri"/>
                          <a:ea typeface="Calibri"/>
                          <a:cs typeface="Calibri"/>
                          <a:sym typeface="Calibri"/>
                        </a:rPr>
                        <a:t>Outils de redevabilité sociale à utiliser, disponibles dans ce guide</a:t>
                      </a:r>
                      <a:endParaRPr b="1" sz="1400" u="none" cap="none" strike="noStrike">
                        <a:solidFill>
                          <a:srgbClr val="333333"/>
                        </a:solidFill>
                        <a:latin typeface="Calibri"/>
                        <a:ea typeface="Calibri"/>
                        <a:cs typeface="Calibri"/>
                        <a:sym typeface="Calibri"/>
                      </a:endParaRPr>
                    </a:p>
                  </a:txBody>
                  <a:tcPr marT="45075" marB="45075" marR="45075" marL="45075">
                    <a:solidFill>
                      <a:srgbClr val="E5E5E5"/>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latin typeface="Calibri"/>
                          <a:ea typeface="Calibri"/>
                          <a:cs typeface="Calibri"/>
                          <a:sym typeface="Calibri"/>
                        </a:rPr>
                        <a:t>Processus de planification participative</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latin typeface="Calibri"/>
                          <a:ea typeface="Calibri"/>
                          <a:cs typeface="Calibri"/>
                          <a:sym typeface="Calibri"/>
                        </a:rPr>
                        <a:t>Suivi budgétaire  </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latin typeface="Calibri"/>
                          <a:ea typeface="Calibri"/>
                          <a:cs typeface="Calibri"/>
                          <a:sym typeface="Calibri"/>
                        </a:rPr>
                        <a:t>Suivi budgétaire  </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r>
              <a:tr h="337200">
                <a:tc vMerge="1"/>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latin typeface="Calibri"/>
                          <a:ea typeface="Calibri"/>
                          <a:cs typeface="Calibri"/>
                          <a:sym typeface="Calibri"/>
                        </a:rPr>
                        <a:t>Suivi budgétaire  </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latin typeface="Calibri"/>
                          <a:ea typeface="Calibri"/>
                          <a:cs typeface="Calibri"/>
                          <a:sym typeface="Calibri"/>
                        </a:rPr>
                        <a:t>Journalisme citoyen</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latin typeface="Calibri"/>
                          <a:ea typeface="Calibri"/>
                          <a:cs typeface="Calibri"/>
                          <a:sym typeface="Calibri"/>
                        </a:rPr>
                        <a:t>Journalisme citoyen</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r>
              <a:tr h="337200">
                <a:tc vMerge="1"/>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latin typeface="Calibri"/>
                          <a:ea typeface="Calibri"/>
                          <a:cs typeface="Calibri"/>
                          <a:sym typeface="Calibri"/>
                        </a:rPr>
                        <a:t>Journalisme citoyen</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latin typeface="Calibri"/>
                          <a:ea typeface="Calibri"/>
                          <a:cs typeface="Calibri"/>
                          <a:sym typeface="Calibri"/>
                        </a:rPr>
                        <a:t>Fiches de notation communautaires</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latin typeface="Calibri"/>
                          <a:ea typeface="Calibri"/>
                          <a:cs typeface="Calibri"/>
                          <a:sym typeface="Calibri"/>
                        </a:rPr>
                        <a:t>Fiches de notation communautaires</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r>
              <a:tr h="572975">
                <a:tc vMerge="1"/>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latin typeface="Calibri"/>
                          <a:ea typeface="Calibri"/>
                          <a:cs typeface="Calibri"/>
                          <a:sym typeface="Calibri"/>
                        </a:rPr>
                        <a:t>Fiches de notation communautaires</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latin typeface="Calibri"/>
                          <a:ea typeface="Calibri"/>
                          <a:cs typeface="Calibri"/>
                          <a:sym typeface="Calibri"/>
                        </a:rPr>
                        <a:t>Enquêtes de suivi des dépenses publiques</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latin typeface="Calibri"/>
                          <a:ea typeface="Calibri"/>
                          <a:cs typeface="Calibri"/>
                          <a:sym typeface="Calibri"/>
                        </a:rPr>
                        <a:t>Audit social</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r>
              <a:tr h="341475">
                <a:tc vMerge="1"/>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latin typeface="Calibri"/>
                          <a:ea typeface="Calibri"/>
                          <a:cs typeface="Calibri"/>
                          <a:sym typeface="Calibri"/>
                        </a:rPr>
                        <a:t>Audit social</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b="1" sz="1400" u="none" cap="none" strike="noStrike">
                        <a:solidFill>
                          <a:srgbClr val="007D98"/>
                        </a:solidFill>
                        <a:latin typeface="Calibri"/>
                        <a:ea typeface="Calibri"/>
                        <a:cs typeface="Calibri"/>
                        <a:sym typeface="Calibri"/>
                      </a:endParaRPr>
                    </a:p>
                  </a:txBody>
                  <a:tcPr marT="45075" marB="45075" marR="45075" marL="45075">
                    <a:solidFill>
                      <a:schemeClr val="lt1"/>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311700" y="-64050"/>
            <a:ext cx="8520600" cy="748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Utilisation des outils dans le cycle des projets de développement d’un gouvernement </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183" name="Google Shape;183;p29"/>
          <p:cNvSpPr txBox="1"/>
          <p:nvPr>
            <p:ph idx="1" type="body"/>
          </p:nvPr>
        </p:nvSpPr>
        <p:spPr>
          <a:xfrm>
            <a:off x="311700" y="1101625"/>
            <a:ext cx="4338000" cy="349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u="none"/>
              <a:t>Les outils de redevabilité sociale sont extrêmement efficaces quand :</a:t>
            </a:r>
            <a:endParaRPr/>
          </a:p>
          <a:p>
            <a:pPr indent="-317500" lvl="0" marL="457200" rtl="0" algn="l">
              <a:lnSpc>
                <a:spcPct val="115000"/>
              </a:lnSpc>
              <a:spcBef>
                <a:spcPts val="1600"/>
              </a:spcBef>
              <a:spcAft>
                <a:spcPts val="0"/>
              </a:spcAft>
              <a:buSzPts val="1400"/>
              <a:buChar char="●"/>
            </a:pPr>
            <a:r>
              <a:rPr b="0" i="0" lang="en-GB" u="none"/>
              <a:t>ils sont bien établis et reliés aux diverses structures de gouvernance impliquées dans les prestations de services publics</a:t>
            </a:r>
            <a:endParaRPr/>
          </a:p>
          <a:p>
            <a:pPr indent="-317500" lvl="0" marL="457200" rtl="0" algn="l">
              <a:lnSpc>
                <a:spcPct val="115000"/>
              </a:lnSpc>
              <a:spcBef>
                <a:spcPts val="0"/>
              </a:spcBef>
              <a:spcAft>
                <a:spcPts val="0"/>
              </a:spcAft>
              <a:buSzPts val="1400"/>
              <a:buChar char="●"/>
            </a:pPr>
            <a:r>
              <a:rPr b="0" i="0" lang="en-GB" u="none"/>
              <a:t>ils sont mis en place à la phase appropriée du cycle des projets de développement du gouvernement</a:t>
            </a:r>
            <a:endParaRPr/>
          </a:p>
          <a:p>
            <a:pPr indent="0" lvl="0" marL="0" rtl="0" algn="l">
              <a:lnSpc>
                <a:spcPct val="115000"/>
              </a:lnSpc>
              <a:spcBef>
                <a:spcPts val="1600"/>
              </a:spcBef>
              <a:spcAft>
                <a:spcPts val="0"/>
              </a:spcAft>
              <a:buSzPts val="1400"/>
              <a:buNone/>
            </a:pPr>
            <a:r>
              <a:rPr b="0" i="0" lang="en-GB" u="none"/>
              <a:t>La plupart des outils de redevabilité sociale sont axés sur les deux premières phases, car celles-ci sont fondamentales pour obtenir des résultats positifs.</a:t>
            </a:r>
            <a:endParaRPr/>
          </a:p>
          <a:p>
            <a:pPr indent="0" lvl="0" marL="0" rtl="0" algn="l">
              <a:lnSpc>
                <a:spcPct val="115000"/>
              </a:lnSpc>
              <a:spcBef>
                <a:spcPts val="1600"/>
              </a:spcBef>
              <a:spcAft>
                <a:spcPts val="1600"/>
              </a:spcAft>
              <a:buSzPts val="1400"/>
              <a:buNone/>
            </a:pPr>
            <a:r>
              <a:t/>
            </a:r>
            <a:endParaRPr/>
          </a:p>
        </p:txBody>
      </p:sp>
      <p:pic>
        <p:nvPicPr>
          <p:cNvPr id="184" name="Google Shape;184;p29"/>
          <p:cNvPicPr preferRelativeResize="0"/>
          <p:nvPr/>
        </p:nvPicPr>
        <p:blipFill rotWithShape="1">
          <a:blip r:embed="rId3">
            <a:alphaModFix/>
          </a:blip>
          <a:srcRect b="0" l="0" r="0" t="0"/>
          <a:stretch/>
        </p:blipFill>
        <p:spPr>
          <a:xfrm>
            <a:off x="4719275" y="1308625"/>
            <a:ext cx="4192051" cy="2794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0"/>
          <p:cNvSpPr txBox="1"/>
          <p:nvPr>
            <p:ph type="ctrTitle"/>
          </p:nvPr>
        </p:nvSpPr>
        <p:spPr>
          <a:xfrm>
            <a:off x="357150" y="1244925"/>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GB" sz="4500" u="none"/>
              <a:t>Processus de planification participative</a:t>
            </a:r>
            <a:endParaRPr sz="4500"/>
          </a:p>
        </p:txBody>
      </p:sp>
      <p:sp>
        <p:nvSpPr>
          <p:cNvPr id="190" name="Google Shape;190;p30"/>
          <p:cNvSpPr txBox="1"/>
          <p:nvPr>
            <p:ph idx="1" type="subTitle"/>
          </p:nvPr>
        </p:nvSpPr>
        <p:spPr>
          <a:xfrm>
            <a:off x="996150" y="2205825"/>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GB" u="none"/>
              <a:t>Outil 1</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3"/>
          <p:cNvSpPr txBox="1"/>
          <p:nvPr>
            <p:ph type="ctrTitle"/>
          </p:nvPr>
        </p:nvSpPr>
        <p:spPr>
          <a:xfrm>
            <a:off x="357150" y="1136225"/>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GB" u="none"/>
              <a:t>Introduction </a:t>
            </a:r>
            <a:endParaRPr/>
          </a:p>
        </p:txBody>
      </p:sp>
      <p:sp>
        <p:nvSpPr>
          <p:cNvPr id="70" name="Google Shape;70;p13"/>
          <p:cNvSpPr txBox="1"/>
          <p:nvPr/>
        </p:nvSpPr>
        <p:spPr>
          <a:xfrm>
            <a:off x="357150" y="2000850"/>
            <a:ext cx="8275200" cy="57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GB" sz="3000" u="none" cap="none" strike="noStrike">
                <a:solidFill>
                  <a:schemeClr val="dk2"/>
                </a:solidFill>
                <a:latin typeface="Calibri"/>
                <a:ea typeface="Calibri"/>
                <a:cs typeface="Calibri"/>
                <a:sym typeface="Calibri"/>
              </a:rPr>
              <a:t>Transformation de l’Église et de la communauté (TEC)</a:t>
            </a:r>
            <a:br>
              <a:rPr b="0" i="0" lang="en-GB" sz="3000" u="none" cap="none" strike="noStrike">
                <a:solidFill>
                  <a:schemeClr val="dk2"/>
                </a:solidFill>
                <a:latin typeface="Calibri"/>
                <a:ea typeface="Calibri"/>
                <a:cs typeface="Calibri"/>
                <a:sym typeface="Calibri"/>
              </a:rPr>
            </a:br>
            <a:r>
              <a:rPr b="0" i="0" lang="en-GB" sz="3000" u="none" cap="none" strike="noStrike">
                <a:solidFill>
                  <a:schemeClr val="dk2"/>
                </a:solidFill>
                <a:latin typeface="Calibri"/>
                <a:ea typeface="Calibri"/>
                <a:cs typeface="Calibri"/>
                <a:sym typeface="Calibri"/>
              </a:rPr>
              <a:t>et plaidoyer dans le cadre de la TEC</a:t>
            </a:r>
            <a:endParaRPr b="0" i="0" sz="3000" u="none" cap="none" strike="noStrike">
              <a:solidFill>
                <a:schemeClr val="dk2"/>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1"/>
          <p:cNvSpPr txBox="1"/>
          <p:nvPr>
            <p:ph type="title"/>
          </p:nvPr>
        </p:nvSpPr>
        <p:spPr>
          <a:xfrm>
            <a:off x="311700" y="0"/>
            <a:ext cx="8520600" cy="684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solidFill>
                  <a:schemeClr val="dk2"/>
                </a:solidFill>
              </a:rPr>
              <a:t>Outil 1 : </a:t>
            </a:r>
            <a:r>
              <a:rPr lang="en-GB">
                <a:solidFill>
                  <a:schemeClr val="dk2"/>
                </a:solidFill>
              </a:rPr>
              <a:t>Qu’est-ce que l’outil de planification participative</a:t>
            </a:r>
            <a:r>
              <a:rPr lang="en-GB">
                <a:solidFill>
                  <a:schemeClr val="dk2"/>
                </a:solidFill>
              </a:rPr>
              <a:t> </a:t>
            </a:r>
            <a:r>
              <a:rPr b="1" i="0" lang="en-GB" u="none">
                <a:solidFill>
                  <a:schemeClr val="dk2"/>
                </a:solidFill>
              </a:rPr>
              <a:t>?</a:t>
            </a:r>
            <a:endParaRPr>
              <a:solidFill>
                <a:schemeClr val="dk2"/>
              </a:solidFill>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196" name="Google Shape;196;p31"/>
          <p:cNvSpPr txBox="1"/>
          <p:nvPr>
            <p:ph idx="1" type="body"/>
          </p:nvPr>
        </p:nvSpPr>
        <p:spPr>
          <a:xfrm>
            <a:off x="241450" y="802825"/>
            <a:ext cx="8520600" cy="359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sz="1800" u="none"/>
              <a:t>La planification participative est un processus permettant aux citoyens d’exercer une influence et un contrôle sur les initiatives de développement qui les concernent. Ils sont impliqués dans :</a:t>
            </a:r>
            <a:endParaRPr sz="1800"/>
          </a:p>
          <a:p>
            <a:pPr indent="-342900" lvl="0" marL="457200" rtl="0" algn="l">
              <a:lnSpc>
                <a:spcPct val="115000"/>
              </a:lnSpc>
              <a:spcBef>
                <a:spcPts val="0"/>
              </a:spcBef>
              <a:spcAft>
                <a:spcPts val="0"/>
              </a:spcAft>
              <a:buSzPts val="1800"/>
              <a:buChar char="●"/>
            </a:pPr>
            <a:r>
              <a:rPr b="0" i="0" lang="en-GB" sz="1800" u="none"/>
              <a:t>la définition des priorités </a:t>
            </a:r>
            <a:endParaRPr sz="1800"/>
          </a:p>
          <a:p>
            <a:pPr indent="-342900" lvl="0" marL="457200" rtl="0" algn="l">
              <a:lnSpc>
                <a:spcPct val="115000"/>
              </a:lnSpc>
              <a:spcBef>
                <a:spcPts val="0"/>
              </a:spcBef>
              <a:spcAft>
                <a:spcPts val="0"/>
              </a:spcAft>
              <a:buSzPts val="1800"/>
              <a:buChar char="●"/>
            </a:pPr>
            <a:r>
              <a:rPr b="0" i="0" lang="en-GB" sz="1800" u="none"/>
              <a:t>l’allocation des ressources</a:t>
            </a:r>
            <a:endParaRPr sz="1800"/>
          </a:p>
          <a:p>
            <a:pPr indent="-342900" lvl="0" marL="457200" rtl="0" algn="l">
              <a:lnSpc>
                <a:spcPct val="115000"/>
              </a:lnSpc>
              <a:spcBef>
                <a:spcPts val="0"/>
              </a:spcBef>
              <a:spcAft>
                <a:spcPts val="0"/>
              </a:spcAft>
              <a:buSzPts val="1800"/>
              <a:buChar char="●"/>
            </a:pPr>
            <a:r>
              <a:rPr b="0" i="0" lang="en-GB" sz="1800" u="none"/>
              <a:t>le suivi de la mise en œuvre des initiatives de développement</a:t>
            </a:r>
            <a:endParaRPr/>
          </a:p>
        </p:txBody>
      </p:sp>
      <p:sp>
        <p:nvSpPr>
          <p:cNvPr id="197" name="Google Shape;197;p31"/>
          <p:cNvSpPr txBox="1"/>
          <p:nvPr/>
        </p:nvSpPr>
        <p:spPr>
          <a:xfrm>
            <a:off x="6306750" y="1865725"/>
            <a:ext cx="2333700" cy="197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98" name="Google Shape;198;p31"/>
          <p:cNvPicPr preferRelativeResize="0"/>
          <p:nvPr/>
        </p:nvPicPr>
        <p:blipFill rotWithShape="1">
          <a:blip r:embed="rId3">
            <a:alphaModFix/>
          </a:blip>
          <a:srcRect b="0" l="0" r="0" t="0"/>
          <a:stretch/>
        </p:blipFill>
        <p:spPr>
          <a:xfrm>
            <a:off x="5738513" y="2327226"/>
            <a:ext cx="3093775" cy="2219775"/>
          </a:xfrm>
          <a:prstGeom prst="rect">
            <a:avLst/>
          </a:prstGeom>
          <a:noFill/>
          <a:ln>
            <a:noFill/>
          </a:ln>
        </p:spPr>
      </p:pic>
      <p:sp>
        <p:nvSpPr>
          <p:cNvPr id="199" name="Google Shape;199;p31"/>
          <p:cNvSpPr txBox="1"/>
          <p:nvPr>
            <p:ph idx="1" type="body"/>
          </p:nvPr>
        </p:nvSpPr>
        <p:spPr>
          <a:xfrm>
            <a:off x="311700" y="2770375"/>
            <a:ext cx="5493300" cy="117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sz="1800" u="none"/>
              <a:t>Le terme « participation » peut désigner divers processus tels que : </a:t>
            </a:r>
            <a:endParaRPr sz="1800"/>
          </a:p>
          <a:p>
            <a:pPr indent="-342900" lvl="0" marL="457200" rtl="0" algn="l">
              <a:lnSpc>
                <a:spcPct val="115000"/>
              </a:lnSpc>
              <a:spcBef>
                <a:spcPts val="0"/>
              </a:spcBef>
              <a:spcAft>
                <a:spcPts val="0"/>
              </a:spcAft>
              <a:buSzPts val="1800"/>
              <a:buChar char="●"/>
            </a:pPr>
            <a:r>
              <a:rPr b="0" i="0" lang="en-GB" sz="1800" u="none"/>
              <a:t>le partage d’informations </a:t>
            </a:r>
            <a:endParaRPr sz="1800"/>
          </a:p>
          <a:p>
            <a:pPr indent="-342900" lvl="0" marL="457200" rtl="0" algn="l">
              <a:lnSpc>
                <a:spcPct val="115000"/>
              </a:lnSpc>
              <a:spcBef>
                <a:spcPts val="0"/>
              </a:spcBef>
              <a:spcAft>
                <a:spcPts val="0"/>
              </a:spcAft>
              <a:buSzPts val="1800"/>
              <a:buChar char="●"/>
            </a:pPr>
            <a:r>
              <a:rPr b="0" i="0" lang="en-GB" sz="1800" u="none"/>
              <a:t>la consultation </a:t>
            </a:r>
            <a:endParaRPr sz="1800"/>
          </a:p>
          <a:p>
            <a:pPr indent="-342900" lvl="0" marL="457200" rtl="0" algn="l">
              <a:lnSpc>
                <a:spcPct val="115000"/>
              </a:lnSpc>
              <a:spcBef>
                <a:spcPts val="0"/>
              </a:spcBef>
              <a:spcAft>
                <a:spcPts val="0"/>
              </a:spcAft>
              <a:buSzPts val="1800"/>
              <a:buChar char="●"/>
            </a:pPr>
            <a:r>
              <a:rPr b="0" i="0" lang="en-GB" sz="1800" u="none"/>
              <a:t>la planification collaborative (*notre objectif)</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2"/>
          <p:cNvSpPr txBox="1"/>
          <p:nvPr>
            <p:ph idx="1" type="body"/>
          </p:nvPr>
        </p:nvSpPr>
        <p:spPr>
          <a:xfrm>
            <a:off x="4216650" y="334025"/>
            <a:ext cx="4719600" cy="4274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sz="1700" u="none"/>
              <a:t>Cet outil vise à soutenir les efforts engagés par les Églises et les communautés locales pour :</a:t>
            </a:r>
            <a:endParaRPr sz="1700"/>
          </a:p>
          <a:p>
            <a:pPr indent="-336550" lvl="0" marL="457200" rtl="0" algn="l">
              <a:lnSpc>
                <a:spcPct val="115000"/>
              </a:lnSpc>
              <a:spcBef>
                <a:spcPts val="1600"/>
              </a:spcBef>
              <a:spcAft>
                <a:spcPts val="0"/>
              </a:spcAft>
              <a:buSzPts val="1700"/>
              <a:buChar char="●"/>
            </a:pPr>
            <a:r>
              <a:rPr b="0" i="0" lang="en-GB" sz="1700" u="none"/>
              <a:t>Garantir</a:t>
            </a:r>
            <a:r>
              <a:rPr b="1" i="0" lang="en-GB" sz="1700" u="none"/>
              <a:t> la prise en compte des connaissances et points de vue locaux</a:t>
            </a:r>
            <a:r>
              <a:rPr b="0" i="0" lang="en-GB" sz="1700" u="none"/>
              <a:t> dans les plans et initiatives de développement du gouvernement.</a:t>
            </a:r>
            <a:endParaRPr sz="1700"/>
          </a:p>
          <a:p>
            <a:pPr indent="-336550" lvl="0" marL="457200" rtl="0" algn="l">
              <a:lnSpc>
                <a:spcPct val="115000"/>
              </a:lnSpc>
              <a:spcBef>
                <a:spcPts val="0"/>
              </a:spcBef>
              <a:spcAft>
                <a:spcPts val="0"/>
              </a:spcAft>
              <a:buSzPts val="1700"/>
              <a:buChar char="●"/>
            </a:pPr>
            <a:r>
              <a:rPr b="0" i="0" lang="en-GB" sz="1700" u="none"/>
              <a:t>Garantir </a:t>
            </a:r>
            <a:r>
              <a:rPr b="1" i="0" lang="en-GB" sz="1700" u="none"/>
              <a:t>la participation active des communautés aux prises de décisions de développement</a:t>
            </a:r>
            <a:r>
              <a:rPr b="0" i="0" lang="en-GB" sz="1700" u="none"/>
              <a:t> pouvant avoir un impact sur elles.</a:t>
            </a:r>
            <a:endParaRPr sz="1700"/>
          </a:p>
          <a:p>
            <a:pPr indent="-336550" lvl="0" marL="457200" rtl="0" algn="l">
              <a:lnSpc>
                <a:spcPct val="115000"/>
              </a:lnSpc>
              <a:spcBef>
                <a:spcPts val="0"/>
              </a:spcBef>
              <a:spcAft>
                <a:spcPts val="0"/>
              </a:spcAft>
              <a:buSzPts val="1700"/>
              <a:buChar char="●"/>
            </a:pPr>
            <a:r>
              <a:rPr b="0" i="0" lang="en-GB" sz="1700" u="none"/>
              <a:t>Garantir </a:t>
            </a:r>
            <a:r>
              <a:rPr b="1" i="0" lang="en-GB" sz="1700" u="none"/>
              <a:t>l’adéquation des interventions de développement aux besoins et souhaits</a:t>
            </a:r>
            <a:r>
              <a:rPr b="0" i="0" lang="en-GB" sz="1700" u="none"/>
              <a:t> des communautés pour lesquelles elles sont conçues.</a:t>
            </a:r>
            <a:endParaRPr sz="1700"/>
          </a:p>
          <a:p>
            <a:pPr indent="0" lvl="0" marL="457200" rtl="0" algn="l">
              <a:lnSpc>
                <a:spcPct val="115000"/>
              </a:lnSpc>
              <a:spcBef>
                <a:spcPts val="1600"/>
              </a:spcBef>
              <a:spcAft>
                <a:spcPts val="0"/>
              </a:spcAft>
              <a:buSzPts val="1400"/>
              <a:buNone/>
            </a:pPr>
            <a:r>
              <a:t/>
            </a:r>
            <a:endParaRPr sz="1700"/>
          </a:p>
          <a:p>
            <a:pPr indent="0" lvl="0" marL="0" rtl="0" algn="l">
              <a:lnSpc>
                <a:spcPct val="115000"/>
              </a:lnSpc>
              <a:spcBef>
                <a:spcPts val="1600"/>
              </a:spcBef>
              <a:spcAft>
                <a:spcPts val="0"/>
              </a:spcAft>
              <a:buSzPts val="1400"/>
              <a:buNone/>
            </a:pPr>
            <a:r>
              <a:t/>
            </a:r>
            <a:endParaRPr sz="1700"/>
          </a:p>
          <a:p>
            <a:pPr indent="0" lvl="0" marL="0" rtl="0" algn="l">
              <a:lnSpc>
                <a:spcPct val="115000"/>
              </a:lnSpc>
              <a:spcBef>
                <a:spcPts val="1600"/>
              </a:spcBef>
              <a:spcAft>
                <a:spcPts val="1600"/>
              </a:spcAft>
              <a:buSzPts val="1400"/>
              <a:buNone/>
            </a:pPr>
            <a:r>
              <a:t/>
            </a:r>
            <a:endParaRPr sz="1700"/>
          </a:p>
        </p:txBody>
      </p:sp>
      <p:sp>
        <p:nvSpPr>
          <p:cNvPr id="205" name="Google Shape;205;p32"/>
          <p:cNvSpPr txBox="1"/>
          <p:nvPr>
            <p:ph type="title"/>
          </p:nvPr>
        </p:nvSpPr>
        <p:spPr>
          <a:xfrm>
            <a:off x="439475" y="1735056"/>
            <a:ext cx="2966100" cy="88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Outil 1 : But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3"/>
          <p:cNvSpPr txBox="1"/>
          <p:nvPr>
            <p:ph idx="1" type="body"/>
          </p:nvPr>
        </p:nvSpPr>
        <p:spPr>
          <a:xfrm>
            <a:off x="4386225" y="1142825"/>
            <a:ext cx="4312800" cy="1364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b="1" i="0" lang="en-GB" sz="1800" u="none"/>
              <a:t>Discussion en petits groupes ou en binômes</a:t>
            </a:r>
            <a:endParaRPr b="1" sz="1800"/>
          </a:p>
          <a:p>
            <a:pPr indent="0" lvl="0" marL="0" rtl="0" algn="ctr">
              <a:lnSpc>
                <a:spcPct val="115000"/>
              </a:lnSpc>
              <a:spcBef>
                <a:spcPts val="1600"/>
              </a:spcBef>
              <a:spcAft>
                <a:spcPts val="1600"/>
              </a:spcAft>
              <a:buSzPts val="1400"/>
              <a:buNone/>
            </a:pPr>
            <a:r>
              <a:rPr i="1" lang="en-GB" sz="1800">
                <a:solidFill>
                  <a:schemeClr val="dk1"/>
                </a:solidFill>
              </a:rPr>
              <a:t>Quels avantages y a-t-il à utiliser l’outil de planification participative ?</a:t>
            </a:r>
            <a:endParaRPr i="1" sz="1800">
              <a:solidFill>
                <a:schemeClr val="dk1"/>
              </a:solidFill>
            </a:endParaRPr>
          </a:p>
        </p:txBody>
      </p:sp>
      <p:sp>
        <p:nvSpPr>
          <p:cNvPr id="211" name="Google Shape;211;p33"/>
          <p:cNvSpPr txBox="1"/>
          <p:nvPr>
            <p:ph type="title"/>
          </p:nvPr>
        </p:nvSpPr>
        <p:spPr>
          <a:xfrm>
            <a:off x="508350" y="142078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Outil 1 : Forces</a:t>
            </a:r>
            <a:endParaRPr/>
          </a:p>
        </p:txBody>
      </p:sp>
      <p:pic>
        <p:nvPicPr>
          <p:cNvPr id="212" name="Google Shape;212;p33"/>
          <p:cNvPicPr preferRelativeResize="0"/>
          <p:nvPr/>
        </p:nvPicPr>
        <p:blipFill rotWithShape="1">
          <a:blip r:embed="rId3">
            <a:alphaModFix/>
          </a:blip>
          <a:srcRect b="0" l="0" r="0" t="0"/>
          <a:stretch/>
        </p:blipFill>
        <p:spPr>
          <a:xfrm>
            <a:off x="6213887" y="3258725"/>
            <a:ext cx="875025" cy="875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4"/>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Outil 1 : Forces/avantages</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218" name="Google Shape;218;p34"/>
          <p:cNvSpPr txBox="1"/>
          <p:nvPr>
            <p:ph idx="1" type="body"/>
          </p:nvPr>
        </p:nvSpPr>
        <p:spPr>
          <a:xfrm>
            <a:off x="311700" y="860625"/>
            <a:ext cx="8101200" cy="3603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b="1" i="0" lang="en-GB" u="none"/>
              <a:t>Il amplifie les voix des citoyens.</a:t>
            </a:r>
            <a:endParaRPr/>
          </a:p>
          <a:p>
            <a:pPr indent="-317500" lvl="1" marL="914400" rtl="0" algn="l">
              <a:lnSpc>
                <a:spcPct val="100000"/>
              </a:lnSpc>
              <a:spcBef>
                <a:spcPts val="0"/>
              </a:spcBef>
              <a:spcAft>
                <a:spcPts val="0"/>
              </a:spcAft>
              <a:buSzPts val="1400"/>
              <a:buChar char="○"/>
            </a:pPr>
            <a:r>
              <a:rPr b="0" i="0" lang="en-GB" u="none"/>
              <a:t>Les citoyens restent informés </a:t>
            </a:r>
            <a:endParaRPr/>
          </a:p>
          <a:p>
            <a:pPr indent="-317500" lvl="1" marL="914400" rtl="0" algn="l">
              <a:lnSpc>
                <a:spcPct val="100000"/>
              </a:lnSpc>
              <a:spcBef>
                <a:spcPts val="0"/>
              </a:spcBef>
              <a:spcAft>
                <a:spcPts val="0"/>
              </a:spcAft>
              <a:buSzPts val="1400"/>
              <a:buChar char="○"/>
            </a:pPr>
            <a:r>
              <a:rPr b="0" i="0" lang="en-GB" u="none"/>
              <a:t>Ils peuvent participer à l’identification des besoins de développement et au choix des politiques et programmes qui devraient être priorisés par leurs autorités locales.  </a:t>
            </a:r>
            <a:endParaRPr/>
          </a:p>
          <a:p>
            <a:pPr indent="-317500" lvl="0" marL="457200" rtl="0" algn="l">
              <a:lnSpc>
                <a:spcPct val="115000"/>
              </a:lnSpc>
              <a:spcBef>
                <a:spcPts val="1000"/>
              </a:spcBef>
              <a:spcAft>
                <a:spcPts val="0"/>
              </a:spcAft>
              <a:buSzPts val="1400"/>
              <a:buChar char="●"/>
            </a:pPr>
            <a:r>
              <a:rPr b="1" i="0" lang="en-GB" u="none"/>
              <a:t>Il crée de nouveaux espaces civiques dans lesquels les citoyens peuvent exiger la performance, la transparence et la redevabilité de leurs autorités locales. </a:t>
            </a:r>
            <a:r>
              <a:rPr b="0" i="0" lang="en-GB" u="none"/>
              <a:t>Les citoyens doivent être impliqués à la fois dans la mise en œuvre des plans et dans le suivi et l’évaluation de la performance des autorités locales.</a:t>
            </a:r>
            <a:endParaRPr/>
          </a:p>
          <a:p>
            <a:pPr indent="-317500" lvl="0" marL="457200" rtl="0" algn="l">
              <a:lnSpc>
                <a:spcPct val="115000"/>
              </a:lnSpc>
              <a:spcBef>
                <a:spcPts val="1000"/>
              </a:spcBef>
              <a:spcAft>
                <a:spcPts val="0"/>
              </a:spcAft>
              <a:buSzPts val="1400"/>
              <a:buChar char="●"/>
            </a:pPr>
            <a:r>
              <a:rPr b="1" i="0" lang="en-GB" u="none"/>
              <a:t>Il favorise l’appropriation des plans des autorités locales par la communauté,</a:t>
            </a:r>
            <a:r>
              <a:rPr b="0" i="0" lang="en-GB" u="none"/>
              <a:t> ce qui permet aux citoyens d’accéder aux ressources communautaires, par exemple les ressources identifiées lors du processus de mobilisation de l’Église et de la communauté.</a:t>
            </a:r>
            <a:endParaRPr/>
          </a:p>
          <a:p>
            <a:pPr indent="-317500" lvl="0" marL="457200" rtl="0" algn="l">
              <a:lnSpc>
                <a:spcPct val="115000"/>
              </a:lnSpc>
              <a:spcBef>
                <a:spcPts val="1000"/>
              </a:spcBef>
              <a:spcAft>
                <a:spcPts val="0"/>
              </a:spcAft>
              <a:buSzPts val="1400"/>
              <a:buChar char="●"/>
            </a:pPr>
            <a:r>
              <a:rPr b="1" i="0" lang="en-GB" u="none"/>
              <a:t>Il contribue à changer les dynamiques de pouvoir entre différents types d’autorités, parties prenantes et ressources</a:t>
            </a:r>
            <a:r>
              <a:rPr b="0" i="0" lang="en-GB" u="none"/>
              <a:t>, en permettant à différents participants d’interagir sur un pied d’égalité et de manière réellement collaborative.</a:t>
            </a:r>
            <a:endParaRPr/>
          </a:p>
          <a:p>
            <a:pPr indent="0" lvl="0" marL="0" rtl="0" algn="l">
              <a:lnSpc>
                <a:spcPct val="115000"/>
              </a:lnSpc>
              <a:spcBef>
                <a:spcPts val="10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5"/>
          <p:cNvSpPr txBox="1"/>
          <p:nvPr>
            <p:ph idx="1" type="body"/>
          </p:nvPr>
        </p:nvSpPr>
        <p:spPr>
          <a:xfrm>
            <a:off x="4121400" y="1201000"/>
            <a:ext cx="4771800" cy="1933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b="1" i="0" lang="en-GB" sz="1800" u="none">
                <a:solidFill>
                  <a:srgbClr val="000000"/>
                </a:solidFill>
              </a:rPr>
              <a:t>Discussion en petits groupes ou en binômes</a:t>
            </a:r>
            <a:endParaRPr b="1" sz="1800">
              <a:solidFill>
                <a:srgbClr val="000000"/>
              </a:solidFill>
            </a:endParaRPr>
          </a:p>
          <a:p>
            <a:pPr indent="0" lvl="0" marL="0" rtl="0" algn="ctr">
              <a:lnSpc>
                <a:spcPct val="100000"/>
              </a:lnSpc>
              <a:spcBef>
                <a:spcPts val="0"/>
              </a:spcBef>
              <a:spcAft>
                <a:spcPts val="0"/>
              </a:spcAft>
              <a:buSzPts val="1400"/>
              <a:buNone/>
            </a:pPr>
            <a:r>
              <a:t/>
            </a:r>
            <a:endParaRPr b="1" sz="1800">
              <a:solidFill>
                <a:srgbClr val="000000"/>
              </a:solidFill>
            </a:endParaRPr>
          </a:p>
          <a:p>
            <a:pPr indent="0" lvl="0" marL="0" rtl="0" algn="ctr">
              <a:lnSpc>
                <a:spcPct val="100000"/>
              </a:lnSpc>
              <a:spcBef>
                <a:spcPts val="0"/>
              </a:spcBef>
              <a:spcAft>
                <a:spcPts val="0"/>
              </a:spcAft>
              <a:buSzPts val="1400"/>
              <a:buNone/>
            </a:pPr>
            <a:r>
              <a:rPr i="1" lang="en-GB" sz="1800">
                <a:solidFill>
                  <a:schemeClr val="dk2"/>
                </a:solidFill>
              </a:rPr>
              <a:t>Quelles sont les limites de l’outil de planification participative ?</a:t>
            </a:r>
            <a:endParaRPr i="1" sz="1800">
              <a:solidFill>
                <a:schemeClr val="dk2"/>
              </a:solidFill>
            </a:endParaRPr>
          </a:p>
          <a:p>
            <a:pPr indent="0" lvl="0" marL="0" rtl="0" algn="l">
              <a:lnSpc>
                <a:spcPct val="115000"/>
              </a:lnSpc>
              <a:spcBef>
                <a:spcPts val="0"/>
              </a:spcBef>
              <a:spcAft>
                <a:spcPts val="1600"/>
              </a:spcAft>
              <a:buSzPts val="1400"/>
              <a:buNone/>
            </a:pPr>
            <a:r>
              <a:t/>
            </a:r>
            <a:endParaRPr sz="1800">
              <a:solidFill>
                <a:schemeClr val="dk2"/>
              </a:solidFill>
            </a:endParaRPr>
          </a:p>
        </p:txBody>
      </p:sp>
      <p:sp>
        <p:nvSpPr>
          <p:cNvPr id="224" name="Google Shape;224;p35"/>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Outil 1 : Limites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6"/>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Outil 1 : Quelques limites</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230" name="Google Shape;230;p36"/>
          <p:cNvSpPr txBox="1"/>
          <p:nvPr>
            <p:ph idx="1" type="body"/>
          </p:nvPr>
        </p:nvSpPr>
        <p:spPr>
          <a:xfrm>
            <a:off x="311700" y="880800"/>
            <a:ext cx="7726500" cy="3542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SzPts val="1800"/>
              <a:buChar char="●"/>
            </a:pPr>
            <a:r>
              <a:rPr b="1" i="0" lang="en-GB" sz="1800" u="none"/>
              <a:t>Il arrive qu’il ne conduise pas automatiquement à l’implication de la communauté dans la mise en œuvre, le suivi ou l’évaluation des projets. </a:t>
            </a:r>
            <a:endParaRPr sz="1800"/>
          </a:p>
          <a:p>
            <a:pPr indent="-342900" lvl="0" marL="457200" rtl="0" algn="l">
              <a:lnSpc>
                <a:spcPct val="115000"/>
              </a:lnSpc>
              <a:spcBef>
                <a:spcPts val="1600"/>
              </a:spcBef>
              <a:spcAft>
                <a:spcPts val="0"/>
              </a:spcAft>
              <a:buSzPts val="1800"/>
              <a:buChar char="●"/>
            </a:pPr>
            <a:r>
              <a:rPr b="1" i="0" lang="en-GB" sz="1800" u="none"/>
              <a:t>Le processus pourrait être détourné par les élites de la communauté ou d’autres personnes et organisations influentes</a:t>
            </a:r>
            <a:r>
              <a:rPr b="0" i="0" lang="en-GB" sz="1800" u="none"/>
              <a:t> qui chercheraient à le manipuler pour promouvoir leurs propres intérêts.</a:t>
            </a:r>
            <a:endParaRPr sz="1800"/>
          </a:p>
          <a:p>
            <a:pPr indent="-342900" lvl="0" marL="457200" rtl="0" algn="l">
              <a:lnSpc>
                <a:spcPct val="115000"/>
              </a:lnSpc>
              <a:spcBef>
                <a:spcPts val="1000"/>
              </a:spcBef>
              <a:spcAft>
                <a:spcPts val="0"/>
              </a:spcAft>
              <a:buSzPts val="1800"/>
              <a:buChar char="●"/>
            </a:pPr>
            <a:r>
              <a:rPr b="1" i="0" lang="en-GB" sz="1800" u="none"/>
              <a:t>Il faut du temps et des ressources pour pouvoir inclure différentes parties prenantes ayant des intérêts variés.  </a:t>
            </a:r>
            <a:endParaRPr b="1" sz="1800"/>
          </a:p>
          <a:p>
            <a:pPr indent="-342900" lvl="0" marL="457200" rtl="0" algn="l">
              <a:lnSpc>
                <a:spcPct val="115000"/>
              </a:lnSpc>
              <a:spcBef>
                <a:spcPts val="1000"/>
              </a:spcBef>
              <a:spcAft>
                <a:spcPts val="0"/>
              </a:spcAft>
              <a:buSzPts val="1800"/>
              <a:buChar char="●"/>
            </a:pPr>
            <a:r>
              <a:rPr b="1" i="0" lang="en-GB" sz="1800" u="none"/>
              <a:t>L’outil crée des attentes.</a:t>
            </a:r>
            <a:endParaRPr sz="1800"/>
          </a:p>
          <a:p>
            <a:pPr indent="0" lvl="0" marL="0" rtl="0" algn="l">
              <a:lnSpc>
                <a:spcPct val="115000"/>
              </a:lnSpc>
              <a:spcBef>
                <a:spcPts val="1600"/>
              </a:spcBef>
              <a:spcAft>
                <a:spcPts val="1600"/>
              </a:spcAft>
              <a:buSzPts val="1400"/>
              <a:buNone/>
            </a:pPr>
            <a:r>
              <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7"/>
          <p:cNvSpPr txBox="1"/>
          <p:nvPr>
            <p:ph type="ctrTitle"/>
          </p:nvPr>
        </p:nvSpPr>
        <p:spPr>
          <a:xfrm>
            <a:off x="288775" y="1275325"/>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GB" sz="4500" u="none"/>
              <a:t>Utilisation et adaptation de l’outil</a:t>
            </a:r>
            <a:endParaRPr sz="4500"/>
          </a:p>
        </p:txBody>
      </p:sp>
      <p:sp>
        <p:nvSpPr>
          <p:cNvPr id="236" name="Google Shape;236;p37"/>
          <p:cNvSpPr txBox="1"/>
          <p:nvPr>
            <p:ph idx="1" type="subTitle"/>
          </p:nvPr>
        </p:nvSpPr>
        <p:spPr>
          <a:xfrm>
            <a:off x="927775" y="2236225"/>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GB" u="none"/>
              <a:t>Outil 1</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8"/>
          <p:cNvSpPr txBox="1"/>
          <p:nvPr>
            <p:ph type="title"/>
          </p:nvPr>
        </p:nvSpPr>
        <p:spPr>
          <a:xfrm>
            <a:off x="47125" y="-107400"/>
            <a:ext cx="9044700" cy="791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000"/>
              </a:spcAft>
              <a:buSzPts val="2600"/>
              <a:buNone/>
            </a:pPr>
            <a:r>
              <a:rPr b="1" i="0" lang="en-GB" sz="2700" u="none"/>
              <a:t>Outil 1 : La planification</a:t>
            </a:r>
            <a:r>
              <a:rPr b="1" i="0" lang="en-GB" sz="2700" u="none"/>
              <a:t> participative </a:t>
            </a:r>
            <a:r>
              <a:rPr b="1" i="0" lang="en-GB" sz="2700" u="none"/>
              <a:t>dans votre processus de TEC </a:t>
            </a:r>
            <a:endParaRPr sz="2700"/>
          </a:p>
        </p:txBody>
      </p:sp>
      <p:graphicFrame>
        <p:nvGraphicFramePr>
          <p:cNvPr id="242" name="Google Shape;242;p38"/>
          <p:cNvGraphicFramePr/>
          <p:nvPr/>
        </p:nvGraphicFramePr>
        <p:xfrm>
          <a:off x="222275" y="970225"/>
          <a:ext cx="3000000" cy="3000000"/>
        </p:xfrm>
        <a:graphic>
          <a:graphicData uri="http://schemas.openxmlformats.org/drawingml/2006/table">
            <a:tbl>
              <a:tblPr>
                <a:noFill/>
                <a:tableStyleId>{A52ABC72-A031-46A4-843B-BFF45FCCC68E}</a:tableStyleId>
              </a:tblPr>
              <a:tblGrid>
                <a:gridCol w="1771700"/>
                <a:gridCol w="1915275"/>
                <a:gridCol w="2919375"/>
                <a:gridCol w="2093100"/>
              </a:tblGrid>
              <a:tr h="565400">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333333"/>
                          </a:solidFill>
                          <a:latin typeface="Calibri"/>
                          <a:ea typeface="Calibri"/>
                          <a:cs typeface="Calibri"/>
                          <a:sym typeface="Calibri"/>
                        </a:rPr>
                        <a:t>Approche de TEC</a:t>
                      </a:r>
                      <a:endParaRPr b="1" sz="14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a:solidFill>
                            <a:srgbClr val="333333"/>
                          </a:solidFill>
                          <a:latin typeface="Calibri"/>
                          <a:ea typeface="Calibri"/>
                          <a:cs typeface="Calibri"/>
                          <a:sym typeface="Calibri"/>
                        </a:rPr>
                        <a:t>Processus de mobilisation de l’Église et de la communauté (PMEC)</a:t>
                      </a:r>
                      <a:endParaRPr b="1" sz="14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333333"/>
                          </a:solidFill>
                          <a:latin typeface="Calibri"/>
                          <a:ea typeface="Calibri"/>
                          <a:cs typeface="Calibri"/>
                          <a:sym typeface="Calibri"/>
                        </a:rPr>
                        <a:t>Umoja/Parivartan/Unidos</a:t>
                      </a:r>
                      <a:endParaRPr b="1" sz="14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333333"/>
                          </a:solidFill>
                          <a:latin typeface="Calibri"/>
                          <a:ea typeface="Calibri"/>
                          <a:cs typeface="Calibri"/>
                          <a:sym typeface="Calibri"/>
                        </a:rPr>
                        <a:t>Sangsangai</a:t>
                      </a:r>
                      <a:endParaRPr b="1" sz="1400" u="none" cap="none" strike="noStrike">
                        <a:solidFill>
                          <a:srgbClr val="333333"/>
                        </a:solidFill>
                        <a:latin typeface="Calibri"/>
                        <a:ea typeface="Calibri"/>
                        <a:cs typeface="Calibri"/>
                        <a:sym typeface="Calibri"/>
                      </a:endParaRPr>
                    </a:p>
                  </a:txBody>
                  <a:tcPr marT="89525" marB="89525" marR="89525" marL="89525">
                    <a:solidFill>
                      <a:srgbClr val="FCE97D"/>
                    </a:solidFill>
                  </a:tcPr>
                </a:tc>
              </a:tr>
              <a:tr h="1246650">
                <a:tc>
                  <a:txBody>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333333"/>
                          </a:solidFill>
                          <a:latin typeface="Calibri"/>
                          <a:ea typeface="Calibri"/>
                          <a:cs typeface="Calibri"/>
                          <a:sym typeface="Calibri"/>
                        </a:rPr>
                        <a:t>Comment</a:t>
                      </a:r>
                      <a:r>
                        <a:rPr b="0" i="0" lang="en-GB" sz="1400" u="none" cap="none" strike="noStrike">
                          <a:solidFill>
                            <a:srgbClr val="333333"/>
                          </a:solidFill>
                          <a:latin typeface="Calibri"/>
                          <a:ea typeface="Calibri"/>
                          <a:cs typeface="Calibri"/>
                          <a:sym typeface="Calibri"/>
                        </a:rPr>
                        <a:t> et </a:t>
                      </a:r>
                      <a:r>
                        <a:rPr b="1" i="0" lang="en-GB" sz="1400" u="none" cap="none" strike="noStrike">
                          <a:solidFill>
                            <a:srgbClr val="333333"/>
                          </a:solidFill>
                          <a:latin typeface="Calibri"/>
                          <a:ea typeface="Calibri"/>
                          <a:cs typeface="Calibri"/>
                          <a:sym typeface="Calibri"/>
                        </a:rPr>
                        <a:t>quand</a:t>
                      </a:r>
                      <a:r>
                        <a:rPr b="0" i="0" lang="en-GB" sz="1400" u="none" cap="none" strike="noStrike">
                          <a:solidFill>
                            <a:srgbClr val="333333"/>
                          </a:solidFill>
                          <a:latin typeface="Calibri"/>
                          <a:ea typeface="Calibri"/>
                          <a:cs typeface="Calibri"/>
                          <a:sym typeface="Calibri"/>
                        </a:rPr>
                        <a:t> effectuez-vous la planification dans votre processus de TEC ?</a:t>
                      </a:r>
                      <a:endParaRPr sz="14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r h="978450">
                <a:tc>
                  <a:txBody>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333333"/>
                          </a:solidFill>
                          <a:latin typeface="Calibri"/>
                          <a:ea typeface="Calibri"/>
                          <a:cs typeface="Calibri"/>
                          <a:sym typeface="Calibri"/>
                        </a:rPr>
                        <a:t>Comment les problèmes identifiés sont-ils priorisés ?</a:t>
                      </a:r>
                      <a:endParaRPr sz="14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r h="915700">
                <a:tc>
                  <a:txBody>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Calibri"/>
                          <a:ea typeface="Calibri"/>
                          <a:cs typeface="Calibri"/>
                          <a:sym typeface="Calibri"/>
                        </a:rPr>
                        <a:t>Quand la planification participative peut-elle être introduite ?</a:t>
                      </a:r>
                      <a:endParaRPr sz="14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9"/>
          <p:cNvSpPr txBox="1"/>
          <p:nvPr>
            <p:ph type="title"/>
          </p:nvPr>
        </p:nvSpPr>
        <p:spPr>
          <a:xfrm>
            <a:off x="47125" y="0"/>
            <a:ext cx="9044700" cy="684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700" u="none"/>
              <a:t>Outil 1 : La planification participative dans votre processus de TEC (résumé)</a:t>
            </a:r>
            <a:endParaRPr sz="2700"/>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rPr b="0" i="0" lang="en-GB" u="none"/>
              <a:t> </a:t>
            </a:r>
            <a:endParaRPr/>
          </a:p>
        </p:txBody>
      </p:sp>
      <p:graphicFrame>
        <p:nvGraphicFramePr>
          <p:cNvPr id="248" name="Google Shape;248;p39"/>
          <p:cNvGraphicFramePr/>
          <p:nvPr/>
        </p:nvGraphicFramePr>
        <p:xfrm>
          <a:off x="209875" y="890525"/>
          <a:ext cx="3000000" cy="3000000"/>
        </p:xfrm>
        <a:graphic>
          <a:graphicData uri="http://schemas.openxmlformats.org/drawingml/2006/table">
            <a:tbl>
              <a:tblPr>
                <a:noFill/>
                <a:tableStyleId>{A52ABC72-A031-46A4-843B-BFF45FCCC68E}</a:tableStyleId>
              </a:tblPr>
              <a:tblGrid>
                <a:gridCol w="2270475"/>
                <a:gridCol w="1372050"/>
                <a:gridCol w="2884100"/>
                <a:gridCol w="2175775"/>
              </a:tblGrid>
              <a:tr h="901050">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Approche de TEC</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PMEC</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Umoja/Parivartan/Unidos</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Sangsangai</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r>
              <a:tr h="1795850">
                <a:tc>
                  <a:txBody>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Phases auxquelles la planification participative peut être introduite</a:t>
                      </a:r>
                      <a:endParaRPr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Phase 4 :</a:t>
                      </a:r>
                      <a:r>
                        <a:rPr b="0" i="0" lang="en-GB" sz="1800" u="none" cap="none" strike="noStrike">
                          <a:solidFill>
                            <a:srgbClr val="333333"/>
                          </a:solidFill>
                          <a:latin typeface="Calibri"/>
                          <a:ea typeface="Calibri"/>
                          <a:cs typeface="Calibri"/>
                          <a:sym typeface="Calibri"/>
                        </a:rPr>
                        <a:t> </a:t>
                      </a:r>
                      <a:br>
                        <a:rPr lang="en-GB" sz="1800" u="none" cap="none" strike="noStrike">
                          <a:solidFill>
                            <a:srgbClr val="333333"/>
                          </a:solidFill>
                          <a:latin typeface="Calibri"/>
                          <a:ea typeface="Calibri"/>
                          <a:cs typeface="Calibri"/>
                          <a:sym typeface="Calibri"/>
                        </a:rPr>
                      </a:br>
                      <a:r>
                        <a:rPr b="0" i="0" lang="en-GB" sz="1800" u="none" cap="none" strike="noStrike">
                          <a:solidFill>
                            <a:srgbClr val="333333"/>
                          </a:solidFill>
                          <a:latin typeface="Calibri"/>
                          <a:ea typeface="Calibri"/>
                          <a:cs typeface="Calibri"/>
                          <a:sym typeface="Calibri"/>
                        </a:rPr>
                        <a:t>L’analyse des informations</a:t>
                      </a:r>
                      <a:endParaRPr sz="1800" u="none" cap="none" strike="noStrike">
                        <a:solidFill>
                          <a:srgbClr val="333333"/>
                        </a:solidFill>
                        <a:latin typeface="Calibri"/>
                        <a:ea typeface="Calibri"/>
                        <a:cs typeface="Calibri"/>
                        <a:sym typeface="Calibri"/>
                      </a:endParaRPr>
                    </a:p>
                    <a:p>
                      <a:pPr indent="0" lvl="0" marL="0" marR="0" rtl="0" algn="l">
                        <a:lnSpc>
                          <a:spcPct val="100000"/>
                        </a:lnSpc>
                        <a:spcBef>
                          <a:spcPts val="70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Phase 5 :</a:t>
                      </a:r>
                      <a:r>
                        <a:rPr b="0" i="0" lang="en-GB" sz="1800" u="none" cap="none" strike="noStrike">
                          <a:solidFill>
                            <a:srgbClr val="333333"/>
                          </a:solidFill>
                          <a:latin typeface="Calibri"/>
                          <a:ea typeface="Calibri"/>
                          <a:cs typeface="Calibri"/>
                          <a:sym typeface="Calibri"/>
                        </a:rPr>
                        <a:t> </a:t>
                      </a:r>
                      <a:br>
                        <a:rPr lang="en-GB" sz="1800" u="none" cap="none" strike="noStrike">
                          <a:solidFill>
                            <a:srgbClr val="333333"/>
                          </a:solidFill>
                          <a:latin typeface="Calibri"/>
                          <a:ea typeface="Calibri"/>
                          <a:cs typeface="Calibri"/>
                          <a:sym typeface="Calibri"/>
                        </a:rPr>
                      </a:br>
                      <a:r>
                        <a:rPr b="0" i="0" lang="en-GB" sz="1800" u="none" cap="none" strike="noStrike">
                          <a:solidFill>
                            <a:srgbClr val="333333"/>
                          </a:solidFill>
                          <a:latin typeface="Calibri"/>
                          <a:ea typeface="Calibri"/>
                          <a:cs typeface="Calibri"/>
                          <a:sym typeface="Calibri"/>
                        </a:rPr>
                        <a:t>Les décisions</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Étape 3 :</a:t>
                      </a:r>
                      <a:r>
                        <a:rPr b="0" i="0" lang="en-GB" sz="1800" u="none" cap="none" strike="noStrike">
                          <a:solidFill>
                            <a:srgbClr val="333333"/>
                          </a:solidFill>
                          <a:latin typeface="Calibri"/>
                          <a:ea typeface="Calibri"/>
                          <a:cs typeface="Calibri"/>
                          <a:sym typeface="Calibri"/>
                        </a:rPr>
                        <a:t> </a:t>
                      </a:r>
                      <a:br>
                        <a:rPr lang="en-GB" sz="1800" u="none" cap="none" strike="noStrike">
                          <a:solidFill>
                            <a:srgbClr val="333333"/>
                          </a:solidFill>
                          <a:latin typeface="Calibri"/>
                          <a:ea typeface="Calibri"/>
                          <a:cs typeface="Calibri"/>
                          <a:sym typeface="Calibri"/>
                        </a:rPr>
                      </a:br>
                      <a:r>
                        <a:rPr b="0" i="0" lang="en-GB" sz="1800" u="none" cap="none" strike="noStrike">
                          <a:solidFill>
                            <a:srgbClr val="333333"/>
                          </a:solidFill>
                          <a:latin typeface="Calibri"/>
                          <a:ea typeface="Calibri"/>
                          <a:cs typeface="Calibri"/>
                          <a:sym typeface="Calibri"/>
                        </a:rPr>
                        <a:t>Faire des rêves et planifier l’action</a:t>
                      </a:r>
                      <a:endParaRPr sz="1800" u="none" cap="none" strike="noStrike">
                        <a:solidFill>
                          <a:srgbClr val="333333"/>
                        </a:solidFill>
                        <a:latin typeface="Calibri"/>
                        <a:ea typeface="Calibri"/>
                        <a:cs typeface="Calibri"/>
                        <a:sym typeface="Calibri"/>
                      </a:endParaRPr>
                    </a:p>
                    <a:p>
                      <a:pPr indent="0" lvl="0" marL="0" marR="0" rtl="0" algn="l">
                        <a:lnSpc>
                          <a:spcPct val="100000"/>
                        </a:lnSpc>
                        <a:spcBef>
                          <a:spcPts val="70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Étape 4 :</a:t>
                      </a:r>
                      <a:r>
                        <a:rPr b="0" i="0" lang="en-GB" sz="1800" u="none" cap="none" strike="noStrike">
                          <a:solidFill>
                            <a:srgbClr val="333333"/>
                          </a:solidFill>
                          <a:latin typeface="Calibri"/>
                          <a:ea typeface="Calibri"/>
                          <a:cs typeface="Calibri"/>
                          <a:sym typeface="Calibri"/>
                        </a:rPr>
                        <a:t> Passer à l’action</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3</a:t>
                      </a:r>
                      <a:r>
                        <a:rPr b="1" baseline="30000" i="0" lang="en-GB" sz="1800" u="none" cap="none" strike="noStrike">
                          <a:solidFill>
                            <a:srgbClr val="333333"/>
                          </a:solidFill>
                          <a:latin typeface="Calibri"/>
                          <a:ea typeface="Calibri"/>
                          <a:cs typeface="Calibri"/>
                          <a:sym typeface="Calibri"/>
                        </a:rPr>
                        <a:t>e</a:t>
                      </a:r>
                      <a:r>
                        <a:rPr b="1" i="0" lang="en-GB" sz="1800" u="none" cap="none" strike="noStrike">
                          <a:solidFill>
                            <a:srgbClr val="333333"/>
                          </a:solidFill>
                          <a:latin typeface="Calibri"/>
                          <a:ea typeface="Calibri"/>
                          <a:cs typeface="Calibri"/>
                          <a:sym typeface="Calibri"/>
                        </a:rPr>
                        <a:t> cycle :</a:t>
                      </a:r>
                      <a:r>
                        <a:rPr b="0" i="0" lang="en-GB" sz="1800" u="none" cap="none" strike="noStrike">
                          <a:solidFill>
                            <a:srgbClr val="333333"/>
                          </a:solidFill>
                          <a:latin typeface="Calibri"/>
                          <a:ea typeface="Calibri"/>
                          <a:cs typeface="Calibri"/>
                          <a:sym typeface="Calibri"/>
                        </a:rPr>
                        <a:t> </a:t>
                      </a:r>
                      <a:br>
                        <a:rPr lang="en-GB" sz="1800" u="none" cap="none" strike="noStrike">
                          <a:solidFill>
                            <a:srgbClr val="333333"/>
                          </a:solidFill>
                          <a:latin typeface="Calibri"/>
                          <a:ea typeface="Calibri"/>
                          <a:cs typeface="Calibri"/>
                          <a:sym typeface="Calibri"/>
                        </a:rPr>
                      </a:br>
                      <a:r>
                        <a:rPr b="0" i="0" lang="en-GB" sz="1800" u="none" cap="none" strike="noStrike">
                          <a:solidFill>
                            <a:srgbClr val="333333"/>
                          </a:solidFill>
                          <a:latin typeface="Calibri"/>
                          <a:ea typeface="Calibri"/>
                          <a:cs typeface="Calibri"/>
                          <a:sym typeface="Calibri"/>
                        </a:rPr>
                        <a:t>La communauté</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
        <p:nvSpPr>
          <p:cNvPr id="249" name="Google Shape;249;p39"/>
          <p:cNvSpPr txBox="1"/>
          <p:nvPr/>
        </p:nvSpPr>
        <p:spPr>
          <a:xfrm>
            <a:off x="275700" y="3587425"/>
            <a:ext cx="8636700" cy="91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434343"/>
                </a:solidFill>
                <a:latin typeface="Calibri"/>
                <a:ea typeface="Calibri"/>
                <a:cs typeface="Calibri"/>
                <a:sym typeface="Calibri"/>
              </a:rPr>
              <a:t>Tous les processus de TEC s’appuient sur une méthode participative, ce qui signifie qu’ils peuvent aisément intégrer la planification participative. Donc, la plupart du travail décrit dans l’outil de planification participative aura déjà été réalisé par l’Église et la communauté si elles ont mis en œuvre les phases 3 et 4 du processus de TEC. </a:t>
            </a:r>
            <a:endParaRPr b="0" i="0" sz="1400" u="none" cap="none" strike="noStrike">
              <a:solidFill>
                <a:srgbClr val="434343"/>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0"/>
          <p:cNvSpPr txBox="1"/>
          <p:nvPr>
            <p:ph type="title"/>
          </p:nvPr>
        </p:nvSpPr>
        <p:spPr>
          <a:xfrm>
            <a:off x="-15450" y="0"/>
            <a:ext cx="90537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GB"/>
              <a:t>Utilisation de l’outil :</a:t>
            </a:r>
            <a:r>
              <a:rPr b="1" i="0" lang="en-GB" u="none"/>
              <a:t> Étapes clés du processus de planification participative  </a:t>
            </a:r>
            <a:endParaRPr/>
          </a:p>
        </p:txBody>
      </p:sp>
      <p:sp>
        <p:nvSpPr>
          <p:cNvPr id="255" name="Google Shape;255;p40"/>
          <p:cNvSpPr txBox="1"/>
          <p:nvPr>
            <p:ph idx="1" type="body"/>
          </p:nvPr>
        </p:nvSpPr>
        <p:spPr>
          <a:xfrm>
            <a:off x="311700" y="890100"/>
            <a:ext cx="8520600" cy="3532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sz="1800" u="none"/>
              <a:t>Un processus de planification participative classique suit les étapes suivantes : </a:t>
            </a:r>
            <a:endParaRPr sz="1800"/>
          </a:p>
          <a:p>
            <a:pPr indent="-342900" lvl="0" marL="457200" rtl="0" algn="l">
              <a:lnSpc>
                <a:spcPct val="115000"/>
              </a:lnSpc>
              <a:spcBef>
                <a:spcPts val="1600"/>
              </a:spcBef>
              <a:spcAft>
                <a:spcPts val="0"/>
              </a:spcAft>
              <a:buSzPts val="1800"/>
              <a:buAutoNum type="arabicPeriod"/>
            </a:pPr>
            <a:r>
              <a:rPr b="0" i="0" lang="en-GB" sz="1800" u="none"/>
              <a:t>Hiérarchisation verbale des problèmes et opportunités (effectuée aux phases 3 et 4 des processus de TEC) </a:t>
            </a:r>
            <a:endParaRPr sz="1800"/>
          </a:p>
          <a:p>
            <a:pPr indent="-342900" lvl="0" marL="457200" rtl="0" algn="l">
              <a:lnSpc>
                <a:spcPct val="115000"/>
              </a:lnSpc>
              <a:spcBef>
                <a:spcPts val="1000"/>
              </a:spcBef>
              <a:spcAft>
                <a:spcPts val="0"/>
              </a:spcAft>
              <a:buSzPts val="1800"/>
              <a:buAutoNum type="arabicPeriod"/>
            </a:pPr>
            <a:r>
              <a:rPr b="0" i="0" lang="en-GB" sz="1800" u="none"/>
              <a:t>Plan d’action communautaire (ressemble aux phases de planification et de prise de décisions des approches de TEC)</a:t>
            </a:r>
            <a:endParaRPr sz="1800"/>
          </a:p>
          <a:p>
            <a:pPr indent="-342900" lvl="0" marL="457200" rtl="0" algn="l">
              <a:lnSpc>
                <a:spcPct val="115000"/>
              </a:lnSpc>
              <a:spcBef>
                <a:spcPts val="1000"/>
              </a:spcBef>
              <a:spcAft>
                <a:spcPts val="0"/>
              </a:spcAft>
              <a:buSzPts val="1800"/>
              <a:buAutoNum type="arabicPeriod"/>
            </a:pPr>
            <a:r>
              <a:rPr b="1" i="0" lang="en-GB" sz="1800" u="none"/>
              <a:t>Cartographie des opportunités existante</a:t>
            </a:r>
            <a:r>
              <a:rPr b="1" i="0" lang="en-GB" sz="1800" u="none"/>
              <a:t>s. C</a:t>
            </a:r>
            <a:r>
              <a:rPr b="1" i="0" lang="en-GB" sz="1800" u="none"/>
              <a:t>’est ce qui est nouveau ! Dans la liste des problèmes identifiés, choisissez ceux qui peuvent être inclus dans les plans et budgets du gouvernement.</a:t>
            </a:r>
            <a:endParaRPr b="1" sz="1800"/>
          </a:p>
          <a:p>
            <a:pPr indent="0" lvl="0" marL="0" rtl="0" algn="l">
              <a:lnSpc>
                <a:spcPct val="100000"/>
              </a:lnSpc>
              <a:spcBef>
                <a:spcPts val="1000"/>
              </a:spcBef>
              <a:spcAft>
                <a:spcPts val="0"/>
              </a:spcAft>
              <a:buSzPts val="1400"/>
              <a:buNone/>
            </a:pPr>
            <a:r>
              <a:t/>
            </a:r>
            <a:endParaRPr sz="1800"/>
          </a:p>
          <a:p>
            <a:pPr indent="0" lvl="0" marL="0" rtl="0" algn="l">
              <a:lnSpc>
                <a:spcPct val="115000"/>
              </a:lnSpc>
              <a:spcBef>
                <a:spcPts val="1000"/>
              </a:spcBef>
              <a:spcAft>
                <a:spcPts val="0"/>
              </a:spcAft>
              <a:buSzPts val="1400"/>
              <a:buNone/>
            </a:pPr>
            <a:r>
              <a:t/>
            </a:r>
            <a:endParaRPr sz="1800"/>
          </a:p>
          <a:p>
            <a:pPr indent="0" lvl="0" marL="0" rtl="0" algn="l">
              <a:lnSpc>
                <a:spcPct val="115000"/>
              </a:lnSpc>
              <a:spcBef>
                <a:spcPts val="1600"/>
              </a:spcBef>
              <a:spcAft>
                <a:spcPts val="1600"/>
              </a:spcAft>
              <a:buSzPts val="1400"/>
              <a:buNone/>
            </a:pPr>
            <a:r>
              <a:t/>
            </a:r>
            <a:endParaRPr sz="1800"/>
          </a:p>
        </p:txBody>
      </p:sp>
      <p:pic>
        <p:nvPicPr>
          <p:cNvPr id="256" name="Google Shape;256;p40"/>
          <p:cNvPicPr preferRelativeResize="0"/>
          <p:nvPr/>
        </p:nvPicPr>
        <p:blipFill rotWithShape="1">
          <a:blip r:embed="rId3">
            <a:alphaModFix/>
          </a:blip>
          <a:srcRect b="0" l="0" r="0" t="0"/>
          <a:stretch/>
        </p:blipFill>
        <p:spPr>
          <a:xfrm>
            <a:off x="3939893" y="3935518"/>
            <a:ext cx="1143000" cy="1143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type="title"/>
          </p:nvPr>
        </p:nvSpPr>
        <p:spPr>
          <a:xfrm>
            <a:off x="197375" y="111650"/>
            <a:ext cx="8634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600" u="none"/>
              <a:t>Transformation de l’Église et de la communauté</a:t>
            </a:r>
            <a:endParaRPr sz="2600"/>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76" name="Google Shape;76;p14"/>
          <p:cNvSpPr txBox="1"/>
          <p:nvPr>
            <p:ph idx="1" type="body"/>
          </p:nvPr>
        </p:nvSpPr>
        <p:spPr>
          <a:xfrm>
            <a:off x="197375" y="1177600"/>
            <a:ext cx="4657500" cy="3305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en-GB" sz="1800" u="none"/>
              <a:t>Tearfund considère que les Églises locales – où qu’elles soient dans le monde – entament </a:t>
            </a:r>
            <a:r>
              <a:rPr b="1" i="0" lang="en-GB" sz="1800" u="none"/>
              <a:t>un parcours de toute une vie</a:t>
            </a:r>
            <a:r>
              <a:rPr b="0" i="0" lang="en-GB" sz="1800" u="none"/>
              <a:t> lorsqu’elles décident d’adopter et d’incarner une théologie de ce que nous appelons </a:t>
            </a:r>
            <a:r>
              <a:rPr b="1" i="0" lang="en-GB" sz="1800" u="none"/>
              <a:t>la mission intégrale</a:t>
            </a:r>
            <a:r>
              <a:rPr b="0" i="0" lang="en-GB" sz="1800" u="none"/>
              <a:t>. </a:t>
            </a:r>
            <a:endParaRPr sz="1800"/>
          </a:p>
          <a:p>
            <a:pPr indent="0" lvl="0" marL="0" rtl="0" algn="l">
              <a:lnSpc>
                <a:spcPct val="100000"/>
              </a:lnSpc>
              <a:spcBef>
                <a:spcPts val="0"/>
              </a:spcBef>
              <a:spcAft>
                <a:spcPts val="0"/>
              </a:spcAft>
              <a:buSzPts val="1400"/>
              <a:buNone/>
            </a:pPr>
            <a:r>
              <a:t/>
            </a:r>
            <a:endParaRPr sz="1800"/>
          </a:p>
          <a:p>
            <a:pPr indent="0" lvl="0" marL="0" rtl="0" algn="l">
              <a:lnSpc>
                <a:spcPct val="100000"/>
              </a:lnSpc>
              <a:spcBef>
                <a:spcPts val="0"/>
              </a:spcBef>
              <a:spcAft>
                <a:spcPts val="0"/>
              </a:spcAft>
              <a:buSzPts val="1400"/>
              <a:buNone/>
            </a:pPr>
            <a:r>
              <a:rPr b="0" i="0" lang="en-GB" sz="1800" u="none"/>
              <a:t>Ce parcours </a:t>
            </a:r>
            <a:r>
              <a:rPr b="1" i="0" lang="en-GB" sz="1800" u="none"/>
              <a:t>renforce leur autonomie, change les mentalités</a:t>
            </a:r>
            <a:r>
              <a:rPr b="0" i="0" lang="en-GB" sz="1800" u="none"/>
              <a:t> et favorise une </a:t>
            </a:r>
            <a:r>
              <a:rPr b="1" i="0" lang="en-GB" sz="1800" u="none"/>
              <a:t>transformation holistique</a:t>
            </a:r>
            <a:r>
              <a:rPr b="0" i="0" lang="en-GB" sz="1800" u="none"/>
              <a:t> à la fois dans l’Église et dans la communauté.</a:t>
            </a:r>
            <a:endParaRPr sz="1800"/>
          </a:p>
          <a:p>
            <a:pPr indent="0" lvl="0" marL="0" rtl="0" algn="l">
              <a:lnSpc>
                <a:spcPct val="100000"/>
              </a:lnSpc>
              <a:spcBef>
                <a:spcPts val="0"/>
              </a:spcBef>
              <a:spcAft>
                <a:spcPts val="0"/>
              </a:spcAft>
              <a:buSzPts val="1400"/>
              <a:buNone/>
            </a:pPr>
            <a:r>
              <a:t/>
            </a:r>
            <a:endParaRPr sz="1800"/>
          </a:p>
          <a:p>
            <a:pPr indent="0" lvl="0" marL="457200" rtl="0" algn="l">
              <a:lnSpc>
                <a:spcPct val="100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1600"/>
              </a:spcAft>
              <a:buSzPts val="1400"/>
              <a:buNone/>
            </a:pPr>
            <a:r>
              <a:t/>
            </a:r>
            <a:endParaRPr sz="1800"/>
          </a:p>
        </p:txBody>
      </p:sp>
      <p:pic>
        <p:nvPicPr>
          <p:cNvPr id="77" name="Google Shape;77;p14"/>
          <p:cNvPicPr preferRelativeResize="0"/>
          <p:nvPr/>
        </p:nvPicPr>
        <p:blipFill rotWithShape="1">
          <a:blip r:embed="rId3">
            <a:alphaModFix/>
          </a:blip>
          <a:srcRect b="0" l="0" r="0" t="0"/>
          <a:stretch/>
        </p:blipFill>
        <p:spPr>
          <a:xfrm>
            <a:off x="5128200" y="1451587"/>
            <a:ext cx="3790326" cy="25262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1"/>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Se préparer pour la réunion communautaire </a:t>
            </a:r>
            <a:endParaRPr/>
          </a:p>
        </p:txBody>
      </p:sp>
      <p:sp>
        <p:nvSpPr>
          <p:cNvPr id="262" name="Google Shape;262;p41"/>
          <p:cNvSpPr txBox="1"/>
          <p:nvPr>
            <p:ph idx="1" type="body"/>
          </p:nvPr>
        </p:nvSpPr>
        <p:spPr>
          <a:xfrm>
            <a:off x="0" y="774000"/>
            <a:ext cx="9144000" cy="35955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AutoNum type="arabicPeriod"/>
            </a:pPr>
            <a:r>
              <a:rPr b="1" i="0" lang="en-GB" sz="1600" u="none"/>
              <a:t>Recherches préparatoires</a:t>
            </a:r>
            <a:r>
              <a:rPr b="0" i="0" lang="en-GB" sz="1600" u="none"/>
              <a:t> pour vous familiariser avec les cycles de planification locale et nationale de votre pays et renforcer vos connaissances sur le sujet.</a:t>
            </a:r>
            <a:endParaRPr b="1" sz="1600"/>
          </a:p>
          <a:p>
            <a:pPr indent="-330200" lvl="0" marL="457200" rtl="0" algn="l">
              <a:lnSpc>
                <a:spcPct val="115000"/>
              </a:lnSpc>
              <a:spcBef>
                <a:spcPts val="0"/>
              </a:spcBef>
              <a:spcAft>
                <a:spcPts val="0"/>
              </a:spcAft>
              <a:buSzPts val="1600"/>
              <a:buAutoNum type="arabicPeriod"/>
            </a:pPr>
            <a:r>
              <a:rPr b="1" i="0" lang="en-GB" sz="1600" u="none"/>
              <a:t>Recherches plus approfondies</a:t>
            </a:r>
            <a:r>
              <a:rPr b="0" i="0" lang="en-GB" sz="1600" u="none"/>
              <a:t> avec les membres de la communauté pour bien comprendre les processus de planification au niveau local. </a:t>
            </a:r>
            <a:endParaRPr sz="1600"/>
          </a:p>
          <a:p>
            <a:pPr indent="-330200" lvl="0" marL="457200" rtl="0" algn="l">
              <a:lnSpc>
                <a:spcPct val="115000"/>
              </a:lnSpc>
              <a:spcBef>
                <a:spcPts val="0"/>
              </a:spcBef>
              <a:spcAft>
                <a:spcPts val="0"/>
              </a:spcAft>
              <a:buSzPts val="1600"/>
              <a:buAutoNum type="arabicPeriod"/>
            </a:pPr>
            <a:r>
              <a:rPr b="1" i="0" lang="en-GB" sz="1600" u="none"/>
              <a:t>Le but est d’obtenir des réponses aux questions clés suivantes :</a:t>
            </a:r>
            <a:endParaRPr b="1" sz="1600"/>
          </a:p>
          <a:p>
            <a:pPr indent="-330199" lvl="0" marL="990000" rtl="0" algn="l">
              <a:lnSpc>
                <a:spcPct val="115000"/>
              </a:lnSpc>
              <a:spcBef>
                <a:spcPts val="0"/>
              </a:spcBef>
              <a:spcAft>
                <a:spcPts val="0"/>
              </a:spcAft>
              <a:buSzPts val="1600"/>
              <a:buChar char="●"/>
            </a:pPr>
            <a:r>
              <a:rPr b="0" i="0" lang="en-GB" sz="1600" u="none"/>
              <a:t>Y a-t-il une loi qui promeut ou facilite la planification participative ?</a:t>
            </a:r>
            <a:endParaRPr sz="1600"/>
          </a:p>
          <a:p>
            <a:pPr indent="-330199" lvl="0" marL="990000" rtl="0" algn="l">
              <a:lnSpc>
                <a:spcPct val="115000"/>
              </a:lnSpc>
              <a:spcBef>
                <a:spcPts val="0"/>
              </a:spcBef>
              <a:spcAft>
                <a:spcPts val="0"/>
              </a:spcAft>
              <a:buSzPts val="1600"/>
              <a:buChar char="●"/>
            </a:pPr>
            <a:r>
              <a:rPr b="0" i="0" lang="en-GB" sz="1600" u="none"/>
              <a:t>Quand l’exercice comptable commence-t-il et finit-il ?</a:t>
            </a:r>
            <a:endParaRPr sz="1600"/>
          </a:p>
          <a:p>
            <a:pPr indent="-330199" lvl="0" marL="990000" rtl="0" algn="l">
              <a:lnSpc>
                <a:spcPct val="115000"/>
              </a:lnSpc>
              <a:spcBef>
                <a:spcPts val="0"/>
              </a:spcBef>
              <a:spcAft>
                <a:spcPts val="0"/>
              </a:spcAft>
              <a:buSzPts val="1600"/>
              <a:buChar char="●"/>
            </a:pPr>
            <a:r>
              <a:rPr b="0" i="0" lang="en-GB" sz="1600" u="none"/>
              <a:t>Comment le gouvernement effectue-t-il sa planification annuelle au niveau local et national ? </a:t>
            </a:r>
            <a:endParaRPr sz="1600"/>
          </a:p>
          <a:p>
            <a:pPr indent="-330199" lvl="0" marL="990000" rtl="0" algn="l">
              <a:lnSpc>
                <a:spcPct val="115000"/>
              </a:lnSpc>
              <a:spcBef>
                <a:spcPts val="0"/>
              </a:spcBef>
              <a:spcAft>
                <a:spcPts val="0"/>
              </a:spcAft>
              <a:buSzPts val="1600"/>
              <a:buChar char="●"/>
            </a:pPr>
            <a:r>
              <a:rPr b="0" i="0" lang="en-GB" sz="1600" u="none"/>
              <a:t>Quelles sont les plateformes qui permettent de contribuer à l’élaboration des plans locaux et nationaux ?</a:t>
            </a:r>
            <a:endParaRPr sz="1600"/>
          </a:p>
          <a:p>
            <a:pPr indent="-330199" lvl="0" marL="990000" rtl="0" algn="l">
              <a:lnSpc>
                <a:spcPct val="115000"/>
              </a:lnSpc>
              <a:spcBef>
                <a:spcPts val="0"/>
              </a:spcBef>
              <a:spcAft>
                <a:spcPts val="0"/>
              </a:spcAft>
              <a:buSzPts val="1600"/>
              <a:buChar char="●"/>
            </a:pPr>
            <a:r>
              <a:rPr b="0" i="0" lang="en-GB" sz="1600" u="none"/>
              <a:t>Qui dirige le processus de planification ?  </a:t>
            </a:r>
            <a:endParaRPr sz="1600"/>
          </a:p>
          <a:p>
            <a:pPr indent="-342899" lvl="0" marL="990000" rtl="0" algn="l">
              <a:lnSpc>
                <a:spcPct val="115000"/>
              </a:lnSpc>
              <a:spcBef>
                <a:spcPts val="0"/>
              </a:spcBef>
              <a:spcAft>
                <a:spcPts val="0"/>
              </a:spcAft>
              <a:buSzPts val="1800"/>
              <a:buChar char="●"/>
            </a:pPr>
            <a:r>
              <a:rPr b="0" i="0" lang="en-GB" sz="1600" u="none"/>
              <a:t>Quelles sont les dates clés, p. ex. les dates de commencement et de fin des périodes de consultation ?</a:t>
            </a:r>
            <a:r>
              <a:rPr b="0" i="0" lang="en-GB" sz="1700" u="none"/>
              <a:t> </a:t>
            </a:r>
            <a:endParaRPr sz="1700"/>
          </a:p>
          <a:p>
            <a:pPr indent="0" lvl="0" marL="45720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1600"/>
              </a:spcAft>
              <a:buSzPts val="1400"/>
              <a:buNone/>
            </a:pPr>
            <a:r>
              <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2"/>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Utilisation de l’outil : Testons le modèle  </a:t>
            </a:r>
            <a:endParaRPr/>
          </a:p>
        </p:txBody>
      </p:sp>
      <p:sp>
        <p:nvSpPr>
          <p:cNvPr id="268" name="Google Shape;268;p42"/>
          <p:cNvSpPr txBox="1"/>
          <p:nvPr>
            <p:ph idx="1" type="body"/>
          </p:nvPr>
        </p:nvSpPr>
        <p:spPr>
          <a:xfrm>
            <a:off x="138900" y="863550"/>
            <a:ext cx="4216500" cy="3606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800" u="none"/>
              <a:t>Groupe de facilitateurs se préparant à une réunion communautaire</a:t>
            </a:r>
            <a:endParaRPr b="1" sz="1800"/>
          </a:p>
          <a:p>
            <a:pPr indent="-330200" lvl="0" marL="457200" rtl="0" algn="l">
              <a:lnSpc>
                <a:spcPct val="100000"/>
              </a:lnSpc>
              <a:spcBef>
                <a:spcPts val="1000"/>
              </a:spcBef>
              <a:spcAft>
                <a:spcPts val="0"/>
              </a:spcAft>
              <a:buSzPts val="1600"/>
              <a:buChar char="●"/>
            </a:pPr>
            <a:r>
              <a:rPr b="0" i="0" lang="en-GB" sz="1600" u="none"/>
              <a:t>Lisez </a:t>
            </a:r>
            <a:r>
              <a:rPr b="0" i="0" lang="en-GB" sz="1600" u="sng">
                <a:solidFill>
                  <a:schemeClr val="accent1"/>
                </a:solidFill>
                <a:hlinkClick r:id="rId3">
                  <a:extLst>
                    <a:ext uri="{A12FA001-AC4F-418D-AE19-62706E023703}">
                      <ahyp:hlinkClr val="tx"/>
                    </a:ext>
                  </a:extLst>
                </a:hlinkClick>
              </a:rPr>
              <a:t>l’étude de cas</a:t>
            </a:r>
            <a:r>
              <a:rPr b="0" i="0" lang="en-GB" sz="1600" u="none"/>
              <a:t> pour comprendre le contexte de la communauté.</a:t>
            </a:r>
            <a:endParaRPr sz="1600"/>
          </a:p>
          <a:p>
            <a:pPr indent="-330200" lvl="0" marL="457200" rtl="0" algn="l">
              <a:lnSpc>
                <a:spcPct val="100000"/>
              </a:lnSpc>
              <a:spcBef>
                <a:spcPts val="0"/>
              </a:spcBef>
              <a:spcAft>
                <a:spcPts val="0"/>
              </a:spcAft>
              <a:buSzPts val="1600"/>
              <a:buChar char="●"/>
            </a:pPr>
            <a:r>
              <a:rPr b="0" i="0" lang="en-GB" sz="1600" u="none"/>
              <a:t>Lisez l’outil pour bien le comprendre et simplifiez le contenu si nécessaire.</a:t>
            </a:r>
            <a:endParaRPr sz="1600"/>
          </a:p>
          <a:p>
            <a:pPr indent="-330200" lvl="0" marL="457200" rtl="0" algn="l">
              <a:lnSpc>
                <a:spcPct val="100000"/>
              </a:lnSpc>
              <a:spcBef>
                <a:spcPts val="0"/>
              </a:spcBef>
              <a:spcAft>
                <a:spcPts val="0"/>
              </a:spcAft>
              <a:buSzPts val="1600"/>
              <a:buChar char="●"/>
            </a:pPr>
            <a:r>
              <a:rPr b="0" i="0" lang="en-GB" sz="1600" u="none"/>
              <a:t>Décidez ensemble du format de la réunion communautaire.</a:t>
            </a:r>
            <a:endParaRPr sz="1600"/>
          </a:p>
          <a:p>
            <a:pPr indent="-330200" lvl="0" marL="457200" rtl="0" algn="l">
              <a:lnSpc>
                <a:spcPct val="100000"/>
              </a:lnSpc>
              <a:spcBef>
                <a:spcPts val="0"/>
              </a:spcBef>
              <a:spcAft>
                <a:spcPts val="0"/>
              </a:spcAft>
              <a:buSzPts val="1600"/>
              <a:buChar char="●"/>
            </a:pPr>
            <a:r>
              <a:rPr b="0" i="0" lang="en-GB" sz="1600" u="none"/>
              <a:t>Différents membres du groupe doivent se relayer pour faciliter la réunion communautaire.</a:t>
            </a:r>
            <a:endParaRPr sz="1600"/>
          </a:p>
          <a:p>
            <a:pPr indent="0" lvl="0" marL="0" rtl="0" algn="l">
              <a:lnSpc>
                <a:spcPct val="115000"/>
              </a:lnSpc>
              <a:spcBef>
                <a:spcPts val="1000"/>
              </a:spcBef>
              <a:spcAft>
                <a:spcPts val="1600"/>
              </a:spcAft>
              <a:buSzPts val="1400"/>
              <a:buNone/>
            </a:pPr>
            <a:r>
              <a:t/>
            </a:r>
            <a:endParaRPr sz="1800"/>
          </a:p>
        </p:txBody>
      </p:sp>
      <p:pic>
        <p:nvPicPr>
          <p:cNvPr id="269" name="Google Shape;269;p42"/>
          <p:cNvPicPr preferRelativeResize="0"/>
          <p:nvPr/>
        </p:nvPicPr>
        <p:blipFill rotWithShape="1">
          <a:blip r:embed="rId4">
            <a:alphaModFix/>
          </a:blip>
          <a:srcRect b="0" l="0" r="0" t="0"/>
          <a:stretch/>
        </p:blipFill>
        <p:spPr>
          <a:xfrm>
            <a:off x="3782118" y="3723843"/>
            <a:ext cx="1143000" cy="1143025"/>
          </a:xfrm>
          <a:prstGeom prst="rect">
            <a:avLst/>
          </a:prstGeom>
          <a:noFill/>
          <a:ln>
            <a:noFill/>
          </a:ln>
        </p:spPr>
      </p:pic>
      <p:sp>
        <p:nvSpPr>
          <p:cNvPr id="270" name="Google Shape;270;p42"/>
          <p:cNvSpPr txBox="1"/>
          <p:nvPr>
            <p:ph idx="1" type="body"/>
          </p:nvPr>
        </p:nvSpPr>
        <p:spPr>
          <a:xfrm>
            <a:off x="4355400" y="863550"/>
            <a:ext cx="44769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800" u="none"/>
              <a:t>Groupe de l’Église et de la communauté</a:t>
            </a:r>
            <a:endParaRPr b="1" sz="1800"/>
          </a:p>
          <a:p>
            <a:pPr indent="-330200" lvl="0" marL="457200" rtl="0" algn="l">
              <a:lnSpc>
                <a:spcPct val="100000"/>
              </a:lnSpc>
              <a:spcBef>
                <a:spcPts val="1000"/>
              </a:spcBef>
              <a:spcAft>
                <a:spcPts val="0"/>
              </a:spcAft>
              <a:buSzPts val="1600"/>
              <a:buChar char="●"/>
            </a:pPr>
            <a:r>
              <a:rPr b="0" i="0" lang="en-GB" sz="1600" u="none"/>
              <a:t>Lisez </a:t>
            </a:r>
            <a:r>
              <a:rPr b="0" i="0" lang="en-GB" sz="1600" u="sng">
                <a:solidFill>
                  <a:schemeClr val="hlink"/>
                </a:solidFill>
                <a:hlinkClick r:id="rId5"/>
              </a:rPr>
              <a:t>l’étude de cas</a:t>
            </a:r>
            <a:r>
              <a:rPr b="0" i="0" lang="en-GB" sz="1600" u="none"/>
              <a:t> pour comprendre le contexte de la communauté.</a:t>
            </a:r>
            <a:endParaRPr sz="1600"/>
          </a:p>
          <a:p>
            <a:pPr indent="-330200" lvl="0" marL="457200" rtl="0" algn="l">
              <a:lnSpc>
                <a:spcPct val="100000"/>
              </a:lnSpc>
              <a:spcBef>
                <a:spcPts val="0"/>
              </a:spcBef>
              <a:spcAft>
                <a:spcPts val="0"/>
              </a:spcAft>
              <a:buSzPts val="1600"/>
              <a:buChar char="●"/>
            </a:pPr>
            <a:r>
              <a:rPr b="0" i="0" lang="en-GB" sz="1600" u="none"/>
              <a:t>Décidez ensemble des </a:t>
            </a:r>
            <a:r>
              <a:rPr b="0" i="0" lang="en-GB" sz="1600" u="none">
                <a:solidFill>
                  <a:schemeClr val="dk1"/>
                </a:solidFill>
              </a:rPr>
              <a:t>dates clés du processus de planification de votre gouvernement.</a:t>
            </a:r>
            <a:endParaRPr b="0" i="0" sz="1600" u="none">
              <a:solidFill>
                <a:schemeClr val="dk1"/>
              </a:solidFill>
            </a:endParaRPr>
          </a:p>
          <a:p>
            <a:pPr indent="0" lvl="0" marL="457200" rtl="0" algn="l">
              <a:lnSpc>
                <a:spcPct val="100000"/>
              </a:lnSpc>
              <a:spcBef>
                <a:spcPts val="0"/>
              </a:spcBef>
              <a:spcAft>
                <a:spcPts val="0"/>
              </a:spcAft>
              <a:buNone/>
            </a:pPr>
            <a:r>
              <a:t/>
            </a:r>
            <a:endParaRPr sz="1600">
              <a:solidFill>
                <a:schemeClr val="dk1"/>
              </a:solidFill>
            </a:endParaRPr>
          </a:p>
          <a:p>
            <a:pPr indent="-330200" lvl="1" marL="914400" marR="0" rtl="0" algn="l">
              <a:lnSpc>
                <a:spcPct val="100000"/>
              </a:lnSpc>
              <a:spcBef>
                <a:spcPts val="0"/>
              </a:spcBef>
              <a:spcAft>
                <a:spcPts val="0"/>
              </a:spcAft>
              <a:buSzPts val="1600"/>
              <a:buChar char="○"/>
            </a:pPr>
            <a:r>
              <a:rPr lang="en-GB" sz="1600">
                <a:solidFill>
                  <a:schemeClr val="dk1"/>
                </a:solidFill>
              </a:rPr>
              <a:t>À quel mois de l’année le processus </a:t>
            </a:r>
            <a:br>
              <a:rPr lang="en-GB" sz="1600">
                <a:solidFill>
                  <a:schemeClr val="dk1"/>
                </a:solidFill>
              </a:rPr>
            </a:br>
            <a:r>
              <a:rPr lang="en-GB" sz="1600">
                <a:solidFill>
                  <a:schemeClr val="dk1"/>
                </a:solidFill>
              </a:rPr>
              <a:t>de planification commence-t-il ? </a:t>
            </a:r>
            <a:endParaRPr sz="1600">
              <a:solidFill>
                <a:schemeClr val="dk1"/>
              </a:solidFill>
            </a:endParaRPr>
          </a:p>
          <a:p>
            <a:pPr indent="-330200" lvl="1" marL="914400" marR="0" rtl="0" algn="l">
              <a:lnSpc>
                <a:spcPct val="100000"/>
              </a:lnSpc>
              <a:spcBef>
                <a:spcPts val="0"/>
              </a:spcBef>
              <a:spcAft>
                <a:spcPts val="0"/>
              </a:spcAft>
              <a:buSzPts val="1600"/>
              <a:buChar char="○"/>
            </a:pPr>
            <a:r>
              <a:rPr lang="en-GB" sz="1600">
                <a:solidFill>
                  <a:schemeClr val="dk1"/>
                </a:solidFill>
              </a:rPr>
              <a:t>Quand les consultations commencent- elles et se terminent-elles ?</a:t>
            </a:r>
            <a:endParaRPr sz="1600">
              <a:solidFill>
                <a:schemeClr val="dk1"/>
              </a:solidFill>
            </a:endParaRPr>
          </a:p>
          <a:p>
            <a:pPr indent="-330200" lvl="1" marL="914400" marR="0" rtl="0" algn="l">
              <a:lnSpc>
                <a:spcPct val="100000"/>
              </a:lnSpc>
              <a:spcBef>
                <a:spcPts val="0"/>
              </a:spcBef>
              <a:spcAft>
                <a:spcPts val="0"/>
              </a:spcAft>
              <a:buSzPts val="1600"/>
              <a:buChar char="○"/>
            </a:pPr>
            <a:r>
              <a:rPr lang="en-GB" sz="1600">
                <a:solidFill>
                  <a:schemeClr val="dk1"/>
                </a:solidFill>
              </a:rPr>
              <a:t>Quand les plans et budgets définitifs du gouvernement seront-ils prêts ? </a:t>
            </a:r>
            <a:endParaRPr sz="1600">
              <a:solidFill>
                <a:schemeClr val="dk1"/>
              </a:solidFill>
            </a:endParaRPr>
          </a:p>
          <a:p>
            <a:pPr indent="0" lvl="0" marL="0" rtl="0" algn="l">
              <a:lnSpc>
                <a:spcPct val="115000"/>
              </a:lnSpc>
              <a:spcBef>
                <a:spcPts val="1100"/>
              </a:spcBef>
              <a:spcAft>
                <a:spcPts val="1600"/>
              </a:spcAft>
              <a:buSzPts val="1400"/>
              <a:buNone/>
            </a:pPr>
            <a:r>
              <a:t/>
            </a:r>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3"/>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Utilisation de l’outil : Testons le modèle  </a:t>
            </a:r>
            <a:endParaRPr/>
          </a:p>
        </p:txBody>
      </p:sp>
      <p:sp>
        <p:nvSpPr>
          <p:cNvPr id="276" name="Google Shape;276;p43"/>
          <p:cNvSpPr txBox="1"/>
          <p:nvPr>
            <p:ph idx="1" type="body"/>
          </p:nvPr>
        </p:nvSpPr>
        <p:spPr>
          <a:xfrm>
            <a:off x="187625" y="2821525"/>
            <a:ext cx="3465300" cy="1822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700" u="none"/>
              <a:t>Au groupe de facilitateurs </a:t>
            </a:r>
            <a:endParaRPr b="1" sz="1700"/>
          </a:p>
          <a:p>
            <a:pPr indent="-336550" lvl="0" marL="457200" marR="0" rtl="0" algn="l">
              <a:lnSpc>
                <a:spcPct val="100000"/>
              </a:lnSpc>
              <a:spcBef>
                <a:spcPts val="0"/>
              </a:spcBef>
              <a:spcAft>
                <a:spcPts val="0"/>
              </a:spcAft>
              <a:buClr>
                <a:schemeClr val="dk2"/>
              </a:buClr>
              <a:buSzPts val="1700"/>
              <a:buFont typeface="Calibri"/>
              <a:buChar char="●"/>
            </a:pPr>
            <a:r>
              <a:rPr lang="en-GB" sz="1700">
                <a:solidFill>
                  <a:schemeClr val="dk2"/>
                </a:solidFill>
              </a:rPr>
              <a:t>Comment avez-vous trouvé votre rôle ?</a:t>
            </a:r>
            <a:endParaRPr sz="1700">
              <a:solidFill>
                <a:schemeClr val="dk2"/>
              </a:solidFill>
            </a:endParaRPr>
          </a:p>
          <a:p>
            <a:pPr indent="-336550" lvl="0" marL="457200" marR="0" rtl="0" algn="l">
              <a:lnSpc>
                <a:spcPct val="100000"/>
              </a:lnSpc>
              <a:spcBef>
                <a:spcPts val="0"/>
              </a:spcBef>
              <a:spcAft>
                <a:spcPts val="0"/>
              </a:spcAft>
              <a:buClr>
                <a:schemeClr val="dk2"/>
              </a:buClr>
              <a:buSzPts val="1700"/>
              <a:buFont typeface="Calibri"/>
              <a:buChar char="●"/>
            </a:pPr>
            <a:r>
              <a:rPr lang="en-GB" sz="1700">
                <a:solidFill>
                  <a:schemeClr val="dk2"/>
                </a:solidFill>
              </a:rPr>
              <a:t>Y a-t-il quelque chose que vous avez trouvé difficile ?</a:t>
            </a:r>
            <a:endParaRPr sz="1700"/>
          </a:p>
          <a:p>
            <a:pPr indent="0" lvl="0" marL="0" rtl="0" algn="l">
              <a:lnSpc>
                <a:spcPct val="115000"/>
              </a:lnSpc>
              <a:spcBef>
                <a:spcPts val="1000"/>
              </a:spcBef>
              <a:spcAft>
                <a:spcPts val="1600"/>
              </a:spcAft>
              <a:buSzPts val="1400"/>
              <a:buNone/>
            </a:pPr>
            <a:r>
              <a:t/>
            </a:r>
            <a:endParaRPr sz="1700"/>
          </a:p>
        </p:txBody>
      </p:sp>
      <p:pic>
        <p:nvPicPr>
          <p:cNvPr id="277" name="Google Shape;277;p43"/>
          <p:cNvPicPr preferRelativeResize="0"/>
          <p:nvPr/>
        </p:nvPicPr>
        <p:blipFill rotWithShape="1">
          <a:blip r:embed="rId3">
            <a:alphaModFix/>
          </a:blip>
          <a:srcRect b="0" l="0" r="0" t="0"/>
          <a:stretch/>
        </p:blipFill>
        <p:spPr>
          <a:xfrm>
            <a:off x="3807343" y="3784343"/>
            <a:ext cx="1143000" cy="1143025"/>
          </a:xfrm>
          <a:prstGeom prst="rect">
            <a:avLst/>
          </a:prstGeom>
          <a:noFill/>
          <a:ln>
            <a:noFill/>
          </a:ln>
        </p:spPr>
      </p:pic>
      <p:sp>
        <p:nvSpPr>
          <p:cNvPr id="278" name="Google Shape;278;p43"/>
          <p:cNvSpPr txBox="1"/>
          <p:nvPr>
            <p:ph idx="1" type="body"/>
          </p:nvPr>
        </p:nvSpPr>
        <p:spPr>
          <a:xfrm>
            <a:off x="5104775" y="1356825"/>
            <a:ext cx="3842100" cy="1699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700" u="none"/>
              <a:t>Au groupe de l’Église et de la communauté</a:t>
            </a:r>
            <a:endParaRPr b="1" sz="1700"/>
          </a:p>
          <a:p>
            <a:pPr indent="-336550" lvl="0" marL="457200" marR="0" rtl="0" algn="l">
              <a:lnSpc>
                <a:spcPct val="100000"/>
              </a:lnSpc>
              <a:spcBef>
                <a:spcPts val="0"/>
              </a:spcBef>
              <a:spcAft>
                <a:spcPts val="0"/>
              </a:spcAft>
              <a:buClr>
                <a:schemeClr val="dk2"/>
              </a:buClr>
              <a:buSzPts val="1700"/>
              <a:buFont typeface="Calibri"/>
              <a:buChar char="●"/>
            </a:pPr>
            <a:r>
              <a:rPr lang="en-GB" sz="1700">
                <a:solidFill>
                  <a:schemeClr val="dk2"/>
                </a:solidFill>
              </a:rPr>
              <a:t>Qu’avez-vous pensé de cette activité ?</a:t>
            </a:r>
            <a:endParaRPr sz="1700">
              <a:solidFill>
                <a:schemeClr val="dk2"/>
              </a:solidFill>
            </a:endParaRPr>
          </a:p>
          <a:p>
            <a:pPr indent="-336550" lvl="0" marL="457200" marR="0" rtl="0" algn="l">
              <a:lnSpc>
                <a:spcPct val="100000"/>
              </a:lnSpc>
              <a:spcBef>
                <a:spcPts val="0"/>
              </a:spcBef>
              <a:spcAft>
                <a:spcPts val="0"/>
              </a:spcAft>
              <a:buClr>
                <a:schemeClr val="dk2"/>
              </a:buClr>
              <a:buSzPts val="1700"/>
              <a:buFont typeface="Calibri"/>
              <a:buChar char="●"/>
            </a:pPr>
            <a:r>
              <a:rPr lang="en-GB" sz="1700">
                <a:solidFill>
                  <a:schemeClr val="dk2"/>
                </a:solidFill>
              </a:rPr>
              <a:t>Les facilitateurs auraient-ils pu faire quelque chose de différent pour aider votre groupe ?</a:t>
            </a:r>
            <a:endParaRPr sz="1700">
              <a:solidFill>
                <a:schemeClr val="dk2"/>
              </a:solidFill>
            </a:endParaRPr>
          </a:p>
          <a:p>
            <a:pPr indent="0" lvl="0" marL="457200" rtl="0" algn="l">
              <a:lnSpc>
                <a:spcPct val="115000"/>
              </a:lnSpc>
              <a:spcBef>
                <a:spcPts val="1000"/>
              </a:spcBef>
              <a:spcAft>
                <a:spcPts val="1600"/>
              </a:spcAft>
              <a:buSzPts val="1400"/>
              <a:buNone/>
            </a:pPr>
            <a:r>
              <a:t/>
            </a:r>
            <a:endParaRPr sz="1700"/>
          </a:p>
        </p:txBody>
      </p:sp>
      <p:sp>
        <p:nvSpPr>
          <p:cNvPr id="279" name="Google Shape;279;p43"/>
          <p:cNvSpPr txBox="1"/>
          <p:nvPr/>
        </p:nvSpPr>
        <p:spPr>
          <a:xfrm>
            <a:off x="2907500" y="882300"/>
            <a:ext cx="2926800" cy="398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dk2"/>
                </a:solidFill>
                <a:latin typeface="Calibri"/>
                <a:ea typeface="Calibri"/>
                <a:cs typeface="Calibri"/>
                <a:sym typeface="Calibri"/>
              </a:rPr>
              <a:t>Vos impressions</a:t>
            </a:r>
            <a:endParaRPr b="1" i="0" sz="2000" u="none" cap="none" strike="noStrike">
              <a:solidFill>
                <a:schemeClr val="dk2"/>
              </a:solidFill>
              <a:latin typeface="Calibri"/>
              <a:ea typeface="Calibri"/>
              <a:cs typeface="Calibri"/>
              <a:sym typeface="Calibri"/>
            </a:endParaRPr>
          </a:p>
        </p:txBody>
      </p:sp>
      <p:sp>
        <p:nvSpPr>
          <p:cNvPr id="280" name="Google Shape;280;p43"/>
          <p:cNvSpPr txBox="1"/>
          <p:nvPr/>
        </p:nvSpPr>
        <p:spPr>
          <a:xfrm>
            <a:off x="226650" y="1356825"/>
            <a:ext cx="3004800" cy="92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chemeClr val="dk2"/>
                </a:solidFill>
                <a:latin typeface="Calibri"/>
                <a:ea typeface="Calibri"/>
                <a:cs typeface="Calibri"/>
                <a:sym typeface="Calibri"/>
              </a:rPr>
              <a:t>À tous les participants</a:t>
            </a:r>
            <a:endParaRPr b="1" i="0" sz="1700" u="none" cap="none" strike="noStrike">
              <a:solidFill>
                <a:schemeClr val="dk2"/>
              </a:solidFill>
              <a:latin typeface="Calibri"/>
              <a:ea typeface="Calibri"/>
              <a:cs typeface="Calibri"/>
              <a:sym typeface="Calibri"/>
            </a:endParaRPr>
          </a:p>
          <a:p>
            <a:pPr indent="-336550" lvl="0" marL="457200" marR="0" rtl="0" algn="l">
              <a:lnSpc>
                <a:spcPct val="100000"/>
              </a:lnSpc>
              <a:spcBef>
                <a:spcPts val="0"/>
              </a:spcBef>
              <a:spcAft>
                <a:spcPts val="0"/>
              </a:spcAft>
              <a:buClr>
                <a:schemeClr val="dk2"/>
              </a:buClr>
              <a:buSzPts val="1700"/>
              <a:buFont typeface="Calibri"/>
              <a:buChar char="●"/>
            </a:pPr>
            <a:r>
              <a:rPr b="0" i="0" lang="en-GB" sz="1700" u="none" cap="none" strike="noStrike">
                <a:solidFill>
                  <a:schemeClr val="dk2"/>
                </a:solidFill>
                <a:latin typeface="Calibri"/>
                <a:ea typeface="Calibri"/>
                <a:cs typeface="Calibri"/>
                <a:sym typeface="Calibri"/>
              </a:rPr>
              <a:t>Qu’est-ce qui vous a plu dans ce jeu de rôle ?</a:t>
            </a:r>
            <a:endParaRPr b="0" i="0" sz="1700" u="none" cap="none" strike="noStrike">
              <a:solidFill>
                <a:schemeClr val="dk2"/>
              </a:solidFill>
              <a:latin typeface="Calibri"/>
              <a:ea typeface="Calibri"/>
              <a:cs typeface="Calibri"/>
              <a:sym typeface="Calibri"/>
            </a:endParaRPr>
          </a:p>
          <a:p>
            <a:pPr indent="-336550" lvl="0" marL="457200" marR="0" rtl="0" algn="l">
              <a:lnSpc>
                <a:spcPct val="100000"/>
              </a:lnSpc>
              <a:spcBef>
                <a:spcPts val="0"/>
              </a:spcBef>
              <a:spcAft>
                <a:spcPts val="0"/>
              </a:spcAft>
              <a:buClr>
                <a:schemeClr val="dk2"/>
              </a:buClr>
              <a:buSzPts val="1700"/>
              <a:buFont typeface="Calibri"/>
              <a:buChar char="●"/>
            </a:pPr>
            <a:r>
              <a:rPr b="0" i="0" lang="en-GB" sz="1700" u="none" cap="none" strike="noStrike">
                <a:solidFill>
                  <a:schemeClr val="dk2"/>
                </a:solidFill>
                <a:latin typeface="Calibri"/>
                <a:ea typeface="Calibri"/>
                <a:cs typeface="Calibri"/>
                <a:sym typeface="Calibri"/>
              </a:rPr>
              <a:t>Comment pourrait-on l’améliorer ?</a:t>
            </a:r>
            <a:endParaRPr b="0" i="0" sz="1700" u="none" cap="none" strike="noStrike">
              <a:solidFill>
                <a:schemeClr val="dk2"/>
              </a:solidFill>
              <a:latin typeface="Calibri"/>
              <a:ea typeface="Calibri"/>
              <a:cs typeface="Calibri"/>
              <a:sym typeface="Calibri"/>
            </a:endParaRPr>
          </a:p>
        </p:txBody>
      </p:sp>
      <p:sp>
        <p:nvSpPr>
          <p:cNvPr id="281" name="Google Shape;281;p43"/>
          <p:cNvSpPr txBox="1"/>
          <p:nvPr/>
        </p:nvSpPr>
        <p:spPr>
          <a:xfrm>
            <a:off x="5104775" y="3538600"/>
            <a:ext cx="3727500" cy="160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chemeClr val="dk2"/>
                </a:solidFill>
                <a:latin typeface="Calibri"/>
                <a:ea typeface="Calibri"/>
                <a:cs typeface="Calibri"/>
                <a:sym typeface="Calibri"/>
              </a:rPr>
              <a:t>À tous les participants</a:t>
            </a:r>
            <a:endParaRPr b="1" i="0" sz="1700" u="none" cap="none" strike="noStrike">
              <a:solidFill>
                <a:schemeClr val="dk2"/>
              </a:solidFill>
              <a:latin typeface="Calibri"/>
              <a:ea typeface="Calibri"/>
              <a:cs typeface="Calibri"/>
              <a:sym typeface="Calibri"/>
            </a:endParaRPr>
          </a:p>
          <a:p>
            <a:pPr indent="-336550" lvl="0" marL="457200" marR="0" rtl="0" algn="l">
              <a:lnSpc>
                <a:spcPct val="100000"/>
              </a:lnSpc>
              <a:spcBef>
                <a:spcPts val="0"/>
              </a:spcBef>
              <a:spcAft>
                <a:spcPts val="0"/>
              </a:spcAft>
              <a:buClr>
                <a:schemeClr val="dk2"/>
              </a:buClr>
              <a:buSzPts val="1700"/>
              <a:buFont typeface="Calibri"/>
              <a:buChar char="●"/>
            </a:pPr>
            <a:r>
              <a:rPr b="0" i="0" lang="en-GB" sz="1700" u="none" cap="none" strike="noStrike">
                <a:solidFill>
                  <a:schemeClr val="dk2"/>
                </a:solidFill>
                <a:latin typeface="Calibri"/>
                <a:ea typeface="Calibri"/>
                <a:cs typeface="Calibri"/>
                <a:sym typeface="Calibri"/>
              </a:rPr>
              <a:t>Comment feriez-vous pour faciliter cette activité avec une communauté qui ne sait pas lire ? Donnez des idées en vous fondant sur votre expérience.</a:t>
            </a:r>
            <a:endParaRPr b="0" i="0" sz="1700" u="none" cap="none" strike="noStrike">
              <a:solidFill>
                <a:schemeClr val="dk2"/>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4"/>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À lire</a:t>
            </a:r>
            <a:endParaRPr/>
          </a:p>
        </p:txBody>
      </p:sp>
      <p:sp>
        <p:nvSpPr>
          <p:cNvPr id="287" name="Google Shape;287;p44"/>
          <p:cNvSpPr txBox="1"/>
          <p:nvPr>
            <p:ph idx="1" type="body"/>
          </p:nvPr>
        </p:nvSpPr>
        <p:spPr>
          <a:xfrm>
            <a:off x="404225" y="1727100"/>
            <a:ext cx="5225100" cy="1650600"/>
          </a:xfrm>
          <a:prstGeom prst="rect">
            <a:avLst/>
          </a:prstGeom>
          <a:noFill/>
          <a:ln>
            <a:noFill/>
          </a:ln>
        </p:spPr>
        <p:txBody>
          <a:bodyPr anchorCtr="0" anchor="t" bIns="91425" lIns="91425" spcFirstLastPara="1" rIns="91425" wrap="square" tIns="91425">
            <a:noAutofit/>
          </a:bodyPr>
          <a:lstStyle/>
          <a:p>
            <a:pPr indent="-336550" lvl="0" marL="457200" rtl="0" algn="l">
              <a:lnSpc>
                <a:spcPct val="100000"/>
              </a:lnSpc>
              <a:spcBef>
                <a:spcPts val="0"/>
              </a:spcBef>
              <a:spcAft>
                <a:spcPts val="0"/>
              </a:spcAft>
              <a:buClr>
                <a:schemeClr val="dk1"/>
              </a:buClr>
              <a:buSzPts val="1700"/>
              <a:buAutoNum type="alphaUcPeriod"/>
            </a:pPr>
            <a:r>
              <a:rPr b="1" i="0" lang="en-GB" sz="1700" u="sng">
                <a:solidFill>
                  <a:srgbClr val="007D98"/>
                </a:solidFill>
                <a:hlinkClick r:id="rId3">
                  <a:extLst>
                    <a:ext uri="{A12FA001-AC4F-418D-AE19-62706E023703}">
                      <ahyp:hlinkClr val="tx"/>
                    </a:ext>
                  </a:extLst>
                </a:hlinkClick>
              </a:rPr>
              <a:t>Le plaidoyer au Népal : Participation communautaire aux processus de planification du gouvernement</a:t>
            </a:r>
            <a:endParaRPr b="1" sz="1700">
              <a:solidFill>
                <a:schemeClr val="dk1"/>
              </a:solidFill>
            </a:endParaRPr>
          </a:p>
          <a:p>
            <a:pPr indent="-336550" lvl="0" marL="457200" rtl="0" algn="l">
              <a:lnSpc>
                <a:spcPct val="100000"/>
              </a:lnSpc>
              <a:spcBef>
                <a:spcPts val="700"/>
              </a:spcBef>
              <a:spcAft>
                <a:spcPts val="0"/>
              </a:spcAft>
              <a:buClr>
                <a:schemeClr val="dk1"/>
              </a:buClr>
              <a:buSzPts val="1700"/>
              <a:buAutoNum type="alphaUcPeriod"/>
            </a:pPr>
            <a:r>
              <a:rPr b="1" i="0" lang="en-GB" sz="1700" u="sng">
                <a:solidFill>
                  <a:srgbClr val="007D98"/>
                </a:solidFill>
                <a:hlinkClick r:id="rId4">
                  <a:extLst>
                    <a:ext uri="{A12FA001-AC4F-418D-AE19-62706E023703}">
                      <ahyp:hlinkClr val="tx"/>
                    </a:ext>
                  </a:extLst>
                </a:hlinkClick>
              </a:rPr>
              <a:t>2.1.4 Participatory planning methods and tools used</a:t>
            </a:r>
            <a:endParaRPr b="1" sz="1700">
              <a:solidFill>
                <a:schemeClr val="dk1"/>
              </a:solidFill>
            </a:endParaRPr>
          </a:p>
          <a:p>
            <a:pPr indent="-336550" lvl="0" marL="457200" rtl="0" algn="l">
              <a:lnSpc>
                <a:spcPct val="100000"/>
              </a:lnSpc>
              <a:spcBef>
                <a:spcPts val="700"/>
              </a:spcBef>
              <a:spcAft>
                <a:spcPts val="700"/>
              </a:spcAft>
              <a:buClr>
                <a:schemeClr val="dk1"/>
              </a:buClr>
              <a:buSzPts val="1700"/>
              <a:buAutoNum type="alphaUcPeriod"/>
            </a:pPr>
            <a:r>
              <a:rPr b="1" i="0" lang="en-GB" sz="1700" u="sng">
                <a:solidFill>
                  <a:srgbClr val="007D98"/>
                </a:solidFill>
                <a:hlinkClick r:id="rId5">
                  <a:extLst>
                    <a:ext uri="{A12FA001-AC4F-418D-AE19-62706E023703}">
                      <ahyp:hlinkClr val="tx"/>
                    </a:ext>
                  </a:extLst>
                </a:hlinkClick>
              </a:rPr>
              <a:t>Participatory Development Planning</a:t>
            </a:r>
            <a:endParaRPr b="1" sz="2100"/>
          </a:p>
        </p:txBody>
      </p:sp>
      <p:pic>
        <p:nvPicPr>
          <p:cNvPr id="288" name="Google Shape;288;p44"/>
          <p:cNvPicPr preferRelativeResize="0"/>
          <p:nvPr/>
        </p:nvPicPr>
        <p:blipFill rotWithShape="1">
          <a:blip r:embed="rId6">
            <a:alphaModFix/>
          </a:blip>
          <a:srcRect b="0" l="0" r="0" t="0"/>
          <a:stretch/>
        </p:blipFill>
        <p:spPr>
          <a:xfrm>
            <a:off x="5915938" y="1409463"/>
            <a:ext cx="2447925" cy="24479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5"/>
          <p:cNvSpPr txBox="1"/>
          <p:nvPr>
            <p:ph type="ctrTitle"/>
          </p:nvPr>
        </p:nvSpPr>
        <p:spPr>
          <a:xfrm>
            <a:off x="357150" y="1336075"/>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GB" sz="4500" u="none"/>
              <a:t>Suivi budgétaire</a:t>
            </a:r>
            <a:endParaRPr sz="4500"/>
          </a:p>
        </p:txBody>
      </p:sp>
      <p:sp>
        <p:nvSpPr>
          <p:cNvPr id="294" name="Google Shape;294;p45"/>
          <p:cNvSpPr txBox="1"/>
          <p:nvPr>
            <p:ph idx="1" type="subTitle"/>
          </p:nvPr>
        </p:nvSpPr>
        <p:spPr>
          <a:xfrm>
            <a:off x="996150" y="2296975"/>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GB" u="none"/>
              <a:t>Outil 2</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6"/>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Outil 2 : Suivi budgétaire</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300" name="Google Shape;300;p46"/>
          <p:cNvSpPr txBox="1"/>
          <p:nvPr>
            <p:ph idx="1" type="body"/>
          </p:nvPr>
        </p:nvSpPr>
        <p:spPr>
          <a:xfrm>
            <a:off x="179300" y="1006525"/>
            <a:ext cx="54444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sz="1600" u="none"/>
              <a:t>Cet outil permet aux citoyens, aux communautés et à d’autres parties prenantes de suivre les dépenses du gouvernement grâce à l’examen et à l’analyse périodique du budget. Le suivi budgétaire comprend :</a:t>
            </a:r>
            <a:endParaRPr sz="1600"/>
          </a:p>
          <a:p>
            <a:pPr indent="-330200" lvl="0" marL="457200" rtl="0" algn="l">
              <a:lnSpc>
                <a:spcPct val="115000"/>
              </a:lnSpc>
              <a:spcBef>
                <a:spcPts val="1600"/>
              </a:spcBef>
              <a:spcAft>
                <a:spcPts val="0"/>
              </a:spcAft>
              <a:buSzPts val="1600"/>
              <a:buChar char="●"/>
            </a:pPr>
            <a:r>
              <a:rPr b="1" i="0" lang="en-GB" sz="1600" u="none"/>
              <a:t>Des examens :</a:t>
            </a:r>
            <a:r>
              <a:rPr b="0" i="0" lang="en-GB" sz="1600" u="none"/>
              <a:t> Étudier </a:t>
            </a:r>
            <a:r>
              <a:rPr b="1" i="0" lang="en-GB" sz="1600" u="none"/>
              <a:t>l’allocation des fonds</a:t>
            </a:r>
            <a:r>
              <a:rPr b="0" i="0" lang="en-GB" sz="1600" u="none"/>
              <a:t> et vérifier si l’argent </a:t>
            </a:r>
            <a:r>
              <a:rPr b="1" i="0" lang="en-GB" sz="1600" u="none"/>
              <a:t>a bien été affecté aux secteurs auxquels il était destiné. </a:t>
            </a:r>
            <a:endParaRPr b="1" sz="1600"/>
          </a:p>
          <a:p>
            <a:pPr indent="-330200" lvl="0" marL="457200" rtl="0" algn="l">
              <a:lnSpc>
                <a:spcPct val="115000"/>
              </a:lnSpc>
              <a:spcBef>
                <a:spcPts val="0"/>
              </a:spcBef>
              <a:spcAft>
                <a:spcPts val="0"/>
              </a:spcAft>
              <a:buSzPts val="1600"/>
              <a:buChar char="●"/>
            </a:pPr>
            <a:r>
              <a:rPr b="1" i="0" lang="en-GB" sz="1600" u="none"/>
              <a:t>Des analyses :</a:t>
            </a:r>
            <a:r>
              <a:rPr b="0" i="0" lang="en-GB" sz="1600" u="none"/>
              <a:t> Regarder ce qui a été </a:t>
            </a:r>
            <a:r>
              <a:rPr b="1" i="0" lang="en-GB" sz="1600" u="none"/>
              <a:t>alloué au début de l’exercice comptable</a:t>
            </a:r>
            <a:r>
              <a:rPr b="0" i="0" lang="en-GB" sz="1600" u="none"/>
              <a:t> et suivre les montants </a:t>
            </a:r>
            <a:r>
              <a:rPr b="1" i="0" lang="en-GB" sz="1600" u="none"/>
              <a:t>débloqués et dépensés.</a:t>
            </a:r>
            <a:r>
              <a:rPr b="0" i="0" lang="en-GB" sz="1600" u="none"/>
              <a:t>  Répondre à la question : « Est-ce que nous allons vers les résultats de développement visés ? »</a:t>
            </a:r>
            <a:endParaRPr sz="1600"/>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pic>
        <p:nvPicPr>
          <p:cNvPr descr="Illustration d’un homme et d’une femme assis par terre qui tiennent entre eux un gros billet en dollars" id="301" name="Google Shape;301;p46"/>
          <p:cNvPicPr preferRelativeResize="0"/>
          <p:nvPr/>
        </p:nvPicPr>
        <p:blipFill rotWithShape="1">
          <a:blip r:embed="rId3">
            <a:alphaModFix/>
          </a:blip>
          <a:srcRect b="0" l="0" r="0" t="0"/>
          <a:stretch/>
        </p:blipFill>
        <p:spPr>
          <a:xfrm>
            <a:off x="5382375" y="1882750"/>
            <a:ext cx="3400425" cy="18097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7"/>
          <p:cNvSpPr txBox="1"/>
          <p:nvPr>
            <p:ph idx="1" type="body"/>
          </p:nvPr>
        </p:nvSpPr>
        <p:spPr>
          <a:xfrm>
            <a:off x="4401875" y="748400"/>
            <a:ext cx="4168200" cy="395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sz="1800" u="none"/>
              <a:t>Suivre </a:t>
            </a:r>
            <a:r>
              <a:rPr b="1" i="0" lang="en-GB" sz="1800" u="none"/>
              <a:t>l’allocation des fonds</a:t>
            </a:r>
            <a:r>
              <a:rPr b="0" i="0" lang="en-GB" sz="1800" u="none"/>
              <a:t> pour vérifier qu’ils sont </a:t>
            </a:r>
            <a:r>
              <a:rPr b="1" i="0" lang="en-GB" sz="1800" u="none"/>
              <a:t>correctement distribués</a:t>
            </a:r>
            <a:r>
              <a:rPr b="0" i="0" lang="en-GB" sz="1800" u="none"/>
              <a:t>, </a:t>
            </a:r>
            <a:r>
              <a:rPr b="1" i="0" lang="en-GB" sz="1800" u="none"/>
              <a:t>débloqués dans les délais</a:t>
            </a:r>
            <a:r>
              <a:rPr b="0" i="0" lang="en-GB" sz="1800" u="none"/>
              <a:t>, et </a:t>
            </a:r>
            <a:r>
              <a:rPr b="1" i="0" lang="en-GB" sz="1800" u="none"/>
              <a:t>dépensés conformément au plan et au budget</a:t>
            </a:r>
            <a:r>
              <a:rPr b="0" i="0" lang="en-GB" sz="1800" u="none"/>
              <a:t>.</a:t>
            </a:r>
            <a:endParaRPr sz="1800"/>
          </a:p>
          <a:p>
            <a:pPr indent="0" lvl="0" marL="0" rtl="0" algn="l">
              <a:lnSpc>
                <a:spcPct val="115000"/>
              </a:lnSpc>
              <a:spcBef>
                <a:spcPts val="1600"/>
              </a:spcBef>
              <a:spcAft>
                <a:spcPts val="0"/>
              </a:spcAft>
              <a:buSzPts val="1400"/>
              <a:buNone/>
            </a:pPr>
            <a:r>
              <a:rPr b="0" i="0" lang="en-GB" sz="1800" u="none"/>
              <a:t>Cet outil peut être utilisé à tous les niveaux du gouvernement où il y a une budgétisation et des dépenses.</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1600"/>
              </a:spcAft>
              <a:buSzPts val="1400"/>
              <a:buNone/>
            </a:pPr>
            <a:r>
              <a:t/>
            </a:r>
            <a:endParaRPr sz="1800"/>
          </a:p>
        </p:txBody>
      </p:sp>
      <p:sp>
        <p:nvSpPr>
          <p:cNvPr id="307" name="Google Shape;307;p47"/>
          <p:cNvSpPr txBox="1"/>
          <p:nvPr>
            <p:ph type="title"/>
          </p:nvPr>
        </p:nvSpPr>
        <p:spPr>
          <a:xfrm>
            <a:off x="439475" y="1839256"/>
            <a:ext cx="2966100" cy="88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Outil 2 : But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8"/>
          <p:cNvSpPr txBox="1"/>
          <p:nvPr>
            <p:ph idx="1" type="body"/>
          </p:nvPr>
        </p:nvSpPr>
        <p:spPr>
          <a:xfrm>
            <a:off x="4452700" y="1625625"/>
            <a:ext cx="4397400" cy="2074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1400"/>
              <a:buNone/>
            </a:pPr>
            <a:r>
              <a:rPr b="1" i="0" lang="en-GB" sz="1800" u="none"/>
              <a:t>Discussion en petits groupes ou en binômes</a:t>
            </a:r>
            <a:endParaRPr b="1" sz="1800"/>
          </a:p>
          <a:p>
            <a:pPr indent="0" lvl="0" marL="0" rtl="0" algn="ctr">
              <a:lnSpc>
                <a:spcPct val="115000"/>
              </a:lnSpc>
              <a:spcBef>
                <a:spcPts val="1600"/>
              </a:spcBef>
              <a:spcAft>
                <a:spcPts val="1600"/>
              </a:spcAft>
              <a:buSzPts val="1400"/>
              <a:buNone/>
            </a:pPr>
            <a:r>
              <a:rPr b="0" i="1" lang="en-GB" sz="1800" u="none"/>
              <a:t>Quels avantages y a-t-il à utiliser l’outil de suivi budgétaire ?</a:t>
            </a:r>
            <a:endParaRPr i="1" sz="1800"/>
          </a:p>
        </p:txBody>
      </p:sp>
      <p:sp>
        <p:nvSpPr>
          <p:cNvPr id="313" name="Google Shape;313;p48"/>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Outil 2 : Forces</a:t>
            </a:r>
            <a:endParaRPr/>
          </a:p>
        </p:txBody>
      </p:sp>
      <p:pic>
        <p:nvPicPr>
          <p:cNvPr id="314" name="Google Shape;314;p48"/>
          <p:cNvPicPr preferRelativeResize="0"/>
          <p:nvPr/>
        </p:nvPicPr>
        <p:blipFill rotWithShape="1">
          <a:blip r:embed="rId3">
            <a:alphaModFix/>
          </a:blip>
          <a:srcRect b="0" l="0" r="0" t="0"/>
          <a:stretch/>
        </p:blipFill>
        <p:spPr>
          <a:xfrm>
            <a:off x="6213887" y="3103125"/>
            <a:ext cx="875025" cy="8750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9"/>
          <p:cNvSpPr txBox="1"/>
          <p:nvPr>
            <p:ph idx="1" type="body"/>
          </p:nvPr>
        </p:nvSpPr>
        <p:spPr>
          <a:xfrm>
            <a:off x="4298400" y="222425"/>
            <a:ext cx="4728000" cy="42021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SzPts val="1700"/>
              <a:buChar char="●"/>
            </a:pPr>
            <a:r>
              <a:rPr b="1" i="0" lang="en-GB" sz="1700" u="none"/>
              <a:t>Il favorise la mise en œuvre efficace des budgets convenus :</a:t>
            </a:r>
            <a:r>
              <a:rPr b="0" i="0" lang="en-GB" sz="1700" u="none"/>
              <a:t> le budget indique « les choix faits par un gouvernement pour mener à bien son programme socio-économique. Donc, l’efficacité de la mise en œuvre du budget reflète la mesure dans laquelle une politique produit des résultats. »</a:t>
            </a:r>
            <a:endParaRPr sz="1700"/>
          </a:p>
          <a:p>
            <a:pPr indent="-336550" lvl="0" marL="457200" rtl="0" algn="l">
              <a:lnSpc>
                <a:spcPct val="115000"/>
              </a:lnSpc>
              <a:spcBef>
                <a:spcPts val="0"/>
              </a:spcBef>
              <a:spcAft>
                <a:spcPts val="0"/>
              </a:spcAft>
              <a:buSzPts val="1700"/>
              <a:buChar char="●"/>
            </a:pPr>
            <a:r>
              <a:rPr b="1" i="0" lang="en-GB" sz="1700" u="none"/>
              <a:t>Il peut entraîner une amélioration des services publics</a:t>
            </a:r>
            <a:r>
              <a:rPr b="0" i="0" lang="en-GB" sz="1700" u="none"/>
              <a:t>, car les budgets ne sont ni retardés ni détournés mais utilisés comme prévu.</a:t>
            </a:r>
            <a:endParaRPr sz="1700"/>
          </a:p>
          <a:p>
            <a:pPr indent="-336550" lvl="0" marL="457200" rtl="0" algn="l">
              <a:lnSpc>
                <a:spcPct val="115000"/>
              </a:lnSpc>
              <a:spcBef>
                <a:spcPts val="0"/>
              </a:spcBef>
              <a:spcAft>
                <a:spcPts val="0"/>
              </a:spcAft>
              <a:buSzPts val="1700"/>
              <a:buChar char="●"/>
            </a:pPr>
            <a:r>
              <a:rPr b="1" i="0" lang="en-GB" sz="1700" u="none"/>
              <a:t>Il peut réduire et exposer au grand jour la corruption, les activités criminelles et les détournements de ressources</a:t>
            </a:r>
            <a:r>
              <a:rPr b="0" i="0" lang="en-GB" sz="1700" u="none"/>
              <a:t>, car les citoyens remarquent quand les fonds ne parviennent pas à leur destination.</a:t>
            </a:r>
            <a:endParaRPr sz="1700"/>
          </a:p>
          <a:p>
            <a:pPr indent="0" lvl="0" marL="457200" rtl="0" algn="l">
              <a:lnSpc>
                <a:spcPct val="115000"/>
              </a:lnSpc>
              <a:spcBef>
                <a:spcPts val="1600"/>
              </a:spcBef>
              <a:spcAft>
                <a:spcPts val="0"/>
              </a:spcAft>
              <a:buSzPts val="1400"/>
              <a:buNone/>
            </a:pPr>
            <a:r>
              <a:t/>
            </a:r>
            <a:endParaRPr b="1" sz="1300"/>
          </a:p>
          <a:p>
            <a:pPr indent="0" lvl="0" marL="457200" rtl="0" algn="l">
              <a:lnSpc>
                <a:spcPct val="115000"/>
              </a:lnSpc>
              <a:spcBef>
                <a:spcPts val="1600"/>
              </a:spcBef>
              <a:spcAft>
                <a:spcPts val="0"/>
              </a:spcAft>
              <a:buSzPts val="1400"/>
              <a:buNone/>
            </a:pPr>
            <a:r>
              <a:t/>
            </a:r>
            <a:endParaRPr b="1" sz="1100"/>
          </a:p>
          <a:p>
            <a:pPr indent="0" lvl="0" marL="0" rtl="0" algn="l">
              <a:lnSpc>
                <a:spcPct val="115000"/>
              </a:lnSpc>
              <a:spcBef>
                <a:spcPts val="1600"/>
              </a:spcBef>
              <a:spcAft>
                <a:spcPts val="1600"/>
              </a:spcAft>
              <a:buSzPts val="1400"/>
              <a:buNone/>
            </a:pPr>
            <a:r>
              <a:t/>
            </a:r>
            <a:endParaRPr sz="1100"/>
          </a:p>
        </p:txBody>
      </p:sp>
      <p:sp>
        <p:nvSpPr>
          <p:cNvPr id="320" name="Google Shape;320;p49"/>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  Forces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0"/>
          <p:cNvSpPr txBox="1"/>
          <p:nvPr>
            <p:ph idx="1" type="body"/>
          </p:nvPr>
        </p:nvSpPr>
        <p:spPr>
          <a:xfrm>
            <a:off x="4429900" y="210475"/>
            <a:ext cx="4397400" cy="37053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SzPts val="1600"/>
              <a:buChar char="●"/>
            </a:pPr>
            <a:r>
              <a:rPr b="1" i="0" lang="en-GB" sz="1600" u="none"/>
              <a:t>Les personnes les plus touchées par les décisions n’ont pas toujours la possibilité de participer au processus</a:t>
            </a:r>
            <a:r>
              <a:rPr b="0" i="0" lang="en-GB" sz="1600" u="none"/>
              <a:t>, donc les ressources risquent d’être allouées en fonction des opinions ou besoins d’autres personnes. Des motivations politiques peuvent aussi entrer en jeu. Et les personnes les plus susceptibles d’être touchées par les décisions n’ont peut-être pas de pouvoir politique ou économique, ce qui les empêche de participer au processus de formulation du budget.</a:t>
            </a:r>
            <a:endParaRPr sz="1600"/>
          </a:p>
          <a:p>
            <a:pPr indent="-330200" lvl="0" marL="457200" rtl="0" algn="l">
              <a:lnSpc>
                <a:spcPct val="115000"/>
              </a:lnSpc>
              <a:spcBef>
                <a:spcPts val="0"/>
              </a:spcBef>
              <a:spcAft>
                <a:spcPts val="0"/>
              </a:spcAft>
              <a:buSzPts val="1600"/>
              <a:buChar char="●"/>
            </a:pPr>
            <a:r>
              <a:rPr b="1" i="0" lang="en-GB" sz="1600" u="none"/>
              <a:t>Rien ne garantit que les fonds reportés dans le budget seront levés et disponibles pour financer les divers programmes.</a:t>
            </a:r>
            <a:endParaRPr b="1" sz="1600"/>
          </a:p>
          <a:p>
            <a:pPr indent="-330200" lvl="0" marL="457200" rtl="0" algn="l">
              <a:lnSpc>
                <a:spcPct val="115000"/>
              </a:lnSpc>
              <a:spcBef>
                <a:spcPts val="0"/>
              </a:spcBef>
              <a:spcAft>
                <a:spcPts val="0"/>
              </a:spcAft>
              <a:buSzPts val="1600"/>
              <a:buChar char="●"/>
            </a:pPr>
            <a:r>
              <a:rPr b="1" i="0" lang="en-GB" sz="1600" u="none"/>
              <a:t>L’outil est plus difficile à utiliser dans un système gouvernemental centralisé.</a:t>
            </a:r>
            <a:endParaRPr b="1" sz="1600"/>
          </a:p>
          <a:p>
            <a:pPr indent="0" lvl="0" marL="457200" rtl="0" algn="l">
              <a:lnSpc>
                <a:spcPct val="115000"/>
              </a:lnSpc>
              <a:spcBef>
                <a:spcPts val="1600"/>
              </a:spcBef>
              <a:spcAft>
                <a:spcPts val="0"/>
              </a:spcAft>
              <a:buSzPts val="1400"/>
              <a:buNone/>
            </a:pPr>
            <a:r>
              <a:t/>
            </a:r>
            <a:endParaRPr b="1"/>
          </a:p>
          <a:p>
            <a:pPr indent="0" lvl="0" marL="0" rtl="0" algn="l">
              <a:lnSpc>
                <a:spcPct val="115000"/>
              </a:lnSpc>
              <a:spcBef>
                <a:spcPts val="1600"/>
              </a:spcBef>
              <a:spcAft>
                <a:spcPts val="0"/>
              </a:spcAft>
              <a:buSzPts val="1400"/>
              <a:buNone/>
            </a:pPr>
            <a:r>
              <a:t/>
            </a:r>
            <a:endParaRPr sz="1200"/>
          </a:p>
          <a:p>
            <a:pPr indent="0" lvl="0" marL="0" rtl="0" algn="l">
              <a:lnSpc>
                <a:spcPct val="115000"/>
              </a:lnSpc>
              <a:spcBef>
                <a:spcPts val="1600"/>
              </a:spcBef>
              <a:spcAft>
                <a:spcPts val="1600"/>
              </a:spcAft>
              <a:buSzPts val="1400"/>
              <a:buNone/>
            </a:pPr>
            <a:r>
              <a:t/>
            </a:r>
            <a:endParaRPr sz="1200"/>
          </a:p>
        </p:txBody>
      </p:sp>
      <p:sp>
        <p:nvSpPr>
          <p:cNvPr id="326" name="Google Shape;326;p50"/>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Outil 2 : Limites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idx="1" type="body"/>
          </p:nvPr>
        </p:nvSpPr>
        <p:spPr>
          <a:xfrm>
            <a:off x="157475" y="1172225"/>
            <a:ext cx="8654100" cy="30213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b="0" i="0" lang="en-GB" sz="1800" u="none"/>
              <a:t>À terme, ce parcours vise à </a:t>
            </a:r>
            <a:r>
              <a:rPr b="1" i="0" lang="en-GB" sz="1800" u="none"/>
              <a:t>restaurer les relations brisées.</a:t>
            </a:r>
            <a:r>
              <a:rPr b="0" i="0" lang="en-GB" sz="1800" u="none"/>
              <a:t> </a:t>
            </a:r>
            <a:endParaRPr sz="1800"/>
          </a:p>
          <a:p>
            <a:pPr indent="-342900" lvl="0" marL="457200" rtl="0" algn="l">
              <a:lnSpc>
                <a:spcPct val="100000"/>
              </a:lnSpc>
              <a:spcBef>
                <a:spcPts val="1000"/>
              </a:spcBef>
              <a:spcAft>
                <a:spcPts val="0"/>
              </a:spcAft>
              <a:buSzPts val="1800"/>
              <a:buChar char="●"/>
            </a:pPr>
            <a:r>
              <a:rPr b="0" i="0" lang="en-GB" sz="1800" u="none"/>
              <a:t>L’Église recherche un changement dans tous les domaines de la vie et répond à l’ensemble des besoins de sa communauté locale.</a:t>
            </a:r>
            <a:endParaRPr sz="1800"/>
          </a:p>
          <a:p>
            <a:pPr indent="-342900" lvl="0" marL="457200" rtl="0" algn="l">
              <a:lnSpc>
                <a:spcPct val="100000"/>
              </a:lnSpc>
              <a:spcBef>
                <a:spcPts val="1000"/>
              </a:spcBef>
              <a:spcAft>
                <a:spcPts val="0"/>
              </a:spcAft>
              <a:buSzPts val="1800"/>
              <a:buChar char="●"/>
            </a:pPr>
            <a:r>
              <a:rPr b="1" i="0" lang="en-GB" sz="1800" u="none"/>
              <a:t>L’éradication de la pauvreté</a:t>
            </a:r>
            <a:r>
              <a:rPr b="0" i="0" lang="en-GB" sz="1800" u="none"/>
              <a:t> dans la communauté est appréhendée </a:t>
            </a:r>
            <a:r>
              <a:rPr b="1" i="0" lang="en-GB" sz="1800" u="none"/>
              <a:t>de manière holistique, de l’intérieur</a:t>
            </a:r>
            <a:r>
              <a:rPr b="0" i="0" lang="en-GB" sz="1800" u="none"/>
              <a:t>, en aidant les personnes à prendre conscience de leur potentiel et des ressources que Dieu leur a données. </a:t>
            </a:r>
            <a:endParaRPr sz="1800"/>
          </a:p>
          <a:p>
            <a:pPr indent="-342900" lvl="0" marL="457200" rtl="0" algn="l">
              <a:lnSpc>
                <a:spcPct val="100000"/>
              </a:lnSpc>
              <a:spcBef>
                <a:spcPts val="1000"/>
              </a:spcBef>
              <a:spcAft>
                <a:spcPts val="0"/>
              </a:spcAft>
              <a:buSzPts val="1800"/>
              <a:buChar char="●"/>
            </a:pPr>
            <a:r>
              <a:rPr b="0" i="0" lang="en-GB" sz="1800" u="none"/>
              <a:t>Nous appelons la destination de ce parcours « la transformation de l’Église et de la communauté » (TEC)*.</a:t>
            </a:r>
            <a:endParaRPr sz="1800"/>
          </a:p>
          <a:p>
            <a:pPr indent="0" lvl="0" marL="0" rtl="0" algn="l">
              <a:lnSpc>
                <a:spcPct val="100000"/>
              </a:lnSpc>
              <a:spcBef>
                <a:spcPts val="1000"/>
              </a:spcBef>
              <a:spcAft>
                <a:spcPts val="0"/>
              </a:spcAft>
              <a:buSzPts val="1400"/>
              <a:buNone/>
            </a:pPr>
            <a:r>
              <a:t/>
            </a:r>
            <a:endParaRPr sz="1800"/>
          </a:p>
          <a:p>
            <a:pPr indent="0" lvl="0" marL="0" rtl="0" algn="l">
              <a:lnSpc>
                <a:spcPct val="100000"/>
              </a:lnSpc>
              <a:spcBef>
                <a:spcPts val="1000"/>
              </a:spcBef>
              <a:spcAft>
                <a:spcPts val="0"/>
              </a:spcAft>
              <a:buSzPts val="1400"/>
              <a:buNone/>
            </a:pPr>
            <a:r>
              <a:t/>
            </a:r>
            <a:endParaRPr sz="1800"/>
          </a:p>
          <a:p>
            <a:pPr indent="0" lvl="0" marL="0" rtl="0" algn="ctr">
              <a:lnSpc>
                <a:spcPct val="100000"/>
              </a:lnSpc>
              <a:spcBef>
                <a:spcPts val="0"/>
              </a:spcBef>
              <a:spcAft>
                <a:spcPts val="0"/>
              </a:spcAft>
              <a:buClr>
                <a:schemeClr val="dk1"/>
              </a:buClr>
              <a:buSzPts val="1100"/>
              <a:buFont typeface="Arial"/>
              <a:buNone/>
            </a:pPr>
            <a:r>
              <a:t/>
            </a:r>
            <a:endParaRPr sz="1800"/>
          </a:p>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1600"/>
              </a:spcAft>
              <a:buSzPts val="1400"/>
              <a:buNone/>
            </a:pPr>
            <a:r>
              <a:t/>
            </a:r>
            <a:endParaRPr sz="1800"/>
          </a:p>
        </p:txBody>
      </p:sp>
      <p:sp>
        <p:nvSpPr>
          <p:cNvPr id="83" name="Google Shape;83;p15"/>
          <p:cNvSpPr txBox="1"/>
          <p:nvPr>
            <p:ph type="title"/>
          </p:nvPr>
        </p:nvSpPr>
        <p:spPr>
          <a:xfrm>
            <a:off x="260575" y="861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600" u="none"/>
              <a:t>Transformation de l’Église et de la communauté</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1"/>
          <p:cNvSpPr txBox="1"/>
          <p:nvPr>
            <p:ph type="ctrTitle"/>
          </p:nvPr>
        </p:nvSpPr>
        <p:spPr>
          <a:xfrm>
            <a:off x="357150" y="1328500"/>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GB" sz="4500" u="none"/>
              <a:t>Utilisation et adaptation de l’outil</a:t>
            </a:r>
            <a:endParaRPr sz="4500"/>
          </a:p>
        </p:txBody>
      </p:sp>
      <p:sp>
        <p:nvSpPr>
          <p:cNvPr id="332" name="Google Shape;332;p51"/>
          <p:cNvSpPr txBox="1"/>
          <p:nvPr>
            <p:ph idx="1" type="subTitle"/>
          </p:nvPr>
        </p:nvSpPr>
        <p:spPr>
          <a:xfrm>
            <a:off x="996150" y="2289400"/>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GB" u="none"/>
              <a:t>Outil 2</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2"/>
          <p:cNvSpPr txBox="1"/>
          <p:nvPr>
            <p:ph type="title"/>
          </p:nvPr>
        </p:nvSpPr>
        <p:spPr>
          <a:xfrm>
            <a:off x="311700" y="111650"/>
            <a:ext cx="8780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700" u="none"/>
              <a:t>Outil 2 : Le suivi budgétaire dans votre processus de TEC </a:t>
            </a:r>
            <a:endParaRPr/>
          </a:p>
          <a:p>
            <a:pPr indent="0" lvl="0" marL="0" rtl="0" algn="l">
              <a:lnSpc>
                <a:spcPct val="100000"/>
              </a:lnSpc>
              <a:spcBef>
                <a:spcPts val="0"/>
              </a:spcBef>
              <a:spcAft>
                <a:spcPts val="0"/>
              </a:spcAft>
              <a:buSzPts val="2600"/>
              <a:buNone/>
            </a:pPr>
            <a:r>
              <a:rPr b="0" i="0" lang="en-GB" u="none"/>
              <a:t> </a:t>
            </a:r>
            <a:endParaRPr/>
          </a:p>
        </p:txBody>
      </p:sp>
      <p:graphicFrame>
        <p:nvGraphicFramePr>
          <p:cNvPr id="338" name="Google Shape;338;p52"/>
          <p:cNvGraphicFramePr/>
          <p:nvPr/>
        </p:nvGraphicFramePr>
        <p:xfrm>
          <a:off x="168375" y="966050"/>
          <a:ext cx="3000000" cy="3000000"/>
        </p:xfrm>
        <a:graphic>
          <a:graphicData uri="http://schemas.openxmlformats.org/drawingml/2006/table">
            <a:tbl>
              <a:tblPr>
                <a:noFill/>
                <a:tableStyleId>{A52ABC72-A031-46A4-843B-BFF45FCCC68E}</a:tableStyleId>
              </a:tblPr>
              <a:tblGrid>
                <a:gridCol w="1771700"/>
                <a:gridCol w="1915275"/>
                <a:gridCol w="2919375"/>
                <a:gridCol w="2093100"/>
              </a:tblGrid>
              <a:tr h="671175">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Approche de TEC</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rtl="0" algn="l">
                        <a:spcBef>
                          <a:spcPts val="0"/>
                        </a:spcBef>
                        <a:spcAft>
                          <a:spcPts val="0"/>
                        </a:spcAft>
                        <a:buNone/>
                      </a:pPr>
                      <a:r>
                        <a:rPr b="1" lang="en-GB" sz="1800">
                          <a:solidFill>
                            <a:srgbClr val="333333"/>
                          </a:solidFill>
                          <a:latin typeface="Calibri"/>
                          <a:ea typeface="Calibri"/>
                          <a:cs typeface="Calibri"/>
                          <a:sym typeface="Calibri"/>
                        </a:rPr>
                        <a:t>Processus de mobilisation</a:t>
                      </a:r>
                      <a:endParaRPr b="1" sz="1800">
                        <a:solidFill>
                          <a:srgbClr val="333333"/>
                        </a:solidFill>
                        <a:latin typeface="Calibri"/>
                        <a:ea typeface="Calibri"/>
                        <a:cs typeface="Calibri"/>
                        <a:sym typeface="Calibri"/>
                      </a:endParaRPr>
                    </a:p>
                    <a:p>
                      <a:pPr indent="0" lvl="0" marL="0" rtl="0" algn="l">
                        <a:spcBef>
                          <a:spcPts val="0"/>
                        </a:spcBef>
                        <a:spcAft>
                          <a:spcPts val="0"/>
                        </a:spcAft>
                        <a:buNone/>
                      </a:pPr>
                      <a:r>
                        <a:rPr b="1" lang="en-GB" sz="1800">
                          <a:solidFill>
                            <a:srgbClr val="333333"/>
                          </a:solidFill>
                          <a:latin typeface="Calibri"/>
                          <a:ea typeface="Calibri"/>
                          <a:cs typeface="Calibri"/>
                          <a:sym typeface="Calibri"/>
                        </a:rPr>
                        <a:t>de l’Église et de la</a:t>
                      </a:r>
                      <a:endParaRPr b="1" sz="1800">
                        <a:solidFill>
                          <a:srgbClr val="333333"/>
                        </a:solidFill>
                        <a:latin typeface="Calibri"/>
                        <a:ea typeface="Calibri"/>
                        <a:cs typeface="Calibri"/>
                        <a:sym typeface="Calibri"/>
                      </a:endParaRPr>
                    </a:p>
                    <a:p>
                      <a:pPr indent="0" lvl="0" marL="0" rtl="0" algn="l">
                        <a:spcBef>
                          <a:spcPts val="0"/>
                        </a:spcBef>
                        <a:spcAft>
                          <a:spcPts val="0"/>
                        </a:spcAft>
                        <a:buNone/>
                      </a:pPr>
                      <a:r>
                        <a:rPr b="1" lang="en-GB" sz="1800">
                          <a:solidFill>
                            <a:srgbClr val="333333"/>
                          </a:solidFill>
                          <a:latin typeface="Calibri"/>
                          <a:ea typeface="Calibri"/>
                          <a:cs typeface="Calibri"/>
                          <a:sym typeface="Calibri"/>
                        </a:rPr>
                        <a:t>communauté (PMEC)</a:t>
                      </a:r>
                      <a:endParaRPr b="1" sz="1800">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sz="1800">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Umoja/Parivartan/Unidos</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Sangsangai</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r>
              <a:tr h="1020200">
                <a:tc>
                  <a:txBody>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Quand l’outil de suivi budgétaire peut-il être introduit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pic>
        <p:nvPicPr>
          <p:cNvPr id="339" name="Google Shape;339;p52"/>
          <p:cNvPicPr preferRelativeResize="0"/>
          <p:nvPr/>
        </p:nvPicPr>
        <p:blipFill rotWithShape="1">
          <a:blip r:embed="rId3">
            <a:alphaModFix/>
          </a:blip>
          <a:srcRect b="0" l="0" r="0" t="0"/>
          <a:stretch/>
        </p:blipFill>
        <p:spPr>
          <a:xfrm>
            <a:off x="4134487" y="4268450"/>
            <a:ext cx="875025" cy="8750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3"/>
          <p:cNvSpPr txBox="1"/>
          <p:nvPr>
            <p:ph type="title"/>
          </p:nvPr>
        </p:nvSpPr>
        <p:spPr>
          <a:xfrm>
            <a:off x="311700" y="0"/>
            <a:ext cx="8780100" cy="684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Outil 2 : Le suivi budgétaire dans votre processus de TEC (résumé)</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rPr b="0" i="0" lang="en-GB" u="none"/>
              <a:t> </a:t>
            </a:r>
            <a:endParaRPr/>
          </a:p>
        </p:txBody>
      </p:sp>
      <p:sp>
        <p:nvSpPr>
          <p:cNvPr id="345" name="Google Shape;345;p53"/>
          <p:cNvSpPr txBox="1"/>
          <p:nvPr/>
        </p:nvSpPr>
        <p:spPr>
          <a:xfrm>
            <a:off x="365700" y="992850"/>
            <a:ext cx="8726100" cy="1131600"/>
          </a:xfrm>
          <a:prstGeom prst="rect">
            <a:avLst/>
          </a:prstGeom>
          <a:noFill/>
          <a:ln>
            <a:noFill/>
          </a:ln>
        </p:spPr>
        <p:txBody>
          <a:bodyPr anchorCtr="0" anchor="t" bIns="91425" lIns="91425" spcFirstLastPara="1" rIns="91425" wrap="square" tIns="91425">
            <a:noAutofit/>
          </a:bodyPr>
          <a:lstStyle/>
          <a:p>
            <a:pPr indent="-336550" lvl="0" marL="457200" marR="0" rtl="0" algn="l">
              <a:lnSpc>
                <a:spcPct val="100000"/>
              </a:lnSpc>
              <a:spcBef>
                <a:spcPts val="0"/>
              </a:spcBef>
              <a:spcAft>
                <a:spcPts val="0"/>
              </a:spcAft>
              <a:buClr>
                <a:srgbClr val="434343"/>
              </a:buClr>
              <a:buSzPts val="1700"/>
              <a:buFont typeface="Calibri"/>
              <a:buChar char="●"/>
            </a:pPr>
            <a:r>
              <a:rPr b="0" i="0" lang="en-GB" sz="1700" u="none" cap="none" strike="noStrike">
                <a:solidFill>
                  <a:srgbClr val="434343"/>
                </a:solidFill>
                <a:latin typeface="Calibri"/>
                <a:ea typeface="Calibri"/>
                <a:cs typeface="Calibri"/>
                <a:sym typeface="Calibri"/>
              </a:rPr>
              <a:t>L’idéal est d’utiliser cet outil après la phase de cartographie des ressources.</a:t>
            </a:r>
            <a:endParaRPr b="0" i="0" sz="1700" u="none" cap="none" strike="noStrike">
              <a:solidFill>
                <a:srgbClr val="434343"/>
              </a:solidFill>
              <a:latin typeface="Calibri"/>
              <a:ea typeface="Calibri"/>
              <a:cs typeface="Calibri"/>
              <a:sym typeface="Calibri"/>
            </a:endParaRPr>
          </a:p>
          <a:p>
            <a:pPr indent="-336550" lvl="0" marL="457200" marR="0" rtl="0" algn="l">
              <a:lnSpc>
                <a:spcPct val="100000"/>
              </a:lnSpc>
              <a:spcBef>
                <a:spcPts val="0"/>
              </a:spcBef>
              <a:spcAft>
                <a:spcPts val="0"/>
              </a:spcAft>
              <a:buClr>
                <a:srgbClr val="434343"/>
              </a:buClr>
              <a:buSzPts val="1700"/>
              <a:buFont typeface="Calibri"/>
              <a:buChar char="●"/>
            </a:pPr>
            <a:r>
              <a:rPr b="0" i="0" lang="en-GB" sz="1700" u="none" cap="none" strike="noStrike">
                <a:solidFill>
                  <a:srgbClr val="434343"/>
                </a:solidFill>
                <a:latin typeface="Calibri"/>
                <a:ea typeface="Calibri"/>
                <a:cs typeface="Calibri"/>
                <a:sym typeface="Calibri"/>
              </a:rPr>
              <a:t>Quand la communauté sait exactement pour quels projets il sera utile de suivre le budget du gouvernement. </a:t>
            </a:r>
            <a:endParaRPr b="0" i="0" sz="17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p:txBody>
      </p:sp>
      <p:graphicFrame>
        <p:nvGraphicFramePr>
          <p:cNvPr id="346" name="Google Shape;346;p53"/>
          <p:cNvGraphicFramePr/>
          <p:nvPr/>
        </p:nvGraphicFramePr>
        <p:xfrm>
          <a:off x="365700" y="1938650"/>
          <a:ext cx="3000000" cy="3000000"/>
        </p:xfrm>
        <a:graphic>
          <a:graphicData uri="http://schemas.openxmlformats.org/drawingml/2006/table">
            <a:tbl>
              <a:tblPr>
                <a:noFill/>
                <a:tableStyleId>{97DA9F1F-B427-4A49-87FD-F61317848C6E}</a:tableStyleId>
              </a:tblPr>
              <a:tblGrid>
                <a:gridCol w="2800850"/>
                <a:gridCol w="1615450"/>
                <a:gridCol w="2546750"/>
                <a:gridCol w="1456425"/>
              </a:tblGrid>
              <a:tr h="215900">
                <a:tc>
                  <a:txBody>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333333"/>
                          </a:solidFill>
                          <a:latin typeface="Calibri"/>
                          <a:ea typeface="Calibri"/>
                          <a:cs typeface="Calibri"/>
                          <a:sym typeface="Calibri"/>
                        </a:rPr>
                        <a:t>Approche de TEC</a:t>
                      </a:r>
                      <a:endParaRPr b="1" sz="17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333333"/>
                          </a:solidFill>
                          <a:latin typeface="Calibri"/>
                          <a:ea typeface="Calibri"/>
                          <a:cs typeface="Calibri"/>
                          <a:sym typeface="Calibri"/>
                        </a:rPr>
                        <a:t>PMEC</a:t>
                      </a:r>
                      <a:endParaRPr b="1" sz="17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333333"/>
                          </a:solidFill>
                          <a:latin typeface="Calibri"/>
                          <a:ea typeface="Calibri"/>
                          <a:cs typeface="Calibri"/>
                          <a:sym typeface="Calibri"/>
                        </a:rPr>
                        <a:t>Umoja/Parivartan/Unidos</a:t>
                      </a:r>
                      <a:endParaRPr b="1" sz="17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333333"/>
                          </a:solidFill>
                          <a:latin typeface="Calibri"/>
                          <a:ea typeface="Calibri"/>
                          <a:cs typeface="Calibri"/>
                          <a:sym typeface="Calibri"/>
                        </a:rPr>
                        <a:t>Sangsangai</a:t>
                      </a:r>
                      <a:endParaRPr b="1" sz="1700" u="none" cap="none" strike="noStrike">
                        <a:solidFill>
                          <a:srgbClr val="333333"/>
                        </a:solidFill>
                        <a:latin typeface="Calibri"/>
                        <a:ea typeface="Calibri"/>
                        <a:cs typeface="Calibri"/>
                        <a:sym typeface="Calibri"/>
                      </a:endParaRPr>
                    </a:p>
                  </a:txBody>
                  <a:tcPr marT="63500" marB="63500" marR="63500" marL="63500">
                    <a:solidFill>
                      <a:srgbClr val="FCE97D"/>
                    </a:solidFill>
                  </a:tcPr>
                </a:tc>
              </a:tr>
              <a:tr h="215900">
                <a:tc>
                  <a:txBody>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333333"/>
                          </a:solidFill>
                          <a:latin typeface="Calibri"/>
                          <a:ea typeface="Calibri"/>
                          <a:cs typeface="Calibri"/>
                          <a:sym typeface="Calibri"/>
                        </a:rPr>
                        <a:t>Quand l’outil de suivi budgétaire peut être introduit</a:t>
                      </a:r>
                      <a:endParaRPr sz="17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333333"/>
                          </a:solidFill>
                          <a:latin typeface="Calibri"/>
                          <a:ea typeface="Calibri"/>
                          <a:cs typeface="Calibri"/>
                          <a:sym typeface="Calibri"/>
                        </a:rPr>
                        <a:t>Phase 4 :</a:t>
                      </a:r>
                      <a:r>
                        <a:rPr b="0" i="0" lang="en-GB" sz="1700" u="none" cap="none" strike="noStrike">
                          <a:solidFill>
                            <a:srgbClr val="333333"/>
                          </a:solidFill>
                          <a:latin typeface="Calibri"/>
                          <a:ea typeface="Calibri"/>
                          <a:cs typeface="Calibri"/>
                          <a:sym typeface="Calibri"/>
                        </a:rPr>
                        <a:t> </a:t>
                      </a:r>
                      <a:br>
                        <a:rPr lang="en-GB" sz="1700" u="none" cap="none" strike="noStrike">
                          <a:solidFill>
                            <a:srgbClr val="333333"/>
                          </a:solidFill>
                          <a:latin typeface="Calibri"/>
                          <a:ea typeface="Calibri"/>
                          <a:cs typeface="Calibri"/>
                          <a:sym typeface="Calibri"/>
                        </a:rPr>
                      </a:br>
                      <a:r>
                        <a:rPr b="0" i="0" lang="en-GB" sz="1700" u="none" cap="none" strike="noStrike">
                          <a:solidFill>
                            <a:srgbClr val="333333"/>
                          </a:solidFill>
                          <a:latin typeface="Calibri"/>
                          <a:ea typeface="Calibri"/>
                          <a:cs typeface="Calibri"/>
                          <a:sym typeface="Calibri"/>
                        </a:rPr>
                        <a:t>L’analyse des informations</a:t>
                      </a:r>
                      <a:endParaRPr sz="17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333333"/>
                          </a:solidFill>
                          <a:latin typeface="Calibri"/>
                          <a:ea typeface="Calibri"/>
                          <a:cs typeface="Calibri"/>
                          <a:sym typeface="Calibri"/>
                        </a:rPr>
                        <a:t>Étape 3 : </a:t>
                      </a:r>
                      <a:br>
                        <a:rPr lang="en-GB" sz="1700" u="none" cap="none" strike="noStrike">
                          <a:solidFill>
                            <a:srgbClr val="333333"/>
                          </a:solidFill>
                          <a:latin typeface="Calibri"/>
                          <a:ea typeface="Calibri"/>
                          <a:cs typeface="Calibri"/>
                          <a:sym typeface="Calibri"/>
                        </a:rPr>
                      </a:br>
                      <a:r>
                        <a:rPr b="0" i="0" lang="en-GB" sz="1700" u="none" cap="none" strike="noStrike">
                          <a:solidFill>
                            <a:srgbClr val="333333"/>
                          </a:solidFill>
                          <a:latin typeface="Calibri"/>
                          <a:ea typeface="Calibri"/>
                          <a:cs typeface="Calibri"/>
                          <a:sym typeface="Calibri"/>
                        </a:rPr>
                        <a:t>Faire des rêves et planifier l’action</a:t>
                      </a:r>
                      <a:endParaRPr sz="17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sz="17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333333"/>
                          </a:solidFill>
                          <a:latin typeface="Calibri"/>
                          <a:ea typeface="Calibri"/>
                          <a:cs typeface="Calibri"/>
                          <a:sym typeface="Calibri"/>
                        </a:rPr>
                        <a:t>Étape 4 : </a:t>
                      </a:r>
                      <a:br>
                        <a:rPr lang="en-GB" sz="1700" u="none" cap="none" strike="noStrike">
                          <a:solidFill>
                            <a:srgbClr val="333333"/>
                          </a:solidFill>
                          <a:latin typeface="Calibri"/>
                          <a:ea typeface="Calibri"/>
                          <a:cs typeface="Calibri"/>
                          <a:sym typeface="Calibri"/>
                        </a:rPr>
                      </a:br>
                      <a:r>
                        <a:rPr b="0" i="0" lang="en-GB" sz="1700" u="none" cap="none" strike="noStrike">
                          <a:solidFill>
                            <a:srgbClr val="333333"/>
                          </a:solidFill>
                          <a:latin typeface="Calibri"/>
                          <a:ea typeface="Calibri"/>
                          <a:cs typeface="Calibri"/>
                          <a:sym typeface="Calibri"/>
                        </a:rPr>
                        <a:t>Passer à l’action</a:t>
                      </a:r>
                      <a:endParaRPr sz="17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333333"/>
                          </a:solidFill>
                          <a:latin typeface="Calibri"/>
                          <a:ea typeface="Calibri"/>
                          <a:cs typeface="Calibri"/>
                          <a:sym typeface="Calibri"/>
                        </a:rPr>
                        <a:t>3</a:t>
                      </a:r>
                      <a:r>
                        <a:rPr b="1" baseline="30000" i="0" lang="en-GB" sz="1700" u="none" cap="none" strike="noStrike">
                          <a:solidFill>
                            <a:srgbClr val="333333"/>
                          </a:solidFill>
                          <a:latin typeface="Calibri"/>
                          <a:ea typeface="Calibri"/>
                          <a:cs typeface="Calibri"/>
                          <a:sym typeface="Calibri"/>
                        </a:rPr>
                        <a:t>e</a:t>
                      </a:r>
                      <a:r>
                        <a:rPr b="1" i="0" lang="en-GB" sz="1700" u="none" cap="none" strike="noStrike">
                          <a:solidFill>
                            <a:srgbClr val="333333"/>
                          </a:solidFill>
                          <a:latin typeface="Calibri"/>
                          <a:ea typeface="Calibri"/>
                          <a:cs typeface="Calibri"/>
                          <a:sym typeface="Calibri"/>
                        </a:rPr>
                        <a:t> cycle : </a:t>
                      </a:r>
                      <a:br>
                        <a:rPr lang="en-GB" sz="1700" u="none" cap="none" strike="noStrike">
                          <a:solidFill>
                            <a:srgbClr val="333333"/>
                          </a:solidFill>
                          <a:latin typeface="Calibri"/>
                          <a:ea typeface="Calibri"/>
                          <a:cs typeface="Calibri"/>
                          <a:sym typeface="Calibri"/>
                        </a:rPr>
                      </a:br>
                      <a:r>
                        <a:rPr b="0" i="0" lang="en-GB" sz="1700" u="none" cap="none" strike="noStrike">
                          <a:solidFill>
                            <a:srgbClr val="333333"/>
                          </a:solidFill>
                          <a:latin typeface="Calibri"/>
                          <a:ea typeface="Calibri"/>
                          <a:cs typeface="Calibri"/>
                          <a:sym typeface="Calibri"/>
                        </a:rPr>
                        <a:t>La communauté</a:t>
                      </a:r>
                      <a:endParaRPr sz="17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4"/>
          <p:cNvSpPr txBox="1"/>
          <p:nvPr>
            <p:ph idx="1" type="body"/>
          </p:nvPr>
        </p:nvSpPr>
        <p:spPr>
          <a:xfrm>
            <a:off x="4437075" y="509525"/>
            <a:ext cx="4397400" cy="370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b="1" i="0" lang="en-GB" sz="3000" u="none"/>
              <a:t>Processus et outils de suivi budgétaire</a:t>
            </a:r>
            <a:endParaRPr/>
          </a:p>
        </p:txBody>
      </p:sp>
      <p:sp>
        <p:nvSpPr>
          <p:cNvPr id="352" name="Google Shape;352;p54"/>
          <p:cNvSpPr txBox="1"/>
          <p:nvPr>
            <p:ph type="title"/>
          </p:nvPr>
        </p:nvSpPr>
        <p:spPr>
          <a:xfrm>
            <a:off x="498850" y="1563125"/>
            <a:ext cx="2966100" cy="1598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Outil 2 :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5"/>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i="0" lang="en-GB" u="none"/>
              <a:t>Cadre juridique d’un budget</a:t>
            </a:r>
            <a:endParaRPr/>
          </a:p>
        </p:txBody>
      </p:sp>
      <p:sp>
        <p:nvSpPr>
          <p:cNvPr id="358" name="Google Shape;358;p55"/>
          <p:cNvSpPr txBox="1"/>
          <p:nvPr>
            <p:ph idx="1" type="body"/>
          </p:nvPr>
        </p:nvSpPr>
        <p:spPr>
          <a:xfrm>
            <a:off x="311700" y="841550"/>
            <a:ext cx="8570700" cy="430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sz="1600" u="none"/>
              <a:t>Chaque pays, comme chaque famille, a un cadre juridique qui précise :</a:t>
            </a:r>
            <a:endParaRPr sz="1600"/>
          </a:p>
          <a:p>
            <a:pPr indent="-330200" lvl="0" marL="457200" rtl="0" algn="l">
              <a:lnSpc>
                <a:spcPct val="115000"/>
              </a:lnSpc>
              <a:spcBef>
                <a:spcPts val="0"/>
              </a:spcBef>
              <a:spcAft>
                <a:spcPts val="0"/>
              </a:spcAft>
              <a:buSzPts val="1600"/>
              <a:buChar char="●"/>
            </a:pPr>
            <a:r>
              <a:rPr b="1" i="0" lang="en-GB" sz="1600" u="none"/>
              <a:t>le processus politique que le budget doit suivre</a:t>
            </a:r>
            <a:r>
              <a:rPr b="0" i="0" lang="en-GB" sz="1600" u="none"/>
              <a:t> </a:t>
            </a:r>
            <a:endParaRPr sz="1600"/>
          </a:p>
          <a:p>
            <a:pPr indent="-330200" lvl="0" marL="457200" rtl="0" algn="l">
              <a:lnSpc>
                <a:spcPct val="115000"/>
              </a:lnSpc>
              <a:spcBef>
                <a:spcPts val="0"/>
              </a:spcBef>
              <a:spcAft>
                <a:spcPts val="0"/>
              </a:spcAft>
              <a:buSzPts val="1600"/>
              <a:buChar char="●"/>
            </a:pPr>
            <a:r>
              <a:rPr b="0" i="0" lang="en-GB" sz="1600" u="none"/>
              <a:t>les</a:t>
            </a:r>
            <a:r>
              <a:rPr b="1" i="0" lang="en-GB" sz="1600" u="none"/>
              <a:t> acteurs clés </a:t>
            </a:r>
            <a:r>
              <a:rPr b="0" i="0" lang="en-GB" sz="1600" u="none"/>
              <a:t>et </a:t>
            </a:r>
            <a:r>
              <a:rPr b="1" i="0" lang="en-GB" sz="1600" u="none"/>
              <a:t>leurs rôles et responsabilités</a:t>
            </a:r>
            <a:r>
              <a:rPr b="0" i="0" lang="en-GB" sz="1600" u="none"/>
              <a:t> </a:t>
            </a:r>
            <a:endParaRPr sz="1600"/>
          </a:p>
          <a:p>
            <a:pPr indent="-330200" lvl="0" marL="457200" rtl="0" algn="l">
              <a:lnSpc>
                <a:spcPct val="115000"/>
              </a:lnSpc>
              <a:spcBef>
                <a:spcPts val="0"/>
              </a:spcBef>
              <a:spcAft>
                <a:spcPts val="0"/>
              </a:spcAft>
              <a:buSzPts val="1600"/>
              <a:buChar char="●"/>
            </a:pPr>
            <a:r>
              <a:rPr b="1" i="0" lang="en-GB" sz="1600" u="none"/>
              <a:t>le format et le contenu des divers documents budgétaires</a:t>
            </a:r>
            <a:r>
              <a:rPr b="0" i="0" lang="en-GB" sz="1600" u="none"/>
              <a:t> </a:t>
            </a:r>
            <a:endParaRPr sz="1600"/>
          </a:p>
          <a:p>
            <a:pPr indent="0" lvl="0" marL="0" rtl="0" algn="l">
              <a:lnSpc>
                <a:spcPct val="115000"/>
              </a:lnSpc>
              <a:spcBef>
                <a:spcPts val="1600"/>
              </a:spcBef>
              <a:spcAft>
                <a:spcPts val="0"/>
              </a:spcAft>
              <a:buSzPts val="1400"/>
              <a:buNone/>
            </a:pPr>
            <a:r>
              <a:rPr b="0" i="0" lang="en-GB" sz="1600" u="none"/>
              <a:t>Les pays ont de nombreuses lois et réglementations qui régissent les processus d’élaboration, d’approbation, d’exécution et d’évaluation des budgets. Exemples : </a:t>
            </a:r>
            <a:endParaRPr sz="1600"/>
          </a:p>
          <a:p>
            <a:pPr indent="0" lvl="0" marL="0" rtl="0" algn="l">
              <a:lnSpc>
                <a:spcPct val="115000"/>
              </a:lnSpc>
              <a:spcBef>
                <a:spcPts val="0"/>
              </a:spcBef>
              <a:spcAft>
                <a:spcPts val="0"/>
              </a:spcAft>
              <a:buSzPts val="1400"/>
              <a:buNone/>
            </a:pPr>
            <a:r>
              <a:t/>
            </a:r>
            <a:endParaRPr sz="1600"/>
          </a:p>
          <a:p>
            <a:pPr indent="-330200" lvl="0" marL="457200" rtl="0" algn="l">
              <a:lnSpc>
                <a:spcPct val="115000"/>
              </a:lnSpc>
              <a:spcBef>
                <a:spcPts val="0"/>
              </a:spcBef>
              <a:spcAft>
                <a:spcPts val="0"/>
              </a:spcAft>
              <a:buSzPts val="1600"/>
              <a:buChar char="●"/>
            </a:pPr>
            <a:r>
              <a:rPr b="0" i="0" lang="en-GB" sz="1600" u="none"/>
              <a:t>La Constitution </a:t>
            </a:r>
            <a:endParaRPr sz="1600"/>
          </a:p>
          <a:p>
            <a:pPr indent="-330200" lvl="0" marL="457200" rtl="0" algn="l">
              <a:lnSpc>
                <a:spcPct val="115000"/>
              </a:lnSpc>
              <a:spcBef>
                <a:spcPts val="0"/>
              </a:spcBef>
              <a:spcAft>
                <a:spcPts val="0"/>
              </a:spcAft>
              <a:buSzPts val="1600"/>
              <a:buChar char="●"/>
            </a:pPr>
            <a:r>
              <a:rPr b="0" i="0" lang="en-GB" sz="1600" u="none"/>
              <a:t>Loi sur la gestion des finances publiques </a:t>
            </a:r>
            <a:endParaRPr sz="1600"/>
          </a:p>
          <a:p>
            <a:pPr indent="-330200" lvl="0" marL="457200" rtl="0" algn="l">
              <a:lnSpc>
                <a:spcPct val="115000"/>
              </a:lnSpc>
              <a:spcBef>
                <a:spcPts val="0"/>
              </a:spcBef>
              <a:spcAft>
                <a:spcPts val="0"/>
              </a:spcAft>
              <a:buSzPts val="1600"/>
              <a:buChar char="●"/>
            </a:pPr>
            <a:r>
              <a:rPr b="0" i="0" lang="en-GB" sz="1600" u="none"/>
              <a:t>Loi sur la vérification ou l’audit des finances publiques</a:t>
            </a:r>
            <a:endParaRPr sz="1600"/>
          </a:p>
          <a:p>
            <a:pPr indent="-330200" lvl="0" marL="457200" rtl="0" algn="l">
              <a:lnSpc>
                <a:spcPct val="115000"/>
              </a:lnSpc>
              <a:spcBef>
                <a:spcPts val="0"/>
              </a:spcBef>
              <a:spcAft>
                <a:spcPts val="0"/>
              </a:spcAft>
              <a:buSzPts val="1600"/>
              <a:buChar char="●"/>
            </a:pPr>
            <a:r>
              <a:rPr b="0" i="0" lang="en-GB" sz="1600" u="none"/>
              <a:t>Loi sur la passation des marchés</a:t>
            </a:r>
            <a:endParaRPr sz="16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6"/>
          <p:cNvSpPr txBox="1"/>
          <p:nvPr>
            <p:ph type="title"/>
          </p:nvPr>
        </p:nvSpPr>
        <p:spPr>
          <a:xfrm>
            <a:off x="152075" y="7467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Calendrier des politiques et budgets au Malawi </a:t>
            </a:r>
            <a:endParaRPr/>
          </a:p>
        </p:txBody>
      </p:sp>
      <p:pic>
        <p:nvPicPr>
          <p:cNvPr id="364" name="Google Shape;364;p56"/>
          <p:cNvPicPr preferRelativeResize="0"/>
          <p:nvPr/>
        </p:nvPicPr>
        <p:blipFill rotWithShape="1">
          <a:blip r:embed="rId3">
            <a:alphaModFix/>
          </a:blip>
          <a:srcRect b="0" l="0" r="0" t="0"/>
          <a:stretch/>
        </p:blipFill>
        <p:spPr>
          <a:xfrm>
            <a:off x="1823375" y="872950"/>
            <a:ext cx="6401025" cy="42173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7"/>
          <p:cNvSpPr/>
          <p:nvPr/>
        </p:nvSpPr>
        <p:spPr>
          <a:xfrm rot="5400000">
            <a:off x="6201225" y="1143175"/>
            <a:ext cx="1090800" cy="1028700"/>
          </a:xfrm>
          <a:prstGeom prst="bentArrow">
            <a:avLst>
              <a:gd fmla="val 25000" name="adj1"/>
              <a:gd fmla="val 25000" name="adj2"/>
              <a:gd fmla="val 25000" name="adj3"/>
              <a:gd fmla="val 43750" name="adj4"/>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57"/>
          <p:cNvSpPr/>
          <p:nvPr/>
        </p:nvSpPr>
        <p:spPr>
          <a:xfrm rot="10800000">
            <a:off x="6384675" y="3749025"/>
            <a:ext cx="1090800" cy="1028700"/>
          </a:xfrm>
          <a:prstGeom prst="bentArrow">
            <a:avLst>
              <a:gd fmla="val 25000" name="adj1"/>
              <a:gd fmla="val 25000" name="adj2"/>
              <a:gd fmla="val 25000" name="adj3"/>
              <a:gd fmla="val 43750" name="adj4"/>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57"/>
          <p:cNvSpPr/>
          <p:nvPr/>
        </p:nvSpPr>
        <p:spPr>
          <a:xfrm>
            <a:off x="2173225" y="1219375"/>
            <a:ext cx="1090800" cy="1028700"/>
          </a:xfrm>
          <a:prstGeom prst="bentArrow">
            <a:avLst>
              <a:gd fmla="val 25000" name="adj1"/>
              <a:gd fmla="val 25000" name="adj2"/>
              <a:gd fmla="val 25000" name="adj3"/>
              <a:gd fmla="val 43750" name="adj4"/>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57"/>
          <p:cNvSpPr/>
          <p:nvPr/>
        </p:nvSpPr>
        <p:spPr>
          <a:xfrm>
            <a:off x="3264025" y="1149475"/>
            <a:ext cx="3103200" cy="14733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Formulation du budget</a:t>
            </a:r>
            <a:endParaRPr b="1" i="0" sz="14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Calibri"/>
                <a:ea typeface="Calibri"/>
                <a:cs typeface="Calibri"/>
                <a:sym typeface="Calibri"/>
              </a:rPr>
              <a:t>L’exécutif rédige l’ébauche du budget. Documents clés : proposition de budget de l’exécutif et rapports justificatifs.</a:t>
            </a:r>
            <a:endParaRPr b="0" i="0" sz="14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Calibri"/>
                <a:ea typeface="Calibri"/>
                <a:cs typeface="Calibri"/>
                <a:sym typeface="Calibri"/>
              </a:rPr>
              <a:t> </a:t>
            </a:r>
            <a:endParaRPr b="0" i="0" sz="1400" u="none" cap="none" strike="noStrike">
              <a:solidFill>
                <a:schemeClr val="dk1"/>
              </a:solidFill>
              <a:latin typeface="Calibri"/>
              <a:ea typeface="Calibri"/>
              <a:cs typeface="Calibri"/>
              <a:sym typeface="Calibri"/>
            </a:endParaRPr>
          </a:p>
        </p:txBody>
      </p:sp>
      <p:sp>
        <p:nvSpPr>
          <p:cNvPr id="373" name="Google Shape;373;p57"/>
          <p:cNvSpPr/>
          <p:nvPr/>
        </p:nvSpPr>
        <p:spPr>
          <a:xfrm>
            <a:off x="56550" y="1789400"/>
            <a:ext cx="3717600" cy="17925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Contrôle du budget</a:t>
            </a:r>
            <a:endParaRPr b="1" i="0" sz="14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Calibri"/>
                <a:ea typeface="Calibri"/>
                <a:cs typeface="Calibri"/>
                <a:sym typeface="Calibri"/>
              </a:rPr>
              <a:t>Les comptes du budget sont audités et les conclusions de l’audit vérifiées par le pouvoir législatif, qui exige de l’exécutif qu’il corrige les anomalies éventuelles. Documents clés : rapports d’audit, rapports du comité d’audit législatif. </a:t>
            </a:r>
            <a:endParaRPr b="0" i="0" sz="1400" u="none" cap="none" strike="noStrike">
              <a:solidFill>
                <a:schemeClr val="dk1"/>
              </a:solidFill>
              <a:latin typeface="Calibri"/>
              <a:ea typeface="Calibri"/>
              <a:cs typeface="Calibri"/>
              <a:sym typeface="Calibri"/>
            </a:endParaRPr>
          </a:p>
        </p:txBody>
      </p:sp>
      <p:sp>
        <p:nvSpPr>
          <p:cNvPr id="374" name="Google Shape;374;p57"/>
          <p:cNvSpPr/>
          <p:nvPr/>
        </p:nvSpPr>
        <p:spPr>
          <a:xfrm rot="-5400000">
            <a:off x="2115050" y="3383275"/>
            <a:ext cx="1090800" cy="1028700"/>
          </a:xfrm>
          <a:prstGeom prst="bentArrow">
            <a:avLst>
              <a:gd fmla="val 25000" name="adj1"/>
              <a:gd fmla="val 25000" name="adj2"/>
              <a:gd fmla="val 25000" name="adj3"/>
              <a:gd fmla="val 43750" name="adj4"/>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57"/>
          <p:cNvSpPr/>
          <p:nvPr/>
        </p:nvSpPr>
        <p:spPr>
          <a:xfrm>
            <a:off x="5790800" y="2190425"/>
            <a:ext cx="3201600" cy="16632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Approbation du budget</a:t>
            </a:r>
            <a:endParaRPr b="1" i="0" sz="14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Calibri"/>
                <a:ea typeface="Calibri"/>
                <a:cs typeface="Calibri"/>
                <a:sym typeface="Calibri"/>
              </a:rPr>
              <a:t>Le pouvoir législatif examine le budget, y apporte des modifications, puis vote la loi de finances. Documents clés : loi de finances, rapports des comités d’examen du budget. </a:t>
            </a:r>
            <a:endParaRPr b="0" i="0" sz="1400" u="none" cap="none" strike="noStrike">
              <a:solidFill>
                <a:schemeClr val="dk1"/>
              </a:solidFill>
              <a:latin typeface="Arial"/>
              <a:ea typeface="Arial"/>
              <a:cs typeface="Arial"/>
              <a:sym typeface="Arial"/>
            </a:endParaRPr>
          </a:p>
        </p:txBody>
      </p:sp>
      <p:sp>
        <p:nvSpPr>
          <p:cNvPr id="376" name="Google Shape;376;p57"/>
          <p:cNvSpPr/>
          <p:nvPr/>
        </p:nvSpPr>
        <p:spPr>
          <a:xfrm>
            <a:off x="2971100" y="3480825"/>
            <a:ext cx="3351900" cy="1858800"/>
          </a:xfrm>
          <a:prstGeom prst="roundRect">
            <a:avLst>
              <a:gd fmla="val 16667" name="adj"/>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Calibri"/>
                <a:ea typeface="Calibri"/>
                <a:cs typeface="Calibri"/>
                <a:sym typeface="Calibri"/>
              </a:rPr>
              <a:t>Exécution du budget </a:t>
            </a:r>
            <a:endParaRPr b="1" i="0" sz="14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Calibri"/>
                <a:ea typeface="Calibri"/>
                <a:cs typeface="Calibri"/>
                <a:sym typeface="Calibri"/>
              </a:rPr>
              <a:t>L’exécutif perçoit des recettes et effectue ses dépenses conformément aux montants prévus dans la loi de finances. Documents clés : </a:t>
            </a:r>
            <a:r>
              <a:rPr b="0" i="0" lang="en-GB" sz="1400" u="none" cap="none" strike="noStrike">
                <a:solidFill>
                  <a:schemeClr val="dk1"/>
                </a:solidFill>
                <a:latin typeface="Calibri"/>
                <a:ea typeface="Calibri"/>
                <a:cs typeface="Calibri"/>
                <a:sym typeface="Calibri"/>
              </a:rPr>
              <a:t>rapports réguliers, rapports semestriels, budgets supplémentaires. </a:t>
            </a:r>
            <a:endParaRPr b="0" i="0" sz="1400" u="none" cap="none" strike="noStrike">
              <a:solidFill>
                <a:schemeClr val="dk1"/>
              </a:solidFill>
              <a:latin typeface="Arial"/>
              <a:ea typeface="Arial"/>
              <a:cs typeface="Arial"/>
              <a:sym typeface="Arial"/>
            </a:endParaRPr>
          </a:p>
        </p:txBody>
      </p:sp>
      <p:sp>
        <p:nvSpPr>
          <p:cNvPr id="377" name="Google Shape;377;p57"/>
          <p:cNvSpPr/>
          <p:nvPr/>
        </p:nvSpPr>
        <p:spPr>
          <a:xfrm>
            <a:off x="5752810" y="875587"/>
            <a:ext cx="496200" cy="4962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1</a:t>
            </a:r>
            <a:endParaRPr b="1" i="0" sz="2400" u="none" cap="none" strike="noStrike">
              <a:solidFill>
                <a:srgbClr val="000000"/>
              </a:solidFill>
              <a:latin typeface="Calibri"/>
              <a:ea typeface="Calibri"/>
              <a:cs typeface="Calibri"/>
              <a:sym typeface="Calibri"/>
            </a:endParaRPr>
          </a:p>
        </p:txBody>
      </p:sp>
      <p:sp>
        <p:nvSpPr>
          <p:cNvPr id="378" name="Google Shape;378;p57"/>
          <p:cNvSpPr/>
          <p:nvPr/>
        </p:nvSpPr>
        <p:spPr>
          <a:xfrm>
            <a:off x="8154181" y="1889085"/>
            <a:ext cx="496200" cy="4962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2</a:t>
            </a:r>
            <a:endParaRPr b="1" i="0" sz="2400" u="none" cap="none" strike="noStrike">
              <a:solidFill>
                <a:srgbClr val="000000"/>
              </a:solidFill>
              <a:latin typeface="Calibri"/>
              <a:ea typeface="Calibri"/>
              <a:cs typeface="Calibri"/>
              <a:sym typeface="Calibri"/>
            </a:endParaRPr>
          </a:p>
        </p:txBody>
      </p:sp>
      <p:sp>
        <p:nvSpPr>
          <p:cNvPr id="379" name="Google Shape;379;p57"/>
          <p:cNvSpPr/>
          <p:nvPr/>
        </p:nvSpPr>
        <p:spPr>
          <a:xfrm>
            <a:off x="5031016" y="3204930"/>
            <a:ext cx="496200" cy="4962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3</a:t>
            </a:r>
            <a:endParaRPr b="1" i="0" sz="2400" u="none" cap="none" strike="noStrike">
              <a:solidFill>
                <a:srgbClr val="000000"/>
              </a:solidFill>
              <a:latin typeface="Calibri"/>
              <a:ea typeface="Calibri"/>
              <a:cs typeface="Calibri"/>
              <a:sym typeface="Calibri"/>
            </a:endParaRPr>
          </a:p>
        </p:txBody>
      </p:sp>
      <p:sp>
        <p:nvSpPr>
          <p:cNvPr id="380" name="Google Shape;380;p57"/>
          <p:cNvSpPr/>
          <p:nvPr/>
        </p:nvSpPr>
        <p:spPr>
          <a:xfrm>
            <a:off x="1988287" y="1490358"/>
            <a:ext cx="496200" cy="496200"/>
          </a:xfrm>
          <a:prstGeom prst="ellipse">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4</a:t>
            </a:r>
            <a:endParaRPr b="1" i="0" sz="2400" u="none" cap="none" strike="noStrike">
              <a:solidFill>
                <a:srgbClr val="000000"/>
              </a:solidFill>
              <a:latin typeface="Calibri"/>
              <a:ea typeface="Calibri"/>
              <a:cs typeface="Calibri"/>
              <a:sym typeface="Calibri"/>
            </a:endParaRPr>
          </a:p>
        </p:txBody>
      </p:sp>
      <p:sp>
        <p:nvSpPr>
          <p:cNvPr id="381" name="Google Shape;381;p57"/>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Cycle budgétaire générique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8"/>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Outil 2 : Exercice de suivi budgétaire </a:t>
            </a:r>
            <a:endParaRPr/>
          </a:p>
        </p:txBody>
      </p:sp>
      <p:sp>
        <p:nvSpPr>
          <p:cNvPr id="387" name="Google Shape;387;p58"/>
          <p:cNvSpPr txBox="1"/>
          <p:nvPr>
            <p:ph idx="1" type="body"/>
          </p:nvPr>
        </p:nvSpPr>
        <p:spPr>
          <a:xfrm>
            <a:off x="311700" y="100652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800" u="none"/>
              <a:t>Exercice en petits groupes</a:t>
            </a:r>
            <a:endParaRPr b="1" sz="1800">
              <a:solidFill>
                <a:srgbClr val="000000"/>
              </a:solidFill>
            </a:endParaRPr>
          </a:p>
          <a:p>
            <a:pPr indent="0" lvl="0" marL="0" rtl="0" algn="l">
              <a:lnSpc>
                <a:spcPct val="100000"/>
              </a:lnSpc>
              <a:spcBef>
                <a:spcPts val="0"/>
              </a:spcBef>
              <a:spcAft>
                <a:spcPts val="0"/>
              </a:spcAft>
              <a:buSzPts val="1400"/>
              <a:buNone/>
            </a:pPr>
            <a:r>
              <a:t/>
            </a:r>
            <a:endParaRPr sz="1800">
              <a:solidFill>
                <a:srgbClr val="000000"/>
              </a:solidFill>
            </a:endParaRPr>
          </a:p>
          <a:p>
            <a:pPr indent="0" lvl="0" marL="0" rtl="0" algn="l">
              <a:lnSpc>
                <a:spcPct val="100000"/>
              </a:lnSpc>
              <a:spcBef>
                <a:spcPts val="0"/>
              </a:spcBef>
              <a:spcAft>
                <a:spcPts val="0"/>
              </a:spcAft>
              <a:buSzPts val="1400"/>
              <a:buNone/>
            </a:pPr>
            <a:r>
              <a:rPr b="0" i="0" lang="en-GB" sz="1800" u="none">
                <a:solidFill>
                  <a:srgbClr val="000000"/>
                </a:solidFill>
              </a:rPr>
              <a:t>(Groupes 1, 2 et 3)</a:t>
            </a:r>
            <a:endParaRPr sz="1800">
              <a:solidFill>
                <a:srgbClr val="000000"/>
              </a:solidFill>
            </a:endParaRPr>
          </a:p>
          <a:p>
            <a:pPr indent="0" lvl="0" marL="0" rtl="0" algn="l">
              <a:lnSpc>
                <a:spcPct val="100000"/>
              </a:lnSpc>
              <a:spcBef>
                <a:spcPts val="0"/>
              </a:spcBef>
              <a:spcAft>
                <a:spcPts val="0"/>
              </a:spcAft>
              <a:buSzPts val="1400"/>
              <a:buNone/>
            </a:pPr>
            <a:r>
              <a:t/>
            </a:r>
            <a:endParaRPr sz="1800">
              <a:solidFill>
                <a:srgbClr val="000000"/>
              </a:solidFill>
            </a:endParaRPr>
          </a:p>
          <a:p>
            <a:pPr indent="0" lvl="0" marL="0" rtl="0" algn="l">
              <a:lnSpc>
                <a:spcPct val="100000"/>
              </a:lnSpc>
              <a:spcBef>
                <a:spcPts val="0"/>
              </a:spcBef>
              <a:spcAft>
                <a:spcPts val="0"/>
              </a:spcAft>
              <a:buSzPts val="1400"/>
              <a:buNone/>
            </a:pPr>
            <a:r>
              <a:rPr b="0" i="0" lang="en-GB" sz="1800" u="none">
                <a:solidFill>
                  <a:srgbClr val="000000"/>
                </a:solidFill>
              </a:rPr>
              <a:t>À</a:t>
            </a:r>
            <a:r>
              <a:rPr b="1" i="0" lang="en-GB" sz="1800" u="none">
                <a:solidFill>
                  <a:srgbClr val="000000"/>
                </a:solidFill>
              </a:rPr>
              <a:t> quels mois de l’exercice comptable</a:t>
            </a:r>
            <a:r>
              <a:rPr b="0" i="0" lang="en-GB" sz="1800" u="none">
                <a:solidFill>
                  <a:srgbClr val="000000"/>
                </a:solidFill>
              </a:rPr>
              <a:t> les quatre processus clés ont-ils lieu ?</a:t>
            </a:r>
            <a:endParaRPr sz="1800">
              <a:solidFill>
                <a:srgbClr val="000000"/>
              </a:solidFill>
            </a:endParaRPr>
          </a:p>
          <a:p>
            <a:pPr indent="0" lvl="0" marL="0" rtl="0" algn="l">
              <a:lnSpc>
                <a:spcPct val="100000"/>
              </a:lnSpc>
              <a:spcBef>
                <a:spcPts val="0"/>
              </a:spcBef>
              <a:spcAft>
                <a:spcPts val="0"/>
              </a:spcAft>
              <a:buSzPts val="1400"/>
              <a:buNone/>
            </a:pPr>
            <a:r>
              <a:t/>
            </a:r>
            <a:endParaRPr sz="1800">
              <a:solidFill>
                <a:srgbClr val="000000"/>
              </a:solidFill>
            </a:endParaRPr>
          </a:p>
          <a:p>
            <a:pPr indent="0" lvl="0" marL="0" rtl="0" algn="l">
              <a:lnSpc>
                <a:spcPct val="100000"/>
              </a:lnSpc>
              <a:spcBef>
                <a:spcPts val="0"/>
              </a:spcBef>
              <a:spcAft>
                <a:spcPts val="0"/>
              </a:spcAft>
              <a:buSzPts val="1400"/>
              <a:buNone/>
            </a:pPr>
            <a:r>
              <a:rPr b="0" i="0" lang="en-GB" sz="1800" u="none">
                <a:solidFill>
                  <a:srgbClr val="000000"/>
                </a:solidFill>
              </a:rPr>
              <a:t>(Précisez aussi si le processus est </a:t>
            </a:r>
            <a:r>
              <a:rPr b="1" i="0" lang="en-GB" sz="1800" u="none">
                <a:solidFill>
                  <a:srgbClr val="000000"/>
                </a:solidFill>
              </a:rPr>
              <a:t>continu.</a:t>
            </a:r>
            <a:r>
              <a:rPr b="0" i="0" lang="en-GB" sz="1800" u="none">
                <a:solidFill>
                  <a:srgbClr val="000000"/>
                </a:solidFill>
              </a:rPr>
              <a:t>)</a:t>
            </a:r>
            <a:endParaRPr sz="1800">
              <a:solidFill>
                <a:srgbClr val="000000"/>
              </a:solidFill>
            </a:endParaRPr>
          </a:p>
          <a:p>
            <a:pPr indent="0" lvl="0" marL="0" rtl="0" algn="l">
              <a:lnSpc>
                <a:spcPct val="115000"/>
              </a:lnSpc>
              <a:spcBef>
                <a:spcPts val="0"/>
              </a:spcBef>
              <a:spcAft>
                <a:spcPts val="1600"/>
              </a:spcAft>
              <a:buSzPts val="1400"/>
              <a:buNone/>
            </a:pPr>
            <a:r>
              <a:t/>
            </a:r>
            <a:endParaRPr sz="1800"/>
          </a:p>
        </p:txBody>
      </p:sp>
      <p:pic>
        <p:nvPicPr>
          <p:cNvPr id="388" name="Google Shape;388;p58"/>
          <p:cNvPicPr preferRelativeResize="0"/>
          <p:nvPr/>
        </p:nvPicPr>
        <p:blipFill rotWithShape="1">
          <a:blip r:embed="rId3">
            <a:alphaModFix/>
          </a:blip>
          <a:srcRect b="0" l="0" r="0" t="0"/>
          <a:stretch/>
        </p:blipFill>
        <p:spPr>
          <a:xfrm>
            <a:off x="4090162" y="3677575"/>
            <a:ext cx="875025" cy="8750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9"/>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Utilisation de l’outil : Exercice de budgétisation familiale  </a:t>
            </a:r>
            <a:endParaRPr/>
          </a:p>
        </p:txBody>
      </p:sp>
      <p:pic>
        <p:nvPicPr>
          <p:cNvPr id="394" name="Google Shape;394;p59"/>
          <p:cNvPicPr preferRelativeResize="0"/>
          <p:nvPr/>
        </p:nvPicPr>
        <p:blipFill rotWithShape="1">
          <a:blip r:embed="rId3">
            <a:alphaModFix/>
          </a:blip>
          <a:srcRect b="0" l="0" r="0" t="0"/>
          <a:stretch/>
        </p:blipFill>
        <p:spPr>
          <a:xfrm>
            <a:off x="4134487" y="4209650"/>
            <a:ext cx="875025" cy="875050"/>
          </a:xfrm>
          <a:prstGeom prst="rect">
            <a:avLst/>
          </a:prstGeom>
          <a:noFill/>
          <a:ln>
            <a:noFill/>
          </a:ln>
        </p:spPr>
      </p:pic>
      <p:graphicFrame>
        <p:nvGraphicFramePr>
          <p:cNvPr id="395" name="Google Shape;395;p59"/>
          <p:cNvGraphicFramePr/>
          <p:nvPr/>
        </p:nvGraphicFramePr>
        <p:xfrm>
          <a:off x="175363" y="929325"/>
          <a:ext cx="3000000" cy="3000000"/>
        </p:xfrm>
        <a:graphic>
          <a:graphicData uri="http://schemas.openxmlformats.org/drawingml/2006/table">
            <a:tbl>
              <a:tblPr>
                <a:noFill/>
                <a:tableStyleId>{97DA9F1F-B427-4A49-87FD-F61317848C6E}</a:tableStyleId>
              </a:tblPr>
              <a:tblGrid>
                <a:gridCol w="2704275"/>
                <a:gridCol w="1370950"/>
                <a:gridCol w="3184700"/>
                <a:gridCol w="1591175"/>
              </a:tblGrid>
              <a:tr h="572525">
                <a:tc>
                  <a:txBody>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333333"/>
                          </a:solidFill>
                          <a:latin typeface="Calibri"/>
                          <a:ea typeface="Calibri"/>
                          <a:cs typeface="Calibri"/>
                          <a:sym typeface="Calibri"/>
                        </a:rPr>
                        <a:t>Nom de famille et professions</a:t>
                      </a:r>
                      <a:endParaRPr b="1" sz="16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333333"/>
                          </a:solidFill>
                          <a:latin typeface="Calibri"/>
                          <a:ea typeface="Calibri"/>
                          <a:cs typeface="Calibri"/>
                          <a:sym typeface="Calibri"/>
                        </a:rPr>
                        <a:t>Nombre d’enfants</a:t>
                      </a:r>
                      <a:endParaRPr b="1" sz="16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333333"/>
                          </a:solidFill>
                          <a:latin typeface="Calibri"/>
                          <a:ea typeface="Calibri"/>
                          <a:cs typeface="Calibri"/>
                          <a:sym typeface="Calibri"/>
                        </a:rPr>
                        <a:t>Revenu total</a:t>
                      </a:r>
                      <a:endParaRPr b="1" sz="16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333333"/>
                          </a:solidFill>
                          <a:latin typeface="Calibri"/>
                          <a:ea typeface="Calibri"/>
                          <a:cs typeface="Calibri"/>
                          <a:sym typeface="Calibri"/>
                        </a:rPr>
                        <a:t>Biens</a:t>
                      </a:r>
                      <a:endParaRPr b="1" sz="1600" u="none" cap="none" strike="noStrike">
                        <a:solidFill>
                          <a:srgbClr val="333333"/>
                        </a:solidFill>
                        <a:latin typeface="Calibri"/>
                        <a:ea typeface="Calibri"/>
                        <a:cs typeface="Calibri"/>
                        <a:sym typeface="Calibri"/>
                      </a:endParaRPr>
                    </a:p>
                  </a:txBody>
                  <a:tcPr marT="63500" marB="63500" marR="63500" marL="63500">
                    <a:solidFill>
                      <a:srgbClr val="FCE97D"/>
                    </a:solidFill>
                  </a:tcPr>
                </a:tc>
              </a:tr>
              <a:tr h="781400">
                <a:tc>
                  <a:txBody>
                    <a:bodyPr/>
                    <a:lstStyle/>
                    <a:p>
                      <a:pPr indent="0" lvl="0" marL="269875" marR="0" rtl="0" algn="l">
                        <a:lnSpc>
                          <a:spcPct val="100000"/>
                        </a:lnSpc>
                        <a:spcBef>
                          <a:spcPts val="0"/>
                        </a:spcBef>
                        <a:spcAft>
                          <a:spcPts val="0"/>
                        </a:spcAft>
                        <a:buClr>
                          <a:srgbClr val="000000"/>
                        </a:buClr>
                        <a:buSzPts val="1600"/>
                        <a:buFont typeface="Arial"/>
                        <a:buNone/>
                      </a:pPr>
                      <a:r>
                        <a:rPr b="1" i="0" lang="en-GB" sz="1600" u="none" cap="none" strike="noStrike">
                          <a:solidFill>
                            <a:srgbClr val="333333"/>
                          </a:solidFill>
                          <a:latin typeface="Calibri"/>
                          <a:ea typeface="Calibri"/>
                          <a:cs typeface="Calibri"/>
                          <a:sym typeface="Calibri"/>
                        </a:rPr>
                        <a:t>Famille Mwale</a:t>
                      </a:r>
                      <a:br>
                        <a:rPr b="1" lang="en-GB" sz="1600" u="none" cap="none" strike="noStrike">
                          <a:solidFill>
                            <a:srgbClr val="333333"/>
                          </a:solidFill>
                          <a:latin typeface="Calibri"/>
                          <a:ea typeface="Calibri"/>
                          <a:cs typeface="Calibri"/>
                          <a:sym typeface="Calibri"/>
                        </a:rPr>
                      </a:br>
                      <a:r>
                        <a:rPr b="1" i="0" lang="en-GB" sz="1600" u="none" cap="none" strike="noStrike">
                          <a:solidFill>
                            <a:srgbClr val="333333"/>
                          </a:solidFill>
                          <a:latin typeface="Calibri"/>
                          <a:ea typeface="Calibri"/>
                          <a:cs typeface="Calibri"/>
                          <a:sym typeface="Calibri"/>
                        </a:rPr>
                        <a:t>Médecin et directeur exécutif d’une société</a:t>
                      </a:r>
                      <a:endParaRPr b="1" sz="16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4</a:t>
                      </a:r>
                      <a:endParaRPr sz="16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80.000</a:t>
                      </a:r>
                      <a:endParaRPr sz="16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3 véhicules</a:t>
                      </a:r>
                      <a:endParaRPr sz="16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Propriétaires de leur maison</a:t>
                      </a:r>
                      <a:endParaRPr sz="1600" u="none" cap="none" strike="noStrike">
                        <a:solidFill>
                          <a:srgbClr val="333333"/>
                        </a:solidFill>
                        <a:latin typeface="Calibri"/>
                        <a:ea typeface="Calibri"/>
                        <a:cs typeface="Calibri"/>
                        <a:sym typeface="Calibri"/>
                      </a:endParaRPr>
                    </a:p>
                  </a:txBody>
                  <a:tcPr marT="63500" marB="63500" marR="63500" marL="63500"/>
                </a:tc>
              </a:tr>
              <a:tr h="572525">
                <a:tc>
                  <a:txBody>
                    <a:bodyPr/>
                    <a:lstStyle/>
                    <a:p>
                      <a:pPr indent="0" lvl="0" marL="269875" marR="0" rtl="0" algn="l">
                        <a:lnSpc>
                          <a:spcPct val="100000"/>
                        </a:lnSpc>
                        <a:spcBef>
                          <a:spcPts val="0"/>
                        </a:spcBef>
                        <a:spcAft>
                          <a:spcPts val="0"/>
                        </a:spcAft>
                        <a:buClr>
                          <a:srgbClr val="000000"/>
                        </a:buClr>
                        <a:buSzPts val="1600"/>
                        <a:buFont typeface="Arial"/>
                        <a:buNone/>
                      </a:pPr>
                      <a:r>
                        <a:rPr b="1" i="0" lang="en-GB" sz="1600" u="none" cap="none" strike="noStrike">
                          <a:solidFill>
                            <a:srgbClr val="333333"/>
                          </a:solidFill>
                          <a:latin typeface="Calibri"/>
                          <a:ea typeface="Calibri"/>
                          <a:cs typeface="Calibri"/>
                          <a:sym typeface="Calibri"/>
                        </a:rPr>
                        <a:t>Famille Singa </a:t>
                      </a:r>
                      <a:br>
                        <a:rPr b="1" lang="en-GB" sz="1600" u="none" cap="none" strike="noStrike">
                          <a:solidFill>
                            <a:srgbClr val="333333"/>
                          </a:solidFill>
                          <a:latin typeface="Calibri"/>
                          <a:ea typeface="Calibri"/>
                          <a:cs typeface="Calibri"/>
                          <a:sym typeface="Calibri"/>
                        </a:rPr>
                      </a:br>
                      <a:r>
                        <a:rPr b="1" i="0" lang="en-GB" sz="1600" u="none" cap="none" strike="noStrike">
                          <a:solidFill>
                            <a:srgbClr val="333333"/>
                          </a:solidFill>
                          <a:latin typeface="Calibri"/>
                          <a:ea typeface="Calibri"/>
                          <a:cs typeface="Calibri"/>
                          <a:sym typeface="Calibri"/>
                        </a:rPr>
                        <a:t>Enseignant et employée de banque</a:t>
                      </a:r>
                      <a:endParaRPr b="1" sz="16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3</a:t>
                      </a:r>
                      <a:endParaRPr sz="16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20.000</a:t>
                      </a:r>
                      <a:endParaRPr sz="16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1 véhicule</a:t>
                      </a:r>
                      <a:endParaRPr sz="16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Locataires d’une maison</a:t>
                      </a:r>
                      <a:endParaRPr sz="1600" u="none" cap="none" strike="noStrike">
                        <a:solidFill>
                          <a:srgbClr val="333333"/>
                        </a:solidFill>
                        <a:latin typeface="Calibri"/>
                        <a:ea typeface="Calibri"/>
                        <a:cs typeface="Calibri"/>
                        <a:sym typeface="Calibri"/>
                      </a:endParaRPr>
                    </a:p>
                  </a:txBody>
                  <a:tcPr marT="63500" marB="63500" marR="63500" marL="63500"/>
                </a:tc>
              </a:tr>
              <a:tr h="572525">
                <a:tc>
                  <a:txBody>
                    <a:bodyPr/>
                    <a:lstStyle/>
                    <a:p>
                      <a:pPr indent="0" lvl="0" marL="269875" marR="0" rtl="0" algn="l">
                        <a:lnSpc>
                          <a:spcPct val="100000"/>
                        </a:lnSpc>
                        <a:spcBef>
                          <a:spcPts val="0"/>
                        </a:spcBef>
                        <a:spcAft>
                          <a:spcPts val="0"/>
                        </a:spcAft>
                        <a:buClr>
                          <a:srgbClr val="000000"/>
                        </a:buClr>
                        <a:buSzPts val="1600"/>
                        <a:buFont typeface="Arial"/>
                        <a:buNone/>
                      </a:pPr>
                      <a:r>
                        <a:rPr b="1" i="0" lang="en-GB" sz="1600" u="none" cap="none" strike="noStrike">
                          <a:solidFill>
                            <a:srgbClr val="333333"/>
                          </a:solidFill>
                          <a:latin typeface="Calibri"/>
                          <a:ea typeface="Calibri"/>
                          <a:cs typeface="Calibri"/>
                          <a:sym typeface="Calibri"/>
                        </a:rPr>
                        <a:t>Famille Koffi </a:t>
                      </a:r>
                      <a:br>
                        <a:rPr b="1" lang="en-GB" sz="1600" u="none" cap="none" strike="noStrike">
                          <a:solidFill>
                            <a:srgbClr val="333333"/>
                          </a:solidFill>
                          <a:latin typeface="Calibri"/>
                          <a:ea typeface="Calibri"/>
                          <a:cs typeface="Calibri"/>
                          <a:sym typeface="Calibri"/>
                        </a:rPr>
                      </a:br>
                      <a:r>
                        <a:rPr b="1" i="0" lang="en-GB" sz="1600" u="none" cap="none" strike="noStrike">
                          <a:solidFill>
                            <a:srgbClr val="333333"/>
                          </a:solidFill>
                          <a:latin typeface="Calibri"/>
                          <a:ea typeface="Calibri"/>
                          <a:cs typeface="Calibri"/>
                          <a:sym typeface="Calibri"/>
                        </a:rPr>
                        <a:t>Employée de maison et ouvrier</a:t>
                      </a:r>
                      <a:endParaRPr b="1" sz="16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4</a:t>
                      </a:r>
                      <a:endParaRPr sz="16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700 + montants variables, en fonction de ce qu’ils gagnent à la journée</a:t>
                      </a:r>
                      <a:endParaRPr sz="16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1 vélo</a:t>
                      </a:r>
                      <a:endParaRPr sz="16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Locataires d’une maison</a:t>
                      </a:r>
                      <a:endParaRPr sz="1600" u="none" cap="none" strike="noStrike">
                        <a:solidFill>
                          <a:srgbClr val="333333"/>
                        </a:solidFill>
                        <a:latin typeface="Calibri"/>
                        <a:ea typeface="Calibri"/>
                        <a:cs typeface="Calibri"/>
                        <a:sym typeface="Calibri"/>
                      </a:endParaRPr>
                    </a:p>
                  </a:txBody>
                  <a:tcPr marT="63500" marB="63500" marR="63500" marL="63500"/>
                </a:tc>
              </a:tr>
              <a:tr h="1104100">
                <a:tc>
                  <a:txBody>
                    <a:bodyPr/>
                    <a:lstStyle/>
                    <a:p>
                      <a:pPr indent="0" lvl="0" marL="269875" marR="0" rtl="0" algn="l">
                        <a:lnSpc>
                          <a:spcPct val="100000"/>
                        </a:lnSpc>
                        <a:spcBef>
                          <a:spcPts val="0"/>
                        </a:spcBef>
                        <a:spcAft>
                          <a:spcPts val="0"/>
                        </a:spcAft>
                        <a:buClr>
                          <a:srgbClr val="000000"/>
                        </a:buClr>
                        <a:buSzPts val="1600"/>
                        <a:buFont typeface="Arial"/>
                        <a:buNone/>
                      </a:pPr>
                      <a:r>
                        <a:rPr b="1" i="0" lang="en-GB" sz="1600" u="none" cap="none" strike="noStrike">
                          <a:solidFill>
                            <a:srgbClr val="333333"/>
                          </a:solidFill>
                          <a:latin typeface="Calibri"/>
                          <a:ea typeface="Calibri"/>
                          <a:cs typeface="Calibri"/>
                          <a:sym typeface="Calibri"/>
                        </a:rPr>
                        <a:t>M. Keita</a:t>
                      </a:r>
                      <a:br>
                        <a:rPr b="1" lang="en-GB" sz="1600" u="none" cap="none" strike="noStrike">
                          <a:solidFill>
                            <a:srgbClr val="333333"/>
                          </a:solidFill>
                          <a:latin typeface="Calibri"/>
                          <a:ea typeface="Calibri"/>
                          <a:cs typeface="Calibri"/>
                          <a:sym typeface="Calibri"/>
                        </a:rPr>
                      </a:br>
                      <a:r>
                        <a:rPr b="1" i="0" lang="en-GB" sz="1600" u="none" cap="none" strike="noStrike">
                          <a:solidFill>
                            <a:srgbClr val="333333"/>
                          </a:solidFill>
                          <a:latin typeface="Calibri"/>
                          <a:ea typeface="Calibri"/>
                          <a:cs typeface="Calibri"/>
                          <a:sym typeface="Calibri"/>
                        </a:rPr>
                        <a:t>(homme célibataire)</a:t>
                      </a:r>
                      <a:br>
                        <a:rPr b="1" lang="en-GB" sz="1600" u="none" cap="none" strike="noStrike">
                          <a:solidFill>
                            <a:srgbClr val="333333"/>
                          </a:solidFill>
                          <a:latin typeface="Calibri"/>
                          <a:ea typeface="Calibri"/>
                          <a:cs typeface="Calibri"/>
                          <a:sym typeface="Calibri"/>
                        </a:rPr>
                      </a:br>
                      <a:r>
                        <a:rPr b="1" i="0" lang="en-GB" sz="1600" u="none" cap="none" strike="noStrike">
                          <a:solidFill>
                            <a:srgbClr val="333333"/>
                          </a:solidFill>
                          <a:latin typeface="Calibri"/>
                          <a:ea typeface="Calibri"/>
                          <a:cs typeface="Calibri"/>
                          <a:sym typeface="Calibri"/>
                        </a:rPr>
                        <a:t>Mécanicien</a:t>
                      </a:r>
                      <a:endParaRPr b="1" sz="16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0</a:t>
                      </a:r>
                      <a:endParaRPr sz="16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5000</a:t>
                      </a:r>
                      <a:endParaRPr sz="1600" u="none" cap="none" strike="noStrike">
                        <a:solidFill>
                          <a:srgbClr val="333333"/>
                        </a:solidFill>
                        <a:latin typeface="Calibri"/>
                        <a:ea typeface="Calibri"/>
                        <a:cs typeface="Calibri"/>
                        <a:sym typeface="Calibri"/>
                      </a:endParaRPr>
                    </a:p>
                  </a:txBody>
                  <a:tcPr marT="63500" marB="63500" marR="63500" marL="63500"/>
                </a:tc>
                <a:tc>
                  <a:txBody>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333333"/>
                          </a:solidFill>
                          <a:latin typeface="Calibri"/>
                          <a:ea typeface="Calibri"/>
                          <a:cs typeface="Calibri"/>
                          <a:sym typeface="Calibri"/>
                        </a:rPr>
                        <a:t>Locataire d’une chambre meublée</a:t>
                      </a:r>
                      <a:endParaRPr sz="1600" u="none" cap="none" strike="noStrike">
                        <a:solidFill>
                          <a:srgbClr val="333333"/>
                        </a:solidFill>
                        <a:latin typeface="Calibri"/>
                        <a:ea typeface="Calibri"/>
                        <a:cs typeface="Calibri"/>
                        <a:sym typeface="Calibri"/>
                      </a:endParaRPr>
                    </a:p>
                  </a:txBody>
                  <a:tcPr marT="63500" marB="63500" marR="63500" marL="63500"/>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60"/>
          <p:cNvSpPr txBox="1"/>
          <p:nvPr>
            <p:ph type="title"/>
          </p:nvPr>
        </p:nvSpPr>
        <p:spPr>
          <a:xfrm>
            <a:off x="311700" y="0"/>
            <a:ext cx="8520600" cy="684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Utilisation de l’outil : Étapes clés du processus de suivi budgétaire</a:t>
            </a:r>
            <a:endParaRPr/>
          </a:p>
        </p:txBody>
      </p:sp>
      <p:sp>
        <p:nvSpPr>
          <p:cNvPr id="401" name="Google Shape;401;p60"/>
          <p:cNvSpPr txBox="1"/>
          <p:nvPr>
            <p:ph idx="1" type="body"/>
          </p:nvPr>
        </p:nvSpPr>
        <p:spPr>
          <a:xfrm>
            <a:off x="93900" y="1164025"/>
            <a:ext cx="8960100" cy="3546600"/>
          </a:xfrm>
          <a:prstGeom prst="rect">
            <a:avLst/>
          </a:prstGeom>
          <a:noFill/>
          <a:ln>
            <a:noFill/>
          </a:ln>
        </p:spPr>
        <p:txBody>
          <a:bodyPr anchorCtr="0" anchor="t" bIns="91425" lIns="91425" spcFirstLastPara="1" rIns="91425" wrap="square" tIns="91425">
            <a:noAutofit/>
          </a:bodyPr>
          <a:lstStyle/>
          <a:p>
            <a:pPr indent="-289049" lvl="0" marL="269999" rtl="0" algn="l">
              <a:lnSpc>
                <a:spcPct val="100000"/>
              </a:lnSpc>
              <a:spcBef>
                <a:spcPts val="1000"/>
              </a:spcBef>
              <a:spcAft>
                <a:spcPts val="0"/>
              </a:spcAft>
              <a:buClr>
                <a:schemeClr val="dk1"/>
              </a:buClr>
              <a:buSzPts val="1800"/>
              <a:buAutoNum type="arabicPeriod"/>
            </a:pPr>
            <a:r>
              <a:rPr b="1" i="0" lang="en-GB" sz="1800" u="none">
                <a:solidFill>
                  <a:schemeClr val="dk1"/>
                </a:solidFill>
              </a:rPr>
              <a:t>Formez une équipe de suivi budgétaire : </a:t>
            </a:r>
            <a:r>
              <a:rPr b="0" i="0" lang="en-GB" sz="1800" u="none">
                <a:solidFill>
                  <a:schemeClr val="dk1"/>
                </a:solidFill>
              </a:rPr>
              <a:t>Les membres de l’équipe doivent si possible être élus par la communauté. La taille de l’équipe peut varier, mais elle se compose généralement de neuf à 14 personnes. Elle doit inclure des femmes et des hommes, et des personnes représentatives de tranches d’âges, d’origines ethniques et de rangs sociaux différents au sein de la communauté. </a:t>
            </a:r>
            <a:endParaRPr sz="1800">
              <a:solidFill>
                <a:schemeClr val="dk1"/>
              </a:solidFill>
            </a:endParaRPr>
          </a:p>
          <a:p>
            <a:pPr indent="-289049" lvl="0" marL="269999" rtl="0" algn="l">
              <a:lnSpc>
                <a:spcPct val="100000"/>
              </a:lnSpc>
              <a:spcBef>
                <a:spcPts val="1000"/>
              </a:spcBef>
              <a:spcAft>
                <a:spcPts val="0"/>
              </a:spcAft>
              <a:buClr>
                <a:schemeClr val="dk1"/>
              </a:buClr>
              <a:buSzPts val="1800"/>
              <a:buAutoNum type="arabicPeriod"/>
            </a:pPr>
            <a:r>
              <a:rPr b="1" i="0" lang="en-GB" sz="1800" u="none">
                <a:solidFill>
                  <a:schemeClr val="dk1"/>
                </a:solidFill>
              </a:rPr>
              <a:t>Documentez-vous : </a:t>
            </a:r>
            <a:r>
              <a:rPr b="0" i="0" lang="en-GB" sz="1800" u="none">
                <a:solidFill>
                  <a:schemeClr val="dk1"/>
                </a:solidFill>
              </a:rPr>
              <a:t>Quelles lois et politiques encadrent la transparence budgétaire dans votre pays ? Par exemple, il y a peut-être des lois qui stipulent que les citoyens ont le droit d’accéder aux informations concernant les budgets publics.</a:t>
            </a:r>
            <a:endParaRPr sz="1800">
              <a:solidFill>
                <a:schemeClr val="dk1"/>
              </a:solidFill>
            </a:endParaRPr>
          </a:p>
          <a:p>
            <a:pPr indent="-289049" lvl="0" marL="269999" rtl="0" algn="l">
              <a:lnSpc>
                <a:spcPct val="100000"/>
              </a:lnSpc>
              <a:spcBef>
                <a:spcPts val="1000"/>
              </a:spcBef>
              <a:spcAft>
                <a:spcPts val="0"/>
              </a:spcAft>
              <a:buClr>
                <a:schemeClr val="dk1"/>
              </a:buClr>
              <a:buSzPts val="1800"/>
              <a:buAutoNum type="arabicPeriod"/>
            </a:pPr>
            <a:r>
              <a:rPr b="1" i="0" lang="en-GB" sz="1800" u="none">
                <a:solidFill>
                  <a:schemeClr val="dk1"/>
                </a:solidFill>
              </a:rPr>
              <a:t>Forgez des liens</a:t>
            </a:r>
            <a:r>
              <a:rPr b="0" i="0" lang="en-GB" sz="1800" u="none">
                <a:solidFill>
                  <a:schemeClr val="dk1"/>
                </a:solidFill>
              </a:rPr>
              <a:t> avec des personnes travaillant au ministère ou à la municipalité concernés, ainsi qu’avec des responsables communautaires.</a:t>
            </a:r>
            <a:endParaRPr sz="1800">
              <a:solidFill>
                <a:schemeClr val="dk1"/>
              </a:solidFill>
            </a:endParaRPr>
          </a:p>
          <a:p>
            <a:pPr indent="0" lvl="0" marL="457200" rtl="0" algn="l">
              <a:lnSpc>
                <a:spcPct val="100000"/>
              </a:lnSpc>
              <a:spcBef>
                <a:spcPts val="1000"/>
              </a:spcBef>
              <a:spcAft>
                <a:spcPts val="0"/>
              </a:spcAft>
              <a:buNone/>
            </a:pPr>
            <a:r>
              <a:t/>
            </a:r>
            <a:endParaRPr sz="1800">
              <a:solidFill>
                <a:schemeClr val="dk1"/>
              </a:solidFill>
            </a:endParaRPr>
          </a:p>
          <a:p>
            <a:pPr indent="0" lvl="0" marL="457200" rtl="0" algn="l">
              <a:lnSpc>
                <a:spcPct val="100000"/>
              </a:lnSpc>
              <a:spcBef>
                <a:spcPts val="300"/>
              </a:spcBef>
              <a:spcAft>
                <a:spcPts val="0"/>
              </a:spcAft>
              <a:buSzPts val="1400"/>
              <a:buNone/>
            </a:pPr>
            <a:r>
              <a:t/>
            </a:r>
            <a:endParaRPr b="1" sz="1500">
              <a:solidFill>
                <a:schemeClr val="dk1"/>
              </a:solidFill>
            </a:endParaRPr>
          </a:p>
          <a:p>
            <a:pPr indent="0" lvl="0" marL="0" rtl="0" algn="l">
              <a:lnSpc>
                <a:spcPct val="100000"/>
              </a:lnSpc>
              <a:spcBef>
                <a:spcPts val="700"/>
              </a:spcBef>
              <a:spcAft>
                <a:spcPts val="0"/>
              </a:spcAft>
              <a:buSzPts val="1400"/>
              <a:buNone/>
            </a:pPr>
            <a:r>
              <a:t/>
            </a:r>
            <a:endParaRPr sz="1500">
              <a:solidFill>
                <a:schemeClr val="dk1"/>
              </a:solidFill>
            </a:endParaRPr>
          </a:p>
          <a:p>
            <a:pPr indent="0" lvl="0" marL="0" rtl="0" algn="l">
              <a:lnSpc>
                <a:spcPct val="100000"/>
              </a:lnSpc>
              <a:spcBef>
                <a:spcPts val="1400"/>
              </a:spcBef>
              <a:spcAft>
                <a:spcPts val="0"/>
              </a:spcAft>
              <a:buSzPts val="1400"/>
              <a:buNone/>
            </a:pPr>
            <a:r>
              <a:t/>
            </a:r>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6"/>
          <p:cNvSpPr txBox="1"/>
          <p:nvPr>
            <p:ph idx="1" type="body"/>
          </p:nvPr>
        </p:nvSpPr>
        <p:spPr>
          <a:xfrm>
            <a:off x="127075" y="936700"/>
            <a:ext cx="5988600" cy="3412800"/>
          </a:xfrm>
          <a:prstGeom prst="rect">
            <a:avLst/>
          </a:prstGeom>
          <a:noFill/>
          <a:ln>
            <a:noFill/>
          </a:ln>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SzPts val="1500"/>
              <a:buChar char="●"/>
            </a:pPr>
            <a:r>
              <a:rPr b="0" i="0" lang="en-GB" sz="1800" u="none"/>
              <a:t>L’intégration du plaidoyer dans la TEC </a:t>
            </a:r>
            <a:r>
              <a:rPr b="1" i="0" lang="en-GB" sz="1800" u="none"/>
              <a:t>améliore les résultats</a:t>
            </a:r>
            <a:r>
              <a:rPr b="0" i="0" lang="en-GB" sz="1800" u="none"/>
              <a:t> et contribue à la réalisation de changements holistiques. </a:t>
            </a:r>
            <a:endParaRPr sz="1800"/>
          </a:p>
          <a:p>
            <a:pPr indent="-323850" lvl="0" marL="457200" rtl="0" algn="l">
              <a:lnSpc>
                <a:spcPct val="100000"/>
              </a:lnSpc>
              <a:spcBef>
                <a:spcPts val="0"/>
              </a:spcBef>
              <a:spcAft>
                <a:spcPts val="0"/>
              </a:spcAft>
              <a:buSzPts val="1500"/>
              <a:buChar char="●"/>
            </a:pPr>
            <a:r>
              <a:rPr b="0" i="0" lang="en-GB" sz="1800" u="none"/>
              <a:t>Le plaidoyer dans le cadre de la transformation de l’Église et de la communauté </a:t>
            </a:r>
            <a:r>
              <a:rPr b="1" i="0" lang="en-GB" sz="1800" u="none"/>
              <a:t>intègre le plaidoyer </a:t>
            </a:r>
            <a:r>
              <a:rPr b="0" i="0" lang="en-GB" sz="1800" u="none"/>
              <a:t>dans la TEC </a:t>
            </a:r>
            <a:r>
              <a:rPr b="1" i="0" lang="en-GB" sz="1800" u="none"/>
              <a:t>en s’appuyant sur des outils de redevabilité sociale</a:t>
            </a:r>
            <a:r>
              <a:rPr b="0" i="0" lang="en-GB" sz="1800" u="none"/>
              <a:t>.</a:t>
            </a:r>
            <a:endParaRPr sz="1800"/>
          </a:p>
          <a:p>
            <a:pPr indent="-323850" lvl="0" marL="457200" rtl="0" algn="l">
              <a:lnSpc>
                <a:spcPct val="100000"/>
              </a:lnSpc>
              <a:spcBef>
                <a:spcPts val="0"/>
              </a:spcBef>
              <a:spcAft>
                <a:spcPts val="0"/>
              </a:spcAft>
              <a:buSzPts val="1500"/>
              <a:buChar char="●"/>
            </a:pPr>
            <a:r>
              <a:rPr b="0" i="0" lang="en-GB" sz="1800" u="none"/>
              <a:t>Cette approche utilise des stratégies et actions de plaidoyer qui conduisent à une bonne gouvernance et à des prestations de services rapides et transparentes de la part des gouvernements.</a:t>
            </a:r>
            <a:endParaRPr sz="1800"/>
          </a:p>
          <a:p>
            <a:pPr indent="0" lvl="0" marL="0" rtl="0" algn="l">
              <a:lnSpc>
                <a:spcPct val="115000"/>
              </a:lnSpc>
              <a:spcBef>
                <a:spcPts val="0"/>
              </a:spcBef>
              <a:spcAft>
                <a:spcPts val="1600"/>
              </a:spcAft>
              <a:buSzPts val="1400"/>
              <a:buNone/>
            </a:pPr>
            <a:r>
              <a:t/>
            </a:r>
            <a:endParaRPr sz="1800"/>
          </a:p>
        </p:txBody>
      </p:sp>
      <p:sp>
        <p:nvSpPr>
          <p:cNvPr id="89" name="Google Shape;89;p16"/>
          <p:cNvSpPr txBox="1"/>
          <p:nvPr>
            <p:ph type="title"/>
          </p:nvPr>
        </p:nvSpPr>
        <p:spPr>
          <a:xfrm>
            <a:off x="260575" y="8610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600" u="none"/>
              <a:t>Intégrer le plaidoyer dans le processus de TEC</a:t>
            </a:r>
            <a:endParaRPr sz="2600"/>
          </a:p>
        </p:txBody>
      </p:sp>
      <p:sp>
        <p:nvSpPr>
          <p:cNvPr id="90" name="Google Shape;90;p16"/>
          <p:cNvSpPr txBox="1"/>
          <p:nvPr/>
        </p:nvSpPr>
        <p:spPr>
          <a:xfrm>
            <a:off x="6157375" y="1012950"/>
            <a:ext cx="2516700" cy="282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91" name="Google Shape;91;p16"/>
          <p:cNvPicPr preferRelativeResize="0"/>
          <p:nvPr/>
        </p:nvPicPr>
        <p:blipFill rotWithShape="1">
          <a:blip r:embed="rId3">
            <a:alphaModFix/>
          </a:blip>
          <a:srcRect b="0" l="0" r="0" t="0"/>
          <a:stretch/>
        </p:blipFill>
        <p:spPr>
          <a:xfrm>
            <a:off x="7594250" y="1085325"/>
            <a:ext cx="1369300" cy="1369324"/>
          </a:xfrm>
          <a:prstGeom prst="rect">
            <a:avLst/>
          </a:prstGeom>
          <a:noFill/>
          <a:ln>
            <a:noFill/>
          </a:ln>
        </p:spPr>
      </p:pic>
      <p:pic>
        <p:nvPicPr>
          <p:cNvPr id="92" name="Google Shape;92;p16"/>
          <p:cNvPicPr preferRelativeResize="0"/>
          <p:nvPr/>
        </p:nvPicPr>
        <p:blipFill rotWithShape="1">
          <a:blip r:embed="rId4">
            <a:alphaModFix/>
          </a:blip>
          <a:srcRect b="0" l="0" r="0" t="0"/>
          <a:stretch/>
        </p:blipFill>
        <p:spPr>
          <a:xfrm>
            <a:off x="5988100" y="1085325"/>
            <a:ext cx="1369300" cy="1369300"/>
          </a:xfrm>
          <a:prstGeom prst="rect">
            <a:avLst/>
          </a:prstGeom>
          <a:noFill/>
          <a:ln>
            <a:noFill/>
          </a:ln>
        </p:spPr>
      </p:pic>
      <p:sp>
        <p:nvSpPr>
          <p:cNvPr id="93" name="Google Shape;93;p16"/>
          <p:cNvSpPr txBox="1"/>
          <p:nvPr/>
        </p:nvSpPr>
        <p:spPr>
          <a:xfrm flipH="1">
            <a:off x="7290375" y="1461125"/>
            <a:ext cx="377700" cy="47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GB" sz="2700" u="none" cap="none" strike="noStrike">
                <a:solidFill>
                  <a:schemeClr val="dk2"/>
                </a:solidFill>
                <a:latin typeface="Calibri"/>
                <a:ea typeface="Calibri"/>
                <a:cs typeface="Calibri"/>
                <a:sym typeface="Calibri"/>
              </a:rPr>
              <a:t>+</a:t>
            </a:r>
            <a:endParaRPr b="1" i="0" sz="2700" u="none" cap="none" strike="noStrike">
              <a:solidFill>
                <a:schemeClr val="dk2"/>
              </a:solidFill>
              <a:latin typeface="Calibri"/>
              <a:ea typeface="Calibri"/>
              <a:cs typeface="Calibri"/>
              <a:sym typeface="Calibri"/>
            </a:endParaRPr>
          </a:p>
        </p:txBody>
      </p:sp>
      <p:pic>
        <p:nvPicPr>
          <p:cNvPr id="94" name="Google Shape;94;p16"/>
          <p:cNvPicPr preferRelativeResize="0"/>
          <p:nvPr/>
        </p:nvPicPr>
        <p:blipFill rotWithShape="1">
          <a:blip r:embed="rId5">
            <a:alphaModFix/>
          </a:blip>
          <a:srcRect b="0" l="0" r="0" t="0"/>
          <a:stretch/>
        </p:blipFill>
        <p:spPr>
          <a:xfrm>
            <a:off x="6711400" y="2946775"/>
            <a:ext cx="1633025" cy="1633025"/>
          </a:xfrm>
          <a:prstGeom prst="rect">
            <a:avLst/>
          </a:prstGeom>
          <a:noFill/>
          <a:ln>
            <a:noFill/>
          </a:ln>
        </p:spPr>
      </p:pic>
      <p:sp>
        <p:nvSpPr>
          <p:cNvPr id="95" name="Google Shape;95;p16"/>
          <p:cNvSpPr txBox="1"/>
          <p:nvPr/>
        </p:nvSpPr>
        <p:spPr>
          <a:xfrm flipH="1">
            <a:off x="7339050" y="2405050"/>
            <a:ext cx="377700" cy="47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GB" sz="2700" u="none" cap="none" strike="noStrike">
                <a:solidFill>
                  <a:schemeClr val="dk2"/>
                </a:solidFill>
                <a:latin typeface="Calibri"/>
                <a:ea typeface="Calibri"/>
                <a:cs typeface="Calibri"/>
                <a:sym typeface="Calibri"/>
              </a:rPr>
              <a:t>=</a:t>
            </a:r>
            <a:endParaRPr b="1" i="0" sz="2700" u="none" cap="none" strike="noStrike">
              <a:solidFill>
                <a:schemeClr val="dk2"/>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61"/>
          <p:cNvSpPr txBox="1"/>
          <p:nvPr>
            <p:ph type="title"/>
          </p:nvPr>
        </p:nvSpPr>
        <p:spPr>
          <a:xfrm>
            <a:off x="311700" y="0"/>
            <a:ext cx="8520600" cy="68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2600"/>
              <a:buFont typeface="Arial"/>
              <a:buNone/>
            </a:pPr>
            <a:r>
              <a:rPr lang="en-GB"/>
              <a:t>Utilisation de l’outil : Étapes clés du processus de suivi budgétaire (continuation)</a:t>
            </a:r>
            <a:endParaRPr/>
          </a:p>
          <a:p>
            <a:pPr indent="0" lvl="0" marL="0" rtl="0" algn="l">
              <a:spcBef>
                <a:spcPts val="0"/>
              </a:spcBef>
              <a:spcAft>
                <a:spcPts val="0"/>
              </a:spcAft>
              <a:buNone/>
            </a:pPr>
            <a:r>
              <a:t/>
            </a:r>
            <a:endParaRPr/>
          </a:p>
        </p:txBody>
      </p:sp>
      <p:sp>
        <p:nvSpPr>
          <p:cNvPr id="407" name="Google Shape;407;p61"/>
          <p:cNvSpPr txBox="1"/>
          <p:nvPr>
            <p:ph idx="1" type="body"/>
          </p:nvPr>
        </p:nvSpPr>
        <p:spPr>
          <a:xfrm>
            <a:off x="311700" y="1006525"/>
            <a:ext cx="8520600" cy="3416400"/>
          </a:xfrm>
          <a:prstGeom prst="rect">
            <a:avLst/>
          </a:prstGeom>
        </p:spPr>
        <p:txBody>
          <a:bodyPr anchorCtr="0" anchor="t" bIns="91425" lIns="91425" spcFirstLastPara="1" rIns="91425" wrap="square" tIns="91425">
            <a:noAutofit/>
          </a:bodyPr>
          <a:lstStyle/>
          <a:p>
            <a:pPr indent="0" lvl="0" marL="457200" rtl="0" algn="l">
              <a:lnSpc>
                <a:spcPct val="100000"/>
              </a:lnSpc>
              <a:spcBef>
                <a:spcPts val="1000"/>
              </a:spcBef>
              <a:spcAft>
                <a:spcPts val="0"/>
              </a:spcAft>
              <a:buNone/>
            </a:pPr>
            <a:r>
              <a:t/>
            </a:r>
            <a:endParaRPr b="1" sz="1700">
              <a:solidFill>
                <a:schemeClr val="dk1"/>
              </a:solidFill>
            </a:endParaRPr>
          </a:p>
          <a:p>
            <a:pPr indent="0" lvl="0" marL="457200" rtl="0" algn="l">
              <a:lnSpc>
                <a:spcPct val="100000"/>
              </a:lnSpc>
              <a:spcBef>
                <a:spcPts val="1000"/>
              </a:spcBef>
              <a:spcAft>
                <a:spcPts val="0"/>
              </a:spcAft>
              <a:buNone/>
            </a:pPr>
            <a:r>
              <a:rPr b="1" lang="en-GB" sz="1700">
                <a:solidFill>
                  <a:schemeClr val="dk1"/>
                </a:solidFill>
              </a:rPr>
              <a:t>4. Décidez ensemble du projet que vous voulez suivre</a:t>
            </a:r>
            <a:r>
              <a:rPr lang="en-GB" sz="1700">
                <a:solidFill>
                  <a:schemeClr val="dk1"/>
                </a:solidFill>
              </a:rPr>
              <a:t>, en fonction des priorités définies à la phase d’identification et de priorisation des problèmes.</a:t>
            </a:r>
            <a:endParaRPr sz="1700">
              <a:solidFill>
                <a:schemeClr val="dk1"/>
              </a:solidFill>
            </a:endParaRPr>
          </a:p>
          <a:p>
            <a:pPr indent="-336550" lvl="1" marL="1710000" rtl="0" algn="l">
              <a:lnSpc>
                <a:spcPct val="100000"/>
              </a:lnSpc>
              <a:spcBef>
                <a:spcPts val="300"/>
              </a:spcBef>
              <a:spcAft>
                <a:spcPts val="0"/>
              </a:spcAft>
              <a:buClr>
                <a:schemeClr val="dk1"/>
              </a:buClr>
              <a:buSzPts val="1700"/>
              <a:buAutoNum type="alphaLcPeriod"/>
            </a:pPr>
            <a:r>
              <a:rPr lang="en-GB" sz="1700">
                <a:solidFill>
                  <a:schemeClr val="dk1"/>
                </a:solidFill>
              </a:rPr>
              <a:t>Recueillez les informations budgétaires nécessaires </a:t>
            </a:r>
            <a:r>
              <a:rPr b="1" lang="en-GB" sz="1700">
                <a:solidFill>
                  <a:schemeClr val="dk1"/>
                </a:solidFill>
              </a:rPr>
              <a:t>à l’aide du formulaire de suivi budgétaire.</a:t>
            </a:r>
            <a:endParaRPr b="1" sz="1700">
              <a:solidFill>
                <a:schemeClr val="dk1"/>
              </a:solidFill>
            </a:endParaRPr>
          </a:p>
          <a:p>
            <a:pPr indent="-336550" lvl="1" marL="1710000" rtl="0" algn="l">
              <a:lnSpc>
                <a:spcPct val="100000"/>
              </a:lnSpc>
              <a:spcBef>
                <a:spcPts val="300"/>
              </a:spcBef>
              <a:spcAft>
                <a:spcPts val="0"/>
              </a:spcAft>
              <a:buClr>
                <a:schemeClr val="dk1"/>
              </a:buClr>
              <a:buSzPts val="1700"/>
              <a:buAutoNum type="alphaLcPeriod"/>
            </a:pPr>
            <a:r>
              <a:rPr b="1" lang="en-GB" sz="1700">
                <a:solidFill>
                  <a:schemeClr val="dk1"/>
                </a:solidFill>
              </a:rPr>
              <a:t>Vérifiez l’exécution du budget :</a:t>
            </a:r>
            <a:r>
              <a:rPr lang="en-GB" sz="1700">
                <a:solidFill>
                  <a:schemeClr val="dk1"/>
                </a:solidFill>
              </a:rPr>
              <a:t> Le budget est-il dépensé comme prévu ?</a:t>
            </a:r>
            <a:endParaRPr sz="1700">
              <a:solidFill>
                <a:schemeClr val="dk1"/>
              </a:solidFill>
            </a:endParaRPr>
          </a:p>
          <a:p>
            <a:pPr indent="-336550" lvl="1" marL="1710000" rtl="0" algn="l">
              <a:lnSpc>
                <a:spcPct val="100000"/>
              </a:lnSpc>
              <a:spcBef>
                <a:spcPts val="300"/>
              </a:spcBef>
              <a:spcAft>
                <a:spcPts val="0"/>
              </a:spcAft>
              <a:buClr>
                <a:schemeClr val="dk1"/>
              </a:buClr>
              <a:buSzPts val="1700"/>
              <a:buAutoNum type="alphaLcPeriod"/>
            </a:pPr>
            <a:r>
              <a:rPr b="1" lang="en-GB" sz="1700">
                <a:solidFill>
                  <a:schemeClr val="dk1"/>
                </a:solidFill>
              </a:rPr>
              <a:t>Analysez toutes les informations :</a:t>
            </a:r>
            <a:r>
              <a:rPr lang="en-GB" sz="1700">
                <a:solidFill>
                  <a:schemeClr val="dk1"/>
                </a:solidFill>
              </a:rPr>
              <a:t> Est-ce que tout correspond ?</a:t>
            </a:r>
            <a:endParaRPr sz="1700">
              <a:solidFill>
                <a:schemeClr val="dk1"/>
              </a:solidFill>
            </a:endParaRPr>
          </a:p>
          <a:p>
            <a:pPr indent="-336550" lvl="1" marL="1710000" rtl="0" algn="l">
              <a:lnSpc>
                <a:spcPct val="100000"/>
              </a:lnSpc>
              <a:spcBef>
                <a:spcPts val="300"/>
              </a:spcBef>
              <a:spcAft>
                <a:spcPts val="0"/>
              </a:spcAft>
              <a:buClr>
                <a:schemeClr val="dk1"/>
              </a:buClr>
              <a:buSzPts val="1700"/>
              <a:buAutoNum type="alphaLcPeriod"/>
            </a:pPr>
            <a:r>
              <a:rPr b="1" lang="en-GB" sz="1700">
                <a:solidFill>
                  <a:schemeClr val="dk1"/>
                </a:solidFill>
              </a:rPr>
              <a:t>Donnez un retour à votre communauté</a:t>
            </a:r>
            <a:r>
              <a:rPr lang="en-GB" sz="1700">
                <a:solidFill>
                  <a:schemeClr val="dk1"/>
                </a:solidFill>
              </a:rPr>
              <a:t> et décidez de ce que vous allez faire ensuite. Rassemblez toutes vos informations et organisez une réunion communautaire pour que tout le monde puisse être informé de vos constatations et impliqué dans la suite. </a:t>
            </a:r>
            <a:endParaRPr sz="1700">
              <a:solidFill>
                <a:schemeClr val="dk1"/>
              </a:solidFill>
            </a:endParaRPr>
          </a:p>
          <a:p>
            <a:pPr indent="0" lvl="0" marL="457200" rtl="0" algn="l">
              <a:lnSpc>
                <a:spcPct val="100000"/>
              </a:lnSpc>
              <a:spcBef>
                <a:spcPts val="300"/>
              </a:spcBef>
              <a:spcAft>
                <a:spcPts val="0"/>
              </a:spcAft>
              <a:buClr>
                <a:srgbClr val="000000"/>
              </a:buClr>
              <a:buSzPts val="1400"/>
              <a:buFont typeface="Arial"/>
              <a:buNone/>
            </a:pPr>
            <a:r>
              <a:t/>
            </a:r>
            <a:endParaRPr b="1">
              <a:solidFill>
                <a:schemeClr val="dk1"/>
              </a:solidFill>
            </a:endParaRPr>
          </a:p>
          <a:p>
            <a:pPr indent="0" lvl="0" marL="0" rtl="0" algn="l">
              <a:spcBef>
                <a:spcPts val="0"/>
              </a:spcBef>
              <a:spcAft>
                <a:spcPts val="0"/>
              </a:spcAft>
              <a:buNone/>
            </a:pPr>
            <a:r>
              <a:t/>
            </a:r>
            <a:endParaRPr sz="16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62"/>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i="0" lang="en-GB" u="none"/>
              <a:t>Exemple de suivi budgétaire</a:t>
            </a:r>
            <a:endParaRPr/>
          </a:p>
        </p:txBody>
      </p:sp>
      <p:sp>
        <p:nvSpPr>
          <p:cNvPr id="413" name="Google Shape;413;p62"/>
          <p:cNvSpPr txBox="1"/>
          <p:nvPr>
            <p:ph idx="1" type="body"/>
          </p:nvPr>
        </p:nvSpPr>
        <p:spPr>
          <a:xfrm>
            <a:off x="311700" y="100652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SzPts val="1400"/>
              <a:buNone/>
            </a:pPr>
            <a:r>
              <a:t/>
            </a:r>
            <a:endParaRPr/>
          </a:p>
          <a:p>
            <a:pPr indent="0" lvl="0" marL="0" rtl="0" algn="l">
              <a:lnSpc>
                <a:spcPct val="115000"/>
              </a:lnSpc>
              <a:spcBef>
                <a:spcPts val="0"/>
              </a:spcBef>
              <a:spcAft>
                <a:spcPts val="0"/>
              </a:spcAft>
              <a:buClr>
                <a:schemeClr val="dk1"/>
              </a:buClr>
              <a:buSzPts val="1100"/>
              <a:buFont typeface="Arial"/>
              <a:buNone/>
            </a:pPr>
            <a:r>
              <a:rPr b="0" i="1" lang="en-GB" sz="2100" u="sng">
                <a:solidFill>
                  <a:schemeClr val="hlink"/>
                </a:solidFill>
                <a:latin typeface="Arial"/>
                <a:ea typeface="Arial"/>
                <a:cs typeface="Arial"/>
                <a:sym typeface="Arial"/>
                <a:hlinkClick r:id="rId3"/>
              </a:rPr>
              <a:t>CONTRÔLE DES DÉPENSES EN ZAMBIE</a:t>
            </a:r>
            <a:endParaRPr i="1" sz="2400"/>
          </a:p>
        </p:txBody>
      </p:sp>
      <p:pic>
        <p:nvPicPr>
          <p:cNvPr id="414" name="Google Shape;414;p62">
            <a:hlinkClick r:id="rId4"/>
          </p:cNvPr>
          <p:cNvPicPr preferRelativeResize="0"/>
          <p:nvPr/>
        </p:nvPicPr>
        <p:blipFill rotWithShape="1">
          <a:blip r:embed="rId5">
            <a:alphaModFix/>
          </a:blip>
          <a:srcRect b="0" l="0" r="0" t="0"/>
          <a:stretch/>
        </p:blipFill>
        <p:spPr>
          <a:xfrm>
            <a:off x="5846850" y="1739825"/>
            <a:ext cx="2441425" cy="13437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63"/>
          <p:cNvSpPr txBox="1"/>
          <p:nvPr>
            <p:ph type="title"/>
          </p:nvPr>
        </p:nvSpPr>
        <p:spPr>
          <a:xfrm>
            <a:off x="311700" y="111650"/>
            <a:ext cx="5736000" cy="713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3000"/>
              <a:buFont typeface="Arial"/>
              <a:buNone/>
            </a:pPr>
            <a:r>
              <a:rPr b="1" i="0" lang="en-GB" u="none"/>
              <a:t>Que regarder dans un budget ?</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420" name="Google Shape;420;p63"/>
          <p:cNvSpPr txBox="1"/>
          <p:nvPr>
            <p:ph idx="1" type="body"/>
          </p:nvPr>
        </p:nvSpPr>
        <p:spPr>
          <a:xfrm>
            <a:off x="99050" y="825050"/>
            <a:ext cx="8037900" cy="3597900"/>
          </a:xfrm>
          <a:prstGeom prst="rect">
            <a:avLst/>
          </a:prstGeom>
          <a:noFill/>
          <a:ln>
            <a:noFill/>
          </a:ln>
        </p:spPr>
        <p:txBody>
          <a:bodyPr anchorCtr="0" anchor="t" bIns="91425" lIns="91425" spcFirstLastPara="1" rIns="91425" wrap="square" tIns="91425">
            <a:noAutofit/>
          </a:bodyPr>
          <a:lstStyle/>
          <a:p>
            <a:pPr indent="-333375" lvl="0" marL="457200" rtl="0" algn="l">
              <a:lnSpc>
                <a:spcPct val="115000"/>
              </a:lnSpc>
              <a:spcBef>
                <a:spcPts val="0"/>
              </a:spcBef>
              <a:spcAft>
                <a:spcPts val="0"/>
              </a:spcAft>
              <a:buSzPts val="1650"/>
              <a:buChar char="●"/>
            </a:pPr>
            <a:r>
              <a:rPr b="0" i="0" lang="en-GB" sz="1650" u="none"/>
              <a:t>La répartition des montants du budget, en pourcentages, pour faire ressortir les priorités</a:t>
            </a:r>
            <a:endParaRPr sz="1650"/>
          </a:p>
          <a:p>
            <a:pPr indent="0" lvl="0" marL="914400" rtl="0" algn="l">
              <a:lnSpc>
                <a:spcPct val="115000"/>
              </a:lnSpc>
              <a:spcBef>
                <a:spcPts val="500"/>
              </a:spcBef>
              <a:spcAft>
                <a:spcPts val="0"/>
              </a:spcAft>
              <a:buSzPts val="1400"/>
              <a:buNone/>
            </a:pPr>
            <a:r>
              <a:rPr b="1" i="0" lang="en-GB" sz="1650" u="none">
                <a:solidFill>
                  <a:schemeClr val="dk1"/>
                </a:solidFill>
              </a:rPr>
              <a:t>Montant alloué / Budget total x 100 = part du budget (%)</a:t>
            </a:r>
            <a:endParaRPr sz="1650">
              <a:solidFill>
                <a:schemeClr val="dk1"/>
              </a:solidFill>
            </a:endParaRPr>
          </a:p>
          <a:p>
            <a:pPr indent="-333375" lvl="0" marL="457200" rtl="0" algn="l">
              <a:lnSpc>
                <a:spcPct val="100000"/>
              </a:lnSpc>
              <a:spcBef>
                <a:spcPts val="0"/>
              </a:spcBef>
              <a:spcAft>
                <a:spcPts val="0"/>
              </a:spcAft>
              <a:buClr>
                <a:schemeClr val="dk1"/>
              </a:buClr>
              <a:buSzPts val="1650"/>
              <a:buChar char="●"/>
            </a:pPr>
            <a:r>
              <a:rPr b="0" i="0" lang="en-GB" sz="1650" u="none">
                <a:solidFill>
                  <a:schemeClr val="dk1"/>
                </a:solidFill>
              </a:rPr>
              <a:t>Taux d’augmentation</a:t>
            </a:r>
            <a:endParaRPr sz="1650">
              <a:solidFill>
                <a:schemeClr val="dk1"/>
              </a:solidFill>
            </a:endParaRPr>
          </a:p>
          <a:p>
            <a:pPr indent="0" lvl="0" marL="914400" rtl="0" algn="l">
              <a:lnSpc>
                <a:spcPct val="115000"/>
              </a:lnSpc>
              <a:spcBef>
                <a:spcPts val="500"/>
              </a:spcBef>
              <a:spcAft>
                <a:spcPts val="0"/>
              </a:spcAft>
              <a:buSzPts val="1400"/>
              <a:buNone/>
            </a:pPr>
            <a:r>
              <a:rPr b="1" i="0" lang="en-GB" sz="1650" u="none">
                <a:solidFill>
                  <a:schemeClr val="dk1"/>
                </a:solidFill>
              </a:rPr>
              <a:t>(Montant alloué pour l’année en cours - Montant alloué l’année précédente) / Montant alloué l’année précédente x 100 = Pourcentage d’augmentation (%)</a:t>
            </a:r>
            <a:endParaRPr b="1" sz="1650">
              <a:solidFill>
                <a:schemeClr val="dk1"/>
              </a:solidFill>
            </a:endParaRPr>
          </a:p>
          <a:p>
            <a:pPr indent="-333375" lvl="0" marL="457200" rtl="0" algn="l">
              <a:lnSpc>
                <a:spcPct val="100000"/>
              </a:lnSpc>
              <a:spcBef>
                <a:spcPts val="0"/>
              </a:spcBef>
              <a:spcAft>
                <a:spcPts val="0"/>
              </a:spcAft>
              <a:buClr>
                <a:schemeClr val="dk1"/>
              </a:buClr>
              <a:buSzPts val="1650"/>
              <a:buChar char="●"/>
            </a:pPr>
            <a:r>
              <a:rPr b="0" i="0" lang="en-GB" sz="1650" u="none">
                <a:solidFill>
                  <a:schemeClr val="dk1"/>
                </a:solidFill>
              </a:rPr>
              <a:t>Le rôle de l’inflation :</a:t>
            </a:r>
            <a:endParaRPr sz="1650">
              <a:solidFill>
                <a:schemeClr val="dk1"/>
              </a:solidFill>
            </a:endParaRPr>
          </a:p>
          <a:p>
            <a:pPr indent="-333375" lvl="1" marL="1260000" rtl="0" algn="l">
              <a:lnSpc>
                <a:spcPct val="100000"/>
              </a:lnSpc>
              <a:spcBef>
                <a:spcPts val="0"/>
              </a:spcBef>
              <a:spcAft>
                <a:spcPts val="0"/>
              </a:spcAft>
              <a:buClr>
                <a:schemeClr val="dk1"/>
              </a:buClr>
              <a:buSzPts val="1650"/>
              <a:buChar char="○"/>
            </a:pPr>
            <a:r>
              <a:rPr b="0" i="0" lang="en-GB" sz="1650" u="none">
                <a:solidFill>
                  <a:schemeClr val="dk1"/>
                </a:solidFill>
              </a:rPr>
              <a:t>Comparer les tendances dans la répartition du budget au fil des années.</a:t>
            </a:r>
            <a:endParaRPr sz="1650">
              <a:solidFill>
                <a:schemeClr val="dk1"/>
              </a:solidFill>
            </a:endParaRPr>
          </a:p>
          <a:p>
            <a:pPr indent="-333375" lvl="1" marL="1260000" rtl="0" algn="l">
              <a:lnSpc>
                <a:spcPct val="100000"/>
              </a:lnSpc>
              <a:spcBef>
                <a:spcPts val="0"/>
              </a:spcBef>
              <a:spcAft>
                <a:spcPts val="0"/>
              </a:spcAft>
              <a:buClr>
                <a:schemeClr val="dk1"/>
              </a:buClr>
              <a:buSzPts val="1650"/>
              <a:buChar char="○"/>
            </a:pPr>
            <a:r>
              <a:rPr b="0" i="0" lang="en-GB" sz="1650" u="none">
                <a:solidFill>
                  <a:schemeClr val="dk1"/>
                </a:solidFill>
              </a:rPr>
              <a:t>Ne pas tenir compte de l’inflation aura un impact sur la prestation des services.</a:t>
            </a:r>
            <a:endParaRPr sz="1650">
              <a:solidFill>
                <a:schemeClr val="dk1"/>
              </a:solidFill>
            </a:endParaRPr>
          </a:p>
          <a:p>
            <a:pPr indent="-333375" lvl="1" marL="1260000" rtl="0" algn="l">
              <a:lnSpc>
                <a:spcPct val="100000"/>
              </a:lnSpc>
              <a:spcBef>
                <a:spcPts val="0"/>
              </a:spcBef>
              <a:spcAft>
                <a:spcPts val="0"/>
              </a:spcAft>
              <a:buClr>
                <a:schemeClr val="dk1"/>
              </a:buClr>
              <a:buSzPts val="1650"/>
              <a:buChar char="○"/>
            </a:pPr>
            <a:r>
              <a:rPr b="0" i="0" lang="en-GB" sz="1650" u="none">
                <a:solidFill>
                  <a:schemeClr val="dk1"/>
                </a:solidFill>
              </a:rPr>
              <a:t>L’année prochaine, les biens et services seront plus chers que cette année.</a:t>
            </a:r>
            <a:endParaRPr sz="1650">
              <a:solidFill>
                <a:schemeClr val="dk1"/>
              </a:solidFill>
            </a:endParaRPr>
          </a:p>
          <a:p>
            <a:pPr indent="-333375" lvl="1" marL="1260000" rtl="0" algn="l">
              <a:lnSpc>
                <a:spcPct val="100000"/>
              </a:lnSpc>
              <a:spcBef>
                <a:spcPts val="0"/>
              </a:spcBef>
              <a:spcAft>
                <a:spcPts val="0"/>
              </a:spcAft>
              <a:buClr>
                <a:schemeClr val="dk1"/>
              </a:buClr>
              <a:buSzPts val="1650"/>
              <a:buChar char="○"/>
            </a:pPr>
            <a:r>
              <a:rPr b="0" i="0" lang="en-GB" sz="1650" u="none">
                <a:solidFill>
                  <a:schemeClr val="dk1"/>
                </a:solidFill>
              </a:rPr>
              <a:t>Les montants du budget doivent </a:t>
            </a:r>
            <a:r>
              <a:rPr b="0" i="1" lang="en-GB" sz="1650" u="none">
                <a:solidFill>
                  <a:schemeClr val="dk1"/>
                </a:solidFill>
              </a:rPr>
              <a:t>augmenter</a:t>
            </a:r>
            <a:r>
              <a:rPr b="0" i="0" lang="en-GB" sz="1650" u="none">
                <a:solidFill>
                  <a:schemeClr val="dk1"/>
                </a:solidFill>
              </a:rPr>
              <a:t> chaque année pour permettre de fournir les mêmes services au fil des années.</a:t>
            </a:r>
            <a:endParaRPr sz="1650">
              <a:solidFill>
                <a:schemeClr val="dk1"/>
              </a:solidFill>
            </a:endParaRPr>
          </a:p>
          <a:p>
            <a:pPr indent="0" lvl="0" marL="0" rtl="0" algn="ctr">
              <a:lnSpc>
                <a:spcPct val="115000"/>
              </a:lnSpc>
              <a:spcBef>
                <a:spcPts val="0"/>
              </a:spcBef>
              <a:spcAft>
                <a:spcPts val="0"/>
              </a:spcAft>
              <a:buSzPts val="1400"/>
              <a:buNone/>
            </a:pPr>
            <a:r>
              <a:t/>
            </a:r>
            <a:endParaRPr b="1" i="1" sz="165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64"/>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Outil 2 : Étude de cas – Bolivie </a:t>
            </a:r>
            <a:endParaRPr/>
          </a:p>
        </p:txBody>
      </p:sp>
      <p:sp>
        <p:nvSpPr>
          <p:cNvPr id="426" name="Google Shape;426;p64"/>
          <p:cNvSpPr txBox="1"/>
          <p:nvPr>
            <p:ph idx="1" type="body"/>
          </p:nvPr>
        </p:nvSpPr>
        <p:spPr>
          <a:xfrm>
            <a:off x="273725" y="2112100"/>
            <a:ext cx="5515500" cy="1285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sz="1800" u="none"/>
              <a:t>Est-ce que quelqu’un se souvient du sujet abordé dans cette étude de cas ?</a:t>
            </a:r>
            <a:endParaRPr sz="1800"/>
          </a:p>
          <a:p>
            <a:pPr indent="0" lvl="0" marL="0" rtl="0" algn="l">
              <a:lnSpc>
                <a:spcPct val="100000"/>
              </a:lnSpc>
              <a:spcBef>
                <a:spcPts val="1600"/>
              </a:spcBef>
              <a:spcAft>
                <a:spcPts val="0"/>
              </a:spcAft>
              <a:buSzPts val="1400"/>
              <a:buNone/>
            </a:pPr>
            <a:r>
              <a:rPr b="1" i="0" lang="en-GB" sz="1800" u="sng">
                <a:solidFill>
                  <a:srgbClr val="007D98"/>
                </a:solidFill>
                <a:hlinkClick r:id="rId3">
                  <a:extLst>
                    <a:ext uri="{A12FA001-AC4F-418D-AE19-62706E023703}">
                      <ahyp:hlinkClr val="tx"/>
                    </a:ext>
                  </a:extLst>
                </a:hlinkClick>
              </a:rPr>
              <a:t>Le plaidoyer en Bolivie</a:t>
            </a:r>
            <a:endParaRPr sz="1800"/>
          </a:p>
        </p:txBody>
      </p:sp>
      <p:pic>
        <p:nvPicPr>
          <p:cNvPr id="427" name="Google Shape;427;p64"/>
          <p:cNvPicPr preferRelativeResize="0"/>
          <p:nvPr/>
        </p:nvPicPr>
        <p:blipFill rotWithShape="1">
          <a:blip r:embed="rId4">
            <a:alphaModFix/>
          </a:blip>
          <a:srcRect b="0" l="0" r="0" t="0"/>
          <a:stretch/>
        </p:blipFill>
        <p:spPr>
          <a:xfrm>
            <a:off x="5897400" y="1689036"/>
            <a:ext cx="3011198" cy="2051376"/>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5"/>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Recommandations supplémentaires </a:t>
            </a:r>
            <a:endParaRPr/>
          </a:p>
        </p:txBody>
      </p:sp>
      <p:sp>
        <p:nvSpPr>
          <p:cNvPr id="433" name="Google Shape;433;p65"/>
          <p:cNvSpPr txBox="1"/>
          <p:nvPr>
            <p:ph idx="1" type="body"/>
          </p:nvPr>
        </p:nvSpPr>
        <p:spPr>
          <a:xfrm>
            <a:off x="390925" y="933425"/>
            <a:ext cx="8520600" cy="34164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1000"/>
              </a:spcBef>
              <a:spcAft>
                <a:spcPts val="0"/>
              </a:spcAft>
              <a:buClr>
                <a:schemeClr val="dk1"/>
              </a:buClr>
              <a:buSzPts val="1600"/>
              <a:buChar char="●"/>
            </a:pPr>
            <a:r>
              <a:rPr b="0" i="0" lang="en-GB" sz="1600" u="none">
                <a:solidFill>
                  <a:schemeClr val="dk1"/>
                </a:solidFill>
              </a:rPr>
              <a:t>Développez vos connaissances sur le budget et les finances publiques.</a:t>
            </a:r>
            <a:endParaRPr sz="1600">
              <a:solidFill>
                <a:schemeClr val="dk1"/>
              </a:solidFill>
            </a:endParaRPr>
          </a:p>
          <a:p>
            <a:pPr indent="-330200" lvl="0" marL="457200" rtl="0" algn="l">
              <a:lnSpc>
                <a:spcPct val="100000"/>
              </a:lnSpc>
              <a:spcBef>
                <a:spcPts val="1400"/>
              </a:spcBef>
              <a:spcAft>
                <a:spcPts val="0"/>
              </a:spcAft>
              <a:buClr>
                <a:schemeClr val="dk1"/>
              </a:buClr>
              <a:buSzPts val="1600"/>
              <a:buChar char="●"/>
            </a:pPr>
            <a:r>
              <a:rPr b="0" i="0" lang="en-GB" sz="1600" u="none">
                <a:solidFill>
                  <a:schemeClr val="dk1"/>
                </a:solidFill>
              </a:rPr>
              <a:t>Faites des recherches plus approfondies avec les membres de la communauté pour bien comprendre les processus de budgétisation en vigueur au niveau local.</a:t>
            </a:r>
            <a:endParaRPr sz="1600">
              <a:solidFill>
                <a:schemeClr val="dk1"/>
              </a:solidFill>
            </a:endParaRPr>
          </a:p>
          <a:p>
            <a:pPr indent="-330200" lvl="0" marL="457200" rtl="0" algn="l">
              <a:lnSpc>
                <a:spcPct val="100000"/>
              </a:lnSpc>
              <a:spcBef>
                <a:spcPts val="1000"/>
              </a:spcBef>
              <a:spcAft>
                <a:spcPts val="0"/>
              </a:spcAft>
              <a:buClr>
                <a:schemeClr val="dk1"/>
              </a:buClr>
              <a:buSzPts val="1600"/>
              <a:buChar char="●"/>
            </a:pPr>
            <a:r>
              <a:rPr b="0" i="0" lang="en-GB" sz="1600" u="none">
                <a:solidFill>
                  <a:schemeClr val="dk1"/>
                </a:solidFill>
              </a:rPr>
              <a:t>Le but est d’obtenir des réponses aux questions clés suivantes :</a:t>
            </a:r>
            <a:endParaRPr sz="1600">
              <a:solidFill>
                <a:schemeClr val="dk1"/>
              </a:solidFill>
            </a:endParaRPr>
          </a:p>
          <a:p>
            <a:pPr indent="-330200" lvl="0" marL="914400" rtl="0" algn="l">
              <a:lnSpc>
                <a:spcPct val="100000"/>
              </a:lnSpc>
              <a:spcBef>
                <a:spcPts val="1000"/>
              </a:spcBef>
              <a:spcAft>
                <a:spcPts val="0"/>
              </a:spcAft>
              <a:buClr>
                <a:schemeClr val="dk1"/>
              </a:buClr>
              <a:buSzPts val="1600"/>
              <a:buChar char="●"/>
            </a:pPr>
            <a:r>
              <a:rPr b="0" i="0" lang="en-GB" sz="1600" u="none">
                <a:solidFill>
                  <a:schemeClr val="dk1"/>
                </a:solidFill>
              </a:rPr>
              <a:t>Quand les budgets sont-ils approuvés dans le pays, au niveau national et au niveau local ? </a:t>
            </a:r>
            <a:endParaRPr sz="1600">
              <a:solidFill>
                <a:schemeClr val="dk1"/>
              </a:solidFill>
            </a:endParaRPr>
          </a:p>
          <a:p>
            <a:pPr indent="-330200" lvl="0" marL="914400" rtl="0" algn="l">
              <a:lnSpc>
                <a:spcPct val="100000"/>
              </a:lnSpc>
              <a:spcBef>
                <a:spcPts val="1000"/>
              </a:spcBef>
              <a:spcAft>
                <a:spcPts val="0"/>
              </a:spcAft>
              <a:buClr>
                <a:schemeClr val="dk1"/>
              </a:buClr>
              <a:buSzPts val="1600"/>
              <a:buChar char="●"/>
            </a:pPr>
            <a:r>
              <a:rPr b="0" i="0" lang="en-GB" sz="1600" u="none">
                <a:solidFill>
                  <a:schemeClr val="dk1"/>
                </a:solidFill>
              </a:rPr>
              <a:t>Quel type de gouvernement est en place ? Centralisé ou décentralisé ?</a:t>
            </a:r>
            <a:endParaRPr sz="1600">
              <a:solidFill>
                <a:schemeClr val="dk1"/>
              </a:solidFill>
            </a:endParaRPr>
          </a:p>
          <a:p>
            <a:pPr indent="-330200" lvl="0" marL="914400" rtl="0" algn="l">
              <a:lnSpc>
                <a:spcPct val="100000"/>
              </a:lnSpc>
              <a:spcBef>
                <a:spcPts val="1000"/>
              </a:spcBef>
              <a:spcAft>
                <a:spcPts val="0"/>
              </a:spcAft>
              <a:buClr>
                <a:schemeClr val="dk1"/>
              </a:buClr>
              <a:buSzPts val="1600"/>
              <a:buChar char="●"/>
            </a:pPr>
            <a:r>
              <a:rPr b="0" i="0" lang="en-GB" sz="1600" u="none">
                <a:solidFill>
                  <a:schemeClr val="dk1"/>
                </a:solidFill>
              </a:rPr>
              <a:t>Quelles ressources sont envoyées aux administrations locales ?</a:t>
            </a:r>
            <a:endParaRPr sz="1600">
              <a:solidFill>
                <a:schemeClr val="dk1"/>
              </a:solidFill>
            </a:endParaRPr>
          </a:p>
          <a:p>
            <a:pPr indent="-330200" lvl="0" marL="914400" rtl="0" algn="l">
              <a:lnSpc>
                <a:spcPct val="100000"/>
              </a:lnSpc>
              <a:spcBef>
                <a:spcPts val="1000"/>
              </a:spcBef>
              <a:spcAft>
                <a:spcPts val="0"/>
              </a:spcAft>
              <a:buClr>
                <a:schemeClr val="dk1"/>
              </a:buClr>
              <a:buSzPts val="1600"/>
              <a:buChar char="●"/>
            </a:pPr>
            <a:r>
              <a:rPr b="0" i="0" lang="en-GB" sz="1600" u="none">
                <a:solidFill>
                  <a:schemeClr val="dk1"/>
                </a:solidFill>
              </a:rPr>
              <a:t>Comment les informations budgétaires peuvent-elles être consultées ?</a:t>
            </a:r>
            <a:endParaRPr sz="1600">
              <a:solidFill>
                <a:schemeClr val="dk1"/>
              </a:solidFill>
            </a:endParaRPr>
          </a:p>
          <a:p>
            <a:pPr indent="-330200" lvl="0" marL="914400" rtl="0" algn="l">
              <a:lnSpc>
                <a:spcPct val="100000"/>
              </a:lnSpc>
              <a:spcBef>
                <a:spcPts val="1000"/>
              </a:spcBef>
              <a:spcAft>
                <a:spcPts val="0"/>
              </a:spcAft>
              <a:buClr>
                <a:schemeClr val="dk1"/>
              </a:buClr>
              <a:buSzPts val="1600"/>
              <a:buChar char="●"/>
            </a:pPr>
            <a:r>
              <a:rPr b="0" i="0" lang="en-GB" sz="1600" u="none">
                <a:solidFill>
                  <a:schemeClr val="dk1"/>
                </a:solidFill>
              </a:rPr>
              <a:t>Quelles sont les dates clés pour l’allocation des budgets, les versements de fonds et les rapports budgétaires ? </a:t>
            </a:r>
            <a:endParaRPr sz="1600">
              <a:solidFill>
                <a:schemeClr val="dk1"/>
              </a:solidFill>
            </a:endParaRPr>
          </a:p>
          <a:p>
            <a:pPr indent="0" lvl="0" marL="457200" rtl="0" algn="l">
              <a:lnSpc>
                <a:spcPct val="115000"/>
              </a:lnSpc>
              <a:spcBef>
                <a:spcPts val="1000"/>
              </a:spcBef>
              <a:spcAft>
                <a:spcPts val="0"/>
              </a:spcAft>
              <a:buSzPts val="1400"/>
              <a:buNone/>
            </a:pPr>
            <a:r>
              <a:t/>
            </a:r>
            <a:endParaRPr sz="1600"/>
          </a:p>
          <a:p>
            <a:pPr indent="0" lvl="0" marL="0" rtl="0" algn="l">
              <a:lnSpc>
                <a:spcPct val="115000"/>
              </a:lnSpc>
              <a:spcBef>
                <a:spcPts val="1600"/>
              </a:spcBef>
              <a:spcAft>
                <a:spcPts val="0"/>
              </a:spcAft>
              <a:buSzPts val="1400"/>
              <a:buNone/>
            </a:pPr>
            <a:r>
              <a:t/>
            </a:r>
            <a:endParaRPr sz="1600"/>
          </a:p>
          <a:p>
            <a:pPr indent="0" lvl="0" marL="0" rtl="0" algn="l">
              <a:lnSpc>
                <a:spcPct val="115000"/>
              </a:lnSpc>
              <a:spcBef>
                <a:spcPts val="1600"/>
              </a:spcBef>
              <a:spcAft>
                <a:spcPts val="1600"/>
              </a:spcAft>
              <a:buSzPts val="1400"/>
              <a:buNone/>
            </a:pPr>
            <a:r>
              <a:t/>
            </a:r>
            <a:endParaRPr sz="16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66"/>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À lire</a:t>
            </a:r>
            <a:endParaRPr/>
          </a:p>
        </p:txBody>
      </p:sp>
      <p:sp>
        <p:nvSpPr>
          <p:cNvPr id="439" name="Google Shape;439;p66"/>
          <p:cNvSpPr txBox="1"/>
          <p:nvPr>
            <p:ph idx="1" type="body"/>
          </p:nvPr>
        </p:nvSpPr>
        <p:spPr>
          <a:xfrm>
            <a:off x="434775" y="1289975"/>
            <a:ext cx="5225100" cy="219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330200" lvl="0" marL="457200" rtl="0" algn="l">
              <a:lnSpc>
                <a:spcPct val="100000"/>
              </a:lnSpc>
              <a:spcBef>
                <a:spcPts val="700"/>
              </a:spcBef>
              <a:spcAft>
                <a:spcPts val="0"/>
              </a:spcAft>
              <a:buSzPts val="1600"/>
              <a:buAutoNum type="alphaUcPeriod"/>
            </a:pPr>
            <a:r>
              <a:rPr b="1" lang="en-GB" sz="1600" u="sng">
                <a:solidFill>
                  <a:schemeClr val="hlink"/>
                </a:solidFill>
                <a:hlinkClick r:id="rId3"/>
              </a:rPr>
              <a:t>Contrôle des dépenses gouvernementales  (suivi budgétaire)</a:t>
            </a:r>
            <a:endParaRPr sz="1600"/>
          </a:p>
          <a:p>
            <a:pPr indent="-330200" lvl="0" marL="457200" rtl="0" algn="l">
              <a:lnSpc>
                <a:spcPct val="100000"/>
              </a:lnSpc>
              <a:spcBef>
                <a:spcPts val="0"/>
              </a:spcBef>
              <a:spcAft>
                <a:spcPts val="0"/>
              </a:spcAft>
              <a:buSzPts val="1600"/>
              <a:buAutoNum type="alphaUcPeriod"/>
            </a:pPr>
            <a:r>
              <a:rPr b="1" i="0" lang="en-GB" sz="1600" u="sng">
                <a:solidFill>
                  <a:srgbClr val="007D98"/>
                </a:solidFill>
                <a:hlinkClick r:id="rId4">
                  <a:extLst>
                    <a:ext uri="{A12FA001-AC4F-418D-AE19-62706E023703}">
                      <ahyp:hlinkClr val="tx"/>
                    </a:ext>
                  </a:extLst>
                </a:hlinkClick>
              </a:rPr>
              <a:t>Budget tracking for beginners : An introductory guide</a:t>
            </a:r>
            <a:endParaRPr sz="1600"/>
          </a:p>
          <a:p>
            <a:pPr indent="-330200" lvl="0" marL="457200" rtl="0" algn="l">
              <a:lnSpc>
                <a:spcPct val="100000"/>
              </a:lnSpc>
              <a:spcBef>
                <a:spcPts val="0"/>
              </a:spcBef>
              <a:spcAft>
                <a:spcPts val="0"/>
              </a:spcAft>
              <a:buSzPts val="1600"/>
              <a:buAutoNum type="alphaUcPeriod"/>
            </a:pPr>
            <a:r>
              <a:rPr b="1" i="0" lang="en-GB" sz="1600" u="sng">
                <a:solidFill>
                  <a:srgbClr val="007D98"/>
                </a:solidFill>
                <a:hlinkClick r:id="rId5">
                  <a:extLst>
                    <a:ext uri="{A12FA001-AC4F-418D-AE19-62706E023703}">
                      <ahyp:hlinkClr val="tx"/>
                    </a:ext>
                  </a:extLst>
                </a:hlinkClick>
              </a:rPr>
              <a:t>Manual on Social Accountability: Concepts and Tools</a:t>
            </a:r>
            <a:r>
              <a:rPr b="1" i="0" lang="en-GB" sz="1600" u="sng">
                <a:solidFill>
                  <a:srgbClr val="007D98"/>
                </a:solidFill>
              </a:rPr>
              <a:t>. </a:t>
            </a:r>
            <a:r>
              <a:rPr b="0" i="0" lang="en-GB" sz="1600" u="none"/>
              <a:t>Les pages 52 à 80 expliquent de manière détaillée comment suivre un budget.</a:t>
            </a:r>
            <a:endParaRPr b="1" sz="1600">
              <a:solidFill>
                <a:schemeClr val="dk1"/>
              </a:solidFill>
            </a:endParaRPr>
          </a:p>
          <a:p>
            <a:pPr indent="-330200" lvl="0" marL="457200" rtl="0" algn="l">
              <a:lnSpc>
                <a:spcPct val="100000"/>
              </a:lnSpc>
              <a:spcBef>
                <a:spcPts val="0"/>
              </a:spcBef>
              <a:spcAft>
                <a:spcPts val="0"/>
              </a:spcAft>
              <a:buSzPts val="1600"/>
              <a:buAutoNum type="alphaUcPeriod"/>
            </a:pPr>
            <a:r>
              <a:rPr b="1" i="0" lang="en-GB" sz="1600" u="sng">
                <a:solidFill>
                  <a:srgbClr val="007D98"/>
                </a:solidFill>
                <a:hlinkClick r:id="rId6">
                  <a:extLst>
                    <a:ext uri="{A12FA001-AC4F-418D-AE19-62706E023703}">
                      <ahyp:hlinkClr val="tx"/>
                    </a:ext>
                  </a:extLst>
                </a:hlinkClick>
              </a:rPr>
              <a:t>Just and Democratic Local </a:t>
            </a:r>
            <a:br>
              <a:rPr b="1" lang="en-GB" sz="1600" u="sng">
                <a:solidFill>
                  <a:srgbClr val="007D98"/>
                </a:solidFill>
                <a:hlinkClick r:id="rId7">
                  <a:extLst>
                    <a:ext uri="{A12FA001-AC4F-418D-AE19-62706E023703}">
                      <ahyp:hlinkClr val="tx"/>
                    </a:ext>
                  </a:extLst>
                </a:hlinkClick>
              </a:rPr>
            </a:br>
            <a:r>
              <a:rPr b="1" i="0" lang="en-GB" sz="1600" u="sng">
                <a:solidFill>
                  <a:srgbClr val="007D98"/>
                </a:solidFill>
                <a:hlinkClick r:id="rId8">
                  <a:extLst>
                    <a:ext uri="{A12FA001-AC4F-418D-AE19-62706E023703}">
                      <ahyp:hlinkClr val="tx"/>
                    </a:ext>
                  </a:extLst>
                </a:hlinkClick>
              </a:rPr>
              <a:t>Governance</a:t>
            </a:r>
            <a:r>
              <a:rPr b="1" i="0" lang="en-GB" sz="1600" u="sng">
                <a:solidFill>
                  <a:srgbClr val="007D98"/>
                </a:solidFill>
              </a:rPr>
              <a:t>: Budgets</a:t>
            </a:r>
            <a:endParaRPr b="1" sz="1600">
              <a:solidFill>
                <a:srgbClr val="007D98"/>
              </a:solidFill>
            </a:endParaRPr>
          </a:p>
          <a:p>
            <a:pPr indent="-330200" lvl="0" marL="457200" rtl="0" algn="l">
              <a:lnSpc>
                <a:spcPct val="100000"/>
              </a:lnSpc>
              <a:spcBef>
                <a:spcPts val="0"/>
              </a:spcBef>
              <a:spcAft>
                <a:spcPts val="700"/>
              </a:spcAft>
              <a:buClr>
                <a:schemeClr val="dk1"/>
              </a:buClr>
              <a:buSzPts val="1600"/>
              <a:buAutoNum type="alphaUcPeriod"/>
            </a:pPr>
            <a:r>
              <a:rPr b="1" i="0" lang="en-GB" sz="1600" u="sng">
                <a:solidFill>
                  <a:srgbClr val="007D98"/>
                </a:solidFill>
                <a:hlinkClick r:id="rId9">
                  <a:extLst>
                    <a:ext uri="{A12FA001-AC4F-418D-AE19-62706E023703}">
                      <ahyp:hlinkClr val="tx"/>
                    </a:ext>
                  </a:extLst>
                </a:hlinkClick>
              </a:rPr>
              <a:t>Kenya County Budget Training Workshop Materials for Facilitators and Participants  </a:t>
            </a:r>
            <a:endParaRPr b="1" sz="1600"/>
          </a:p>
        </p:txBody>
      </p:sp>
      <p:pic>
        <p:nvPicPr>
          <p:cNvPr id="440" name="Google Shape;440;p66"/>
          <p:cNvPicPr preferRelativeResize="0"/>
          <p:nvPr/>
        </p:nvPicPr>
        <p:blipFill rotWithShape="1">
          <a:blip r:embed="rId10">
            <a:alphaModFix/>
          </a:blip>
          <a:srcRect b="0" l="0" r="0" t="0"/>
          <a:stretch/>
        </p:blipFill>
        <p:spPr>
          <a:xfrm>
            <a:off x="5915938" y="1409463"/>
            <a:ext cx="2447925" cy="24479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67"/>
          <p:cNvSpPr txBox="1"/>
          <p:nvPr>
            <p:ph type="ctrTitle"/>
          </p:nvPr>
        </p:nvSpPr>
        <p:spPr>
          <a:xfrm>
            <a:off x="357150" y="1214500"/>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GB" sz="4500" u="none"/>
              <a:t>Journalisme citoyen </a:t>
            </a:r>
            <a:endParaRPr sz="4500"/>
          </a:p>
        </p:txBody>
      </p:sp>
      <p:sp>
        <p:nvSpPr>
          <p:cNvPr id="446" name="Google Shape;446;p67"/>
          <p:cNvSpPr txBox="1"/>
          <p:nvPr>
            <p:ph idx="1" type="subTitle"/>
          </p:nvPr>
        </p:nvSpPr>
        <p:spPr>
          <a:xfrm>
            <a:off x="996150" y="2175400"/>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GB" u="none"/>
              <a:t>Outil 3</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68"/>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Out</a:t>
            </a:r>
            <a:r>
              <a:rPr lang="en-GB"/>
              <a:t>il 3 : Qu’est-ce que l’outil de journalisme citoyen ?</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452" name="Google Shape;452;p68"/>
          <p:cNvSpPr txBox="1"/>
          <p:nvPr>
            <p:ph idx="1" type="body"/>
          </p:nvPr>
        </p:nvSpPr>
        <p:spPr>
          <a:xfrm>
            <a:off x="273150" y="1029650"/>
            <a:ext cx="82512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u="none"/>
              <a:t>On parle de journalisme citoyen quand des citoyens ordinaires, sans expérience du journalisme, décident de créer des contenus pour un public particulier à l’aide d’un smartphone équipé d’une fonction d’enregistrement vidéo et audio, et de les partager avec leur communauté ou le reste du monde via des médias sociaux ou traditionnels.</a:t>
            </a:r>
            <a:endParaRPr/>
          </a:p>
          <a:p>
            <a:pPr indent="0" lvl="0" marL="0" rtl="0" algn="l">
              <a:lnSpc>
                <a:spcPct val="115000"/>
              </a:lnSpc>
              <a:spcBef>
                <a:spcPts val="1600"/>
              </a:spcBef>
              <a:spcAft>
                <a:spcPts val="0"/>
              </a:spcAft>
              <a:buSzPts val="1400"/>
              <a:buNone/>
            </a:pPr>
            <a:r>
              <a:rPr b="0" i="0" lang="en-GB" u="none"/>
              <a:t>Les contenus créés par des citoyens-journalistes mettent souvent en avant des communautés et des problèmes négligés par les médias traditionnels. Le journalisme citoyen :</a:t>
            </a:r>
            <a:endParaRPr/>
          </a:p>
          <a:p>
            <a:pPr indent="-317500" lvl="0" marL="457200" rtl="0" algn="l">
              <a:lnSpc>
                <a:spcPct val="115000"/>
              </a:lnSpc>
              <a:spcBef>
                <a:spcPts val="1600"/>
              </a:spcBef>
              <a:spcAft>
                <a:spcPts val="0"/>
              </a:spcAft>
              <a:buSzPts val="1400"/>
              <a:buChar char="●"/>
            </a:pPr>
            <a:r>
              <a:rPr b="0" i="0" lang="en-GB" u="none"/>
              <a:t>peut être fait par n’importe quel citoyen</a:t>
            </a:r>
            <a:endParaRPr/>
          </a:p>
          <a:p>
            <a:pPr indent="-317500" lvl="0" marL="457200" rtl="0" algn="l">
              <a:lnSpc>
                <a:spcPct val="115000"/>
              </a:lnSpc>
              <a:spcBef>
                <a:spcPts val="0"/>
              </a:spcBef>
              <a:spcAft>
                <a:spcPts val="0"/>
              </a:spcAft>
              <a:buSzPts val="1400"/>
              <a:buChar char="●"/>
            </a:pPr>
            <a:r>
              <a:rPr b="0" i="0" lang="en-GB" u="none"/>
              <a:t>met en lumière des sujets non couverts par les grands médias</a:t>
            </a:r>
            <a:endParaRPr/>
          </a:p>
          <a:p>
            <a:pPr indent="-317500" lvl="0" marL="457200" rtl="0" algn="l">
              <a:lnSpc>
                <a:spcPct val="115000"/>
              </a:lnSpc>
              <a:spcBef>
                <a:spcPts val="0"/>
              </a:spcBef>
              <a:spcAft>
                <a:spcPts val="0"/>
              </a:spcAft>
              <a:buSzPts val="1400"/>
              <a:buChar char="●"/>
            </a:pPr>
            <a:r>
              <a:rPr b="0" i="0" lang="en-GB" u="none"/>
              <a:t>est un moyen pour les citoyens d’agir et de se faire </a:t>
            </a:r>
            <a:endParaRPr/>
          </a:p>
          <a:p>
            <a:pPr indent="0" lvl="0" marL="457200" rtl="0" algn="l">
              <a:lnSpc>
                <a:spcPct val="115000"/>
              </a:lnSpc>
              <a:spcBef>
                <a:spcPts val="0"/>
              </a:spcBef>
              <a:spcAft>
                <a:spcPts val="0"/>
              </a:spcAft>
              <a:buNone/>
            </a:pPr>
            <a:r>
              <a:rPr b="0" i="0" lang="en-GB" u="none"/>
              <a:t>entendre</a:t>
            </a:r>
            <a:endParaRPr/>
          </a:p>
          <a:p>
            <a:pPr indent="-317500" lvl="0" marL="457200" rtl="0" algn="l">
              <a:lnSpc>
                <a:spcPct val="115000"/>
              </a:lnSpc>
              <a:spcBef>
                <a:spcPts val="0"/>
              </a:spcBef>
              <a:spcAft>
                <a:spcPts val="0"/>
              </a:spcAft>
              <a:buSzPts val="1400"/>
              <a:buChar char="●"/>
            </a:pPr>
            <a:r>
              <a:rPr b="0" i="0" lang="en-GB" u="none"/>
              <a:t>permet aux citoyens de recueillir, d’analyser et </a:t>
            </a:r>
            <a:br>
              <a:rPr lang="en-GB"/>
            </a:br>
            <a:r>
              <a:rPr b="0" i="0" lang="en-GB" u="none"/>
              <a:t>de communiquer des informations à un public.</a:t>
            </a:r>
            <a:endParaRPr/>
          </a:p>
          <a:p>
            <a:pPr indent="0" lvl="0" marL="45720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pic>
        <p:nvPicPr>
          <p:cNvPr id="453" name="Google Shape;453;p68"/>
          <p:cNvPicPr preferRelativeResize="0"/>
          <p:nvPr/>
        </p:nvPicPr>
        <p:blipFill rotWithShape="1">
          <a:blip r:embed="rId3">
            <a:alphaModFix/>
          </a:blip>
          <a:srcRect b="0" l="0" r="0" t="0"/>
          <a:stretch/>
        </p:blipFill>
        <p:spPr>
          <a:xfrm>
            <a:off x="6111525" y="2315625"/>
            <a:ext cx="2847325" cy="16633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69"/>
          <p:cNvSpPr txBox="1"/>
          <p:nvPr>
            <p:ph idx="1" type="body"/>
          </p:nvPr>
        </p:nvSpPr>
        <p:spPr>
          <a:xfrm>
            <a:off x="4243125" y="907000"/>
            <a:ext cx="4762800" cy="329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sz="1900" u="none"/>
              <a:t>Fournir une représentation essentielle à des groupes marginalisés vivant dans des zones où les médias traditionnels ne vont pas (dites « media-dark » en anglais) et renforcer la cohésion sociale et culturelle de la communauté locale.</a:t>
            </a:r>
            <a:endParaRPr sz="1900"/>
          </a:p>
          <a:p>
            <a:pPr indent="0" lvl="0" marL="0" rtl="0" algn="l">
              <a:lnSpc>
                <a:spcPct val="115000"/>
              </a:lnSpc>
              <a:spcBef>
                <a:spcPts val="1600"/>
              </a:spcBef>
              <a:spcAft>
                <a:spcPts val="0"/>
              </a:spcAft>
              <a:buSzPts val="1400"/>
              <a:buNone/>
            </a:pPr>
            <a:r>
              <a:rPr b="0" i="0" lang="en-GB" sz="1900" u="none"/>
              <a:t>Cet outil peut être utilisé à tous les niveaux de gouvernance où il existe une demande (côté citoyens) et une offre (côté gouvernement). </a:t>
            </a:r>
            <a:endParaRPr sz="1900"/>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sp>
        <p:nvSpPr>
          <p:cNvPr id="459" name="Google Shape;459;p69"/>
          <p:cNvSpPr txBox="1"/>
          <p:nvPr>
            <p:ph type="title"/>
          </p:nvPr>
        </p:nvSpPr>
        <p:spPr>
          <a:xfrm>
            <a:off x="439475" y="1735056"/>
            <a:ext cx="2966100" cy="88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Outil 3 : But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70"/>
          <p:cNvSpPr txBox="1"/>
          <p:nvPr>
            <p:ph idx="1" type="body"/>
          </p:nvPr>
        </p:nvSpPr>
        <p:spPr>
          <a:xfrm>
            <a:off x="4303775" y="268250"/>
            <a:ext cx="4433400" cy="3780600"/>
          </a:xfrm>
          <a:prstGeom prst="rect">
            <a:avLst/>
          </a:prstGeom>
          <a:noFill/>
          <a:ln>
            <a:noFill/>
          </a:ln>
        </p:spPr>
        <p:txBody>
          <a:bodyPr anchorCtr="0" anchor="t" bIns="91425" lIns="91425" spcFirstLastPara="1" rIns="91425" wrap="square" tIns="91425">
            <a:noAutofit/>
          </a:bodyPr>
          <a:lstStyle/>
          <a:p>
            <a:pPr indent="-314325" lvl="0" marL="457200" rtl="0" algn="l">
              <a:lnSpc>
                <a:spcPct val="100000"/>
              </a:lnSpc>
              <a:spcBef>
                <a:spcPts val="0"/>
              </a:spcBef>
              <a:spcAft>
                <a:spcPts val="0"/>
              </a:spcAft>
              <a:buClr>
                <a:schemeClr val="dk1"/>
              </a:buClr>
              <a:buSzPts val="1350"/>
              <a:buFont typeface="Noto Sans Symbols"/>
              <a:buChar char="●"/>
            </a:pPr>
            <a:r>
              <a:rPr b="1" i="0" lang="en-GB" sz="1350" u="none">
                <a:solidFill>
                  <a:schemeClr val="dk1"/>
                </a:solidFill>
              </a:rPr>
              <a:t>Il promeut la liberté d’expression et les intérêts des citoyens : </a:t>
            </a:r>
            <a:r>
              <a:rPr b="0" i="0" lang="en-GB" sz="1350" u="none">
                <a:solidFill>
                  <a:schemeClr val="dk1"/>
                </a:solidFill>
              </a:rPr>
              <a:t>les contenus créés par des citoyens-journalistes reflètent ce qui se passe dans les communautés locales. Le journalisme citoyen fonctionne comme « une chaîne d’information alternative qui permet de relayer des informations politiquement sensibles et favorise l’établissement d’une sphère publique en ligne, donnant aux citoyens ordinaires la possibilité de faire entendre leur voix ». </a:t>
            </a:r>
            <a:endParaRPr sz="1350">
              <a:solidFill>
                <a:schemeClr val="dk1"/>
              </a:solidFill>
            </a:endParaRPr>
          </a:p>
          <a:p>
            <a:pPr indent="-314325" lvl="0" marL="457200" rtl="0" algn="l">
              <a:lnSpc>
                <a:spcPct val="100000"/>
              </a:lnSpc>
              <a:spcBef>
                <a:spcPts val="700"/>
              </a:spcBef>
              <a:spcAft>
                <a:spcPts val="0"/>
              </a:spcAft>
              <a:buClr>
                <a:schemeClr val="dk1"/>
              </a:buClr>
              <a:buSzPts val="1350"/>
              <a:buFont typeface="Noto Sans Symbols"/>
              <a:buChar char="●"/>
            </a:pPr>
            <a:r>
              <a:rPr b="1" i="0" lang="en-GB" sz="1350" u="none">
                <a:solidFill>
                  <a:schemeClr val="dk1"/>
                </a:solidFill>
              </a:rPr>
              <a:t>Il sert de passerelle entre les citoyens et les décideurs politiques : </a:t>
            </a:r>
            <a:r>
              <a:rPr b="0" i="0" lang="en-GB" sz="1350" u="none">
                <a:solidFill>
                  <a:schemeClr val="dk1"/>
                </a:solidFill>
              </a:rPr>
              <a:t>une fois que les citoyens-journalistes sont correctement formés, ils deviennent des sources d’information fiables pour leur communauté, et peuvent servir de passerelle entre les citoyens et les décideurs.</a:t>
            </a:r>
            <a:endParaRPr sz="1350">
              <a:solidFill>
                <a:schemeClr val="dk1"/>
              </a:solidFill>
            </a:endParaRPr>
          </a:p>
          <a:p>
            <a:pPr indent="-314325" lvl="0" marL="457200" rtl="0" algn="l">
              <a:lnSpc>
                <a:spcPct val="100000"/>
              </a:lnSpc>
              <a:spcBef>
                <a:spcPts val="700"/>
              </a:spcBef>
              <a:spcAft>
                <a:spcPts val="0"/>
              </a:spcAft>
              <a:buClr>
                <a:schemeClr val="dk1"/>
              </a:buClr>
              <a:buSzPts val="1350"/>
              <a:buFont typeface="Noto Sans Symbols"/>
              <a:buChar char="●"/>
            </a:pPr>
            <a:r>
              <a:rPr b="1" i="0" lang="en-GB" sz="1350" u="none">
                <a:solidFill>
                  <a:schemeClr val="dk1"/>
                </a:solidFill>
              </a:rPr>
              <a:t>Il permet de vérifier des faits : </a:t>
            </a:r>
            <a:r>
              <a:rPr b="0" i="0" lang="en-GB" sz="1350" u="none">
                <a:solidFill>
                  <a:schemeClr val="dk1"/>
                </a:solidFill>
              </a:rPr>
              <a:t>il peut notamment jouer un rôle important pour trouver et vérifier certaines informations dans des situations chaotiques.</a:t>
            </a:r>
            <a:endParaRPr sz="1350">
              <a:solidFill>
                <a:schemeClr val="dk1"/>
              </a:solidFill>
            </a:endParaRPr>
          </a:p>
          <a:p>
            <a:pPr indent="-314325" lvl="0" marL="457200" rtl="0" algn="l">
              <a:lnSpc>
                <a:spcPct val="100000"/>
              </a:lnSpc>
              <a:spcBef>
                <a:spcPts val="700"/>
              </a:spcBef>
              <a:spcAft>
                <a:spcPts val="0"/>
              </a:spcAft>
              <a:buClr>
                <a:schemeClr val="dk1"/>
              </a:buClr>
              <a:buSzPts val="1350"/>
              <a:buFont typeface="Noto Sans Symbols"/>
              <a:buChar char="●"/>
            </a:pPr>
            <a:r>
              <a:rPr b="0" i="0" lang="en-GB" sz="1350" u="none">
                <a:solidFill>
                  <a:schemeClr val="dk1"/>
                </a:solidFill>
              </a:rPr>
              <a:t>Les moyens employés par les citoyens-journalistes coûtent moins cher, et ils sont efficaces et faciles à utiliser.</a:t>
            </a:r>
            <a:endParaRPr b="1" sz="1350">
              <a:solidFill>
                <a:schemeClr val="dk1"/>
              </a:solidFill>
            </a:endParaRPr>
          </a:p>
          <a:p>
            <a:pPr indent="0" lvl="0" marL="457200" rtl="0" algn="l">
              <a:lnSpc>
                <a:spcPct val="115000"/>
              </a:lnSpc>
              <a:spcBef>
                <a:spcPts val="700"/>
              </a:spcBef>
              <a:spcAft>
                <a:spcPts val="0"/>
              </a:spcAft>
              <a:buSzPts val="1400"/>
              <a:buNone/>
            </a:pPr>
            <a:r>
              <a:t/>
            </a:r>
            <a:endParaRPr b="1" sz="1350"/>
          </a:p>
          <a:p>
            <a:pPr indent="0" lvl="0" marL="0" rtl="0" algn="l">
              <a:lnSpc>
                <a:spcPct val="115000"/>
              </a:lnSpc>
              <a:spcBef>
                <a:spcPts val="1600"/>
              </a:spcBef>
              <a:spcAft>
                <a:spcPts val="1600"/>
              </a:spcAft>
              <a:buSzPts val="1400"/>
              <a:buNone/>
            </a:pPr>
            <a:r>
              <a:t/>
            </a:r>
            <a:endParaRPr sz="1350"/>
          </a:p>
        </p:txBody>
      </p:sp>
      <p:sp>
        <p:nvSpPr>
          <p:cNvPr id="465" name="Google Shape;465;p70"/>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Outil 3 : Forces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ph type="ctrTitle"/>
          </p:nvPr>
        </p:nvSpPr>
        <p:spPr>
          <a:xfrm>
            <a:off x="357150" y="1305675"/>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GB" u="none"/>
              <a:t>Introduction </a:t>
            </a:r>
            <a:endParaRPr/>
          </a:p>
        </p:txBody>
      </p:sp>
      <p:sp>
        <p:nvSpPr>
          <p:cNvPr id="101" name="Google Shape;101;p17"/>
          <p:cNvSpPr txBox="1"/>
          <p:nvPr>
            <p:ph idx="1" type="subTitle"/>
          </p:nvPr>
        </p:nvSpPr>
        <p:spPr>
          <a:xfrm>
            <a:off x="996150" y="2266575"/>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GB" u="none"/>
              <a:t>Qu’est-ce que la redevabilité sociale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71"/>
          <p:cNvSpPr txBox="1"/>
          <p:nvPr>
            <p:ph idx="1" type="body"/>
          </p:nvPr>
        </p:nvSpPr>
        <p:spPr>
          <a:xfrm>
            <a:off x="4339050" y="210475"/>
            <a:ext cx="4397400" cy="37401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b="1" i="0" lang="en-GB" u="none"/>
              <a:t>Les personnes les plus touchées risquent ne jamais pouvoir faire entendre leur voix :</a:t>
            </a:r>
            <a:r>
              <a:rPr b="0" i="0" lang="en-GB" u="none"/>
              <a:t> car dans certains cas, les citoyens-journalistes ont un public limité. </a:t>
            </a:r>
            <a:endParaRPr/>
          </a:p>
          <a:p>
            <a:pPr indent="-317500" lvl="0" marL="457200" rtl="0" algn="l">
              <a:lnSpc>
                <a:spcPct val="115000"/>
              </a:lnSpc>
              <a:spcBef>
                <a:spcPts val="0"/>
              </a:spcBef>
              <a:spcAft>
                <a:spcPts val="0"/>
              </a:spcAft>
              <a:buSzPts val="1400"/>
              <a:buChar char="●"/>
            </a:pPr>
            <a:r>
              <a:rPr b="0" i="0" lang="en-GB" u="none"/>
              <a:t>Les politiciens, journalistes, citoyens et universitaires n’acceptent parfois que ce qu’ils considèrent ou ressentent comme vrai, en s’appuyant sur leurs intérêts personnels ou sur des leviers émotionnels. Dans l’ère de la post-vérité, toutes les activités journalistiques sont confrontées à ce défi éthique.</a:t>
            </a:r>
            <a:endParaRPr/>
          </a:p>
          <a:p>
            <a:pPr indent="-317500" lvl="0" marL="457200" rtl="0" algn="l">
              <a:lnSpc>
                <a:spcPct val="115000"/>
              </a:lnSpc>
              <a:spcBef>
                <a:spcPts val="0"/>
              </a:spcBef>
              <a:spcAft>
                <a:spcPts val="0"/>
              </a:spcAft>
              <a:buSzPts val="1400"/>
              <a:buChar char="●"/>
            </a:pPr>
            <a:r>
              <a:rPr b="1" i="0" lang="en-GB" u="none"/>
              <a:t>Il peut manquer d’autorégulation ou ne pas respecter des normes éthiques,</a:t>
            </a:r>
            <a:r>
              <a:rPr b="0" i="0" lang="en-GB" u="none"/>
              <a:t> ce qui peut conduire à la diffusion de fausses informations.</a:t>
            </a:r>
            <a:endParaRPr/>
          </a:p>
          <a:p>
            <a:pPr indent="-317500" lvl="0" marL="457200" rtl="0" algn="l">
              <a:lnSpc>
                <a:spcPct val="115000"/>
              </a:lnSpc>
              <a:spcBef>
                <a:spcPts val="0"/>
              </a:spcBef>
              <a:spcAft>
                <a:spcPts val="0"/>
              </a:spcAft>
              <a:buSzPts val="1400"/>
              <a:buChar char="●"/>
            </a:pPr>
            <a:r>
              <a:rPr b="1" i="0" lang="en-GB" u="none"/>
              <a:t>Le citoyen-journaliste peut faire l’objet de menaces :</a:t>
            </a:r>
            <a:r>
              <a:rPr b="0" i="0" lang="en-GB" u="none"/>
              <a:t> des risques peuvent porter sur sa sécurité physique (agression, enlèvement, emprisonnement ou exécution extrajudiciaire) ou numérique (cyberharcèlement, surveillance numérique, absence de moyens de communication sûrs).</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sp>
        <p:nvSpPr>
          <p:cNvPr id="471" name="Google Shape;471;p71"/>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Outil 3 : Limites</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72"/>
          <p:cNvSpPr txBox="1"/>
          <p:nvPr>
            <p:ph type="title"/>
          </p:nvPr>
        </p:nvSpPr>
        <p:spPr>
          <a:xfrm>
            <a:off x="311700" y="111650"/>
            <a:ext cx="8780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Outil 3 : Le journalisme citoyen dans votre processus de TEC </a:t>
            </a:r>
            <a:endParaRPr/>
          </a:p>
          <a:p>
            <a:pPr indent="0" lvl="0" marL="0" rtl="0" algn="l">
              <a:lnSpc>
                <a:spcPct val="100000"/>
              </a:lnSpc>
              <a:spcBef>
                <a:spcPts val="0"/>
              </a:spcBef>
              <a:spcAft>
                <a:spcPts val="0"/>
              </a:spcAft>
              <a:buSzPts val="2600"/>
              <a:buNone/>
            </a:pPr>
            <a:r>
              <a:rPr b="0" i="0" lang="en-GB" u="none"/>
              <a:t> </a:t>
            </a:r>
            <a:endParaRPr/>
          </a:p>
        </p:txBody>
      </p:sp>
      <p:graphicFrame>
        <p:nvGraphicFramePr>
          <p:cNvPr id="477" name="Google Shape;477;p72"/>
          <p:cNvGraphicFramePr/>
          <p:nvPr/>
        </p:nvGraphicFramePr>
        <p:xfrm>
          <a:off x="222275" y="1244500"/>
          <a:ext cx="3000000" cy="3000000"/>
        </p:xfrm>
        <a:graphic>
          <a:graphicData uri="http://schemas.openxmlformats.org/drawingml/2006/table">
            <a:tbl>
              <a:tblPr>
                <a:noFill/>
                <a:tableStyleId>{A52ABC72-A031-46A4-843B-BFF45FCCC68E}</a:tableStyleId>
              </a:tblPr>
              <a:tblGrid>
                <a:gridCol w="1771700"/>
                <a:gridCol w="1915275"/>
                <a:gridCol w="2919375"/>
                <a:gridCol w="2093100"/>
              </a:tblGrid>
              <a:tr h="671175">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Approche de TEC</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PMEC</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Umoja/Parivartan/Unidos</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Sangsangai</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r>
              <a:tr h="12657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r h="10202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pic>
        <p:nvPicPr>
          <p:cNvPr id="478" name="Google Shape;478;p72"/>
          <p:cNvPicPr preferRelativeResize="0"/>
          <p:nvPr/>
        </p:nvPicPr>
        <p:blipFill rotWithShape="1">
          <a:blip r:embed="rId3">
            <a:alphaModFix/>
          </a:blip>
          <a:srcRect b="0" l="0" r="0" t="0"/>
          <a:stretch/>
        </p:blipFill>
        <p:spPr>
          <a:xfrm>
            <a:off x="4134487" y="4268450"/>
            <a:ext cx="875025" cy="8750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73"/>
          <p:cNvSpPr txBox="1"/>
          <p:nvPr>
            <p:ph type="title"/>
          </p:nvPr>
        </p:nvSpPr>
        <p:spPr>
          <a:xfrm>
            <a:off x="311700" y="-92950"/>
            <a:ext cx="8780100" cy="77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700" u="none"/>
              <a:t>Outil 3 : Le journalisme citoyen dans votre processus de TEC (résumé)</a:t>
            </a:r>
            <a:endParaRPr sz="2700"/>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rPr b="0" i="0" lang="en-GB" u="none"/>
              <a:t> </a:t>
            </a:r>
            <a:endParaRPr/>
          </a:p>
        </p:txBody>
      </p:sp>
      <p:sp>
        <p:nvSpPr>
          <p:cNvPr id="484" name="Google Shape;484;p73"/>
          <p:cNvSpPr txBox="1"/>
          <p:nvPr/>
        </p:nvSpPr>
        <p:spPr>
          <a:xfrm>
            <a:off x="100775" y="965875"/>
            <a:ext cx="9043200" cy="113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434343"/>
                </a:solidFill>
                <a:latin typeface="Calibri"/>
                <a:ea typeface="Calibri"/>
                <a:cs typeface="Calibri"/>
                <a:sym typeface="Calibri"/>
              </a:rPr>
              <a:t>L’idéal est que les communautés et l’Église utilisent cet outil après avoir réalisé leur évaluation des besoins, identifié les problèmes et opportunités au sein de la communauté, et commencé à mobiliser des ressources afin de résoudre les problèmes. Si certains des problèmes identifiés et priorisés concernent la délivrance de services publics, cet outil peut être utilisé pour recueillir des preuves de l’ampleur du problème, sensibiliser la communauté, et même demander directement aux responsables ce qu’ils font pour résoudre ce problème.</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p:txBody>
      </p:sp>
      <p:graphicFrame>
        <p:nvGraphicFramePr>
          <p:cNvPr id="485" name="Google Shape;485;p73"/>
          <p:cNvGraphicFramePr/>
          <p:nvPr/>
        </p:nvGraphicFramePr>
        <p:xfrm>
          <a:off x="262825" y="2379000"/>
          <a:ext cx="3000000" cy="3000000"/>
        </p:xfrm>
        <a:graphic>
          <a:graphicData uri="http://schemas.openxmlformats.org/drawingml/2006/table">
            <a:tbl>
              <a:tblPr>
                <a:noFill/>
                <a:tableStyleId>{97DA9F1F-B427-4A49-87FD-F61317848C6E}</a:tableStyleId>
              </a:tblPr>
              <a:tblGrid>
                <a:gridCol w="1796275"/>
                <a:gridCol w="2195475"/>
                <a:gridCol w="2682375"/>
                <a:gridCol w="2105975"/>
              </a:tblGrid>
              <a:tr h="190500">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Approche de TEC</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PMEC</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Umoja/Parivartan/Unidos</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Sangsangai</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r>
              <a:tr h="190500">
                <a:tc>
                  <a:txBody>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333333"/>
                          </a:solidFill>
                          <a:latin typeface="Calibri"/>
                          <a:ea typeface="Calibri"/>
                          <a:cs typeface="Calibri"/>
                          <a:sym typeface="Calibri"/>
                        </a:rPr>
                        <a:t>Quand l’outil de journalisme citoyen peut être introduit </a:t>
                      </a:r>
                      <a:endParaRPr sz="15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Phase 2 :</a:t>
                      </a:r>
                      <a:r>
                        <a:rPr b="0" i="0" lang="en-GB" sz="1500" u="none" cap="none" strike="noStrike">
                          <a:solidFill>
                            <a:srgbClr val="333333"/>
                          </a:solidFill>
                          <a:latin typeface="Calibri"/>
                          <a:ea typeface="Calibri"/>
                          <a:cs typeface="Calibri"/>
                          <a:sym typeface="Calibri"/>
                        </a:rPr>
                        <a:t> </a:t>
                      </a:r>
                      <a:br>
                        <a:rPr lang="en-GB" sz="1500" u="none" cap="none" strike="noStrike">
                          <a:solidFill>
                            <a:srgbClr val="333333"/>
                          </a:solidFill>
                          <a:latin typeface="Calibri"/>
                          <a:ea typeface="Calibri"/>
                          <a:cs typeface="Calibri"/>
                          <a:sym typeface="Calibri"/>
                        </a:rPr>
                      </a:br>
                      <a:r>
                        <a:rPr b="0" i="0" lang="en-GB" sz="1500" u="none" cap="none" strike="noStrike">
                          <a:solidFill>
                            <a:srgbClr val="333333"/>
                          </a:solidFill>
                          <a:latin typeface="Calibri"/>
                          <a:ea typeface="Calibri"/>
                          <a:cs typeface="Calibri"/>
                          <a:sym typeface="Calibri"/>
                        </a:rPr>
                        <a:t>La description de l’Église et de la communauté</a:t>
                      </a:r>
                      <a:endParaRPr sz="15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Phase 3 :</a:t>
                      </a:r>
                      <a:r>
                        <a:rPr b="0" i="0" lang="en-GB" sz="1500" u="none" cap="none" strike="noStrike">
                          <a:solidFill>
                            <a:srgbClr val="333333"/>
                          </a:solidFill>
                          <a:latin typeface="Calibri"/>
                          <a:ea typeface="Calibri"/>
                          <a:cs typeface="Calibri"/>
                          <a:sym typeface="Calibri"/>
                        </a:rPr>
                        <a:t> </a:t>
                      </a:r>
                      <a:br>
                        <a:rPr lang="en-GB" sz="1500" u="none" cap="none" strike="noStrike">
                          <a:solidFill>
                            <a:srgbClr val="333333"/>
                          </a:solidFill>
                          <a:latin typeface="Calibri"/>
                          <a:ea typeface="Calibri"/>
                          <a:cs typeface="Calibri"/>
                          <a:sym typeface="Calibri"/>
                        </a:rPr>
                      </a:br>
                      <a:r>
                        <a:rPr b="0" i="0" lang="en-GB" sz="1500" u="none" cap="none" strike="noStrike">
                          <a:solidFill>
                            <a:srgbClr val="333333"/>
                          </a:solidFill>
                          <a:latin typeface="Calibri"/>
                          <a:ea typeface="Calibri"/>
                          <a:cs typeface="Calibri"/>
                          <a:sym typeface="Calibri"/>
                        </a:rPr>
                        <a:t>La collecte des informations </a:t>
                      </a:r>
                      <a:endParaRPr sz="15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Phase 4 :</a:t>
                      </a:r>
                      <a:r>
                        <a:rPr b="0" i="0" lang="en-GB" sz="1500" u="none" cap="none" strike="noStrike">
                          <a:solidFill>
                            <a:srgbClr val="333333"/>
                          </a:solidFill>
                          <a:latin typeface="Calibri"/>
                          <a:ea typeface="Calibri"/>
                          <a:cs typeface="Calibri"/>
                          <a:sym typeface="Calibri"/>
                        </a:rPr>
                        <a:t> </a:t>
                      </a:r>
                      <a:br>
                        <a:rPr lang="en-GB" sz="1500" u="none" cap="none" strike="noStrike">
                          <a:solidFill>
                            <a:srgbClr val="333333"/>
                          </a:solidFill>
                          <a:latin typeface="Calibri"/>
                          <a:ea typeface="Calibri"/>
                          <a:cs typeface="Calibri"/>
                          <a:sym typeface="Calibri"/>
                        </a:rPr>
                      </a:br>
                      <a:r>
                        <a:rPr b="0" i="0" lang="en-GB" sz="1500" u="none" cap="none" strike="noStrike">
                          <a:solidFill>
                            <a:srgbClr val="333333"/>
                          </a:solidFill>
                          <a:latin typeface="Calibri"/>
                          <a:ea typeface="Calibri"/>
                          <a:cs typeface="Calibri"/>
                          <a:sym typeface="Calibri"/>
                        </a:rPr>
                        <a:t>L’analyse des informations</a:t>
                      </a:r>
                      <a:endParaRPr sz="15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Phase 5 :</a:t>
                      </a:r>
                      <a:r>
                        <a:rPr b="0" i="0" lang="en-GB" sz="1500" u="none" cap="none" strike="noStrike">
                          <a:solidFill>
                            <a:srgbClr val="333333"/>
                          </a:solidFill>
                          <a:latin typeface="Calibri"/>
                          <a:ea typeface="Calibri"/>
                          <a:cs typeface="Calibri"/>
                          <a:sym typeface="Calibri"/>
                        </a:rPr>
                        <a:t> </a:t>
                      </a:r>
                      <a:br>
                        <a:rPr lang="en-GB" sz="1500" u="none" cap="none" strike="noStrike">
                          <a:solidFill>
                            <a:srgbClr val="333333"/>
                          </a:solidFill>
                          <a:latin typeface="Calibri"/>
                          <a:ea typeface="Calibri"/>
                          <a:cs typeface="Calibri"/>
                          <a:sym typeface="Calibri"/>
                        </a:rPr>
                      </a:br>
                      <a:r>
                        <a:rPr b="0" i="0" lang="en-GB" sz="1500" u="none" cap="none" strike="noStrike">
                          <a:solidFill>
                            <a:srgbClr val="333333"/>
                          </a:solidFill>
                          <a:latin typeface="Calibri"/>
                          <a:ea typeface="Calibri"/>
                          <a:cs typeface="Calibri"/>
                          <a:sym typeface="Calibri"/>
                        </a:rPr>
                        <a:t>Les décisions</a:t>
                      </a:r>
                      <a:endParaRPr sz="15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Étape 2 : </a:t>
                      </a:r>
                      <a:r>
                        <a:rPr b="0" i="0" lang="en-GB" sz="1500" u="none" cap="none" strike="noStrike">
                          <a:solidFill>
                            <a:srgbClr val="333333"/>
                          </a:solidFill>
                          <a:latin typeface="Calibri"/>
                          <a:ea typeface="Calibri"/>
                          <a:cs typeface="Calibri"/>
                          <a:sym typeface="Calibri"/>
                        </a:rPr>
                        <a:t>Élaboration d’une vision avec la communauté</a:t>
                      </a:r>
                      <a:endParaRPr b="1" sz="15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Étape 3 :</a:t>
                      </a:r>
                      <a:r>
                        <a:rPr b="0" i="0" lang="en-GB" sz="1500" u="none" cap="none" strike="noStrike">
                          <a:solidFill>
                            <a:srgbClr val="333333"/>
                          </a:solidFill>
                          <a:latin typeface="Calibri"/>
                          <a:ea typeface="Calibri"/>
                          <a:cs typeface="Calibri"/>
                          <a:sym typeface="Calibri"/>
                        </a:rPr>
                        <a:t> Faire des rêves et planifier l’action</a:t>
                      </a:r>
                      <a:endParaRPr sz="15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Étape 4 :</a:t>
                      </a:r>
                      <a:r>
                        <a:rPr b="0" i="0" lang="en-GB" sz="1500" u="none" cap="none" strike="noStrike">
                          <a:solidFill>
                            <a:srgbClr val="333333"/>
                          </a:solidFill>
                          <a:latin typeface="Calibri"/>
                          <a:ea typeface="Calibri"/>
                          <a:cs typeface="Calibri"/>
                          <a:sym typeface="Calibri"/>
                        </a:rPr>
                        <a:t> Passer à l’action</a:t>
                      </a:r>
                      <a:endParaRPr sz="15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3</a:t>
                      </a:r>
                      <a:r>
                        <a:rPr b="1" baseline="30000" i="0" lang="en-GB" sz="1500" u="none" cap="none" strike="noStrike">
                          <a:solidFill>
                            <a:srgbClr val="333333"/>
                          </a:solidFill>
                          <a:latin typeface="Calibri"/>
                          <a:ea typeface="Calibri"/>
                          <a:cs typeface="Calibri"/>
                          <a:sym typeface="Calibri"/>
                        </a:rPr>
                        <a:t>e</a:t>
                      </a:r>
                      <a:r>
                        <a:rPr b="1" i="0" lang="en-GB" sz="1500" u="none" cap="none" strike="noStrike">
                          <a:solidFill>
                            <a:srgbClr val="333333"/>
                          </a:solidFill>
                          <a:latin typeface="Calibri"/>
                          <a:ea typeface="Calibri"/>
                          <a:cs typeface="Calibri"/>
                          <a:sym typeface="Calibri"/>
                        </a:rPr>
                        <a:t> cycle :</a:t>
                      </a:r>
                      <a:r>
                        <a:rPr b="0" i="0" lang="en-GB" sz="1500" u="none" cap="none" strike="noStrike">
                          <a:solidFill>
                            <a:srgbClr val="333333"/>
                          </a:solidFill>
                          <a:latin typeface="Calibri"/>
                          <a:ea typeface="Calibri"/>
                          <a:cs typeface="Calibri"/>
                          <a:sym typeface="Calibri"/>
                        </a:rPr>
                        <a:t> La communauté</a:t>
                      </a:r>
                      <a:endParaRPr sz="15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74"/>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Outil 3 : Étapes clés du processus de journalisme citoyen</a:t>
            </a:r>
            <a:endParaRPr/>
          </a:p>
        </p:txBody>
      </p:sp>
      <p:sp>
        <p:nvSpPr>
          <p:cNvPr id="491" name="Google Shape;491;p74"/>
          <p:cNvSpPr txBox="1"/>
          <p:nvPr>
            <p:ph idx="1" type="body"/>
          </p:nvPr>
        </p:nvSpPr>
        <p:spPr>
          <a:xfrm>
            <a:off x="311700" y="1177600"/>
            <a:ext cx="8456700" cy="2790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sz="1600">
              <a:solidFill>
                <a:schemeClr val="dk1"/>
              </a:solidFill>
            </a:endParaRPr>
          </a:p>
          <a:p>
            <a:pPr indent="-330200" lvl="0" marL="457200" rtl="0" algn="l">
              <a:lnSpc>
                <a:spcPct val="100000"/>
              </a:lnSpc>
              <a:spcBef>
                <a:spcPts val="700"/>
              </a:spcBef>
              <a:spcAft>
                <a:spcPts val="0"/>
              </a:spcAft>
              <a:buClr>
                <a:schemeClr val="dk1"/>
              </a:buClr>
              <a:buSzPts val="1600"/>
              <a:buAutoNum type="arabicPeriod"/>
            </a:pPr>
            <a:r>
              <a:rPr b="0" i="0" lang="en-GB" sz="1600" u="none">
                <a:solidFill>
                  <a:schemeClr val="dk1"/>
                </a:solidFill>
              </a:rPr>
              <a:t>Choisissez votre sujet à partir de la cartographie des besoins de la communauté effectuée pendant le processus de TEC. Cela vous permettra d’avoir le soutien de la communauté et un certain degré de protection en tant que citoyen-journaliste (voir atteintes à la sécurité physique et numérique dans la partie « Limites » ci-dessus).</a:t>
            </a:r>
            <a:endParaRPr sz="1600">
              <a:solidFill>
                <a:schemeClr val="dk1"/>
              </a:solidFill>
            </a:endParaRPr>
          </a:p>
          <a:p>
            <a:pPr indent="0" lvl="0" marL="0" rtl="0" algn="l">
              <a:lnSpc>
                <a:spcPct val="100000"/>
              </a:lnSpc>
              <a:spcBef>
                <a:spcPts val="0"/>
              </a:spcBef>
              <a:spcAft>
                <a:spcPts val="0"/>
              </a:spcAft>
              <a:buSzPts val="1400"/>
              <a:buNone/>
            </a:pPr>
            <a:r>
              <a:t/>
            </a:r>
            <a:endParaRPr sz="1600">
              <a:solidFill>
                <a:schemeClr val="dk1"/>
              </a:solidFill>
            </a:endParaRPr>
          </a:p>
          <a:p>
            <a:pPr indent="-330200" lvl="0" marL="457200" rtl="0" algn="l">
              <a:lnSpc>
                <a:spcPct val="100000"/>
              </a:lnSpc>
              <a:spcBef>
                <a:spcPts val="0"/>
              </a:spcBef>
              <a:spcAft>
                <a:spcPts val="0"/>
              </a:spcAft>
              <a:buClr>
                <a:schemeClr val="dk1"/>
              </a:buClr>
              <a:buSzPts val="1600"/>
              <a:buAutoNum type="arabicPeriod"/>
            </a:pPr>
            <a:r>
              <a:rPr b="0" i="0" lang="en-GB" sz="1600" u="none">
                <a:solidFill>
                  <a:schemeClr val="dk1"/>
                </a:solidFill>
              </a:rPr>
              <a:t>Documentez-vous sur vos droits en tant que citoyen-journaliste. Il y a deux questions importantes auxquelles vous devrez répondre avant d’utiliser cet outil : </a:t>
            </a:r>
            <a:endParaRPr sz="1600">
              <a:solidFill>
                <a:schemeClr val="dk1"/>
              </a:solidFill>
            </a:endParaRPr>
          </a:p>
          <a:p>
            <a:pPr indent="-330200" lvl="1" marL="914400" rtl="0" algn="l">
              <a:lnSpc>
                <a:spcPct val="100000"/>
              </a:lnSpc>
              <a:spcBef>
                <a:spcPts val="0"/>
              </a:spcBef>
              <a:spcAft>
                <a:spcPts val="0"/>
              </a:spcAft>
              <a:buClr>
                <a:schemeClr val="dk1"/>
              </a:buClr>
              <a:buSzPts val="1600"/>
              <a:buAutoNum type="alphaLcPeriod"/>
            </a:pPr>
            <a:r>
              <a:rPr b="0" i="0" lang="en-GB" sz="1600" u="none">
                <a:solidFill>
                  <a:schemeClr val="dk1"/>
                </a:solidFill>
              </a:rPr>
              <a:t>Existe-t-il une loi sur le droit à l’information ? </a:t>
            </a:r>
            <a:endParaRPr sz="1600">
              <a:solidFill>
                <a:schemeClr val="dk1"/>
              </a:solidFill>
            </a:endParaRPr>
          </a:p>
          <a:p>
            <a:pPr indent="-330200" lvl="1" marL="914400" rtl="0" algn="l">
              <a:lnSpc>
                <a:spcPct val="100000"/>
              </a:lnSpc>
              <a:spcBef>
                <a:spcPts val="0"/>
              </a:spcBef>
              <a:spcAft>
                <a:spcPts val="0"/>
              </a:spcAft>
              <a:buClr>
                <a:schemeClr val="dk1"/>
              </a:buClr>
              <a:buSzPts val="1600"/>
              <a:buAutoNum type="alphaLcPeriod"/>
            </a:pPr>
            <a:r>
              <a:rPr b="0" i="0" lang="en-GB" sz="1600" u="none">
                <a:solidFill>
                  <a:schemeClr val="dk1"/>
                </a:solidFill>
              </a:rPr>
              <a:t>Y a-t-il d’autres lois qui peuvent favoriser l’accès aux informations dont vous avez besoin et dans le format que vous voulez, par exemple un enregistrement vidéo ?</a:t>
            </a:r>
            <a:endParaRPr sz="1600">
              <a:solidFill>
                <a:schemeClr val="dk1"/>
              </a:solidFill>
            </a:endParaRPr>
          </a:p>
          <a:p>
            <a:pPr indent="0" lvl="0" marL="0" rtl="0" algn="l">
              <a:lnSpc>
                <a:spcPct val="100000"/>
              </a:lnSpc>
              <a:spcBef>
                <a:spcPts val="700"/>
              </a:spcBef>
              <a:spcAft>
                <a:spcPts val="0"/>
              </a:spcAft>
              <a:buSzPts val="1400"/>
              <a:buNone/>
            </a:pPr>
            <a:r>
              <a:t/>
            </a:r>
            <a:endParaRPr sz="1700">
              <a:solidFill>
                <a:schemeClr val="dk1"/>
              </a:solidFill>
            </a:endParaRPr>
          </a:p>
          <a:p>
            <a:pPr indent="0" lvl="0" marL="0" rtl="0" algn="l">
              <a:lnSpc>
                <a:spcPct val="100000"/>
              </a:lnSpc>
              <a:spcBef>
                <a:spcPts val="1400"/>
              </a:spcBef>
              <a:spcAft>
                <a:spcPts val="0"/>
              </a:spcAft>
              <a:buSzPts val="1400"/>
              <a:buNone/>
            </a:pPr>
            <a:r>
              <a:t/>
            </a:r>
            <a:endParaRPr sz="16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75"/>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Outil 3 : Étapes clés du processus de journalisme citoyen</a:t>
            </a:r>
            <a:endParaRPr/>
          </a:p>
        </p:txBody>
      </p:sp>
      <p:sp>
        <p:nvSpPr>
          <p:cNvPr id="497" name="Google Shape;497;p75"/>
          <p:cNvSpPr txBox="1"/>
          <p:nvPr>
            <p:ph idx="1" type="body"/>
          </p:nvPr>
        </p:nvSpPr>
        <p:spPr>
          <a:xfrm>
            <a:off x="311700" y="600575"/>
            <a:ext cx="7301100" cy="309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sz="1500">
              <a:solidFill>
                <a:schemeClr val="dk1"/>
              </a:solidFill>
            </a:endParaRPr>
          </a:p>
          <a:p>
            <a:pPr indent="0" lvl="0" marL="0" rtl="0" algn="l">
              <a:lnSpc>
                <a:spcPct val="100000"/>
              </a:lnSpc>
              <a:spcBef>
                <a:spcPts val="700"/>
              </a:spcBef>
              <a:spcAft>
                <a:spcPts val="0"/>
              </a:spcAft>
              <a:buSzPts val="1400"/>
              <a:buNone/>
            </a:pPr>
            <a:r>
              <a:rPr b="0" i="0" lang="en-GB" sz="1500" u="none">
                <a:solidFill>
                  <a:schemeClr val="dk1"/>
                </a:solidFill>
              </a:rPr>
              <a:t>3.	Soyez un citoyen-journaliste responsable qui opère dans le respect de règles éthiques :</a:t>
            </a:r>
            <a:endParaRPr sz="1500">
              <a:solidFill>
                <a:schemeClr val="dk1"/>
              </a:solidFill>
            </a:endParaRPr>
          </a:p>
          <a:p>
            <a:pPr indent="-323850" lvl="1" marL="914400" rtl="0" algn="l">
              <a:lnSpc>
                <a:spcPct val="100000"/>
              </a:lnSpc>
              <a:spcBef>
                <a:spcPts val="700"/>
              </a:spcBef>
              <a:spcAft>
                <a:spcPts val="0"/>
              </a:spcAft>
              <a:buClr>
                <a:schemeClr val="dk1"/>
              </a:buClr>
              <a:buSzPts val="1500"/>
              <a:buAutoNum type="alphaLcPeriod"/>
            </a:pPr>
            <a:r>
              <a:rPr b="0" i="0" lang="en-GB" sz="1500" u="none">
                <a:solidFill>
                  <a:schemeClr val="dk1"/>
                </a:solidFill>
              </a:rPr>
              <a:t>Soyez précis.</a:t>
            </a:r>
            <a:endParaRPr sz="1500">
              <a:solidFill>
                <a:schemeClr val="dk1"/>
              </a:solidFill>
            </a:endParaRPr>
          </a:p>
          <a:p>
            <a:pPr indent="-323850" lvl="1" marL="914400" rtl="0" algn="l">
              <a:lnSpc>
                <a:spcPct val="100000"/>
              </a:lnSpc>
              <a:spcBef>
                <a:spcPts val="0"/>
              </a:spcBef>
              <a:spcAft>
                <a:spcPts val="0"/>
              </a:spcAft>
              <a:buClr>
                <a:schemeClr val="dk1"/>
              </a:buClr>
              <a:buSzPts val="1500"/>
              <a:buAutoNum type="alphaLcPeriod"/>
            </a:pPr>
            <a:r>
              <a:rPr b="0" i="0" lang="en-GB" sz="1500" u="none">
                <a:solidFill>
                  <a:schemeClr val="dk1"/>
                </a:solidFill>
              </a:rPr>
              <a:t>Évitez le plagiat.</a:t>
            </a:r>
            <a:endParaRPr sz="1500">
              <a:solidFill>
                <a:schemeClr val="dk1"/>
              </a:solidFill>
            </a:endParaRPr>
          </a:p>
          <a:p>
            <a:pPr indent="-323850" lvl="1" marL="914400" rtl="0" algn="l">
              <a:lnSpc>
                <a:spcPct val="100000"/>
              </a:lnSpc>
              <a:spcBef>
                <a:spcPts val="0"/>
              </a:spcBef>
              <a:spcAft>
                <a:spcPts val="0"/>
              </a:spcAft>
              <a:buClr>
                <a:schemeClr val="dk1"/>
              </a:buClr>
              <a:buSzPts val="1500"/>
              <a:buAutoNum type="alphaLcPeriod"/>
            </a:pPr>
            <a:r>
              <a:rPr b="0" i="0" lang="en-GB" sz="1500" u="none">
                <a:solidFill>
                  <a:schemeClr val="dk1"/>
                </a:solidFill>
              </a:rPr>
              <a:t>Respectez le droit à la vie privée des personnes.</a:t>
            </a:r>
            <a:endParaRPr sz="1500">
              <a:solidFill>
                <a:schemeClr val="dk1"/>
              </a:solidFill>
            </a:endParaRPr>
          </a:p>
          <a:p>
            <a:pPr indent="-323850" lvl="1" marL="914400" rtl="0" algn="l">
              <a:lnSpc>
                <a:spcPct val="100000"/>
              </a:lnSpc>
              <a:spcBef>
                <a:spcPts val="0"/>
              </a:spcBef>
              <a:spcAft>
                <a:spcPts val="0"/>
              </a:spcAft>
              <a:buClr>
                <a:schemeClr val="dk1"/>
              </a:buClr>
              <a:buSzPts val="1500"/>
              <a:buAutoNum type="alphaLcPeriod"/>
            </a:pPr>
            <a:r>
              <a:rPr b="0" i="0" lang="en-GB" sz="1500" u="none">
                <a:solidFill>
                  <a:schemeClr val="dk1"/>
                </a:solidFill>
              </a:rPr>
              <a:t>Respectez la culture et la sensibilité de la communauté ou des personnes concernées.</a:t>
            </a:r>
            <a:endParaRPr sz="1500">
              <a:solidFill>
                <a:schemeClr val="dk1"/>
              </a:solidFill>
            </a:endParaRPr>
          </a:p>
          <a:p>
            <a:pPr indent="-323850" lvl="1" marL="914400" rtl="0" algn="l">
              <a:lnSpc>
                <a:spcPct val="100000"/>
              </a:lnSpc>
              <a:spcBef>
                <a:spcPts val="0"/>
              </a:spcBef>
              <a:spcAft>
                <a:spcPts val="0"/>
              </a:spcAft>
              <a:buClr>
                <a:schemeClr val="dk1"/>
              </a:buClr>
              <a:buSzPts val="1500"/>
              <a:buAutoNum type="alphaLcPeriod"/>
            </a:pPr>
            <a:r>
              <a:rPr b="0" i="0" lang="en-GB" sz="1500" u="none">
                <a:solidFill>
                  <a:schemeClr val="dk1"/>
                </a:solidFill>
              </a:rPr>
              <a:t>Demandez la permission des personnes (avant de les filmer, d’enregistrer leurs propos, de les prendre en photo, ou de citer leur nom ou d’autres informations pouvant les identifier).</a:t>
            </a:r>
            <a:endParaRPr sz="1500">
              <a:solidFill>
                <a:schemeClr val="dk1"/>
              </a:solidFill>
            </a:endParaRPr>
          </a:p>
          <a:p>
            <a:pPr indent="0" lvl="0" marL="0" rtl="0" algn="l">
              <a:lnSpc>
                <a:spcPct val="100000"/>
              </a:lnSpc>
              <a:spcBef>
                <a:spcPts val="700"/>
              </a:spcBef>
              <a:spcAft>
                <a:spcPts val="0"/>
              </a:spcAft>
              <a:buSzPts val="1400"/>
              <a:buNone/>
            </a:pPr>
            <a:r>
              <a:rPr b="0" i="0" lang="en-GB" sz="1500" u="none">
                <a:solidFill>
                  <a:schemeClr val="dk1"/>
                </a:solidFill>
              </a:rPr>
              <a:t>4.	Structurez votre contenu.</a:t>
            </a:r>
            <a:endParaRPr sz="1500">
              <a:solidFill>
                <a:schemeClr val="dk1"/>
              </a:solidFill>
            </a:endParaRPr>
          </a:p>
          <a:p>
            <a:pPr indent="0" lvl="0" marL="0" rtl="0" algn="l">
              <a:lnSpc>
                <a:spcPct val="100000"/>
              </a:lnSpc>
              <a:spcBef>
                <a:spcPts val="700"/>
              </a:spcBef>
              <a:spcAft>
                <a:spcPts val="0"/>
              </a:spcAft>
              <a:buSzPts val="1400"/>
              <a:buNone/>
            </a:pPr>
            <a:r>
              <a:rPr b="0" i="0" lang="en-GB" sz="1500" u="none">
                <a:solidFill>
                  <a:schemeClr val="dk1"/>
                </a:solidFill>
              </a:rPr>
              <a:t>5.	Réfléchissez aux canaux de diffusion que vous utiliserez et faites preuve de créativité (voir les suggestions incluses dans le modèle de formulaire).</a:t>
            </a:r>
            <a:endParaRPr sz="1500">
              <a:solidFill>
                <a:schemeClr val="dk1"/>
              </a:solidFill>
            </a:endParaRPr>
          </a:p>
          <a:p>
            <a:pPr indent="0" lvl="0" marL="0" rtl="0" algn="l">
              <a:lnSpc>
                <a:spcPct val="100000"/>
              </a:lnSpc>
              <a:spcBef>
                <a:spcPts val="700"/>
              </a:spcBef>
              <a:spcAft>
                <a:spcPts val="0"/>
              </a:spcAft>
              <a:buSzPts val="1400"/>
              <a:buNone/>
            </a:pPr>
            <a:r>
              <a:t/>
            </a:r>
            <a:endParaRPr sz="1500">
              <a:solidFill>
                <a:schemeClr val="dk1"/>
              </a:solidFill>
            </a:endParaRPr>
          </a:p>
          <a:p>
            <a:pPr indent="0" lvl="0" marL="0" rtl="0" algn="l">
              <a:lnSpc>
                <a:spcPct val="100000"/>
              </a:lnSpc>
              <a:spcBef>
                <a:spcPts val="1400"/>
              </a:spcBef>
              <a:spcAft>
                <a:spcPts val="0"/>
              </a:spcAft>
              <a:buSzPts val="1400"/>
              <a:buNone/>
            </a:pPr>
            <a:r>
              <a:t/>
            </a:r>
            <a:endParaRPr sz="15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76"/>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Outil 3 : Exercice – Simulation de reportage</a:t>
            </a:r>
            <a:endParaRPr/>
          </a:p>
        </p:txBody>
      </p:sp>
      <p:sp>
        <p:nvSpPr>
          <p:cNvPr id="503" name="Google Shape;503;p76"/>
          <p:cNvSpPr txBox="1"/>
          <p:nvPr>
            <p:ph idx="1" type="body"/>
          </p:nvPr>
        </p:nvSpPr>
        <p:spPr>
          <a:xfrm>
            <a:off x="311700" y="942100"/>
            <a:ext cx="8718300" cy="31263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1"/>
              </a:buClr>
              <a:buSzPts val="1400"/>
              <a:buFont typeface="Arial"/>
              <a:buAutoNum type="arabicPeriod"/>
            </a:pPr>
            <a:r>
              <a:rPr b="1" i="0" lang="en-GB" u="none">
                <a:solidFill>
                  <a:schemeClr val="dk1"/>
                </a:solidFill>
              </a:rPr>
              <a:t>Décidez tous ensemble du sujet de votre reportage.</a:t>
            </a:r>
            <a:endParaRPr b="1">
              <a:solidFill>
                <a:schemeClr val="dk1"/>
              </a:solidFill>
            </a:endParaRPr>
          </a:p>
          <a:p>
            <a:pPr indent="-317500" lvl="0" marL="457200" rtl="0" algn="l">
              <a:lnSpc>
                <a:spcPct val="100000"/>
              </a:lnSpc>
              <a:spcBef>
                <a:spcPts val="1000"/>
              </a:spcBef>
              <a:spcAft>
                <a:spcPts val="0"/>
              </a:spcAft>
              <a:buClr>
                <a:schemeClr val="dk1"/>
              </a:buClr>
              <a:buSzPts val="1400"/>
              <a:buFont typeface="Arial"/>
              <a:buAutoNum type="arabicPeriod"/>
            </a:pPr>
            <a:r>
              <a:rPr b="1" i="0" lang="en-GB" u="none">
                <a:solidFill>
                  <a:schemeClr val="dk1"/>
                </a:solidFill>
              </a:rPr>
              <a:t>Structurez votre contenu :</a:t>
            </a:r>
            <a:endParaRPr b="1">
              <a:solidFill>
                <a:schemeClr val="dk1"/>
              </a:solidFill>
            </a:endParaRPr>
          </a:p>
          <a:p>
            <a:pPr indent="-317500" lvl="1" marL="914400" rtl="0" algn="l">
              <a:lnSpc>
                <a:spcPct val="100000"/>
              </a:lnSpc>
              <a:spcBef>
                <a:spcPts val="1000"/>
              </a:spcBef>
              <a:spcAft>
                <a:spcPts val="0"/>
              </a:spcAft>
              <a:buClr>
                <a:schemeClr val="dk1"/>
              </a:buClr>
              <a:buSzPts val="1400"/>
              <a:buAutoNum type="alphaLcPeriod"/>
            </a:pPr>
            <a:r>
              <a:rPr b="0" i="0" lang="en-GB" u="none">
                <a:solidFill>
                  <a:schemeClr val="dk1"/>
                </a:solidFill>
              </a:rPr>
              <a:t>Que se passe-t-il ou que s’est-il passé ? </a:t>
            </a:r>
            <a:endParaRPr>
              <a:solidFill>
                <a:schemeClr val="dk1"/>
              </a:solidFill>
            </a:endParaRPr>
          </a:p>
          <a:p>
            <a:pPr indent="-317500" lvl="1" marL="914400" rtl="0" algn="l">
              <a:lnSpc>
                <a:spcPct val="100000"/>
              </a:lnSpc>
              <a:spcBef>
                <a:spcPts val="1000"/>
              </a:spcBef>
              <a:spcAft>
                <a:spcPts val="0"/>
              </a:spcAft>
              <a:buClr>
                <a:schemeClr val="dk1"/>
              </a:buClr>
              <a:buSzPts val="1400"/>
              <a:buAutoNum type="alphaLcPeriod"/>
            </a:pPr>
            <a:r>
              <a:rPr b="0" i="0" lang="en-GB" u="none">
                <a:solidFill>
                  <a:schemeClr val="dk1"/>
                </a:solidFill>
              </a:rPr>
              <a:t>Qui, où et quand ? </a:t>
            </a:r>
            <a:endParaRPr>
              <a:solidFill>
                <a:schemeClr val="dk1"/>
              </a:solidFill>
            </a:endParaRPr>
          </a:p>
          <a:p>
            <a:pPr indent="-317500" lvl="1" marL="914400" rtl="0" algn="l">
              <a:lnSpc>
                <a:spcPct val="100000"/>
              </a:lnSpc>
              <a:spcBef>
                <a:spcPts val="1000"/>
              </a:spcBef>
              <a:spcAft>
                <a:spcPts val="0"/>
              </a:spcAft>
              <a:buClr>
                <a:schemeClr val="dk1"/>
              </a:buClr>
              <a:buSzPts val="1400"/>
              <a:buAutoNum type="alphaLcPeriod"/>
            </a:pPr>
            <a:r>
              <a:rPr b="0" i="0" lang="en-GB" u="none">
                <a:solidFill>
                  <a:schemeClr val="dk1"/>
                </a:solidFill>
              </a:rPr>
              <a:t>Pourquoi cela se produit-il/s’est-il produit ? </a:t>
            </a:r>
            <a:endParaRPr>
              <a:solidFill>
                <a:schemeClr val="dk1"/>
              </a:solidFill>
            </a:endParaRPr>
          </a:p>
          <a:p>
            <a:pPr indent="-317500" lvl="1" marL="914400" rtl="0" algn="l">
              <a:lnSpc>
                <a:spcPct val="100000"/>
              </a:lnSpc>
              <a:spcBef>
                <a:spcPts val="1000"/>
              </a:spcBef>
              <a:spcAft>
                <a:spcPts val="0"/>
              </a:spcAft>
              <a:buClr>
                <a:schemeClr val="dk1"/>
              </a:buClr>
              <a:buSzPts val="1400"/>
              <a:buAutoNum type="alphaLcPeriod"/>
            </a:pPr>
            <a:r>
              <a:rPr b="0" i="0" lang="en-GB" u="none">
                <a:solidFill>
                  <a:schemeClr val="dk1"/>
                </a:solidFill>
              </a:rPr>
              <a:t>Comment cela affecte-t-il les personnes et pourquoi est-ce important ? </a:t>
            </a:r>
            <a:endParaRPr>
              <a:solidFill>
                <a:schemeClr val="dk1"/>
              </a:solidFill>
            </a:endParaRPr>
          </a:p>
          <a:p>
            <a:pPr indent="-317500" lvl="1" marL="914400" rtl="0" algn="l">
              <a:lnSpc>
                <a:spcPct val="100000"/>
              </a:lnSpc>
              <a:spcBef>
                <a:spcPts val="1000"/>
              </a:spcBef>
              <a:spcAft>
                <a:spcPts val="0"/>
              </a:spcAft>
              <a:buClr>
                <a:schemeClr val="dk1"/>
              </a:buClr>
              <a:buSzPts val="1400"/>
              <a:buAutoNum type="alphaLcPeriod"/>
            </a:pPr>
            <a:r>
              <a:rPr b="0" i="0" lang="en-GB" u="none">
                <a:solidFill>
                  <a:schemeClr val="dk1"/>
                </a:solidFill>
              </a:rPr>
              <a:t>Qu’est-ce qui doit changer maintenant ?</a:t>
            </a:r>
            <a:endParaRPr>
              <a:solidFill>
                <a:schemeClr val="dk1"/>
              </a:solidFill>
            </a:endParaRPr>
          </a:p>
          <a:p>
            <a:pPr indent="-317500" lvl="1" marL="914400" rtl="0" algn="l">
              <a:lnSpc>
                <a:spcPct val="100000"/>
              </a:lnSpc>
              <a:spcBef>
                <a:spcPts val="1000"/>
              </a:spcBef>
              <a:spcAft>
                <a:spcPts val="0"/>
              </a:spcAft>
              <a:buClr>
                <a:schemeClr val="dk1"/>
              </a:buClr>
              <a:buSzPts val="1400"/>
              <a:buAutoNum type="alphaLcPeriod"/>
            </a:pPr>
            <a:r>
              <a:rPr b="0" i="0" lang="en-GB" u="none">
                <a:solidFill>
                  <a:schemeClr val="dk1"/>
                </a:solidFill>
              </a:rPr>
              <a:t>Qui pourrait contribuer à remédier au problème ? Ces personnes savent-elles que ce problème existe ?  </a:t>
            </a:r>
            <a:endParaRPr>
              <a:solidFill>
                <a:schemeClr val="dk1"/>
              </a:solidFill>
            </a:endParaRPr>
          </a:p>
          <a:p>
            <a:pPr indent="-317500" lvl="0" marL="457200" rtl="0" algn="l">
              <a:lnSpc>
                <a:spcPct val="100000"/>
              </a:lnSpc>
              <a:spcBef>
                <a:spcPts val="1000"/>
              </a:spcBef>
              <a:spcAft>
                <a:spcPts val="0"/>
              </a:spcAft>
              <a:buClr>
                <a:schemeClr val="dk1"/>
              </a:buClr>
              <a:buSzPts val="1400"/>
              <a:buFont typeface="Arial"/>
              <a:buAutoNum type="arabicPeriod"/>
            </a:pPr>
            <a:r>
              <a:rPr b="1" i="0" lang="en-GB" u="none">
                <a:solidFill>
                  <a:schemeClr val="dk1"/>
                </a:solidFill>
              </a:rPr>
              <a:t>Réfléchissez aux canaux de diffusion que vous utiliserez et faites preuve de créativité </a:t>
            </a:r>
            <a:r>
              <a:rPr lang="en-GB">
                <a:solidFill>
                  <a:schemeClr val="dk1"/>
                </a:solidFill>
              </a:rPr>
              <a:t>(</a:t>
            </a:r>
            <a:r>
              <a:rPr b="0" i="0" lang="en-GB" u="none">
                <a:solidFill>
                  <a:schemeClr val="dk1"/>
                </a:solidFill>
              </a:rPr>
              <a:t>voir les suggestions incluses dans le modèle de formulaire).</a:t>
            </a:r>
            <a:endParaRPr>
              <a:solidFill>
                <a:schemeClr val="dk1"/>
              </a:solidFill>
            </a:endParaRPr>
          </a:p>
          <a:p>
            <a:pPr indent="0" lvl="0" marL="0" rtl="0" algn="l">
              <a:lnSpc>
                <a:spcPct val="100000"/>
              </a:lnSpc>
              <a:spcBef>
                <a:spcPts val="1000"/>
              </a:spcBef>
              <a:spcAft>
                <a:spcPts val="0"/>
              </a:spcAft>
              <a:buSzPts val="1400"/>
              <a:buNone/>
            </a:pPr>
            <a:r>
              <a:t/>
            </a:r>
            <a:endParaRPr>
              <a:solidFill>
                <a:schemeClr val="dk1"/>
              </a:solidFill>
            </a:endParaRPr>
          </a:p>
          <a:p>
            <a:pPr indent="0" lvl="0" marL="0" rtl="0" algn="l">
              <a:lnSpc>
                <a:spcPct val="100000"/>
              </a:lnSpc>
              <a:spcBef>
                <a:spcPts val="1000"/>
              </a:spcBef>
              <a:spcAft>
                <a:spcPts val="1000"/>
              </a:spcAft>
              <a:buSzPts val="1400"/>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77"/>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Recommandations supplémentaires </a:t>
            </a:r>
            <a:endParaRPr/>
          </a:p>
        </p:txBody>
      </p:sp>
      <p:sp>
        <p:nvSpPr>
          <p:cNvPr id="509" name="Google Shape;509;p77"/>
          <p:cNvSpPr txBox="1"/>
          <p:nvPr>
            <p:ph idx="1" type="body"/>
          </p:nvPr>
        </p:nvSpPr>
        <p:spPr>
          <a:xfrm>
            <a:off x="311700" y="849925"/>
            <a:ext cx="7908900" cy="3573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en-GB" sz="1500" u="none">
                <a:solidFill>
                  <a:schemeClr val="dk1"/>
                </a:solidFill>
              </a:rPr>
              <a:t>Pour aider une Église et une communauté spécifiques à utiliser cet outil, vous devez faire quelques recherches préparatoires afin de vous familiariser avec le contexte de gouvernance sociopolitique local et déterminer s’il permet l’utilisation d’un tel outil.</a:t>
            </a:r>
            <a:endParaRPr sz="1500">
              <a:solidFill>
                <a:schemeClr val="dk1"/>
              </a:solidFill>
            </a:endParaRPr>
          </a:p>
          <a:p>
            <a:pPr indent="0" lvl="0" marL="0" rtl="0" algn="l">
              <a:lnSpc>
                <a:spcPct val="100000"/>
              </a:lnSpc>
              <a:spcBef>
                <a:spcPts val="1400"/>
              </a:spcBef>
              <a:spcAft>
                <a:spcPts val="0"/>
              </a:spcAft>
              <a:buSzPts val="1400"/>
              <a:buNone/>
            </a:pPr>
            <a:r>
              <a:rPr b="0" i="0" lang="en-GB" sz="1500" u="none">
                <a:solidFill>
                  <a:schemeClr val="dk1"/>
                </a:solidFill>
              </a:rPr>
              <a:t>Documentez-vous sur le paysage médiatique de la communauté :</a:t>
            </a:r>
            <a:endParaRPr sz="1500">
              <a:solidFill>
                <a:schemeClr val="dk1"/>
              </a:solidFill>
            </a:endParaRPr>
          </a:p>
          <a:p>
            <a:pPr indent="-323850" lvl="0" marL="457200" rtl="0" algn="l">
              <a:lnSpc>
                <a:spcPct val="100000"/>
              </a:lnSpc>
              <a:spcBef>
                <a:spcPts val="1400"/>
              </a:spcBef>
              <a:spcAft>
                <a:spcPts val="0"/>
              </a:spcAft>
              <a:buClr>
                <a:schemeClr val="dk1"/>
              </a:buClr>
              <a:buSzPts val="1500"/>
              <a:buChar char="●"/>
            </a:pPr>
            <a:r>
              <a:rPr b="0" i="0" lang="en-GB" sz="1500" u="none">
                <a:solidFill>
                  <a:schemeClr val="dk1"/>
                </a:solidFill>
              </a:rPr>
              <a:t>Existe-t-il une loi sur le droit à l’information ? Ou d’autres lois encadrant l’enregistrement d’informations ?</a:t>
            </a:r>
            <a:endParaRPr sz="1500">
              <a:solidFill>
                <a:schemeClr val="dk1"/>
              </a:solidFill>
            </a:endParaRPr>
          </a:p>
          <a:p>
            <a:pPr indent="-323850" lvl="0" marL="457200" rtl="0" algn="l">
              <a:lnSpc>
                <a:spcPct val="100000"/>
              </a:lnSpc>
              <a:spcBef>
                <a:spcPts val="0"/>
              </a:spcBef>
              <a:spcAft>
                <a:spcPts val="0"/>
              </a:spcAft>
              <a:buClr>
                <a:schemeClr val="dk1"/>
              </a:buClr>
              <a:buSzPts val="1500"/>
              <a:buChar char="●"/>
            </a:pPr>
            <a:r>
              <a:rPr b="0" i="0" lang="en-GB" sz="1500" u="none">
                <a:solidFill>
                  <a:schemeClr val="dk1"/>
                </a:solidFill>
              </a:rPr>
              <a:t>Existe-t-il une station de radio communautaire ? </a:t>
            </a:r>
            <a:endParaRPr sz="1500">
              <a:solidFill>
                <a:schemeClr val="dk1"/>
              </a:solidFill>
            </a:endParaRPr>
          </a:p>
          <a:p>
            <a:pPr indent="-323850" lvl="0" marL="457200" rtl="0" algn="l">
              <a:lnSpc>
                <a:spcPct val="100000"/>
              </a:lnSpc>
              <a:spcBef>
                <a:spcPts val="0"/>
              </a:spcBef>
              <a:spcAft>
                <a:spcPts val="0"/>
              </a:spcAft>
              <a:buClr>
                <a:schemeClr val="dk1"/>
              </a:buClr>
              <a:buSzPts val="1500"/>
              <a:buChar char="●"/>
            </a:pPr>
            <a:r>
              <a:rPr b="0" i="0" lang="en-GB" sz="1500" u="none">
                <a:solidFill>
                  <a:schemeClr val="dk1"/>
                </a:solidFill>
              </a:rPr>
              <a:t>Si oui, cette station est-elle disposée à créer un partenariat avec des citoyens-journalistes en diffusant leurs reportages ? </a:t>
            </a:r>
            <a:endParaRPr sz="1500">
              <a:solidFill>
                <a:schemeClr val="dk1"/>
              </a:solidFill>
            </a:endParaRPr>
          </a:p>
          <a:p>
            <a:pPr indent="-323850" lvl="0" marL="457200" rtl="0" algn="l">
              <a:lnSpc>
                <a:spcPct val="100000"/>
              </a:lnSpc>
              <a:spcBef>
                <a:spcPts val="0"/>
              </a:spcBef>
              <a:spcAft>
                <a:spcPts val="0"/>
              </a:spcAft>
              <a:buClr>
                <a:schemeClr val="dk1"/>
              </a:buClr>
              <a:buSzPts val="1500"/>
              <a:buChar char="●"/>
            </a:pPr>
            <a:r>
              <a:rPr b="0" i="0" lang="en-GB" sz="1500" u="none">
                <a:solidFill>
                  <a:schemeClr val="dk1"/>
                </a:solidFill>
              </a:rPr>
              <a:t>Est-elle disposée à organiser des ateliers pour contribuer à la formation de citoyens-journalistes ? </a:t>
            </a:r>
            <a:endParaRPr sz="1500">
              <a:solidFill>
                <a:schemeClr val="dk1"/>
              </a:solidFill>
            </a:endParaRPr>
          </a:p>
          <a:p>
            <a:pPr indent="-323850" lvl="0" marL="457200" rtl="0" algn="l">
              <a:lnSpc>
                <a:spcPct val="100000"/>
              </a:lnSpc>
              <a:spcBef>
                <a:spcPts val="0"/>
              </a:spcBef>
              <a:spcAft>
                <a:spcPts val="0"/>
              </a:spcAft>
              <a:buClr>
                <a:schemeClr val="dk1"/>
              </a:buClr>
              <a:buSzPts val="1500"/>
              <a:buChar char="●"/>
            </a:pPr>
            <a:r>
              <a:rPr b="0" i="0" lang="en-GB" sz="1500" u="none">
                <a:solidFill>
                  <a:schemeClr val="dk1"/>
                </a:solidFill>
              </a:rPr>
              <a:t>Essayez d’avoir des citoyens-journalistes qui peuvent lire et écrire dans les langues locales, ainsi que dans la langue officielle.</a:t>
            </a:r>
            <a:endParaRPr sz="1500">
              <a:solidFill>
                <a:schemeClr val="dk1"/>
              </a:solidFill>
            </a:endParaRPr>
          </a:p>
          <a:p>
            <a:pPr indent="0" lvl="0" marL="0" rtl="0" algn="l">
              <a:lnSpc>
                <a:spcPct val="100000"/>
              </a:lnSpc>
              <a:spcBef>
                <a:spcPts val="1400"/>
              </a:spcBef>
              <a:spcAft>
                <a:spcPts val="0"/>
              </a:spcAft>
              <a:buSzPts val="1400"/>
              <a:buNone/>
            </a:pPr>
            <a:r>
              <a:t/>
            </a:r>
            <a:endParaRPr sz="1500">
              <a:solidFill>
                <a:schemeClr val="dk1"/>
              </a:solidFill>
            </a:endParaRPr>
          </a:p>
          <a:p>
            <a:pPr indent="0" lvl="0" marL="0" rtl="0" algn="l">
              <a:lnSpc>
                <a:spcPct val="100000"/>
              </a:lnSpc>
              <a:spcBef>
                <a:spcPts val="1400"/>
              </a:spcBef>
              <a:spcAft>
                <a:spcPts val="0"/>
              </a:spcAft>
              <a:buSzPts val="1400"/>
              <a:buNone/>
            </a:pPr>
            <a:r>
              <a:t/>
            </a:r>
            <a:endParaRPr sz="1500">
              <a:solidFill>
                <a:schemeClr val="dk1"/>
              </a:solidFill>
            </a:endParaRPr>
          </a:p>
          <a:p>
            <a:pPr indent="0" lvl="0" marL="0" rtl="0" algn="l">
              <a:lnSpc>
                <a:spcPct val="115000"/>
              </a:lnSpc>
              <a:spcBef>
                <a:spcPts val="1400"/>
              </a:spcBef>
              <a:spcAft>
                <a:spcPts val="0"/>
              </a:spcAft>
              <a:buSzPts val="1400"/>
              <a:buNone/>
            </a:pPr>
            <a:r>
              <a:t/>
            </a:r>
            <a:endParaRPr sz="1500"/>
          </a:p>
          <a:p>
            <a:pPr indent="0" lvl="0" marL="0" rtl="0" algn="l">
              <a:lnSpc>
                <a:spcPct val="115000"/>
              </a:lnSpc>
              <a:spcBef>
                <a:spcPts val="1600"/>
              </a:spcBef>
              <a:spcAft>
                <a:spcPts val="1600"/>
              </a:spcAft>
              <a:buSzPts val="1400"/>
              <a:buNone/>
            </a:pPr>
            <a:r>
              <a:t/>
            </a:r>
            <a:endParaRPr sz="15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78"/>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À lire</a:t>
            </a:r>
            <a:endParaRPr/>
          </a:p>
        </p:txBody>
      </p:sp>
      <p:sp>
        <p:nvSpPr>
          <p:cNvPr id="515" name="Google Shape;515;p78"/>
          <p:cNvSpPr txBox="1"/>
          <p:nvPr>
            <p:ph idx="1" type="body"/>
          </p:nvPr>
        </p:nvSpPr>
        <p:spPr>
          <a:xfrm>
            <a:off x="0" y="831725"/>
            <a:ext cx="5225100" cy="33621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AutoNum type="alphaUcPeriod"/>
            </a:pPr>
            <a:r>
              <a:rPr b="1" i="0" lang="en-GB" u="sng">
                <a:solidFill>
                  <a:srgbClr val="007D98"/>
                </a:solidFill>
                <a:hlinkClick r:id="rId3">
                  <a:extLst>
                    <a:ext uri="{A12FA001-AC4F-418D-AE19-62706E023703}">
                      <ahyp:hlinkClr val="tx"/>
                    </a:ext>
                  </a:extLst>
                </a:hlinkClick>
              </a:rPr>
              <a:t>Participation guide: Citizen Journalist</a:t>
            </a:r>
            <a:endParaRPr/>
          </a:p>
          <a:p>
            <a:pPr indent="-317500" lvl="0" marL="457200" rtl="0" algn="l">
              <a:lnSpc>
                <a:spcPct val="100000"/>
              </a:lnSpc>
              <a:spcBef>
                <a:spcPts val="1000"/>
              </a:spcBef>
              <a:spcAft>
                <a:spcPts val="0"/>
              </a:spcAft>
              <a:buSzPts val="1400"/>
              <a:buAutoNum type="alphaUcPeriod"/>
            </a:pPr>
            <a:r>
              <a:rPr b="1" i="0" lang="en-GB" u="sng">
                <a:solidFill>
                  <a:srgbClr val="007D98"/>
                </a:solidFill>
                <a:hlinkClick r:id="rId4">
                  <a:extLst>
                    <a:ext uri="{A12FA001-AC4F-418D-AE19-62706E023703}">
                      <ahyp:hlinkClr val="tx"/>
                    </a:ext>
                  </a:extLst>
                </a:hlinkClick>
              </a:rPr>
              <a:t>Service-Learning Guide for Citizen Journalists</a:t>
            </a:r>
            <a:endParaRPr/>
          </a:p>
          <a:p>
            <a:pPr indent="-317500" lvl="0" marL="457200" rtl="0" algn="l">
              <a:lnSpc>
                <a:spcPct val="100000"/>
              </a:lnSpc>
              <a:spcBef>
                <a:spcPts val="1000"/>
              </a:spcBef>
              <a:spcAft>
                <a:spcPts val="0"/>
              </a:spcAft>
              <a:buSzPts val="1400"/>
              <a:buAutoNum type="alphaUcPeriod"/>
            </a:pPr>
            <a:r>
              <a:rPr b="1" i="0" lang="en-GB" u="sng">
                <a:solidFill>
                  <a:srgbClr val="007D98"/>
                </a:solidFill>
                <a:hlinkClick r:id="rId5">
                  <a:extLst>
                    <a:ext uri="{A12FA001-AC4F-418D-AE19-62706E023703}">
                      <ahyp:hlinkClr val="tx"/>
                    </a:ext>
                  </a:extLst>
                </a:hlinkClick>
              </a:rPr>
              <a:t>Citizen journalism</a:t>
            </a:r>
            <a:endParaRPr/>
          </a:p>
          <a:p>
            <a:pPr indent="-317500" lvl="0" marL="457200" rtl="0" algn="l">
              <a:lnSpc>
                <a:spcPct val="100000"/>
              </a:lnSpc>
              <a:spcBef>
                <a:spcPts val="1000"/>
              </a:spcBef>
              <a:spcAft>
                <a:spcPts val="0"/>
              </a:spcAft>
              <a:buSzPts val="1400"/>
              <a:buAutoNum type="alphaUcPeriod"/>
            </a:pPr>
            <a:r>
              <a:rPr b="1" i="0" lang="en-GB" u="sng">
                <a:solidFill>
                  <a:srgbClr val="007D98"/>
                </a:solidFill>
                <a:hlinkClick r:id="rId6">
                  <a:extLst>
                    <a:ext uri="{A12FA001-AC4F-418D-AE19-62706E023703}">
                      <ahyp:hlinkClr val="tx"/>
                    </a:ext>
                  </a:extLst>
                </a:hlinkClick>
              </a:rPr>
              <a:t>Citizen Journalism Guidelines</a:t>
            </a:r>
            <a:endParaRPr/>
          </a:p>
          <a:p>
            <a:pPr indent="-317500" lvl="0" marL="457200" rtl="0" algn="l">
              <a:lnSpc>
                <a:spcPct val="100000"/>
              </a:lnSpc>
              <a:spcBef>
                <a:spcPts val="1000"/>
              </a:spcBef>
              <a:spcAft>
                <a:spcPts val="0"/>
              </a:spcAft>
              <a:buSzPts val="1400"/>
              <a:buAutoNum type="alphaUcPeriod"/>
            </a:pPr>
            <a:r>
              <a:rPr b="1" i="0" lang="en-GB" u="sng">
                <a:solidFill>
                  <a:srgbClr val="007D98"/>
                </a:solidFill>
                <a:hlinkClick r:id="rId7">
                  <a:extLst>
                    <a:ext uri="{A12FA001-AC4F-418D-AE19-62706E023703}">
                      <ahyp:hlinkClr val="tx"/>
                    </a:ext>
                  </a:extLst>
                </a:hlinkClick>
              </a:rPr>
              <a:t>Media Literacy: Citizen Journalists</a:t>
            </a:r>
            <a:endParaRPr/>
          </a:p>
          <a:p>
            <a:pPr indent="-317500" lvl="0" marL="457200" rtl="0" algn="l">
              <a:lnSpc>
                <a:spcPct val="100000"/>
              </a:lnSpc>
              <a:spcBef>
                <a:spcPts val="1000"/>
              </a:spcBef>
              <a:spcAft>
                <a:spcPts val="0"/>
              </a:spcAft>
              <a:buSzPts val="1400"/>
              <a:buAutoNum type="alphaUcPeriod"/>
            </a:pPr>
            <a:r>
              <a:rPr b="1" i="0" lang="en-GB" u="sng">
                <a:solidFill>
                  <a:srgbClr val="007D98"/>
                </a:solidFill>
                <a:hlinkClick r:id="rId8">
                  <a:extLst>
                    <a:ext uri="{A12FA001-AC4F-418D-AE19-62706E023703}">
                      <ahyp:hlinkClr val="tx"/>
                    </a:ext>
                  </a:extLst>
                </a:hlinkClick>
              </a:rPr>
              <a:t>Advocacy and social accountability toolbox</a:t>
            </a:r>
            <a:endParaRPr/>
          </a:p>
          <a:p>
            <a:pPr indent="-317500" lvl="0" marL="457200" rtl="0" algn="l">
              <a:lnSpc>
                <a:spcPct val="100000"/>
              </a:lnSpc>
              <a:spcBef>
                <a:spcPts val="1000"/>
              </a:spcBef>
              <a:spcAft>
                <a:spcPts val="0"/>
              </a:spcAft>
              <a:buSzPts val="1400"/>
              <a:buAutoNum type="alphaUcPeriod"/>
            </a:pPr>
            <a:r>
              <a:rPr b="1" i="0" lang="en-GB" u="sng">
                <a:solidFill>
                  <a:srgbClr val="007D98"/>
                </a:solidFill>
                <a:hlinkClick r:id="rId9">
                  <a:extLst>
                    <a:ext uri="{A12FA001-AC4F-418D-AE19-62706E023703}">
                      <ahyp:hlinkClr val="tx"/>
                    </a:ext>
                  </a:extLst>
                </a:hlinkClick>
              </a:rPr>
              <a:t>Local media survival guide</a:t>
            </a:r>
            <a:endParaRPr/>
          </a:p>
          <a:p>
            <a:pPr indent="-317500" lvl="0" marL="457200" rtl="0" algn="l">
              <a:lnSpc>
                <a:spcPct val="100000"/>
              </a:lnSpc>
              <a:spcBef>
                <a:spcPts val="1000"/>
              </a:spcBef>
              <a:spcAft>
                <a:spcPts val="0"/>
              </a:spcAft>
              <a:buSzPts val="1400"/>
              <a:buAutoNum type="alphaUcPeriod"/>
            </a:pPr>
            <a:r>
              <a:rPr b="1" i="0" lang="en-GB" u="sng">
                <a:solidFill>
                  <a:srgbClr val="007D98"/>
                </a:solidFill>
                <a:hlinkClick r:id="rId10">
                  <a:extLst>
                    <a:ext uri="{A12FA001-AC4F-418D-AE19-62706E023703}">
                      <ahyp:hlinkClr val="tx"/>
                    </a:ext>
                  </a:extLst>
                </a:hlinkClick>
              </a:rPr>
              <a:t>Citizen journalism practice</a:t>
            </a:r>
            <a:endParaRPr b="1">
              <a:solidFill>
                <a:srgbClr val="007D98"/>
              </a:solidFill>
            </a:endParaRPr>
          </a:p>
          <a:p>
            <a:pPr indent="-317500" lvl="0" marL="457200" rtl="0" algn="l">
              <a:lnSpc>
                <a:spcPct val="100000"/>
              </a:lnSpc>
              <a:spcBef>
                <a:spcPts val="1000"/>
              </a:spcBef>
              <a:spcAft>
                <a:spcPts val="0"/>
              </a:spcAft>
              <a:buClr>
                <a:srgbClr val="333333"/>
              </a:buClr>
              <a:buSzPts val="1400"/>
              <a:buAutoNum type="alphaUcPeriod"/>
            </a:pPr>
            <a:r>
              <a:rPr b="1" i="0" lang="en-GB" u="sng">
                <a:solidFill>
                  <a:srgbClr val="007D98"/>
                </a:solidFill>
                <a:hlinkClick r:id="rId11">
                  <a:extLst>
                    <a:ext uri="{A12FA001-AC4F-418D-AE19-62706E023703}">
                      <ahyp:hlinkClr val="tx"/>
                    </a:ext>
                  </a:extLst>
                </a:hlinkClick>
              </a:rPr>
              <a:t>Citoyennes-journalistes zambiennes</a:t>
            </a:r>
            <a:endParaRPr b="1">
              <a:solidFill>
                <a:srgbClr val="333333"/>
              </a:solidFill>
            </a:endParaRPr>
          </a:p>
          <a:p>
            <a:pPr indent="0" lvl="0" marL="0" rtl="0" algn="l">
              <a:lnSpc>
                <a:spcPct val="100000"/>
              </a:lnSpc>
              <a:spcBef>
                <a:spcPts val="1000"/>
              </a:spcBef>
              <a:spcAft>
                <a:spcPts val="0"/>
              </a:spcAft>
              <a:buNone/>
            </a:pPr>
            <a:r>
              <a:rPr b="1" lang="en-GB">
                <a:solidFill>
                  <a:srgbClr val="333333"/>
                </a:solidFill>
              </a:rPr>
              <a:t>Toutes ces ressources sont disponibles uniquement en anglais.</a:t>
            </a:r>
            <a:endParaRPr b="1">
              <a:solidFill>
                <a:srgbClr val="333333"/>
              </a:solidFill>
            </a:endParaRPr>
          </a:p>
          <a:p>
            <a:pPr indent="0" lvl="0" marL="0" rtl="0" algn="l">
              <a:lnSpc>
                <a:spcPct val="100000"/>
              </a:lnSpc>
              <a:spcBef>
                <a:spcPts val="1000"/>
              </a:spcBef>
              <a:spcAft>
                <a:spcPts val="1000"/>
              </a:spcAft>
              <a:buSzPts val="1400"/>
              <a:buNone/>
            </a:pPr>
            <a:r>
              <a:t/>
            </a:r>
            <a:endParaRPr b="1"/>
          </a:p>
        </p:txBody>
      </p:sp>
      <p:pic>
        <p:nvPicPr>
          <p:cNvPr id="516" name="Google Shape;516;p78"/>
          <p:cNvPicPr preferRelativeResize="0"/>
          <p:nvPr/>
        </p:nvPicPr>
        <p:blipFill rotWithShape="1">
          <a:blip r:embed="rId12">
            <a:alphaModFix/>
          </a:blip>
          <a:srcRect b="0" l="0" r="0" t="0"/>
          <a:stretch/>
        </p:blipFill>
        <p:spPr>
          <a:xfrm>
            <a:off x="5622913" y="1625388"/>
            <a:ext cx="2447925" cy="244792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79"/>
          <p:cNvSpPr txBox="1"/>
          <p:nvPr>
            <p:ph type="ctrTitle"/>
          </p:nvPr>
        </p:nvSpPr>
        <p:spPr>
          <a:xfrm>
            <a:off x="357150" y="1229700"/>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GB" sz="4500" u="none"/>
              <a:t>Fiches de notation communautaires</a:t>
            </a:r>
            <a:endParaRPr sz="4500"/>
          </a:p>
        </p:txBody>
      </p:sp>
      <p:sp>
        <p:nvSpPr>
          <p:cNvPr id="522" name="Google Shape;522;p79"/>
          <p:cNvSpPr txBox="1"/>
          <p:nvPr>
            <p:ph idx="1" type="subTitle"/>
          </p:nvPr>
        </p:nvSpPr>
        <p:spPr>
          <a:xfrm>
            <a:off x="996150" y="2190600"/>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GB" u="none"/>
              <a:t>Outil 4</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80"/>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Outil 4 : Que sont les fiches de notation communautaires ?</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528" name="Google Shape;528;p80"/>
          <p:cNvSpPr txBox="1"/>
          <p:nvPr>
            <p:ph idx="1" type="body"/>
          </p:nvPr>
        </p:nvSpPr>
        <p:spPr>
          <a:xfrm>
            <a:off x="499375" y="1400350"/>
            <a:ext cx="4910100" cy="27978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1000"/>
              </a:spcBef>
              <a:spcAft>
                <a:spcPts val="0"/>
              </a:spcAft>
              <a:buSzPts val="1400"/>
              <a:buChar char="●"/>
            </a:pPr>
            <a:r>
              <a:rPr b="0" i="0" lang="en-GB" u="none"/>
              <a:t>Un outil de redevabilité </a:t>
            </a:r>
            <a:r>
              <a:rPr b="1" i="0" lang="en-GB" u="none"/>
              <a:t>piloté par les citoyens.</a:t>
            </a:r>
            <a:r>
              <a:rPr b="0" i="0" lang="en-GB" u="none"/>
              <a:t> </a:t>
            </a:r>
            <a:endParaRPr/>
          </a:p>
          <a:p>
            <a:pPr indent="-317500" lvl="0" marL="457200" rtl="0" algn="l">
              <a:lnSpc>
                <a:spcPct val="115000"/>
              </a:lnSpc>
              <a:spcBef>
                <a:spcPts val="1600"/>
              </a:spcBef>
              <a:spcAft>
                <a:spcPts val="0"/>
              </a:spcAft>
              <a:buSzPts val="1400"/>
              <a:buChar char="●"/>
            </a:pPr>
            <a:r>
              <a:rPr b="1" i="0" lang="en-GB" u="none"/>
              <a:t>Il permet à la communauté locale de suivre et d’évaluer la performance </a:t>
            </a:r>
            <a:r>
              <a:rPr b="0" i="0" lang="en-GB" u="none"/>
              <a:t>des services, des projets et des organes administratifs du gouvernement (p. ex. bureaux du district).</a:t>
            </a:r>
            <a:r>
              <a:rPr b="1" i="0" lang="en-GB" u="none"/>
              <a:t> </a:t>
            </a:r>
            <a:endParaRPr b="1"/>
          </a:p>
          <a:p>
            <a:pPr indent="0" lvl="0" marL="0" rtl="0" algn="l">
              <a:lnSpc>
                <a:spcPct val="115000"/>
              </a:lnSpc>
              <a:spcBef>
                <a:spcPts val="1600"/>
              </a:spcBef>
              <a:spcAft>
                <a:spcPts val="0"/>
              </a:spcAft>
              <a:buSzPts val="1400"/>
              <a:buNone/>
            </a:pPr>
            <a:r>
              <a:t/>
            </a:r>
            <a:endParaRPr/>
          </a:p>
          <a:p>
            <a:pPr indent="0" lvl="0" marL="45720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pic>
        <p:nvPicPr>
          <p:cNvPr descr="Illustration d’un homme et d’une femme qui collent des post-its sur un tableau accroché au mur" id="529" name="Google Shape;529;p80"/>
          <p:cNvPicPr preferRelativeResize="0"/>
          <p:nvPr/>
        </p:nvPicPr>
        <p:blipFill rotWithShape="1">
          <a:blip r:embed="rId3">
            <a:alphaModFix/>
          </a:blip>
          <a:srcRect b="0" l="0" r="0" t="0"/>
          <a:stretch/>
        </p:blipFill>
        <p:spPr>
          <a:xfrm>
            <a:off x="5327850" y="1269050"/>
            <a:ext cx="3504450" cy="3207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600" u="none"/>
              <a:t>Qu’est-ce que la redevabilité sociale ?</a:t>
            </a:r>
            <a:endParaRPr sz="2600"/>
          </a:p>
          <a:p>
            <a:pPr indent="0" lvl="0" marL="0" rtl="0" algn="l">
              <a:lnSpc>
                <a:spcPct val="100000"/>
              </a:lnSpc>
              <a:spcBef>
                <a:spcPts val="0"/>
              </a:spcBef>
              <a:spcAft>
                <a:spcPts val="0"/>
              </a:spcAft>
              <a:buSzPts val="2600"/>
              <a:buNone/>
            </a:pPr>
            <a:r>
              <a:t/>
            </a:r>
            <a:endParaRPr sz="2600"/>
          </a:p>
          <a:p>
            <a:pPr indent="0" lvl="0" marL="0" rtl="0" algn="l">
              <a:lnSpc>
                <a:spcPct val="100000"/>
              </a:lnSpc>
              <a:spcBef>
                <a:spcPts val="0"/>
              </a:spcBef>
              <a:spcAft>
                <a:spcPts val="0"/>
              </a:spcAft>
              <a:buClr>
                <a:schemeClr val="dk1"/>
              </a:buClr>
              <a:buSzPts val="1100"/>
              <a:buFont typeface="Arial"/>
              <a:buNone/>
            </a:pPr>
            <a:r>
              <a:t/>
            </a:r>
            <a:endParaRPr sz="2600"/>
          </a:p>
        </p:txBody>
      </p:sp>
      <p:sp>
        <p:nvSpPr>
          <p:cNvPr id="107" name="Google Shape;107;p18"/>
          <p:cNvSpPr txBox="1"/>
          <p:nvPr>
            <p:ph idx="1" type="body"/>
          </p:nvPr>
        </p:nvSpPr>
        <p:spPr>
          <a:xfrm>
            <a:off x="311700" y="858850"/>
            <a:ext cx="4816500" cy="356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b="1"/>
          </a:p>
          <a:p>
            <a:pPr indent="0" lvl="0" marL="0" rtl="0" algn="l">
              <a:lnSpc>
                <a:spcPct val="100000"/>
              </a:lnSpc>
              <a:spcBef>
                <a:spcPts val="0"/>
              </a:spcBef>
              <a:spcAft>
                <a:spcPts val="0"/>
              </a:spcAft>
              <a:buSzPts val="1400"/>
              <a:buNone/>
            </a:pPr>
            <a:r>
              <a:rPr b="1" i="0" lang="en-GB" u="none"/>
              <a:t>Quoi ? </a:t>
            </a:r>
            <a:r>
              <a:rPr b="0" i="0" lang="en-GB" u="none"/>
              <a:t>La redevabilité sociale désigne « la mesure dans laquelle les citoyens ont la capacité de demander à l’État et aux pourvoyeurs de services publics de rendre des comptes et de répondre aux besoins des populations et des bénéficiaires ».</a:t>
            </a:r>
            <a:endParaRPr i="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en-GB" u="none"/>
              <a:t>Qui ? </a:t>
            </a:r>
            <a:r>
              <a:rPr b="0" i="0" lang="en-GB" u="none"/>
              <a:t>Les citoyens, les communautés, l’Église, les médias indépendants et d’autres organisations peuvent tous utiliser des outils de redevabilité sociale au niveau local et national.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i="0" lang="en-GB" u="none"/>
              <a:t>Pourquoi ? </a:t>
            </a:r>
            <a:r>
              <a:rPr b="0" i="0" lang="en-GB" u="none"/>
              <a:t>Pour influencer la qualité des prestations de services, en demandant des comptes aux pourvoyeurs des services, p. ex. fonctionnaires et agents du service public.</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i="0" lang="en-GB" u="none"/>
              <a:t>Le but de la redevabilité sociale n’est pas de remplacer, mais de </a:t>
            </a:r>
            <a:r>
              <a:rPr b="1" i="0" lang="en-GB" u="none"/>
              <a:t>renforcer et compléter</a:t>
            </a:r>
            <a:r>
              <a:rPr i="0" lang="en-GB" u="none"/>
              <a:t> les processus de redevabilité existants.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457200" rtl="0" algn="l">
              <a:lnSpc>
                <a:spcPct val="100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1600"/>
              </a:spcAft>
              <a:buSzPts val="1400"/>
              <a:buNone/>
            </a:pPr>
            <a:r>
              <a:t/>
            </a:r>
            <a:endParaRPr/>
          </a:p>
        </p:txBody>
      </p:sp>
      <p:pic>
        <p:nvPicPr>
          <p:cNvPr id="108" name="Google Shape;108;p18"/>
          <p:cNvPicPr preferRelativeResize="0"/>
          <p:nvPr/>
        </p:nvPicPr>
        <p:blipFill rotWithShape="1">
          <a:blip r:embed="rId3">
            <a:alphaModFix/>
          </a:blip>
          <a:srcRect b="0" l="0" r="0" t="0"/>
          <a:stretch/>
        </p:blipFill>
        <p:spPr>
          <a:xfrm>
            <a:off x="5128200" y="1451587"/>
            <a:ext cx="3790326" cy="2526274"/>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81"/>
          <p:cNvSpPr txBox="1"/>
          <p:nvPr>
            <p:ph idx="1" type="body"/>
          </p:nvPr>
        </p:nvSpPr>
        <p:spPr>
          <a:xfrm>
            <a:off x="4385125" y="281325"/>
            <a:ext cx="4397400" cy="438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u="none"/>
              <a:t>Renforcer la transparence, l’efficacité et la qualité des prestations de services publics aux communautés, en facilitant : </a:t>
            </a:r>
            <a:endParaRPr/>
          </a:p>
          <a:p>
            <a:pPr indent="-317500" lvl="0" marL="457200" rtl="0" algn="l">
              <a:lnSpc>
                <a:spcPct val="115000"/>
              </a:lnSpc>
              <a:spcBef>
                <a:spcPts val="1600"/>
              </a:spcBef>
              <a:spcAft>
                <a:spcPts val="0"/>
              </a:spcAft>
              <a:buSzPts val="1400"/>
              <a:buChar char="●"/>
            </a:pPr>
            <a:r>
              <a:rPr b="0" i="0" lang="en-GB" u="none"/>
              <a:t>le suivi de la </a:t>
            </a:r>
            <a:r>
              <a:rPr b="1" i="0" lang="en-GB" u="none"/>
              <a:t>disponibilité des services</a:t>
            </a:r>
            <a:endParaRPr b="1"/>
          </a:p>
          <a:p>
            <a:pPr indent="-317500" lvl="0" marL="457200" rtl="0" algn="l">
              <a:lnSpc>
                <a:spcPct val="115000"/>
              </a:lnSpc>
              <a:spcBef>
                <a:spcPts val="0"/>
              </a:spcBef>
              <a:spcAft>
                <a:spcPts val="0"/>
              </a:spcAft>
              <a:buSzPts val="1400"/>
              <a:buChar char="●"/>
            </a:pPr>
            <a:r>
              <a:rPr b="0" i="0" lang="en-GB" u="none"/>
              <a:t>le suivi de la </a:t>
            </a:r>
            <a:r>
              <a:rPr b="1" i="0" lang="en-GB" u="none"/>
              <a:t>qualité des services </a:t>
            </a:r>
            <a:r>
              <a:rPr b="0" i="0" lang="en-GB" u="none"/>
              <a:t>ou des projets</a:t>
            </a:r>
            <a:endParaRPr/>
          </a:p>
          <a:p>
            <a:pPr indent="-317500" lvl="0" marL="457200" rtl="0" algn="l">
              <a:lnSpc>
                <a:spcPct val="115000"/>
              </a:lnSpc>
              <a:spcBef>
                <a:spcPts val="0"/>
              </a:spcBef>
              <a:spcAft>
                <a:spcPts val="0"/>
              </a:spcAft>
              <a:buSzPts val="1400"/>
              <a:buChar char="●"/>
            </a:pPr>
            <a:r>
              <a:rPr b="0" i="0" lang="en-GB" u="none"/>
              <a:t>la comparaison de la performance entre différents districts ou infrastructures</a:t>
            </a:r>
            <a:endParaRPr/>
          </a:p>
          <a:p>
            <a:pPr indent="-317500" lvl="0" marL="457200" rtl="0" algn="l">
              <a:lnSpc>
                <a:spcPct val="115000"/>
              </a:lnSpc>
              <a:spcBef>
                <a:spcPts val="0"/>
              </a:spcBef>
              <a:spcAft>
                <a:spcPts val="0"/>
              </a:spcAft>
              <a:buSzPts val="1400"/>
              <a:buChar char="●"/>
            </a:pPr>
            <a:r>
              <a:rPr b="0" i="0" lang="en-GB" u="none"/>
              <a:t>la création d’un </a:t>
            </a:r>
            <a:r>
              <a:rPr b="1" i="0" lang="en-GB" u="none"/>
              <a:t>mécanisme de retour </a:t>
            </a:r>
            <a:r>
              <a:rPr b="0" i="0" lang="en-GB" u="none"/>
              <a:t>direct entre pourvoyeurs de services et utilisateurs</a:t>
            </a:r>
            <a:endParaRPr/>
          </a:p>
          <a:p>
            <a:pPr indent="-317500" lvl="0" marL="457200" rtl="0" algn="l">
              <a:lnSpc>
                <a:spcPct val="115000"/>
              </a:lnSpc>
              <a:spcBef>
                <a:spcPts val="0"/>
              </a:spcBef>
              <a:spcAft>
                <a:spcPts val="0"/>
              </a:spcAft>
              <a:buSzPts val="1400"/>
              <a:buChar char="●"/>
            </a:pPr>
            <a:r>
              <a:rPr b="0" i="0" lang="en-GB" u="none"/>
              <a:t>le renforcement des capacités locales</a:t>
            </a:r>
            <a:endParaRPr/>
          </a:p>
          <a:p>
            <a:pPr indent="-317500" lvl="0" marL="457200" rtl="0" algn="l">
              <a:lnSpc>
                <a:spcPct val="115000"/>
              </a:lnSpc>
              <a:spcBef>
                <a:spcPts val="0"/>
              </a:spcBef>
              <a:spcAft>
                <a:spcPts val="0"/>
              </a:spcAft>
              <a:buSzPts val="1400"/>
              <a:buChar char="●"/>
            </a:pPr>
            <a:r>
              <a:rPr b="0" i="0" lang="en-GB" u="none"/>
              <a:t>la promotion des voix des citoyens et de l’autonomisation communautaire.</a:t>
            </a:r>
            <a:endParaRPr/>
          </a:p>
          <a:p>
            <a:pPr indent="0" lvl="0" marL="0" rtl="0" algn="l">
              <a:lnSpc>
                <a:spcPct val="115000"/>
              </a:lnSpc>
              <a:spcBef>
                <a:spcPts val="1600"/>
              </a:spcBef>
              <a:spcAft>
                <a:spcPts val="0"/>
              </a:spcAft>
              <a:buSzPts val="1400"/>
              <a:buNone/>
            </a:pPr>
            <a:r>
              <a:rPr b="0" i="0" lang="en-GB" u="none"/>
              <a:t>Cet outil est conçu pour être utilisé au niveau local, notamment pour suivre des infrastructures particulières, comme des centres des soins, des écoles ou des sociétés de services publics.</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sp>
        <p:nvSpPr>
          <p:cNvPr id="535" name="Google Shape;535;p81"/>
          <p:cNvSpPr txBox="1"/>
          <p:nvPr>
            <p:ph type="title"/>
          </p:nvPr>
        </p:nvSpPr>
        <p:spPr>
          <a:xfrm>
            <a:off x="447050" y="1567906"/>
            <a:ext cx="2966100" cy="88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Outil 4 : But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82"/>
          <p:cNvSpPr txBox="1"/>
          <p:nvPr>
            <p:ph idx="1" type="body"/>
          </p:nvPr>
        </p:nvSpPr>
        <p:spPr>
          <a:xfrm>
            <a:off x="4193400" y="904100"/>
            <a:ext cx="4399500" cy="32076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1"/>
              </a:buClr>
              <a:buSzPts val="1400"/>
              <a:buFont typeface="Noto Sans Symbols"/>
              <a:buChar char="●"/>
            </a:pPr>
            <a:r>
              <a:rPr b="1" i="0" lang="en-GB" u="none">
                <a:solidFill>
                  <a:schemeClr val="dk1"/>
                </a:solidFill>
              </a:rPr>
              <a:t>Il promeut une compréhension commune</a:t>
            </a:r>
            <a:r>
              <a:rPr b="0" i="0" lang="en-GB" u="none">
                <a:solidFill>
                  <a:schemeClr val="dk1"/>
                </a:solidFill>
              </a:rPr>
              <a:t> grâce au dialogue direct qu’il établit entre les citoyens et les pourvoyeurs de services publics. </a:t>
            </a:r>
            <a:endParaRPr>
              <a:solidFill>
                <a:schemeClr val="dk1"/>
              </a:solidFill>
            </a:endParaRPr>
          </a:p>
          <a:p>
            <a:pPr indent="-317500" lvl="0" marL="457200" rtl="0" algn="l">
              <a:lnSpc>
                <a:spcPct val="100000"/>
              </a:lnSpc>
              <a:spcBef>
                <a:spcPts val="700"/>
              </a:spcBef>
              <a:spcAft>
                <a:spcPts val="0"/>
              </a:spcAft>
              <a:buClr>
                <a:schemeClr val="dk1"/>
              </a:buClr>
              <a:buSzPts val="1400"/>
              <a:buFont typeface="Noto Sans Symbols"/>
              <a:buChar char="●"/>
            </a:pPr>
            <a:r>
              <a:rPr b="1" i="0" lang="en-GB" u="none">
                <a:solidFill>
                  <a:schemeClr val="dk1"/>
                </a:solidFill>
              </a:rPr>
              <a:t>Il accroît la responsabilité conjointe</a:t>
            </a:r>
            <a:r>
              <a:rPr b="0" i="0" lang="en-GB" u="none">
                <a:solidFill>
                  <a:schemeClr val="dk1"/>
                </a:solidFill>
              </a:rPr>
              <a:t> entre les pourvoyeurs de services et les citoyens, en permettant à ces derniers de s’impliquer dans le processus participatif pour obtenir des services performants et de qualité.</a:t>
            </a:r>
            <a:endParaRPr>
              <a:solidFill>
                <a:schemeClr val="dk1"/>
              </a:solidFill>
            </a:endParaRPr>
          </a:p>
          <a:p>
            <a:pPr indent="-317500" lvl="0" marL="457200" rtl="0" algn="l">
              <a:lnSpc>
                <a:spcPct val="100000"/>
              </a:lnSpc>
              <a:spcBef>
                <a:spcPts val="700"/>
              </a:spcBef>
              <a:spcAft>
                <a:spcPts val="0"/>
              </a:spcAft>
              <a:buClr>
                <a:schemeClr val="dk1"/>
              </a:buClr>
              <a:buSzPts val="1400"/>
              <a:buFont typeface="Noto Sans Symbols"/>
              <a:buChar char="●"/>
            </a:pPr>
            <a:r>
              <a:rPr b="1" i="0" lang="en-GB" u="none">
                <a:solidFill>
                  <a:schemeClr val="dk1"/>
                </a:solidFill>
              </a:rPr>
              <a:t>Il facilite la gestion agile </a:t>
            </a:r>
            <a:r>
              <a:rPr b="0" i="0" lang="en-GB" u="none">
                <a:solidFill>
                  <a:schemeClr val="dk1"/>
                </a:solidFill>
              </a:rPr>
              <a:t>des projets de services publics.</a:t>
            </a:r>
            <a:endParaRPr>
              <a:solidFill>
                <a:schemeClr val="dk1"/>
              </a:solidFill>
            </a:endParaRPr>
          </a:p>
          <a:p>
            <a:pPr indent="-317500" lvl="0" marL="457200" rtl="0" algn="l">
              <a:lnSpc>
                <a:spcPct val="100000"/>
              </a:lnSpc>
              <a:spcBef>
                <a:spcPts val="700"/>
              </a:spcBef>
              <a:spcAft>
                <a:spcPts val="0"/>
              </a:spcAft>
              <a:buClr>
                <a:schemeClr val="dk1"/>
              </a:buClr>
              <a:buSzPts val="1400"/>
              <a:buFont typeface="Noto Sans Symbols"/>
              <a:buChar char="●"/>
            </a:pPr>
            <a:r>
              <a:rPr b="1" i="0" lang="en-GB" u="none">
                <a:solidFill>
                  <a:schemeClr val="dk1"/>
                </a:solidFill>
              </a:rPr>
              <a:t>Il est relativement facile à utiliser</a:t>
            </a:r>
            <a:r>
              <a:rPr b="0" i="0" lang="en-GB" u="none">
                <a:solidFill>
                  <a:schemeClr val="dk1"/>
                </a:solidFill>
              </a:rPr>
              <a:t> et son application est facilement adaptable.</a:t>
            </a:r>
            <a:endParaRPr>
              <a:solidFill>
                <a:schemeClr val="dk1"/>
              </a:solidFill>
            </a:endParaRPr>
          </a:p>
          <a:p>
            <a:pPr indent="0" lvl="0" marL="0" rtl="0" algn="l">
              <a:lnSpc>
                <a:spcPct val="100000"/>
              </a:lnSpc>
              <a:spcBef>
                <a:spcPts val="700"/>
              </a:spcBef>
              <a:spcAft>
                <a:spcPts val="0"/>
              </a:spcAft>
              <a:buSzPts val="1400"/>
              <a:buNone/>
            </a:pPr>
            <a:r>
              <a:t/>
            </a:r>
            <a:endParaRPr b="1">
              <a:solidFill>
                <a:schemeClr val="dk1"/>
              </a:solidFill>
            </a:endParaRPr>
          </a:p>
          <a:p>
            <a:pPr indent="0" lvl="0" marL="457200" rtl="0" algn="l">
              <a:lnSpc>
                <a:spcPct val="115000"/>
              </a:lnSpc>
              <a:spcBef>
                <a:spcPts val="700"/>
              </a:spcBef>
              <a:spcAft>
                <a:spcPts val="0"/>
              </a:spcAft>
              <a:buSzPts val="1400"/>
              <a:buNone/>
            </a:pPr>
            <a:r>
              <a:t/>
            </a:r>
            <a:endParaRPr b="1"/>
          </a:p>
          <a:p>
            <a:pPr indent="0" lvl="0" marL="0" rtl="0" algn="l">
              <a:lnSpc>
                <a:spcPct val="115000"/>
              </a:lnSpc>
              <a:spcBef>
                <a:spcPts val="1600"/>
              </a:spcBef>
              <a:spcAft>
                <a:spcPts val="1600"/>
              </a:spcAft>
              <a:buSzPts val="1400"/>
              <a:buNone/>
            </a:pPr>
            <a:r>
              <a:t/>
            </a:r>
            <a:endParaRPr/>
          </a:p>
        </p:txBody>
      </p:sp>
      <p:sp>
        <p:nvSpPr>
          <p:cNvPr id="541" name="Google Shape;541;p82"/>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Outil 4 : Forces</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83"/>
          <p:cNvSpPr txBox="1"/>
          <p:nvPr>
            <p:ph idx="1" type="body"/>
          </p:nvPr>
        </p:nvSpPr>
        <p:spPr>
          <a:xfrm>
            <a:off x="4039900" y="258725"/>
            <a:ext cx="4688700" cy="2507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b="0" i="0" lang="en-GB" sz="1800" u="none"/>
              <a:t>Les fonctionnaires locaux </a:t>
            </a:r>
            <a:r>
              <a:rPr b="1" i="0" lang="en-GB" sz="1800" u="none"/>
              <a:t>peuvent ne pas apprécier</a:t>
            </a:r>
            <a:r>
              <a:rPr b="0" i="0" lang="en-GB" sz="1800" u="none"/>
              <a:t> la participation citoyenne et se sentir menacés par les retours des citoyens.</a:t>
            </a:r>
            <a:endParaRPr sz="1800"/>
          </a:p>
          <a:p>
            <a:pPr indent="-342900" lvl="0" marL="457200" rtl="0" algn="l">
              <a:lnSpc>
                <a:spcPct val="115000"/>
              </a:lnSpc>
              <a:spcBef>
                <a:spcPts val="0"/>
              </a:spcBef>
              <a:spcAft>
                <a:spcPts val="0"/>
              </a:spcAft>
              <a:buSzPts val="1800"/>
              <a:buChar char="●"/>
            </a:pPr>
            <a:r>
              <a:rPr b="0" i="0" lang="en-GB" sz="1800" u="none"/>
              <a:t>Les agents du service public </a:t>
            </a:r>
            <a:r>
              <a:rPr b="1" i="0" lang="en-GB" sz="1800" u="none"/>
              <a:t>ont parfois une capacité limitée</a:t>
            </a:r>
            <a:r>
              <a:rPr b="0" i="0" lang="en-GB" sz="1800" u="none"/>
              <a:t> qui les empêche de donner suite aux retours des citoyens. </a:t>
            </a:r>
            <a:endParaRPr sz="1800"/>
          </a:p>
          <a:p>
            <a:pPr indent="-342900" lvl="0" marL="457200" rtl="0" algn="l">
              <a:lnSpc>
                <a:spcPct val="115000"/>
              </a:lnSpc>
              <a:spcBef>
                <a:spcPts val="0"/>
              </a:spcBef>
              <a:spcAft>
                <a:spcPts val="0"/>
              </a:spcAft>
              <a:buSzPts val="1800"/>
              <a:buChar char="●"/>
            </a:pPr>
            <a:r>
              <a:rPr b="1" i="0" lang="en-GB" sz="1800" u="none"/>
              <a:t>L’outil nécessite la présence d’un excellent facilitateur</a:t>
            </a:r>
            <a:r>
              <a:rPr b="0" i="0" lang="en-GB" sz="1800" u="none"/>
              <a:t> entre les citoyens et les autorités locales pour garantir la participation active de toutes les parties prenantes et la résolution amiable des conflits. </a:t>
            </a:r>
            <a:endParaRPr sz="1800"/>
          </a:p>
          <a:p>
            <a:pPr indent="-342900" lvl="0" marL="457200" rtl="0" algn="l">
              <a:lnSpc>
                <a:spcPct val="115000"/>
              </a:lnSpc>
              <a:spcBef>
                <a:spcPts val="0"/>
              </a:spcBef>
              <a:spcAft>
                <a:spcPts val="0"/>
              </a:spcAft>
              <a:buSzPts val="1800"/>
              <a:buChar char="●"/>
            </a:pPr>
            <a:r>
              <a:rPr b="1" i="0" lang="en-GB" sz="1800" u="none"/>
              <a:t>L’outil peut créer des attentes non réalistes.  </a:t>
            </a:r>
            <a:endParaRPr b="1" sz="1800"/>
          </a:p>
          <a:p>
            <a:pPr indent="0" lvl="0" marL="0" rtl="0" algn="l">
              <a:lnSpc>
                <a:spcPct val="115000"/>
              </a:lnSpc>
              <a:spcBef>
                <a:spcPts val="1600"/>
              </a:spcBef>
              <a:spcAft>
                <a:spcPts val="0"/>
              </a:spcAft>
              <a:buSzPts val="1400"/>
              <a:buNone/>
            </a:pPr>
            <a:r>
              <a:t/>
            </a:r>
            <a:endParaRPr b="1" sz="1200"/>
          </a:p>
          <a:p>
            <a:pPr indent="0" lvl="0" marL="0" rtl="0" algn="l">
              <a:lnSpc>
                <a:spcPct val="115000"/>
              </a:lnSpc>
              <a:spcBef>
                <a:spcPts val="1600"/>
              </a:spcBef>
              <a:spcAft>
                <a:spcPts val="0"/>
              </a:spcAft>
              <a:buSzPts val="1400"/>
              <a:buNone/>
            </a:pPr>
            <a:r>
              <a:t/>
            </a:r>
            <a:endParaRPr sz="1000"/>
          </a:p>
          <a:p>
            <a:pPr indent="0" lvl="0" marL="0" rtl="0" algn="l">
              <a:lnSpc>
                <a:spcPct val="115000"/>
              </a:lnSpc>
              <a:spcBef>
                <a:spcPts val="1600"/>
              </a:spcBef>
              <a:spcAft>
                <a:spcPts val="1600"/>
              </a:spcAft>
              <a:buSzPts val="1400"/>
              <a:buNone/>
            </a:pPr>
            <a:r>
              <a:t/>
            </a:r>
            <a:endParaRPr sz="1000"/>
          </a:p>
        </p:txBody>
      </p:sp>
      <p:sp>
        <p:nvSpPr>
          <p:cNvPr id="547" name="Google Shape;547;p83"/>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Outil 4 : Limites</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84"/>
          <p:cNvSpPr txBox="1"/>
          <p:nvPr>
            <p:ph type="title"/>
          </p:nvPr>
        </p:nvSpPr>
        <p:spPr>
          <a:xfrm>
            <a:off x="311700" y="-92950"/>
            <a:ext cx="8780100" cy="777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700" u="none"/>
              <a:t>Outil 4 : Les fiches de notation communautaires dans votre processus de TEC </a:t>
            </a:r>
            <a:endParaRPr/>
          </a:p>
          <a:p>
            <a:pPr indent="0" lvl="0" marL="0" rtl="0" algn="l">
              <a:lnSpc>
                <a:spcPct val="100000"/>
              </a:lnSpc>
              <a:spcBef>
                <a:spcPts val="0"/>
              </a:spcBef>
              <a:spcAft>
                <a:spcPts val="0"/>
              </a:spcAft>
              <a:buSzPts val="2600"/>
              <a:buNone/>
            </a:pPr>
            <a:r>
              <a:rPr b="0" i="0" lang="en-GB" u="none"/>
              <a:t> </a:t>
            </a:r>
            <a:endParaRPr/>
          </a:p>
        </p:txBody>
      </p:sp>
      <p:graphicFrame>
        <p:nvGraphicFramePr>
          <p:cNvPr id="553" name="Google Shape;553;p84"/>
          <p:cNvGraphicFramePr/>
          <p:nvPr/>
        </p:nvGraphicFramePr>
        <p:xfrm>
          <a:off x="222275" y="1244500"/>
          <a:ext cx="3000000" cy="3000000"/>
        </p:xfrm>
        <a:graphic>
          <a:graphicData uri="http://schemas.openxmlformats.org/drawingml/2006/table">
            <a:tbl>
              <a:tblPr>
                <a:noFill/>
                <a:tableStyleId>{A52ABC72-A031-46A4-843B-BFF45FCCC68E}</a:tableStyleId>
              </a:tblPr>
              <a:tblGrid>
                <a:gridCol w="1771700"/>
                <a:gridCol w="1915275"/>
                <a:gridCol w="2919375"/>
                <a:gridCol w="2093100"/>
              </a:tblGrid>
              <a:tr h="671175">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Approche de TEC</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PMEC</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Umoja/Parivartan/Unidos</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Sangsangai</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r>
              <a:tr h="12657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r h="10202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pic>
        <p:nvPicPr>
          <p:cNvPr id="554" name="Google Shape;554;p84"/>
          <p:cNvPicPr preferRelativeResize="0"/>
          <p:nvPr/>
        </p:nvPicPr>
        <p:blipFill rotWithShape="1">
          <a:blip r:embed="rId3">
            <a:alphaModFix/>
          </a:blip>
          <a:srcRect b="0" l="0" r="0" t="0"/>
          <a:stretch/>
        </p:blipFill>
        <p:spPr>
          <a:xfrm>
            <a:off x="4134487" y="4268450"/>
            <a:ext cx="875025" cy="87505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85"/>
          <p:cNvSpPr txBox="1"/>
          <p:nvPr>
            <p:ph type="title"/>
          </p:nvPr>
        </p:nvSpPr>
        <p:spPr>
          <a:xfrm>
            <a:off x="126775" y="-64050"/>
            <a:ext cx="8964900" cy="748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700" u="none"/>
              <a:t>Outil 4 : Les fiches de notation communautaires dans votre processus de TEC (résumé)</a:t>
            </a:r>
            <a:endParaRPr sz="2700"/>
          </a:p>
          <a:p>
            <a:pPr indent="0" lvl="0" marL="0" rtl="0" algn="l">
              <a:lnSpc>
                <a:spcPct val="100000"/>
              </a:lnSpc>
              <a:spcBef>
                <a:spcPts val="0"/>
              </a:spcBef>
              <a:spcAft>
                <a:spcPts val="0"/>
              </a:spcAft>
              <a:buSzPts val="2600"/>
              <a:buNone/>
            </a:pPr>
            <a:r>
              <a:t/>
            </a:r>
            <a:endParaRPr sz="2700"/>
          </a:p>
          <a:p>
            <a:pPr indent="0" lvl="0" marL="0" rtl="0" algn="l">
              <a:lnSpc>
                <a:spcPct val="100000"/>
              </a:lnSpc>
              <a:spcBef>
                <a:spcPts val="0"/>
              </a:spcBef>
              <a:spcAft>
                <a:spcPts val="0"/>
              </a:spcAft>
              <a:buSzPts val="2600"/>
              <a:buNone/>
            </a:pPr>
            <a:r>
              <a:t/>
            </a:r>
            <a:endParaRPr sz="2700"/>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rPr b="0" i="0" lang="en-GB" u="none"/>
              <a:t> </a:t>
            </a:r>
            <a:endParaRPr/>
          </a:p>
        </p:txBody>
      </p:sp>
      <p:sp>
        <p:nvSpPr>
          <p:cNvPr id="560" name="Google Shape;560;p85"/>
          <p:cNvSpPr txBox="1"/>
          <p:nvPr/>
        </p:nvSpPr>
        <p:spPr>
          <a:xfrm>
            <a:off x="194425" y="788400"/>
            <a:ext cx="8829600" cy="1230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434343"/>
                </a:solidFill>
                <a:latin typeface="Calibri"/>
                <a:ea typeface="Calibri"/>
                <a:cs typeface="Calibri"/>
                <a:sym typeface="Calibri"/>
              </a:rPr>
              <a:t>L’idéal est d’utiliser cet outil quand la communauté et l’Église sont déjà en train de voir les mentalités changer et prennent conscience de leur propre pouvoir d’action. Les ressources et les besoins auront également déjà été cartographiés. </a:t>
            </a:r>
            <a:endParaRPr b="0" i="0" sz="16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p:txBody>
      </p:sp>
      <p:graphicFrame>
        <p:nvGraphicFramePr>
          <p:cNvPr id="561" name="Google Shape;561;p85"/>
          <p:cNvGraphicFramePr/>
          <p:nvPr/>
        </p:nvGraphicFramePr>
        <p:xfrm>
          <a:off x="297725" y="1686625"/>
          <a:ext cx="3000000" cy="3000000"/>
        </p:xfrm>
        <a:graphic>
          <a:graphicData uri="http://schemas.openxmlformats.org/drawingml/2006/table">
            <a:tbl>
              <a:tblPr>
                <a:noFill/>
                <a:tableStyleId>{97DA9F1F-B427-4A49-87FD-F61317848C6E}</a:tableStyleId>
              </a:tblPr>
              <a:tblGrid>
                <a:gridCol w="1758450"/>
                <a:gridCol w="1766250"/>
                <a:gridCol w="2538800"/>
                <a:gridCol w="1884625"/>
              </a:tblGrid>
              <a:tr h="361175">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Approche de TEC</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PMEC</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Umoja/Parivartan/Unidos</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Sangsangai</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r>
              <a:tr h="2364100">
                <a:tc>
                  <a:txBody>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333333"/>
                          </a:solidFill>
                          <a:latin typeface="Calibri"/>
                          <a:ea typeface="Calibri"/>
                          <a:cs typeface="Calibri"/>
                          <a:sym typeface="Calibri"/>
                        </a:rPr>
                        <a:t>Quand les fiches de notation communautaires peuvent être introduites</a:t>
                      </a:r>
                      <a:endParaRPr sz="15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Phase 3 : </a:t>
                      </a:r>
                      <a:br>
                        <a:rPr lang="en-GB" sz="1500" u="none" cap="none" strike="noStrike">
                          <a:solidFill>
                            <a:srgbClr val="333333"/>
                          </a:solidFill>
                          <a:latin typeface="Calibri"/>
                          <a:ea typeface="Calibri"/>
                          <a:cs typeface="Calibri"/>
                          <a:sym typeface="Calibri"/>
                        </a:rPr>
                      </a:br>
                      <a:r>
                        <a:rPr b="0" i="0" lang="en-GB" sz="1500" u="none" cap="none" strike="noStrike">
                          <a:solidFill>
                            <a:srgbClr val="333333"/>
                          </a:solidFill>
                          <a:latin typeface="Calibri"/>
                          <a:ea typeface="Calibri"/>
                          <a:cs typeface="Calibri"/>
                          <a:sym typeface="Calibri"/>
                        </a:rPr>
                        <a:t>La collecte des informations </a:t>
                      </a:r>
                      <a:endParaRPr sz="15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Phase 4 : </a:t>
                      </a:r>
                      <a:br>
                        <a:rPr lang="en-GB" sz="1500" u="none" cap="none" strike="noStrike">
                          <a:solidFill>
                            <a:srgbClr val="333333"/>
                          </a:solidFill>
                          <a:latin typeface="Calibri"/>
                          <a:ea typeface="Calibri"/>
                          <a:cs typeface="Calibri"/>
                          <a:sym typeface="Calibri"/>
                        </a:rPr>
                      </a:br>
                      <a:r>
                        <a:rPr b="0" i="0" lang="en-GB" sz="1500" u="none" cap="none" strike="noStrike">
                          <a:solidFill>
                            <a:srgbClr val="333333"/>
                          </a:solidFill>
                          <a:latin typeface="Calibri"/>
                          <a:ea typeface="Calibri"/>
                          <a:cs typeface="Calibri"/>
                          <a:sym typeface="Calibri"/>
                        </a:rPr>
                        <a:t>L’analyse des informations</a:t>
                      </a:r>
                      <a:endParaRPr sz="15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Phase 5 : </a:t>
                      </a:r>
                      <a:br>
                        <a:rPr lang="en-GB" sz="1500" u="none" cap="none" strike="noStrike">
                          <a:solidFill>
                            <a:srgbClr val="333333"/>
                          </a:solidFill>
                          <a:latin typeface="Calibri"/>
                          <a:ea typeface="Calibri"/>
                          <a:cs typeface="Calibri"/>
                          <a:sym typeface="Calibri"/>
                        </a:rPr>
                      </a:br>
                      <a:r>
                        <a:rPr b="0" i="0" lang="en-GB" sz="1500" u="none" cap="none" strike="noStrike">
                          <a:solidFill>
                            <a:srgbClr val="333333"/>
                          </a:solidFill>
                          <a:latin typeface="Calibri"/>
                          <a:ea typeface="Calibri"/>
                          <a:cs typeface="Calibri"/>
                          <a:sym typeface="Calibri"/>
                        </a:rPr>
                        <a:t>Les décisions</a:t>
                      </a:r>
                      <a:endParaRPr sz="15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Étape 3 : </a:t>
                      </a:r>
                      <a:r>
                        <a:rPr b="0" i="0" lang="en-GB" sz="1500" u="none" cap="none" strike="noStrike">
                          <a:solidFill>
                            <a:srgbClr val="333333"/>
                          </a:solidFill>
                          <a:latin typeface="Calibri"/>
                          <a:ea typeface="Calibri"/>
                          <a:cs typeface="Calibri"/>
                          <a:sym typeface="Calibri"/>
                        </a:rPr>
                        <a:t>Faire des rêves et planifier l’action</a:t>
                      </a:r>
                      <a:endParaRPr b="1" sz="15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rgbClr val="33333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highlight>
                            <a:srgbClr val="FFFFFF"/>
                          </a:highlight>
                          <a:latin typeface="Calibri"/>
                          <a:ea typeface="Calibri"/>
                          <a:cs typeface="Calibri"/>
                          <a:sym typeface="Calibri"/>
                        </a:rPr>
                        <a:t>Étape 4 : </a:t>
                      </a:r>
                      <a:r>
                        <a:rPr b="0" i="0" lang="en-GB" sz="1500" u="none" cap="none" strike="noStrike">
                          <a:solidFill>
                            <a:srgbClr val="333333"/>
                          </a:solidFill>
                          <a:highlight>
                            <a:srgbClr val="FFFFFF"/>
                          </a:highlight>
                          <a:latin typeface="Calibri"/>
                          <a:ea typeface="Calibri"/>
                          <a:cs typeface="Calibri"/>
                          <a:sym typeface="Calibri"/>
                        </a:rPr>
                        <a:t>Passer à l’action</a:t>
                      </a:r>
                      <a:endParaRPr sz="15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3</a:t>
                      </a:r>
                      <a:r>
                        <a:rPr b="1" baseline="30000" i="0" lang="en-GB" sz="1500" u="none" cap="none" strike="noStrike">
                          <a:solidFill>
                            <a:srgbClr val="333333"/>
                          </a:solidFill>
                          <a:latin typeface="Calibri"/>
                          <a:ea typeface="Calibri"/>
                          <a:cs typeface="Calibri"/>
                          <a:sym typeface="Calibri"/>
                        </a:rPr>
                        <a:t>e</a:t>
                      </a:r>
                      <a:r>
                        <a:rPr b="1" i="0" lang="en-GB" sz="1500" u="none" cap="none" strike="noStrike">
                          <a:solidFill>
                            <a:srgbClr val="333333"/>
                          </a:solidFill>
                          <a:latin typeface="Calibri"/>
                          <a:ea typeface="Calibri"/>
                          <a:cs typeface="Calibri"/>
                          <a:sym typeface="Calibri"/>
                        </a:rPr>
                        <a:t> cycle : </a:t>
                      </a:r>
                      <a:r>
                        <a:rPr b="0" i="0" lang="en-GB" sz="1500" u="none" cap="none" strike="noStrike">
                          <a:solidFill>
                            <a:srgbClr val="333333"/>
                          </a:solidFill>
                          <a:latin typeface="Calibri"/>
                          <a:ea typeface="Calibri"/>
                          <a:cs typeface="Calibri"/>
                          <a:sym typeface="Calibri"/>
                        </a:rPr>
                        <a:t>La communauté</a:t>
                      </a:r>
                      <a:endParaRPr sz="15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86"/>
          <p:cNvSpPr txBox="1"/>
          <p:nvPr>
            <p:ph type="title"/>
          </p:nvPr>
        </p:nvSpPr>
        <p:spPr>
          <a:xfrm>
            <a:off x="160725" y="111650"/>
            <a:ext cx="89832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Outil 4 : Étapes clés pour les fiches de notation communautaires</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567" name="Google Shape;567;p86"/>
          <p:cNvSpPr txBox="1"/>
          <p:nvPr>
            <p:ph idx="1" type="body"/>
          </p:nvPr>
        </p:nvSpPr>
        <p:spPr>
          <a:xfrm>
            <a:off x="333875" y="1038400"/>
            <a:ext cx="6129000" cy="327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SzPts val="1400"/>
              <a:buNone/>
            </a:pPr>
            <a:r>
              <a:rPr b="1" lang="en-GB" sz="1700">
                <a:solidFill>
                  <a:schemeClr val="dk1"/>
                </a:solidFill>
              </a:rPr>
              <a:t>Étape</a:t>
            </a:r>
            <a:r>
              <a:rPr b="1" i="0" lang="en-GB" sz="1700" u="none">
                <a:solidFill>
                  <a:schemeClr val="dk1"/>
                </a:solidFill>
              </a:rPr>
              <a:t> 1 :</a:t>
            </a:r>
            <a:r>
              <a:rPr b="0" i="0" lang="en-GB" sz="1700" u="none">
                <a:solidFill>
                  <a:schemeClr val="dk1"/>
                </a:solidFill>
              </a:rPr>
              <a:t> </a:t>
            </a:r>
            <a:r>
              <a:rPr b="1" i="0" lang="en-GB" sz="1700" u="none">
                <a:solidFill>
                  <a:schemeClr val="dk1"/>
                </a:solidFill>
              </a:rPr>
              <a:t>Planification et préparation :</a:t>
            </a:r>
            <a:r>
              <a:rPr b="0" i="0" lang="en-GB" sz="1700" u="none">
                <a:solidFill>
                  <a:schemeClr val="dk1"/>
                </a:solidFill>
              </a:rPr>
              <a:t> élaboration/adaptation de la fiche de notation</a:t>
            </a:r>
            <a:endParaRPr b="1" sz="1700">
              <a:solidFill>
                <a:schemeClr val="dk1"/>
              </a:solidFill>
            </a:endParaRPr>
          </a:p>
          <a:p>
            <a:pPr indent="0" lvl="0" marL="0" rtl="0" algn="l">
              <a:lnSpc>
                <a:spcPct val="115000"/>
              </a:lnSpc>
              <a:spcBef>
                <a:spcPts val="1000"/>
              </a:spcBef>
              <a:spcAft>
                <a:spcPts val="0"/>
              </a:spcAft>
              <a:buSzPts val="1400"/>
              <a:buNone/>
            </a:pPr>
            <a:r>
              <a:rPr b="1" lang="en-GB" sz="1700">
                <a:solidFill>
                  <a:schemeClr val="dk1"/>
                </a:solidFill>
              </a:rPr>
              <a:t>Étap</a:t>
            </a:r>
            <a:r>
              <a:rPr b="1" i="0" lang="en-GB" sz="1700" u="none">
                <a:solidFill>
                  <a:schemeClr val="dk1"/>
                </a:solidFill>
              </a:rPr>
              <a:t>e 2 :</a:t>
            </a:r>
            <a:r>
              <a:rPr b="0" i="0" lang="en-GB" sz="1700" u="none">
                <a:solidFill>
                  <a:schemeClr val="dk1"/>
                </a:solidFill>
              </a:rPr>
              <a:t> </a:t>
            </a:r>
            <a:r>
              <a:rPr b="1" i="0" lang="en-GB" sz="1700" u="none">
                <a:solidFill>
                  <a:schemeClr val="dk1"/>
                </a:solidFill>
              </a:rPr>
              <a:t>Utilisation de la fiche de notation</a:t>
            </a:r>
            <a:r>
              <a:rPr b="1" i="0" lang="en-GB" sz="1700" u="none">
                <a:solidFill>
                  <a:schemeClr val="dk1"/>
                </a:solidFill>
              </a:rPr>
              <a:t> avec la communauté </a:t>
            </a:r>
            <a:endParaRPr b="1" sz="1700">
              <a:solidFill>
                <a:schemeClr val="dk1"/>
              </a:solidFill>
            </a:endParaRPr>
          </a:p>
          <a:p>
            <a:pPr indent="0" lvl="0" marL="0" rtl="0" algn="l">
              <a:lnSpc>
                <a:spcPct val="115000"/>
              </a:lnSpc>
              <a:spcBef>
                <a:spcPts val="1000"/>
              </a:spcBef>
              <a:spcAft>
                <a:spcPts val="0"/>
              </a:spcAft>
              <a:buSzPts val="1400"/>
              <a:buNone/>
            </a:pPr>
            <a:r>
              <a:rPr b="1" lang="en-GB" sz="1700">
                <a:solidFill>
                  <a:schemeClr val="dk1"/>
                </a:solidFill>
              </a:rPr>
              <a:t>Étape</a:t>
            </a:r>
            <a:r>
              <a:rPr b="1" i="0" lang="en-GB" sz="1700" u="none">
                <a:solidFill>
                  <a:schemeClr val="dk1"/>
                </a:solidFill>
              </a:rPr>
              <a:t> 3 :</a:t>
            </a:r>
            <a:r>
              <a:rPr b="0" i="0" lang="en-GB" sz="1700" u="none">
                <a:solidFill>
                  <a:schemeClr val="dk1"/>
                </a:solidFill>
              </a:rPr>
              <a:t> </a:t>
            </a:r>
            <a:r>
              <a:rPr b="1" i="0" lang="en-GB" sz="1700" u="none">
                <a:solidFill>
                  <a:schemeClr val="dk1"/>
                </a:solidFill>
              </a:rPr>
              <a:t>Utilisation de la fiche de notation avec les pourvoyeurs de services</a:t>
            </a:r>
            <a:endParaRPr sz="1700">
              <a:solidFill>
                <a:schemeClr val="dk1"/>
              </a:solidFill>
            </a:endParaRPr>
          </a:p>
          <a:p>
            <a:pPr indent="0" lvl="0" marL="0" rtl="0" algn="l">
              <a:lnSpc>
                <a:spcPct val="115000"/>
              </a:lnSpc>
              <a:spcBef>
                <a:spcPts val="1000"/>
              </a:spcBef>
              <a:spcAft>
                <a:spcPts val="0"/>
              </a:spcAft>
              <a:buSzPts val="1400"/>
              <a:buNone/>
            </a:pPr>
            <a:r>
              <a:rPr b="1" lang="en-GB" sz="1700">
                <a:solidFill>
                  <a:schemeClr val="dk1"/>
                </a:solidFill>
              </a:rPr>
              <a:t>Étape</a:t>
            </a:r>
            <a:r>
              <a:rPr b="1" i="0" lang="en-GB" sz="1700" u="none">
                <a:solidFill>
                  <a:schemeClr val="dk1"/>
                </a:solidFill>
              </a:rPr>
              <a:t> 4 : Consolidation des résultats</a:t>
            </a:r>
            <a:endParaRPr sz="1700">
              <a:solidFill>
                <a:schemeClr val="dk1"/>
              </a:solidFill>
            </a:endParaRPr>
          </a:p>
          <a:p>
            <a:pPr indent="0" lvl="0" marL="0" rtl="0" algn="l">
              <a:lnSpc>
                <a:spcPct val="115000"/>
              </a:lnSpc>
              <a:spcBef>
                <a:spcPts val="1000"/>
              </a:spcBef>
              <a:spcAft>
                <a:spcPts val="0"/>
              </a:spcAft>
              <a:buSzPts val="1400"/>
              <a:buNone/>
            </a:pPr>
            <a:r>
              <a:rPr b="1" lang="en-GB" sz="1700">
                <a:solidFill>
                  <a:schemeClr val="dk1"/>
                </a:solidFill>
              </a:rPr>
              <a:t>Étape</a:t>
            </a:r>
            <a:r>
              <a:rPr b="1" i="0" lang="en-GB" sz="1700" u="none">
                <a:solidFill>
                  <a:schemeClr val="dk1"/>
                </a:solidFill>
              </a:rPr>
              <a:t> 5 :</a:t>
            </a:r>
            <a:r>
              <a:rPr b="0" i="0" lang="en-GB" sz="1700" u="none">
                <a:solidFill>
                  <a:schemeClr val="dk1"/>
                </a:solidFill>
              </a:rPr>
              <a:t> </a:t>
            </a:r>
            <a:r>
              <a:rPr b="1" i="0" lang="en-GB" sz="1700" u="none">
                <a:solidFill>
                  <a:schemeClr val="dk1"/>
                </a:solidFill>
              </a:rPr>
              <a:t>Réunion d’interface et planification des actions</a:t>
            </a:r>
            <a:endParaRPr sz="1700">
              <a:solidFill>
                <a:schemeClr val="dk1"/>
              </a:solidFill>
            </a:endParaRPr>
          </a:p>
          <a:p>
            <a:pPr indent="0" lvl="0" marL="0" rtl="0" algn="l">
              <a:lnSpc>
                <a:spcPct val="115000"/>
              </a:lnSpc>
              <a:spcBef>
                <a:spcPts val="1000"/>
              </a:spcBef>
              <a:spcAft>
                <a:spcPts val="0"/>
              </a:spcAft>
              <a:buSzPts val="1400"/>
              <a:buNone/>
            </a:pPr>
            <a:r>
              <a:rPr b="1" lang="en-GB" sz="1700">
                <a:solidFill>
                  <a:schemeClr val="dk1"/>
                </a:solidFill>
              </a:rPr>
              <a:t>Étape</a:t>
            </a:r>
            <a:r>
              <a:rPr b="1" i="0" lang="en-GB" sz="1700" u="none">
                <a:solidFill>
                  <a:schemeClr val="dk1"/>
                </a:solidFill>
              </a:rPr>
              <a:t> 6 :</a:t>
            </a:r>
            <a:r>
              <a:rPr b="0" i="0" lang="en-GB" sz="1700" u="none">
                <a:solidFill>
                  <a:schemeClr val="dk1"/>
                </a:solidFill>
              </a:rPr>
              <a:t> </a:t>
            </a:r>
            <a:r>
              <a:rPr b="1" i="0" lang="en-GB" sz="1700" u="none">
                <a:solidFill>
                  <a:schemeClr val="dk1"/>
                </a:solidFill>
              </a:rPr>
              <a:t>Mise en œuvre, suivi et évaluation du plan d’action</a:t>
            </a:r>
            <a:endParaRPr sz="1700">
              <a:solidFill>
                <a:schemeClr val="dk1"/>
              </a:solidFill>
            </a:endParaRPr>
          </a:p>
          <a:p>
            <a:pPr indent="0" lvl="0" marL="0" rtl="0" algn="l">
              <a:lnSpc>
                <a:spcPct val="100000"/>
              </a:lnSpc>
              <a:spcBef>
                <a:spcPts val="700"/>
              </a:spcBef>
              <a:spcAft>
                <a:spcPts val="0"/>
              </a:spcAft>
              <a:buSzPts val="1400"/>
              <a:buNone/>
            </a:pPr>
            <a:r>
              <a:t/>
            </a:r>
            <a:endParaRPr sz="1300">
              <a:solidFill>
                <a:schemeClr val="dk1"/>
              </a:solidFill>
            </a:endParaRPr>
          </a:p>
          <a:p>
            <a:pPr indent="0" lvl="0" marL="0" rtl="0" algn="l">
              <a:lnSpc>
                <a:spcPct val="100000"/>
              </a:lnSpc>
              <a:spcBef>
                <a:spcPts val="700"/>
              </a:spcBef>
              <a:spcAft>
                <a:spcPts val="0"/>
              </a:spcAft>
              <a:buSzPts val="1400"/>
              <a:buNone/>
            </a:pPr>
            <a:r>
              <a:t/>
            </a:r>
            <a:endParaRPr sz="1300">
              <a:solidFill>
                <a:schemeClr val="dk1"/>
              </a:solidFill>
            </a:endParaRPr>
          </a:p>
          <a:p>
            <a:pPr indent="0" lvl="0" marL="0" rtl="0" algn="l">
              <a:lnSpc>
                <a:spcPct val="100000"/>
              </a:lnSpc>
              <a:spcBef>
                <a:spcPts val="700"/>
              </a:spcBef>
              <a:spcAft>
                <a:spcPts val="0"/>
              </a:spcAft>
              <a:buSzPts val="1400"/>
              <a:buNone/>
            </a:pPr>
            <a:r>
              <a:t/>
            </a:r>
            <a:endParaRPr sz="1300">
              <a:solidFill>
                <a:schemeClr val="dk1"/>
              </a:solidFill>
            </a:endParaRPr>
          </a:p>
          <a:p>
            <a:pPr indent="0" lvl="0" marL="0" rtl="0" algn="l">
              <a:lnSpc>
                <a:spcPct val="100000"/>
              </a:lnSpc>
              <a:spcBef>
                <a:spcPts val="700"/>
              </a:spcBef>
              <a:spcAft>
                <a:spcPts val="0"/>
              </a:spcAft>
              <a:buSzPts val="1400"/>
              <a:buNone/>
            </a:pPr>
            <a:r>
              <a:t/>
            </a:r>
            <a:endParaRPr sz="1300">
              <a:solidFill>
                <a:schemeClr val="dk1"/>
              </a:solidFill>
            </a:endParaRPr>
          </a:p>
          <a:p>
            <a:pPr indent="0" lvl="0" marL="0" rtl="0" algn="l">
              <a:lnSpc>
                <a:spcPct val="100000"/>
              </a:lnSpc>
              <a:spcBef>
                <a:spcPts val="700"/>
              </a:spcBef>
              <a:spcAft>
                <a:spcPts val="0"/>
              </a:spcAft>
              <a:buSzPts val="1400"/>
              <a:buNone/>
            </a:pPr>
            <a:r>
              <a:t/>
            </a:r>
            <a:endParaRPr sz="1300">
              <a:solidFill>
                <a:schemeClr val="dk1"/>
              </a:solidFill>
            </a:endParaRPr>
          </a:p>
          <a:p>
            <a:pPr indent="0" lvl="0" marL="0" rtl="0" algn="l">
              <a:lnSpc>
                <a:spcPct val="100000"/>
              </a:lnSpc>
              <a:spcBef>
                <a:spcPts val="1400"/>
              </a:spcBef>
              <a:spcAft>
                <a:spcPts val="0"/>
              </a:spcAft>
              <a:buSzPts val="1400"/>
              <a:buNone/>
            </a:pPr>
            <a:r>
              <a:t/>
            </a:r>
            <a:endParaRPr sz="1300"/>
          </a:p>
        </p:txBody>
      </p:sp>
      <p:pic>
        <p:nvPicPr>
          <p:cNvPr descr="Illustration d’un homme et d’une femme qui collent des post-its sur un tableau accroché au mur" id="568" name="Google Shape;568;p86"/>
          <p:cNvPicPr preferRelativeResize="0"/>
          <p:nvPr/>
        </p:nvPicPr>
        <p:blipFill rotWithShape="1">
          <a:blip r:embed="rId3">
            <a:alphaModFix/>
          </a:blip>
          <a:srcRect b="0" l="0" r="0" t="0"/>
          <a:stretch/>
        </p:blipFill>
        <p:spPr>
          <a:xfrm>
            <a:off x="6598350" y="1284900"/>
            <a:ext cx="2423250" cy="2218024"/>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87"/>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Outil 4 : Étude de cas – Zimbabwe  </a:t>
            </a:r>
            <a:endParaRPr/>
          </a:p>
        </p:txBody>
      </p:sp>
      <p:sp>
        <p:nvSpPr>
          <p:cNvPr id="574" name="Google Shape;574;p87"/>
          <p:cNvSpPr txBox="1"/>
          <p:nvPr>
            <p:ph idx="1" type="body"/>
          </p:nvPr>
        </p:nvSpPr>
        <p:spPr>
          <a:xfrm>
            <a:off x="311700" y="1006525"/>
            <a:ext cx="58113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a:p>
          <a:p>
            <a:pPr indent="0" lvl="0" marL="0" rtl="0" algn="l">
              <a:lnSpc>
                <a:spcPct val="115000"/>
              </a:lnSpc>
              <a:spcBef>
                <a:spcPts val="1600"/>
              </a:spcBef>
              <a:spcAft>
                <a:spcPts val="0"/>
              </a:spcAft>
              <a:buSzPts val="1400"/>
              <a:buNone/>
            </a:pPr>
            <a:r>
              <a:t/>
            </a:r>
            <a:endParaRPr sz="2000"/>
          </a:p>
          <a:p>
            <a:pPr indent="0" lvl="0" marL="0" rtl="0" algn="l">
              <a:lnSpc>
                <a:spcPct val="100000"/>
              </a:lnSpc>
              <a:spcBef>
                <a:spcPts val="1600"/>
              </a:spcBef>
              <a:spcAft>
                <a:spcPts val="0"/>
              </a:spcAft>
              <a:buSzPts val="1400"/>
              <a:buNone/>
            </a:pPr>
            <a:r>
              <a:rPr b="1" i="0" lang="en-GB" sz="2400" u="sng">
                <a:solidFill>
                  <a:srgbClr val="007D98"/>
                </a:solidFill>
                <a:hlinkClick r:id="rId3">
                  <a:extLst>
                    <a:ext uri="{A12FA001-AC4F-418D-AE19-62706E023703}">
                      <ahyp:hlinkClr val="tx"/>
                    </a:ext>
                  </a:extLst>
                </a:hlinkClick>
              </a:rPr>
              <a:t>Champions communautaires</a:t>
            </a:r>
            <a:endParaRPr b="1" sz="2400">
              <a:solidFill>
                <a:schemeClr val="dk1"/>
              </a:solidFill>
            </a:endParaRPr>
          </a:p>
          <a:p>
            <a:pPr indent="0" lvl="0" marL="0" rtl="0" algn="l">
              <a:lnSpc>
                <a:spcPct val="100000"/>
              </a:lnSpc>
              <a:spcBef>
                <a:spcPts val="0"/>
              </a:spcBef>
              <a:spcAft>
                <a:spcPts val="0"/>
              </a:spcAft>
              <a:buSzPts val="1400"/>
              <a:buNone/>
            </a:pPr>
            <a:r>
              <a:t/>
            </a:r>
            <a:endParaRPr b="1" sz="2400"/>
          </a:p>
          <a:p>
            <a:pPr indent="0" lvl="0" marL="0" rtl="0" algn="l">
              <a:lnSpc>
                <a:spcPct val="100000"/>
              </a:lnSpc>
              <a:spcBef>
                <a:spcPts val="0"/>
              </a:spcBef>
              <a:spcAft>
                <a:spcPts val="0"/>
              </a:spcAft>
              <a:buSzPts val="1400"/>
              <a:buNone/>
            </a:pPr>
            <a:r>
              <a:rPr b="1" i="0" lang="en-GB" sz="2400" u="sng">
                <a:solidFill>
                  <a:schemeClr val="hlink"/>
                </a:solidFill>
                <a:hlinkClick r:id="rId4"/>
              </a:rPr>
              <a:t>Vidéo</a:t>
            </a:r>
            <a:r>
              <a:rPr b="1" lang="en-GB" sz="2400"/>
              <a:t> (en anglais)</a:t>
            </a:r>
            <a:endParaRPr b="1" sz="2400"/>
          </a:p>
        </p:txBody>
      </p:sp>
      <p:pic>
        <p:nvPicPr>
          <p:cNvPr descr="Un groupe d’hommes et de femmes au Zimbabwe sont réunis pour une photo à l’extérieur d’une église. " id="575" name="Google Shape;575;p87"/>
          <p:cNvPicPr preferRelativeResize="0"/>
          <p:nvPr/>
        </p:nvPicPr>
        <p:blipFill rotWithShape="1">
          <a:blip r:embed="rId5">
            <a:alphaModFix/>
          </a:blip>
          <a:srcRect b="0" l="0" r="0" t="0"/>
          <a:stretch/>
        </p:blipFill>
        <p:spPr>
          <a:xfrm>
            <a:off x="4755600" y="1698375"/>
            <a:ext cx="4076700" cy="22860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88"/>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Utilisation de l’outil : Testons le modèle  </a:t>
            </a:r>
            <a:endParaRPr/>
          </a:p>
        </p:txBody>
      </p:sp>
      <p:sp>
        <p:nvSpPr>
          <p:cNvPr id="581" name="Google Shape;581;p88"/>
          <p:cNvSpPr txBox="1"/>
          <p:nvPr>
            <p:ph idx="1" type="body"/>
          </p:nvPr>
        </p:nvSpPr>
        <p:spPr>
          <a:xfrm>
            <a:off x="138900" y="863550"/>
            <a:ext cx="3842100" cy="3606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500" u="none"/>
              <a:t>Groupe de facilitateurs se préparant à une réunion communautaire</a:t>
            </a:r>
            <a:endParaRPr b="1" sz="1500"/>
          </a:p>
          <a:p>
            <a:pPr indent="-336550" lvl="0" marL="457200" rtl="0" algn="l">
              <a:lnSpc>
                <a:spcPct val="100000"/>
              </a:lnSpc>
              <a:spcBef>
                <a:spcPts val="1000"/>
              </a:spcBef>
              <a:spcAft>
                <a:spcPts val="0"/>
              </a:spcAft>
              <a:buSzPts val="1700"/>
              <a:buChar char="●"/>
            </a:pPr>
            <a:r>
              <a:rPr b="0" i="0" lang="en-GB" sz="1600" u="none"/>
              <a:t>Lisez </a:t>
            </a:r>
            <a:r>
              <a:rPr b="0" i="0" lang="en-GB" sz="1600" u="sng">
                <a:solidFill>
                  <a:schemeClr val="hlink"/>
                </a:solidFill>
                <a:hlinkClick r:id="rId3"/>
              </a:rPr>
              <a:t>l’étude de cas</a:t>
            </a:r>
            <a:r>
              <a:rPr b="0" i="0" lang="en-GB" sz="1600" u="none"/>
              <a:t> pour comprendre le contexte de la communauté.</a:t>
            </a:r>
            <a:endParaRPr sz="1700"/>
          </a:p>
          <a:p>
            <a:pPr indent="-336550" lvl="0" marL="457200" rtl="0" algn="l">
              <a:lnSpc>
                <a:spcPct val="100000"/>
              </a:lnSpc>
              <a:spcBef>
                <a:spcPts val="0"/>
              </a:spcBef>
              <a:spcAft>
                <a:spcPts val="0"/>
              </a:spcAft>
              <a:buSzPts val="1700"/>
              <a:buChar char="●"/>
            </a:pPr>
            <a:r>
              <a:rPr b="0" i="0" lang="en-GB" sz="1700" u="none"/>
              <a:t>Lisez l’outil pour bien le comprendre et simplifiez le contenu si nécessaire.</a:t>
            </a:r>
            <a:endParaRPr sz="1700"/>
          </a:p>
          <a:p>
            <a:pPr indent="-336550" lvl="0" marL="457200" rtl="0" algn="l">
              <a:lnSpc>
                <a:spcPct val="100000"/>
              </a:lnSpc>
              <a:spcBef>
                <a:spcPts val="0"/>
              </a:spcBef>
              <a:spcAft>
                <a:spcPts val="0"/>
              </a:spcAft>
              <a:buSzPts val="1700"/>
              <a:buChar char="●"/>
            </a:pPr>
            <a:r>
              <a:rPr b="0" i="0" lang="en-GB" sz="1700" u="none"/>
              <a:t>Décidez ensemble du format de la réunion communautaire.</a:t>
            </a:r>
            <a:endParaRPr sz="1700"/>
          </a:p>
          <a:p>
            <a:pPr indent="-336550" lvl="0" marL="457200" rtl="0" algn="l">
              <a:lnSpc>
                <a:spcPct val="100000"/>
              </a:lnSpc>
              <a:spcBef>
                <a:spcPts val="0"/>
              </a:spcBef>
              <a:spcAft>
                <a:spcPts val="0"/>
              </a:spcAft>
              <a:buSzPts val="1700"/>
              <a:buChar char="●"/>
            </a:pPr>
            <a:r>
              <a:rPr b="0" i="0" lang="en-GB" sz="1700" u="none"/>
              <a:t>Différents membres du groupe doivent se relayer pour faciliter la réunion communautaire.</a:t>
            </a:r>
            <a:endParaRPr sz="1700"/>
          </a:p>
          <a:p>
            <a:pPr indent="0" lvl="0" marL="0" rtl="0" algn="l">
              <a:lnSpc>
                <a:spcPct val="115000"/>
              </a:lnSpc>
              <a:spcBef>
                <a:spcPts val="1000"/>
              </a:spcBef>
              <a:spcAft>
                <a:spcPts val="1600"/>
              </a:spcAft>
              <a:buSzPts val="1400"/>
              <a:buNone/>
            </a:pPr>
            <a:r>
              <a:t/>
            </a:r>
            <a:endParaRPr/>
          </a:p>
        </p:txBody>
      </p:sp>
      <p:pic>
        <p:nvPicPr>
          <p:cNvPr id="582" name="Google Shape;582;p88"/>
          <p:cNvPicPr preferRelativeResize="0"/>
          <p:nvPr/>
        </p:nvPicPr>
        <p:blipFill rotWithShape="1">
          <a:blip r:embed="rId4">
            <a:alphaModFix/>
          </a:blip>
          <a:srcRect b="0" l="0" r="0" t="0"/>
          <a:stretch/>
        </p:blipFill>
        <p:spPr>
          <a:xfrm>
            <a:off x="3782118" y="3723843"/>
            <a:ext cx="1143000" cy="1143025"/>
          </a:xfrm>
          <a:prstGeom prst="rect">
            <a:avLst/>
          </a:prstGeom>
          <a:noFill/>
          <a:ln>
            <a:noFill/>
          </a:ln>
        </p:spPr>
      </p:pic>
      <p:sp>
        <p:nvSpPr>
          <p:cNvPr id="583" name="Google Shape;583;p88"/>
          <p:cNvSpPr txBox="1"/>
          <p:nvPr>
            <p:ph idx="1" type="body"/>
          </p:nvPr>
        </p:nvSpPr>
        <p:spPr>
          <a:xfrm>
            <a:off x="4355400" y="863550"/>
            <a:ext cx="44769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500" u="none"/>
              <a:t>Groupe de l’Église et de la communauté</a:t>
            </a:r>
            <a:endParaRPr b="1" sz="1500"/>
          </a:p>
          <a:p>
            <a:pPr indent="-330200" lvl="0" marL="457200" rtl="0" algn="l">
              <a:lnSpc>
                <a:spcPct val="100000"/>
              </a:lnSpc>
              <a:spcBef>
                <a:spcPts val="1000"/>
              </a:spcBef>
              <a:spcAft>
                <a:spcPts val="0"/>
              </a:spcAft>
              <a:buSzPts val="1600"/>
              <a:buChar char="●"/>
            </a:pPr>
            <a:r>
              <a:rPr b="0" i="0" lang="en-GB" sz="1600" u="none"/>
              <a:t>Lisez </a:t>
            </a:r>
            <a:r>
              <a:rPr b="0" i="0" lang="en-GB" sz="1600" u="sng">
                <a:solidFill>
                  <a:schemeClr val="hlink"/>
                </a:solidFill>
                <a:hlinkClick r:id="rId5"/>
              </a:rPr>
              <a:t>l’étude de cas</a:t>
            </a:r>
            <a:r>
              <a:rPr b="0" i="0" lang="en-GB" sz="1600" u="none"/>
              <a:t> pour comprendre le contexte de la communauté.</a:t>
            </a:r>
            <a:endParaRPr sz="1600"/>
          </a:p>
          <a:p>
            <a:pPr indent="-330200" lvl="0" marL="457200" rtl="0" algn="l">
              <a:lnSpc>
                <a:spcPct val="100000"/>
              </a:lnSpc>
              <a:spcBef>
                <a:spcPts val="0"/>
              </a:spcBef>
              <a:spcAft>
                <a:spcPts val="0"/>
              </a:spcAft>
              <a:buSzPts val="1600"/>
              <a:buChar char="●"/>
            </a:pPr>
            <a:r>
              <a:rPr b="0" i="0" lang="en-GB" sz="1600" u="none"/>
              <a:t>Relevez les problèmes identifiés dans l’étude de cas.</a:t>
            </a:r>
            <a:endParaRPr sz="1600"/>
          </a:p>
          <a:p>
            <a:pPr indent="-330200" lvl="0" marL="457200" rtl="0" algn="l">
              <a:lnSpc>
                <a:spcPct val="100000"/>
              </a:lnSpc>
              <a:spcBef>
                <a:spcPts val="0"/>
              </a:spcBef>
              <a:spcAft>
                <a:spcPts val="0"/>
              </a:spcAft>
              <a:buSzPts val="1600"/>
              <a:buChar char="●"/>
            </a:pPr>
            <a:r>
              <a:rPr b="0" i="0" lang="en-GB" sz="1600" u="none"/>
              <a:t>Attribuez aux membres du groupe différents rôles typiques au sein d’une communauté.</a:t>
            </a:r>
            <a:endParaRPr sz="1600"/>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89"/>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Utilisation de l’outil : </a:t>
            </a:r>
            <a:r>
              <a:rPr lang="en-GB"/>
              <a:t>Testons le modèle</a:t>
            </a:r>
            <a:r>
              <a:rPr b="1" i="0" lang="en-GB" u="none"/>
              <a:t>  </a:t>
            </a:r>
            <a:endParaRPr/>
          </a:p>
        </p:txBody>
      </p:sp>
      <p:sp>
        <p:nvSpPr>
          <p:cNvPr id="589" name="Google Shape;589;p89"/>
          <p:cNvSpPr txBox="1"/>
          <p:nvPr>
            <p:ph idx="1" type="body"/>
          </p:nvPr>
        </p:nvSpPr>
        <p:spPr>
          <a:xfrm>
            <a:off x="187625" y="2821525"/>
            <a:ext cx="3465300" cy="1822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800" u="none"/>
              <a:t>Au groupe de facilitateurs </a:t>
            </a:r>
            <a:endParaRPr b="1" sz="1800"/>
          </a:p>
          <a:p>
            <a:pPr indent="-342900" lvl="0" marL="457200" rtl="0" algn="l">
              <a:lnSpc>
                <a:spcPct val="100000"/>
              </a:lnSpc>
              <a:spcBef>
                <a:spcPts val="1000"/>
              </a:spcBef>
              <a:spcAft>
                <a:spcPts val="0"/>
              </a:spcAft>
              <a:buSzPts val="1800"/>
              <a:buChar char="●"/>
            </a:pPr>
            <a:r>
              <a:rPr b="0" i="0" lang="en-GB" sz="1800" u="none"/>
              <a:t>Comment avez-vous trouvé votre rôle ?</a:t>
            </a:r>
            <a:endParaRPr sz="1800"/>
          </a:p>
          <a:p>
            <a:pPr indent="-342900" lvl="0" marL="457200" rtl="0" algn="l">
              <a:lnSpc>
                <a:spcPct val="100000"/>
              </a:lnSpc>
              <a:spcBef>
                <a:spcPts val="0"/>
              </a:spcBef>
              <a:spcAft>
                <a:spcPts val="0"/>
              </a:spcAft>
              <a:buSzPts val="1800"/>
              <a:buChar char="●"/>
            </a:pPr>
            <a:r>
              <a:rPr b="0" i="0" lang="en-GB" sz="1800" u="none"/>
              <a:t>Y a-t-il quelque chose que vous avez trouvé difficile ?</a:t>
            </a:r>
            <a:endParaRPr sz="1800"/>
          </a:p>
          <a:p>
            <a:pPr indent="0" lvl="0" marL="0" rtl="0" algn="l">
              <a:lnSpc>
                <a:spcPct val="115000"/>
              </a:lnSpc>
              <a:spcBef>
                <a:spcPts val="1000"/>
              </a:spcBef>
              <a:spcAft>
                <a:spcPts val="1600"/>
              </a:spcAft>
              <a:buSzPts val="1400"/>
              <a:buNone/>
            </a:pPr>
            <a:r>
              <a:t/>
            </a:r>
            <a:endParaRPr sz="1800"/>
          </a:p>
        </p:txBody>
      </p:sp>
      <p:pic>
        <p:nvPicPr>
          <p:cNvPr id="590" name="Google Shape;590;p89"/>
          <p:cNvPicPr preferRelativeResize="0"/>
          <p:nvPr/>
        </p:nvPicPr>
        <p:blipFill rotWithShape="1">
          <a:blip r:embed="rId3">
            <a:alphaModFix/>
          </a:blip>
          <a:srcRect b="0" l="0" r="0" t="0"/>
          <a:stretch/>
        </p:blipFill>
        <p:spPr>
          <a:xfrm>
            <a:off x="3807343" y="3784343"/>
            <a:ext cx="1143000" cy="1143025"/>
          </a:xfrm>
          <a:prstGeom prst="rect">
            <a:avLst/>
          </a:prstGeom>
          <a:noFill/>
          <a:ln>
            <a:noFill/>
          </a:ln>
        </p:spPr>
      </p:pic>
      <p:sp>
        <p:nvSpPr>
          <p:cNvPr id="591" name="Google Shape;591;p89"/>
          <p:cNvSpPr txBox="1"/>
          <p:nvPr>
            <p:ph idx="1" type="body"/>
          </p:nvPr>
        </p:nvSpPr>
        <p:spPr>
          <a:xfrm>
            <a:off x="5104775" y="1019550"/>
            <a:ext cx="3842100" cy="173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700" u="none"/>
              <a:t>Au groupe de l’Église et de la communauté</a:t>
            </a:r>
            <a:endParaRPr b="1" sz="1700"/>
          </a:p>
          <a:p>
            <a:pPr indent="-336550" lvl="0" marL="457200" rtl="0" algn="l">
              <a:lnSpc>
                <a:spcPct val="100000"/>
              </a:lnSpc>
              <a:spcBef>
                <a:spcPts val="1000"/>
              </a:spcBef>
              <a:spcAft>
                <a:spcPts val="0"/>
              </a:spcAft>
              <a:buSzPts val="1700"/>
              <a:buChar char="●"/>
            </a:pPr>
            <a:r>
              <a:rPr b="0" i="0" lang="en-GB" sz="1700" u="none"/>
              <a:t>Qu’avez-vous pensé de cette activité ?</a:t>
            </a:r>
            <a:endParaRPr sz="1700"/>
          </a:p>
          <a:p>
            <a:pPr indent="-336550" lvl="0" marL="457200" rtl="0" algn="l">
              <a:lnSpc>
                <a:spcPct val="100000"/>
              </a:lnSpc>
              <a:spcBef>
                <a:spcPts val="0"/>
              </a:spcBef>
              <a:spcAft>
                <a:spcPts val="0"/>
              </a:spcAft>
              <a:buSzPts val="1700"/>
              <a:buChar char="●"/>
            </a:pPr>
            <a:r>
              <a:rPr b="0" i="0" lang="en-GB" sz="1700" u="none"/>
              <a:t>Les facilitateurs auraient-ils pu faire quelque chose de différent pour aider votre groupe ?</a:t>
            </a:r>
            <a:endParaRPr sz="1700"/>
          </a:p>
          <a:p>
            <a:pPr indent="0" lvl="0" marL="457200" rtl="0" algn="l">
              <a:lnSpc>
                <a:spcPct val="115000"/>
              </a:lnSpc>
              <a:spcBef>
                <a:spcPts val="1000"/>
              </a:spcBef>
              <a:spcAft>
                <a:spcPts val="1600"/>
              </a:spcAft>
              <a:buSzPts val="1400"/>
              <a:buNone/>
            </a:pPr>
            <a:r>
              <a:t/>
            </a:r>
            <a:endParaRPr/>
          </a:p>
        </p:txBody>
      </p:sp>
      <p:sp>
        <p:nvSpPr>
          <p:cNvPr id="592" name="Google Shape;592;p89"/>
          <p:cNvSpPr txBox="1"/>
          <p:nvPr/>
        </p:nvSpPr>
        <p:spPr>
          <a:xfrm>
            <a:off x="2677025" y="774600"/>
            <a:ext cx="3157200" cy="447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dk2"/>
                </a:solidFill>
                <a:latin typeface="Calibri"/>
                <a:ea typeface="Calibri"/>
                <a:cs typeface="Calibri"/>
                <a:sym typeface="Calibri"/>
              </a:rPr>
              <a:t>Vos impressions</a:t>
            </a:r>
            <a:endParaRPr b="1" i="0" sz="2000" u="none" cap="none" strike="noStrike">
              <a:solidFill>
                <a:schemeClr val="dk2"/>
              </a:solidFill>
              <a:latin typeface="Calibri"/>
              <a:ea typeface="Calibri"/>
              <a:cs typeface="Calibri"/>
              <a:sym typeface="Calibri"/>
            </a:endParaRPr>
          </a:p>
        </p:txBody>
      </p:sp>
      <p:sp>
        <p:nvSpPr>
          <p:cNvPr id="593" name="Google Shape;593;p89"/>
          <p:cNvSpPr txBox="1"/>
          <p:nvPr/>
        </p:nvSpPr>
        <p:spPr>
          <a:xfrm>
            <a:off x="226650" y="1142000"/>
            <a:ext cx="3004800" cy="114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2"/>
                </a:solidFill>
                <a:latin typeface="Calibri"/>
                <a:ea typeface="Calibri"/>
                <a:cs typeface="Calibri"/>
                <a:sym typeface="Calibri"/>
              </a:rPr>
              <a:t>À tous les participants</a:t>
            </a:r>
            <a:endParaRPr b="1" i="0" sz="1800" u="none" cap="none" strike="noStrike">
              <a:solidFill>
                <a:schemeClr val="dk2"/>
              </a:solidFill>
              <a:latin typeface="Calibri"/>
              <a:ea typeface="Calibri"/>
              <a:cs typeface="Calibri"/>
              <a:sym typeface="Calibri"/>
            </a:endParaRPr>
          </a:p>
          <a:p>
            <a:pPr indent="-342900" lvl="0" marL="457200" marR="0" rtl="0" algn="l">
              <a:lnSpc>
                <a:spcPct val="100000"/>
              </a:lnSpc>
              <a:spcBef>
                <a:spcPts val="0"/>
              </a:spcBef>
              <a:spcAft>
                <a:spcPts val="0"/>
              </a:spcAft>
              <a:buClr>
                <a:schemeClr val="dk2"/>
              </a:buClr>
              <a:buSzPts val="1800"/>
              <a:buFont typeface="Calibri"/>
              <a:buChar char="●"/>
            </a:pPr>
            <a:r>
              <a:rPr b="0" i="0" lang="en-GB" sz="1800" u="none" cap="none" strike="noStrike">
                <a:solidFill>
                  <a:schemeClr val="dk2"/>
                </a:solidFill>
                <a:latin typeface="Calibri"/>
                <a:ea typeface="Calibri"/>
                <a:cs typeface="Calibri"/>
                <a:sym typeface="Calibri"/>
              </a:rPr>
              <a:t>Qu’est-ce qui vous a plu dans ce jeu de rôle ?</a:t>
            </a:r>
            <a:endParaRPr b="0" i="0" sz="1800" u="none" cap="none" strike="noStrike">
              <a:solidFill>
                <a:schemeClr val="dk2"/>
              </a:solidFill>
              <a:latin typeface="Calibri"/>
              <a:ea typeface="Calibri"/>
              <a:cs typeface="Calibri"/>
              <a:sym typeface="Calibri"/>
            </a:endParaRPr>
          </a:p>
          <a:p>
            <a:pPr indent="-342900" lvl="0" marL="457200" marR="0" rtl="0" algn="l">
              <a:lnSpc>
                <a:spcPct val="100000"/>
              </a:lnSpc>
              <a:spcBef>
                <a:spcPts val="0"/>
              </a:spcBef>
              <a:spcAft>
                <a:spcPts val="0"/>
              </a:spcAft>
              <a:buClr>
                <a:schemeClr val="dk2"/>
              </a:buClr>
              <a:buSzPts val="1800"/>
              <a:buFont typeface="Calibri"/>
              <a:buChar char="●"/>
            </a:pPr>
            <a:r>
              <a:rPr b="0" i="0" lang="en-GB" sz="1800" u="none" cap="none" strike="noStrike">
                <a:solidFill>
                  <a:schemeClr val="dk2"/>
                </a:solidFill>
                <a:latin typeface="Calibri"/>
                <a:ea typeface="Calibri"/>
                <a:cs typeface="Calibri"/>
                <a:sym typeface="Calibri"/>
              </a:rPr>
              <a:t>Comment pourrait-on l’améliorer ?</a:t>
            </a:r>
            <a:endParaRPr b="0" i="0" sz="1800" u="none" cap="none" strike="noStrike">
              <a:solidFill>
                <a:schemeClr val="dk2"/>
              </a:solidFill>
              <a:latin typeface="Calibri"/>
              <a:ea typeface="Calibri"/>
              <a:cs typeface="Calibri"/>
              <a:sym typeface="Calibri"/>
            </a:endParaRPr>
          </a:p>
        </p:txBody>
      </p:sp>
      <p:sp>
        <p:nvSpPr>
          <p:cNvPr id="594" name="Google Shape;594;p89"/>
          <p:cNvSpPr txBox="1"/>
          <p:nvPr/>
        </p:nvSpPr>
        <p:spPr>
          <a:xfrm>
            <a:off x="5075000" y="3188800"/>
            <a:ext cx="3757200" cy="173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2"/>
                </a:solidFill>
                <a:latin typeface="Calibri"/>
                <a:ea typeface="Calibri"/>
                <a:cs typeface="Calibri"/>
                <a:sym typeface="Calibri"/>
              </a:rPr>
              <a:t>À tous les participants</a:t>
            </a:r>
            <a:endParaRPr b="1" i="0" sz="1800" u="none" cap="none" strike="noStrike">
              <a:solidFill>
                <a:schemeClr val="dk2"/>
              </a:solidFill>
              <a:latin typeface="Calibri"/>
              <a:ea typeface="Calibri"/>
              <a:cs typeface="Calibri"/>
              <a:sym typeface="Calibri"/>
            </a:endParaRPr>
          </a:p>
          <a:p>
            <a:pPr indent="-336550" lvl="0" marL="457200" marR="0" rtl="0" algn="l">
              <a:lnSpc>
                <a:spcPct val="100000"/>
              </a:lnSpc>
              <a:spcBef>
                <a:spcPts val="0"/>
              </a:spcBef>
              <a:spcAft>
                <a:spcPts val="0"/>
              </a:spcAft>
              <a:buClr>
                <a:schemeClr val="dk2"/>
              </a:buClr>
              <a:buSzPts val="1700"/>
              <a:buFont typeface="Calibri"/>
              <a:buChar char="●"/>
            </a:pPr>
            <a:r>
              <a:rPr b="0" i="0" lang="en-GB" sz="1700" u="none" cap="none" strike="noStrike">
                <a:solidFill>
                  <a:schemeClr val="dk2"/>
                </a:solidFill>
                <a:latin typeface="Calibri"/>
                <a:ea typeface="Calibri"/>
                <a:cs typeface="Calibri"/>
                <a:sym typeface="Calibri"/>
              </a:rPr>
              <a:t>Comment feriez-vous pour faciliter cette activité avec une communauté qui ne sait pas lire ? Donnez des idées en vous fondant sur votre expérience.</a:t>
            </a:r>
            <a:endParaRPr b="0" i="0" sz="1700" u="none" cap="none" strike="noStrike">
              <a:solidFill>
                <a:schemeClr val="dk2"/>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90"/>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Recommandations supplémentaires </a:t>
            </a:r>
            <a:endParaRPr/>
          </a:p>
        </p:txBody>
      </p:sp>
      <p:sp>
        <p:nvSpPr>
          <p:cNvPr id="600" name="Google Shape;600;p90"/>
          <p:cNvSpPr txBox="1"/>
          <p:nvPr>
            <p:ph idx="1" type="body"/>
          </p:nvPr>
        </p:nvSpPr>
        <p:spPr>
          <a:xfrm>
            <a:off x="311700" y="1006525"/>
            <a:ext cx="8520600" cy="3416400"/>
          </a:xfrm>
          <a:prstGeom prst="rect">
            <a:avLst/>
          </a:prstGeom>
          <a:noFill/>
          <a:ln>
            <a:noFill/>
          </a:ln>
        </p:spPr>
        <p:txBody>
          <a:bodyPr anchorCtr="0" anchor="t" bIns="91425" lIns="91425" spcFirstLastPara="1" rIns="91425" wrap="square" tIns="91425">
            <a:noAutofit/>
          </a:bodyPr>
          <a:lstStyle/>
          <a:p>
            <a:pPr indent="-349250" lvl="0" marL="457200" rtl="0" algn="l">
              <a:lnSpc>
                <a:spcPct val="100000"/>
              </a:lnSpc>
              <a:spcBef>
                <a:spcPts val="0"/>
              </a:spcBef>
              <a:spcAft>
                <a:spcPts val="0"/>
              </a:spcAft>
              <a:buClr>
                <a:schemeClr val="dk1"/>
              </a:buClr>
              <a:buSzPts val="1900"/>
              <a:buChar char="●"/>
            </a:pPr>
            <a:r>
              <a:rPr b="0" i="0" lang="en-GB" sz="1900" u="none">
                <a:solidFill>
                  <a:schemeClr val="dk1"/>
                </a:solidFill>
              </a:rPr>
              <a:t>Faites quelques recherches préparatoires afin de </a:t>
            </a:r>
            <a:r>
              <a:rPr b="1" i="0" lang="en-GB" sz="1900" u="none">
                <a:solidFill>
                  <a:schemeClr val="dk1"/>
                </a:solidFill>
              </a:rPr>
              <a:t>vous familiariser avec le contexte de gouvernance sociopolitique local</a:t>
            </a:r>
            <a:r>
              <a:rPr b="0" i="0" lang="en-GB" sz="1900" u="none">
                <a:solidFill>
                  <a:schemeClr val="dk1"/>
                </a:solidFill>
              </a:rPr>
              <a:t>.</a:t>
            </a:r>
            <a:endParaRPr b="1" sz="1900">
              <a:solidFill>
                <a:schemeClr val="dk1"/>
              </a:solidFill>
            </a:endParaRPr>
          </a:p>
          <a:p>
            <a:pPr indent="-349250" lvl="0" marL="457200" rtl="0" algn="l">
              <a:lnSpc>
                <a:spcPct val="100000"/>
              </a:lnSpc>
              <a:spcBef>
                <a:spcPts val="1000"/>
              </a:spcBef>
              <a:spcAft>
                <a:spcPts val="0"/>
              </a:spcAft>
              <a:buClr>
                <a:schemeClr val="dk1"/>
              </a:buClr>
              <a:buSzPts val="1900"/>
              <a:buChar char="●"/>
            </a:pPr>
            <a:r>
              <a:rPr b="0" i="0" lang="en-GB" sz="1900" u="none">
                <a:solidFill>
                  <a:schemeClr val="dk1"/>
                </a:solidFill>
              </a:rPr>
              <a:t>Vérifiez que la communauté </a:t>
            </a:r>
            <a:r>
              <a:rPr b="1" i="0" lang="en-GB" sz="1900" u="none">
                <a:solidFill>
                  <a:schemeClr val="dk1"/>
                </a:solidFill>
              </a:rPr>
              <a:t>a clairement identifié le service public </a:t>
            </a:r>
            <a:r>
              <a:rPr b="0" i="0" lang="en-GB" sz="1900" u="none">
                <a:solidFill>
                  <a:schemeClr val="dk1"/>
                </a:solidFill>
              </a:rPr>
              <a:t>qui doit être amélioré. </a:t>
            </a:r>
            <a:endParaRPr sz="1900">
              <a:solidFill>
                <a:schemeClr val="dk1"/>
              </a:solidFill>
            </a:endParaRPr>
          </a:p>
          <a:p>
            <a:pPr indent="-349250" lvl="0" marL="457200" rtl="0" algn="l">
              <a:lnSpc>
                <a:spcPct val="100000"/>
              </a:lnSpc>
              <a:spcBef>
                <a:spcPts val="1000"/>
              </a:spcBef>
              <a:spcAft>
                <a:spcPts val="0"/>
              </a:spcAft>
              <a:buClr>
                <a:schemeClr val="dk1"/>
              </a:buClr>
              <a:buSzPts val="1900"/>
              <a:buChar char="●"/>
            </a:pPr>
            <a:r>
              <a:rPr b="0" i="0" lang="en-GB" sz="1900" u="none">
                <a:solidFill>
                  <a:schemeClr val="dk1"/>
                </a:solidFill>
              </a:rPr>
              <a:t>Renseignez-vous pour savoir </a:t>
            </a:r>
            <a:r>
              <a:rPr b="1" i="0" lang="en-GB" sz="1900" u="none">
                <a:solidFill>
                  <a:schemeClr val="dk1"/>
                </a:solidFill>
              </a:rPr>
              <a:t>qui est responsable</a:t>
            </a:r>
            <a:r>
              <a:rPr b="0" i="0" lang="en-GB" sz="1900" u="none">
                <a:solidFill>
                  <a:schemeClr val="dk1"/>
                </a:solidFill>
              </a:rPr>
              <a:t> de la délivrance de ce service.</a:t>
            </a:r>
            <a:endParaRPr sz="1900">
              <a:solidFill>
                <a:schemeClr val="dk1"/>
              </a:solidFill>
            </a:endParaRPr>
          </a:p>
          <a:p>
            <a:pPr indent="-349250" lvl="0" marL="457200" rtl="0" algn="l">
              <a:lnSpc>
                <a:spcPct val="100000"/>
              </a:lnSpc>
              <a:spcBef>
                <a:spcPts val="1000"/>
              </a:spcBef>
              <a:spcAft>
                <a:spcPts val="0"/>
              </a:spcAft>
              <a:buClr>
                <a:schemeClr val="dk1"/>
              </a:buClr>
              <a:buSzPts val="1900"/>
              <a:buChar char="●"/>
            </a:pPr>
            <a:r>
              <a:rPr b="0" i="0" lang="en-GB" sz="1900" u="none">
                <a:solidFill>
                  <a:schemeClr val="dk1"/>
                </a:solidFill>
              </a:rPr>
              <a:t>Déterminez quel est </a:t>
            </a:r>
            <a:r>
              <a:rPr b="1" i="0" lang="en-GB" sz="1900" u="none">
                <a:solidFill>
                  <a:schemeClr val="dk1"/>
                </a:solidFill>
              </a:rPr>
              <a:t>le niveau de service minimum auquel s’attendre</a:t>
            </a:r>
            <a:r>
              <a:rPr b="0" i="0" lang="en-GB" sz="1900" u="none">
                <a:solidFill>
                  <a:schemeClr val="dk1"/>
                </a:solidFill>
              </a:rPr>
              <a:t>.</a:t>
            </a:r>
            <a:endParaRPr sz="1900">
              <a:solidFill>
                <a:schemeClr val="dk1"/>
              </a:solidFill>
            </a:endParaRPr>
          </a:p>
          <a:p>
            <a:pPr indent="-349250" lvl="0" marL="457200" rtl="0" algn="l">
              <a:lnSpc>
                <a:spcPct val="100000"/>
              </a:lnSpc>
              <a:spcBef>
                <a:spcPts val="1000"/>
              </a:spcBef>
              <a:spcAft>
                <a:spcPts val="0"/>
              </a:spcAft>
              <a:buClr>
                <a:schemeClr val="dk1"/>
              </a:buClr>
              <a:buSzPts val="1900"/>
              <a:buChar char="●"/>
            </a:pPr>
            <a:r>
              <a:rPr b="0" i="0" lang="en-GB" sz="1900" u="none">
                <a:solidFill>
                  <a:schemeClr val="dk1"/>
                </a:solidFill>
              </a:rPr>
              <a:t>Prenez le temps de réfléchir aux plaidoyers et actions qui devront être mis en place pour suivre les engagements pris en faveur de l’amélioration du service. </a:t>
            </a:r>
            <a:endParaRPr>
              <a:solidFill>
                <a:schemeClr val="dk1"/>
              </a:solidFill>
            </a:endParaRPr>
          </a:p>
          <a:p>
            <a:pPr indent="0" lvl="0" marL="0" rtl="0" algn="l">
              <a:lnSpc>
                <a:spcPct val="100000"/>
              </a:lnSpc>
              <a:spcBef>
                <a:spcPts val="1000"/>
              </a:spcBef>
              <a:spcAft>
                <a:spcPts val="0"/>
              </a:spcAft>
              <a:buSzPts val="1400"/>
              <a:buNone/>
            </a:pPr>
            <a:r>
              <a:t/>
            </a:r>
            <a:endParaRPr>
              <a:solidFill>
                <a:schemeClr val="dk1"/>
              </a:solidFill>
            </a:endParaRPr>
          </a:p>
          <a:p>
            <a:pPr indent="0" lvl="0" marL="0" rtl="0" algn="l">
              <a:lnSpc>
                <a:spcPct val="115000"/>
              </a:lnSpc>
              <a:spcBef>
                <a:spcPts val="14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600" u="none"/>
              <a:t>Base biblique pour la redevabilité sociale</a:t>
            </a:r>
            <a:endParaRPr sz="2600"/>
          </a:p>
        </p:txBody>
      </p:sp>
      <p:sp>
        <p:nvSpPr>
          <p:cNvPr id="114" name="Google Shape;114;p19"/>
          <p:cNvSpPr txBox="1"/>
          <p:nvPr>
            <p:ph idx="1" type="body"/>
          </p:nvPr>
        </p:nvSpPr>
        <p:spPr>
          <a:xfrm>
            <a:off x="4470175" y="943175"/>
            <a:ext cx="4260300" cy="3863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en-GB" sz="1800" u="none"/>
              <a:t>Nous servons un Dieu de justice. En tant que chrétiens, nous sommes également tenus de « pratiquer la justice » (Michée 6:8).</a:t>
            </a:r>
            <a:endParaRPr sz="1800"/>
          </a:p>
          <a:p>
            <a:pPr indent="0" lvl="0" marL="0" rtl="0" algn="l">
              <a:lnSpc>
                <a:spcPct val="100000"/>
              </a:lnSpc>
              <a:spcBef>
                <a:spcPts val="0"/>
              </a:spcBef>
              <a:spcAft>
                <a:spcPts val="0"/>
              </a:spcAft>
              <a:buSzPts val="1400"/>
              <a:buNone/>
            </a:pPr>
            <a:r>
              <a:t/>
            </a:r>
            <a:endParaRPr sz="1800"/>
          </a:p>
          <a:p>
            <a:pPr indent="0" lvl="0" marL="0" rtl="0" algn="l">
              <a:lnSpc>
                <a:spcPct val="115000"/>
              </a:lnSpc>
              <a:spcBef>
                <a:spcPts val="0"/>
              </a:spcBef>
              <a:spcAft>
                <a:spcPts val="0"/>
              </a:spcAft>
              <a:buSzPts val="1400"/>
              <a:buNone/>
            </a:pPr>
            <a:r>
              <a:rPr b="0" i="0" lang="en-GB" sz="1800" u="none"/>
              <a:t>Pratiquer la justice implique :</a:t>
            </a:r>
            <a:endParaRPr sz="1800"/>
          </a:p>
          <a:p>
            <a:pPr indent="-342900" lvl="0" marL="457200" rtl="0" algn="l">
              <a:lnSpc>
                <a:spcPct val="115000"/>
              </a:lnSpc>
              <a:spcBef>
                <a:spcPts val="1600"/>
              </a:spcBef>
              <a:spcAft>
                <a:spcPts val="0"/>
              </a:spcAft>
              <a:buSzPts val="1800"/>
              <a:buChar char="●"/>
            </a:pPr>
            <a:r>
              <a:rPr b="0" i="0" lang="en-GB" sz="1800" u="none"/>
              <a:t>une redevabilité,</a:t>
            </a:r>
            <a:endParaRPr sz="1800"/>
          </a:p>
          <a:p>
            <a:pPr indent="-342900" lvl="0" marL="457200" rtl="0" algn="l">
              <a:lnSpc>
                <a:spcPct val="115000"/>
              </a:lnSpc>
              <a:spcBef>
                <a:spcPts val="0"/>
              </a:spcBef>
              <a:spcAft>
                <a:spcPts val="0"/>
              </a:spcAft>
              <a:buSzPts val="1800"/>
              <a:buChar char="●"/>
            </a:pPr>
            <a:r>
              <a:rPr b="0" i="0" lang="en-GB" sz="1800" u="none"/>
              <a:t>et le devoir de s’acquitter de ses fonctions et obligations à l’égard d'autrui</a:t>
            </a:r>
            <a:endParaRPr sz="1800"/>
          </a:p>
          <a:p>
            <a:pPr indent="0" lvl="0" marL="0" rtl="0" algn="l">
              <a:lnSpc>
                <a:spcPct val="115000"/>
              </a:lnSpc>
              <a:spcBef>
                <a:spcPts val="1600"/>
              </a:spcBef>
              <a:spcAft>
                <a:spcPts val="0"/>
              </a:spcAft>
              <a:buSzPts val="1400"/>
              <a:buNone/>
            </a:pPr>
            <a:r>
              <a:rPr b="0" i="0" lang="en-GB" sz="1800" u="none"/>
              <a:t>Le plaidoyer promeut la redevabilité mutuelle entre les citoyens et leur gouvernement.</a:t>
            </a:r>
            <a:endParaRPr sz="1800"/>
          </a:p>
          <a:p>
            <a:pPr indent="0" lvl="0" marL="0" rtl="0" algn="l">
              <a:lnSpc>
                <a:spcPct val="115000"/>
              </a:lnSpc>
              <a:spcBef>
                <a:spcPts val="1600"/>
              </a:spcBef>
              <a:spcAft>
                <a:spcPts val="1600"/>
              </a:spcAft>
              <a:buSzPts val="1400"/>
              <a:buNone/>
            </a:pPr>
            <a:r>
              <a:t/>
            </a:r>
            <a:endParaRPr sz="1800"/>
          </a:p>
        </p:txBody>
      </p:sp>
      <p:pic>
        <p:nvPicPr>
          <p:cNvPr id="115" name="Google Shape;115;p19"/>
          <p:cNvPicPr preferRelativeResize="0"/>
          <p:nvPr/>
        </p:nvPicPr>
        <p:blipFill rotWithShape="1">
          <a:blip r:embed="rId3">
            <a:alphaModFix/>
          </a:blip>
          <a:srcRect b="0" l="0" r="0" t="0"/>
          <a:stretch/>
        </p:blipFill>
        <p:spPr>
          <a:xfrm>
            <a:off x="274872" y="1412800"/>
            <a:ext cx="4058225" cy="2704826"/>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91"/>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À lire</a:t>
            </a:r>
            <a:endParaRPr/>
          </a:p>
        </p:txBody>
      </p:sp>
      <p:sp>
        <p:nvSpPr>
          <p:cNvPr id="606" name="Google Shape;606;p91"/>
          <p:cNvSpPr txBox="1"/>
          <p:nvPr>
            <p:ph idx="1" type="body"/>
          </p:nvPr>
        </p:nvSpPr>
        <p:spPr>
          <a:xfrm>
            <a:off x="353850" y="1136363"/>
            <a:ext cx="5756700" cy="32355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None/>
            </a:pPr>
            <a:r>
              <a:t/>
            </a:r>
            <a:endParaRPr sz="1200"/>
          </a:p>
          <a:p>
            <a:pPr indent="-323850" lvl="0" marL="457200" rtl="0" algn="l">
              <a:lnSpc>
                <a:spcPct val="100000"/>
              </a:lnSpc>
              <a:spcBef>
                <a:spcPts val="0"/>
              </a:spcBef>
              <a:spcAft>
                <a:spcPts val="0"/>
              </a:spcAft>
              <a:buSzPts val="1500"/>
              <a:buAutoNum type="alphaUcPeriod"/>
            </a:pPr>
            <a:r>
              <a:rPr b="1" i="0" lang="en-GB" sz="1500" u="sng">
                <a:solidFill>
                  <a:srgbClr val="007D98"/>
                </a:solidFill>
                <a:hlinkClick r:id="rId3">
                  <a:extLst>
                    <a:ext uri="{A12FA001-AC4F-418D-AE19-62706E023703}">
                      <ahyp:hlinkClr val="tx"/>
                    </a:ext>
                  </a:extLst>
                </a:hlinkClick>
              </a:rPr>
              <a:t>Participatory Budgeting, Community </a:t>
            </a:r>
            <a:br>
              <a:rPr b="1" lang="en-GB" sz="1500" u="sng">
                <a:solidFill>
                  <a:srgbClr val="007D98"/>
                </a:solidFill>
                <a:hlinkClick r:id="rId4">
                  <a:extLst>
                    <a:ext uri="{A12FA001-AC4F-418D-AE19-62706E023703}">
                      <ahyp:hlinkClr val="tx"/>
                    </a:ext>
                  </a:extLst>
                </a:hlinkClick>
              </a:rPr>
            </a:br>
            <a:r>
              <a:rPr b="1" i="0" lang="en-GB" sz="1500" u="sng">
                <a:solidFill>
                  <a:srgbClr val="007D98"/>
                </a:solidFill>
                <a:hlinkClick r:id="rId5">
                  <a:extLst>
                    <a:ext uri="{A12FA001-AC4F-418D-AE19-62706E023703}">
                      <ahyp:hlinkClr val="tx"/>
                    </a:ext>
                  </a:extLst>
                </a:hlinkClick>
              </a:rPr>
              <a:t>Score Card, Citizen Report Card Toolkit, </a:t>
            </a:r>
            <a:br>
              <a:rPr b="1" lang="en-GB" sz="1500" u="sng">
                <a:solidFill>
                  <a:srgbClr val="007D98"/>
                </a:solidFill>
                <a:hlinkClick r:id="rId6">
                  <a:extLst>
                    <a:ext uri="{A12FA001-AC4F-418D-AE19-62706E023703}">
                      <ahyp:hlinkClr val="tx"/>
                    </a:ext>
                  </a:extLst>
                </a:hlinkClick>
              </a:rPr>
            </a:br>
            <a:r>
              <a:rPr b="1" i="0" lang="en-GB" sz="1500" u="sng">
                <a:solidFill>
                  <a:srgbClr val="007D98"/>
                </a:solidFill>
                <a:hlinkClick r:id="rId7">
                  <a:extLst>
                    <a:ext uri="{A12FA001-AC4F-418D-AE19-62706E023703}">
                      <ahyp:hlinkClr val="tx"/>
                    </a:ext>
                  </a:extLst>
                </a:hlinkClick>
              </a:rPr>
              <a:t>IEA, 2015, p42</a:t>
            </a:r>
            <a:r>
              <a:rPr b="1" i="0" lang="en-GB" sz="1500" u="none">
                <a:solidFill>
                  <a:schemeClr val="dk1"/>
                </a:solidFill>
              </a:rPr>
              <a:t> </a:t>
            </a:r>
            <a:endParaRPr b="1" sz="1500"/>
          </a:p>
          <a:p>
            <a:pPr indent="-323850" lvl="0" marL="457200" rtl="0" algn="l">
              <a:lnSpc>
                <a:spcPct val="100000"/>
              </a:lnSpc>
              <a:spcBef>
                <a:spcPts val="0"/>
              </a:spcBef>
              <a:spcAft>
                <a:spcPts val="0"/>
              </a:spcAft>
              <a:buSzPts val="1500"/>
              <a:buAutoNum type="alphaUcPeriod"/>
            </a:pPr>
            <a:r>
              <a:rPr b="1" i="0" lang="en-GB" sz="1500" u="sng">
                <a:solidFill>
                  <a:srgbClr val="007D98"/>
                </a:solidFill>
                <a:hlinkClick r:id="rId8">
                  <a:extLst>
                    <a:ext uri="{A12FA001-AC4F-418D-AE19-62706E023703}">
                      <ahyp:hlinkClr val="tx"/>
                    </a:ext>
                  </a:extLst>
                </a:hlinkClick>
              </a:rPr>
              <a:t>Community scorecard </a:t>
            </a:r>
            <a:br>
              <a:rPr b="1" lang="en-GB" sz="1500" u="sng">
                <a:solidFill>
                  <a:srgbClr val="007D98"/>
                </a:solidFill>
                <a:hlinkClick r:id="rId9">
                  <a:extLst>
                    <a:ext uri="{A12FA001-AC4F-418D-AE19-62706E023703}">
                      <ahyp:hlinkClr val="tx"/>
                    </a:ext>
                  </a:extLst>
                </a:hlinkClick>
              </a:rPr>
            </a:br>
            <a:r>
              <a:rPr b="1" i="0" lang="en-GB" sz="1500" u="sng">
                <a:solidFill>
                  <a:srgbClr val="007D98"/>
                </a:solidFill>
                <a:hlinkClick r:id="rId10">
                  <a:extLst>
                    <a:ext uri="{A12FA001-AC4F-418D-AE19-62706E023703}">
                      <ahyp:hlinkClr val="tx"/>
                    </a:ext>
                  </a:extLst>
                </a:hlinkClick>
              </a:rPr>
              <a:t>implementation Steps</a:t>
            </a:r>
            <a:endParaRPr sz="1500"/>
          </a:p>
          <a:p>
            <a:pPr indent="-323850" lvl="0" marL="457200" rtl="0" algn="l">
              <a:lnSpc>
                <a:spcPct val="100000"/>
              </a:lnSpc>
              <a:spcBef>
                <a:spcPts val="0"/>
              </a:spcBef>
              <a:spcAft>
                <a:spcPts val="0"/>
              </a:spcAft>
              <a:buSzPts val="1500"/>
              <a:buAutoNum type="alphaUcPeriod"/>
            </a:pPr>
            <a:r>
              <a:rPr b="1" i="0" lang="en-GB" sz="1500" u="sng">
                <a:solidFill>
                  <a:srgbClr val="007D98"/>
                </a:solidFill>
                <a:hlinkClick r:id="rId11">
                  <a:extLst>
                    <a:ext uri="{A12FA001-AC4F-418D-AE19-62706E023703}">
                      <ahyp:hlinkClr val="tx"/>
                    </a:ext>
                  </a:extLst>
                </a:hlinkClick>
              </a:rPr>
              <a:t>Social Accountability Topic Guide</a:t>
            </a:r>
            <a:endParaRPr sz="1500"/>
          </a:p>
          <a:p>
            <a:pPr indent="-323850" lvl="0" marL="457200" rtl="0" algn="l">
              <a:lnSpc>
                <a:spcPct val="100000"/>
              </a:lnSpc>
              <a:spcBef>
                <a:spcPts val="0"/>
              </a:spcBef>
              <a:spcAft>
                <a:spcPts val="0"/>
              </a:spcAft>
              <a:buSzPts val="1500"/>
              <a:buAutoNum type="alphaUcPeriod"/>
            </a:pPr>
            <a:r>
              <a:rPr b="1" i="0" lang="en-GB" sz="1500" u="sng">
                <a:solidFill>
                  <a:srgbClr val="007D98"/>
                </a:solidFill>
                <a:hlinkClick r:id="rId12">
                  <a:extLst>
                    <a:ext uri="{A12FA001-AC4F-418D-AE19-62706E023703}">
                      <ahyp:hlinkClr val="tx"/>
                    </a:ext>
                  </a:extLst>
                </a:hlinkClick>
              </a:rPr>
              <a:t>Advocacy and social accountability toolbox</a:t>
            </a:r>
            <a:endParaRPr sz="1500"/>
          </a:p>
          <a:p>
            <a:pPr indent="-323850" lvl="0" marL="457200" rtl="0" algn="l">
              <a:lnSpc>
                <a:spcPct val="100000"/>
              </a:lnSpc>
              <a:spcBef>
                <a:spcPts val="0"/>
              </a:spcBef>
              <a:spcAft>
                <a:spcPts val="0"/>
              </a:spcAft>
              <a:buSzPts val="1500"/>
              <a:buAutoNum type="alphaUcPeriod"/>
            </a:pPr>
            <a:r>
              <a:rPr b="1" i="0" lang="en-GB" sz="1500" u="sng">
                <a:solidFill>
                  <a:srgbClr val="007D98"/>
                </a:solidFill>
                <a:hlinkClick r:id="rId13">
                  <a:extLst>
                    <a:ext uri="{A12FA001-AC4F-418D-AE19-62706E023703}">
                      <ahyp:hlinkClr val="tx"/>
                    </a:ext>
                  </a:extLst>
                </a:hlinkClick>
              </a:rPr>
              <a:t>Manual on Social Accountability for Civil Society Organizations and Municipalities in Palestine</a:t>
            </a:r>
            <a:endParaRPr sz="1500"/>
          </a:p>
          <a:p>
            <a:pPr indent="-228600" lvl="0" marL="457200" rtl="0" algn="l">
              <a:lnSpc>
                <a:spcPct val="100000"/>
              </a:lnSpc>
              <a:spcBef>
                <a:spcPts val="0"/>
              </a:spcBef>
              <a:spcAft>
                <a:spcPts val="0"/>
              </a:spcAft>
              <a:buSzPts val="1200"/>
              <a:buNone/>
            </a:pPr>
            <a:r>
              <a:t/>
            </a:r>
            <a:endParaRPr b="1" sz="1200">
              <a:solidFill>
                <a:srgbClr val="007D98"/>
              </a:solidFill>
            </a:endParaRPr>
          </a:p>
          <a:p>
            <a:pPr indent="0" lvl="0" marL="0" rtl="0" algn="l">
              <a:lnSpc>
                <a:spcPct val="100000"/>
              </a:lnSpc>
              <a:spcBef>
                <a:spcPts val="1000"/>
              </a:spcBef>
              <a:spcAft>
                <a:spcPts val="0"/>
              </a:spcAft>
              <a:buNone/>
            </a:pPr>
            <a:r>
              <a:rPr b="1" lang="en-GB">
                <a:solidFill>
                  <a:schemeClr val="dk1"/>
                </a:solidFill>
              </a:rPr>
              <a:t>Toutes ces ressources sont disponibles uniquement en anglais.</a:t>
            </a:r>
            <a:endParaRPr b="1" sz="1200">
              <a:solidFill>
                <a:srgbClr val="007D98"/>
              </a:solidFill>
            </a:endParaRPr>
          </a:p>
          <a:p>
            <a:pPr indent="-228600" lvl="0" marL="457200" rtl="0" algn="l">
              <a:lnSpc>
                <a:spcPct val="100000"/>
              </a:lnSpc>
              <a:spcBef>
                <a:spcPts val="0"/>
              </a:spcBef>
              <a:spcAft>
                <a:spcPts val="0"/>
              </a:spcAft>
              <a:buClr>
                <a:schemeClr val="dk1"/>
              </a:buClr>
              <a:buSzPts val="1200"/>
              <a:buNone/>
            </a:pPr>
            <a:r>
              <a:t/>
            </a:r>
            <a:endParaRPr b="1" sz="1200">
              <a:solidFill>
                <a:srgbClr val="333333"/>
              </a:solidFill>
            </a:endParaRPr>
          </a:p>
          <a:p>
            <a:pPr indent="0" lvl="0" marL="0" rtl="0" algn="l">
              <a:lnSpc>
                <a:spcPct val="100000"/>
              </a:lnSpc>
              <a:spcBef>
                <a:spcPts val="0"/>
              </a:spcBef>
              <a:spcAft>
                <a:spcPts val="700"/>
              </a:spcAft>
              <a:buSzPts val="1400"/>
              <a:buNone/>
            </a:pPr>
            <a:r>
              <a:t/>
            </a:r>
            <a:endParaRPr b="1"/>
          </a:p>
        </p:txBody>
      </p:sp>
      <p:pic>
        <p:nvPicPr>
          <p:cNvPr id="607" name="Google Shape;607;p91"/>
          <p:cNvPicPr preferRelativeResize="0"/>
          <p:nvPr/>
        </p:nvPicPr>
        <p:blipFill rotWithShape="1">
          <a:blip r:embed="rId14">
            <a:alphaModFix/>
          </a:blip>
          <a:srcRect b="0" l="0" r="0" t="0"/>
          <a:stretch/>
        </p:blipFill>
        <p:spPr>
          <a:xfrm>
            <a:off x="5674188" y="1618063"/>
            <a:ext cx="2447925" cy="2447925"/>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92"/>
          <p:cNvSpPr txBox="1"/>
          <p:nvPr>
            <p:ph type="ctrTitle"/>
          </p:nvPr>
        </p:nvSpPr>
        <p:spPr>
          <a:xfrm>
            <a:off x="357150" y="1571600"/>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GB" sz="4000" u="none"/>
              <a:t>Enquêtes de suivi des dépenses publiques </a:t>
            </a:r>
            <a:endParaRPr sz="4000"/>
          </a:p>
        </p:txBody>
      </p:sp>
      <p:sp>
        <p:nvSpPr>
          <p:cNvPr id="613" name="Google Shape;613;p92"/>
          <p:cNvSpPr txBox="1"/>
          <p:nvPr>
            <p:ph idx="1" type="subTitle"/>
          </p:nvPr>
        </p:nvSpPr>
        <p:spPr>
          <a:xfrm>
            <a:off x="996150" y="2532500"/>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GB" u="none"/>
              <a:t>Outil 5</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93"/>
          <p:cNvSpPr txBox="1"/>
          <p:nvPr>
            <p:ph type="title"/>
          </p:nvPr>
        </p:nvSpPr>
        <p:spPr>
          <a:xfrm>
            <a:off x="87925" y="111650"/>
            <a:ext cx="9019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Outil 5 : Qu’est-ce que l’outil de suivi des dépenses publiques ?</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619" name="Google Shape;619;p93"/>
          <p:cNvSpPr txBox="1"/>
          <p:nvPr>
            <p:ph idx="1" type="body"/>
          </p:nvPr>
        </p:nvSpPr>
        <p:spPr>
          <a:xfrm>
            <a:off x="132675" y="1037400"/>
            <a:ext cx="5071200" cy="318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i="0" lang="en-GB" sz="2100" u="none"/>
              <a:t>Cet outil permet aux citoyens de suivre les flux de ressources publiques (p. ex. finances, matériaux, machines, ressources humaines), des plus hauts niveaux du gouvernement jusqu’aux diverses structures administratives et aux pourvoyeurs de services publics de première ligne.</a:t>
            </a:r>
            <a:endParaRPr b="1" sz="2100"/>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45720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pic>
        <p:nvPicPr>
          <p:cNvPr descr="Un homme, une femme portant un bébé et une femme en fauteuil roulant visitent un chantier où deux ouvriers sont en train de poser un toit sur un bâtiment." id="620" name="Google Shape;620;p93"/>
          <p:cNvPicPr preferRelativeResize="0"/>
          <p:nvPr/>
        </p:nvPicPr>
        <p:blipFill rotWithShape="1">
          <a:blip r:embed="rId3">
            <a:alphaModFix/>
          </a:blip>
          <a:srcRect b="0" l="0" r="0" t="0"/>
          <a:stretch/>
        </p:blipFill>
        <p:spPr>
          <a:xfrm>
            <a:off x="5066825" y="1352751"/>
            <a:ext cx="3924924" cy="230230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94"/>
          <p:cNvSpPr txBox="1"/>
          <p:nvPr>
            <p:ph idx="1" type="body"/>
          </p:nvPr>
        </p:nvSpPr>
        <p:spPr>
          <a:xfrm>
            <a:off x="4175725" y="170850"/>
            <a:ext cx="4831800" cy="2450100"/>
          </a:xfrm>
          <a:prstGeom prst="rect">
            <a:avLst/>
          </a:prstGeom>
          <a:noFill/>
          <a:ln>
            <a:noFill/>
          </a:ln>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SzPts val="2100"/>
              <a:buChar char="●"/>
            </a:pPr>
            <a:r>
              <a:rPr b="0" i="0" lang="en-GB" sz="2100" u="none"/>
              <a:t>Permettre aux citoyens de </a:t>
            </a:r>
            <a:r>
              <a:rPr b="1" i="0" lang="en-GB" sz="2100" u="none"/>
              <a:t>suivre les fonds alloués </a:t>
            </a:r>
            <a:r>
              <a:rPr b="0" i="0" lang="en-GB" sz="2100" u="none"/>
              <a:t>aux activités mises en œuvre par les pourvoyeurs de services de première ligne. </a:t>
            </a:r>
            <a:endParaRPr sz="2100"/>
          </a:p>
          <a:p>
            <a:pPr indent="-361950" lvl="0" marL="457200" rtl="0" algn="l">
              <a:lnSpc>
                <a:spcPct val="115000"/>
              </a:lnSpc>
              <a:spcBef>
                <a:spcPts val="0"/>
              </a:spcBef>
              <a:spcAft>
                <a:spcPts val="0"/>
              </a:spcAft>
              <a:buSzPts val="2100"/>
              <a:buChar char="●"/>
            </a:pPr>
            <a:r>
              <a:rPr b="0" i="0" lang="en-GB" sz="2100" u="none"/>
              <a:t>Vérifier les montants </a:t>
            </a:r>
            <a:r>
              <a:rPr b="1" i="0" lang="en-GB" sz="2100" u="none"/>
              <a:t>déjà dépensés,</a:t>
            </a:r>
            <a:r>
              <a:rPr b="0" i="0" lang="en-GB" sz="2100" u="none"/>
              <a:t> </a:t>
            </a:r>
            <a:endParaRPr sz="2100"/>
          </a:p>
          <a:p>
            <a:pPr indent="-361950" lvl="0" marL="457200" rtl="0" algn="l">
              <a:lnSpc>
                <a:spcPct val="115000"/>
              </a:lnSpc>
              <a:spcBef>
                <a:spcPts val="0"/>
              </a:spcBef>
              <a:spcAft>
                <a:spcPts val="0"/>
              </a:spcAft>
              <a:buSzPts val="2100"/>
              <a:buChar char="●"/>
            </a:pPr>
            <a:r>
              <a:rPr b="1" i="0" lang="en-GB" sz="2100" u="none"/>
              <a:t>les montants en cours de dépense,</a:t>
            </a:r>
            <a:r>
              <a:rPr b="0" i="0" lang="en-GB" sz="2100" u="none"/>
              <a:t> </a:t>
            </a:r>
            <a:endParaRPr sz="2100"/>
          </a:p>
          <a:p>
            <a:pPr indent="-361950" lvl="0" marL="457200" rtl="0" algn="l">
              <a:lnSpc>
                <a:spcPct val="115000"/>
              </a:lnSpc>
              <a:spcBef>
                <a:spcPts val="0"/>
              </a:spcBef>
              <a:spcAft>
                <a:spcPts val="0"/>
              </a:spcAft>
              <a:buSzPts val="2100"/>
              <a:buChar char="●"/>
            </a:pPr>
            <a:r>
              <a:rPr b="0" i="0" lang="en-GB" sz="2100" u="none"/>
              <a:t>et les </a:t>
            </a:r>
            <a:r>
              <a:rPr b="1" i="0" lang="en-GB" sz="2100" u="none"/>
              <a:t>résultats</a:t>
            </a:r>
            <a:r>
              <a:rPr b="0" i="0" lang="en-GB" sz="2100" u="none"/>
              <a:t> obtenus jusque-là grâce à ces dépenses.</a:t>
            </a:r>
            <a:endParaRPr sz="2100"/>
          </a:p>
          <a:p>
            <a:pPr indent="0" lvl="0" marL="0" rtl="0" algn="l">
              <a:lnSpc>
                <a:spcPct val="115000"/>
              </a:lnSpc>
              <a:spcBef>
                <a:spcPts val="1600"/>
              </a:spcBef>
              <a:spcAft>
                <a:spcPts val="0"/>
              </a:spcAft>
              <a:buSzPts val="1400"/>
              <a:buNone/>
            </a:pPr>
            <a:r>
              <a:rPr b="0" i="0" lang="en-GB" sz="2100" u="none"/>
              <a:t>Cet outil peut être utilisé à tous les niveaux du gouvernement où des fonds sont alloués et dépensés.</a:t>
            </a:r>
            <a:endParaRPr sz="2100"/>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sp>
        <p:nvSpPr>
          <p:cNvPr id="626" name="Google Shape;626;p94"/>
          <p:cNvSpPr txBox="1"/>
          <p:nvPr>
            <p:ph type="title"/>
          </p:nvPr>
        </p:nvSpPr>
        <p:spPr>
          <a:xfrm>
            <a:off x="439475" y="1735056"/>
            <a:ext cx="2966100" cy="88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Outil 5 : But </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95"/>
          <p:cNvSpPr txBox="1"/>
          <p:nvPr>
            <p:ph idx="1" type="body"/>
          </p:nvPr>
        </p:nvSpPr>
        <p:spPr>
          <a:xfrm>
            <a:off x="4318050" y="0"/>
            <a:ext cx="4397400" cy="353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700" u="none">
                <a:solidFill>
                  <a:schemeClr val="dk1"/>
                </a:solidFill>
              </a:rPr>
              <a:t>Forces </a:t>
            </a:r>
            <a:endParaRPr b="1" sz="1700">
              <a:solidFill>
                <a:schemeClr val="dk1"/>
              </a:solidFill>
            </a:endParaRPr>
          </a:p>
          <a:p>
            <a:pPr indent="-336550" lvl="0" marL="457200" rtl="0" algn="l">
              <a:lnSpc>
                <a:spcPct val="100000"/>
              </a:lnSpc>
              <a:spcBef>
                <a:spcPts val="700"/>
              </a:spcBef>
              <a:spcAft>
                <a:spcPts val="0"/>
              </a:spcAft>
              <a:buClr>
                <a:schemeClr val="dk1"/>
              </a:buClr>
              <a:buSzPts val="1700"/>
              <a:buFont typeface="Noto Sans Symbols"/>
              <a:buChar char="●"/>
            </a:pPr>
            <a:r>
              <a:rPr b="0" i="0" lang="en-GB" sz="1700" u="none">
                <a:solidFill>
                  <a:schemeClr val="dk1"/>
                </a:solidFill>
              </a:rPr>
              <a:t>Il est efficace pour permettre aux citoyens de rester informés sur les sujets qui les préoccupent.</a:t>
            </a:r>
            <a:endParaRPr sz="1700">
              <a:solidFill>
                <a:schemeClr val="dk1"/>
              </a:solidFill>
            </a:endParaRPr>
          </a:p>
          <a:p>
            <a:pPr indent="-336550" lvl="0" marL="457200" rtl="0" algn="l">
              <a:lnSpc>
                <a:spcPct val="100000"/>
              </a:lnSpc>
              <a:spcBef>
                <a:spcPts val="700"/>
              </a:spcBef>
              <a:spcAft>
                <a:spcPts val="0"/>
              </a:spcAft>
              <a:buClr>
                <a:schemeClr val="dk1"/>
              </a:buClr>
              <a:buSzPts val="1700"/>
              <a:buFont typeface="Noto Sans Symbols"/>
              <a:buChar char="●"/>
            </a:pPr>
            <a:r>
              <a:rPr b="0" i="0" lang="en-GB" sz="1700" u="none">
                <a:solidFill>
                  <a:schemeClr val="dk1"/>
                </a:solidFill>
              </a:rPr>
              <a:t>Il permet de cibler la redevabilité concernant des problèmes locaux, mais aussi des problèmes systémiques plus vastes.</a:t>
            </a:r>
            <a:endParaRPr sz="1700">
              <a:solidFill>
                <a:schemeClr val="dk1"/>
              </a:solidFill>
            </a:endParaRPr>
          </a:p>
          <a:p>
            <a:pPr indent="-336550" lvl="0" marL="457200" rtl="0" algn="l">
              <a:lnSpc>
                <a:spcPct val="100000"/>
              </a:lnSpc>
              <a:spcBef>
                <a:spcPts val="700"/>
              </a:spcBef>
              <a:spcAft>
                <a:spcPts val="0"/>
              </a:spcAft>
              <a:buClr>
                <a:schemeClr val="dk1"/>
              </a:buClr>
              <a:buSzPts val="1700"/>
              <a:buFont typeface="Noto Sans Symbols"/>
              <a:buChar char="●"/>
            </a:pPr>
            <a:r>
              <a:rPr b="0" i="0" lang="en-GB" sz="1700" u="none">
                <a:solidFill>
                  <a:schemeClr val="dk1"/>
                </a:solidFill>
              </a:rPr>
              <a:t>Il permet de lutter contre la corruption et l’inefficacité dans les prestations de services publics.</a:t>
            </a:r>
            <a:endParaRPr sz="1700">
              <a:solidFill>
                <a:schemeClr val="dk1"/>
              </a:solidFill>
            </a:endParaRPr>
          </a:p>
          <a:p>
            <a:pPr indent="0" lvl="0" marL="457200" rtl="0" algn="l">
              <a:lnSpc>
                <a:spcPct val="100000"/>
              </a:lnSpc>
              <a:spcBef>
                <a:spcPts val="700"/>
              </a:spcBef>
              <a:spcAft>
                <a:spcPts val="0"/>
              </a:spcAft>
              <a:buSzPts val="1400"/>
              <a:buNone/>
            </a:pPr>
            <a:r>
              <a:t/>
            </a:r>
            <a:endParaRPr sz="1700">
              <a:solidFill>
                <a:schemeClr val="dk1"/>
              </a:solidFill>
            </a:endParaRPr>
          </a:p>
          <a:p>
            <a:pPr indent="0" lvl="0" marL="0" rtl="0" algn="l">
              <a:lnSpc>
                <a:spcPct val="100000"/>
              </a:lnSpc>
              <a:spcBef>
                <a:spcPts val="0"/>
              </a:spcBef>
              <a:spcAft>
                <a:spcPts val="0"/>
              </a:spcAft>
              <a:buSzPts val="1400"/>
              <a:buNone/>
            </a:pPr>
            <a:r>
              <a:rPr b="1" i="0" lang="en-GB" sz="1700" u="none">
                <a:solidFill>
                  <a:schemeClr val="dk1"/>
                </a:solidFill>
              </a:rPr>
              <a:t>Limites </a:t>
            </a:r>
            <a:endParaRPr b="1" sz="1700">
              <a:solidFill>
                <a:schemeClr val="dk1"/>
              </a:solidFill>
            </a:endParaRPr>
          </a:p>
          <a:p>
            <a:pPr indent="-336550" lvl="0" marL="457200" rtl="0" algn="l">
              <a:lnSpc>
                <a:spcPct val="100000"/>
              </a:lnSpc>
              <a:spcBef>
                <a:spcPts val="700"/>
              </a:spcBef>
              <a:spcAft>
                <a:spcPts val="0"/>
              </a:spcAft>
              <a:buClr>
                <a:schemeClr val="dk1"/>
              </a:buClr>
              <a:buSzPts val="1700"/>
              <a:buChar char="●"/>
            </a:pPr>
            <a:r>
              <a:rPr b="0" i="0" lang="en-GB" sz="1700" u="none">
                <a:solidFill>
                  <a:schemeClr val="dk1"/>
                </a:solidFill>
              </a:rPr>
              <a:t>Il peut être difficile à utiliser si les données ne sont pas disponibles, ou si elles sont inaccessibles ou dans un format inutilisable, que cela soit intentionnel ou non. </a:t>
            </a:r>
            <a:endParaRPr sz="1100">
              <a:solidFill>
                <a:schemeClr val="dk1"/>
              </a:solidFill>
            </a:endParaRPr>
          </a:p>
          <a:p>
            <a:pPr indent="0" lvl="0" marL="0" rtl="0" algn="l">
              <a:lnSpc>
                <a:spcPct val="100000"/>
              </a:lnSpc>
              <a:spcBef>
                <a:spcPts val="700"/>
              </a:spcBef>
              <a:spcAft>
                <a:spcPts val="0"/>
              </a:spcAft>
              <a:buSzPts val="1400"/>
              <a:buNone/>
            </a:pPr>
            <a:r>
              <a:t/>
            </a:r>
            <a:endParaRPr sz="1100">
              <a:solidFill>
                <a:schemeClr val="dk1"/>
              </a:solidFill>
            </a:endParaRPr>
          </a:p>
          <a:p>
            <a:pPr indent="0" lvl="0" marL="0" rtl="0" algn="l">
              <a:lnSpc>
                <a:spcPct val="100000"/>
              </a:lnSpc>
              <a:spcBef>
                <a:spcPts val="700"/>
              </a:spcBef>
              <a:spcAft>
                <a:spcPts val="0"/>
              </a:spcAft>
              <a:buSzPts val="1400"/>
              <a:buNone/>
            </a:pPr>
            <a:r>
              <a:t/>
            </a:r>
            <a:endParaRPr b="1" sz="1000">
              <a:solidFill>
                <a:schemeClr val="dk1"/>
              </a:solidFill>
            </a:endParaRPr>
          </a:p>
          <a:p>
            <a:pPr indent="0" lvl="0" marL="457200" rtl="0" algn="l">
              <a:lnSpc>
                <a:spcPct val="115000"/>
              </a:lnSpc>
              <a:spcBef>
                <a:spcPts val="700"/>
              </a:spcBef>
              <a:spcAft>
                <a:spcPts val="0"/>
              </a:spcAft>
              <a:buSzPts val="1400"/>
              <a:buNone/>
            </a:pPr>
            <a:r>
              <a:t/>
            </a:r>
            <a:endParaRPr b="1" sz="900"/>
          </a:p>
          <a:p>
            <a:pPr indent="0" lvl="0" marL="0" rtl="0" algn="l">
              <a:lnSpc>
                <a:spcPct val="115000"/>
              </a:lnSpc>
              <a:spcBef>
                <a:spcPts val="1600"/>
              </a:spcBef>
              <a:spcAft>
                <a:spcPts val="1600"/>
              </a:spcAft>
              <a:buSzPts val="1400"/>
              <a:buNone/>
            </a:pPr>
            <a:r>
              <a:t/>
            </a:r>
            <a:endParaRPr sz="900"/>
          </a:p>
        </p:txBody>
      </p:sp>
      <p:sp>
        <p:nvSpPr>
          <p:cNvPr id="632" name="Google Shape;632;p95"/>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Outil 5 : Forces et limites </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96"/>
          <p:cNvSpPr txBox="1"/>
          <p:nvPr>
            <p:ph type="title"/>
          </p:nvPr>
        </p:nvSpPr>
        <p:spPr>
          <a:xfrm>
            <a:off x="76375" y="-78500"/>
            <a:ext cx="9015300" cy="762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700" u="none"/>
              <a:t>Outil 5 : Le suivi des dépenses publiques dans votre processus de TEC </a:t>
            </a:r>
            <a:endParaRPr/>
          </a:p>
          <a:p>
            <a:pPr indent="0" lvl="0" marL="0" rtl="0" algn="l">
              <a:lnSpc>
                <a:spcPct val="100000"/>
              </a:lnSpc>
              <a:spcBef>
                <a:spcPts val="0"/>
              </a:spcBef>
              <a:spcAft>
                <a:spcPts val="0"/>
              </a:spcAft>
              <a:buSzPts val="2600"/>
              <a:buNone/>
            </a:pPr>
            <a:r>
              <a:rPr b="0" i="0" lang="en-GB" u="none"/>
              <a:t> </a:t>
            </a:r>
            <a:endParaRPr/>
          </a:p>
        </p:txBody>
      </p:sp>
      <p:graphicFrame>
        <p:nvGraphicFramePr>
          <p:cNvPr id="638" name="Google Shape;638;p96"/>
          <p:cNvGraphicFramePr/>
          <p:nvPr/>
        </p:nvGraphicFramePr>
        <p:xfrm>
          <a:off x="222275" y="1244500"/>
          <a:ext cx="3000000" cy="3000000"/>
        </p:xfrm>
        <a:graphic>
          <a:graphicData uri="http://schemas.openxmlformats.org/drawingml/2006/table">
            <a:tbl>
              <a:tblPr>
                <a:noFill/>
                <a:tableStyleId>{A52ABC72-A031-46A4-843B-BFF45FCCC68E}</a:tableStyleId>
              </a:tblPr>
              <a:tblGrid>
                <a:gridCol w="1771700"/>
                <a:gridCol w="1915275"/>
                <a:gridCol w="2919375"/>
                <a:gridCol w="2093100"/>
              </a:tblGrid>
              <a:tr h="671175">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Approche de TEC</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PMEC</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Umoja/Parivartan/Unidos</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Sangsangai</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r>
              <a:tr h="12657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r h="10202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pic>
        <p:nvPicPr>
          <p:cNvPr id="639" name="Google Shape;639;p96"/>
          <p:cNvPicPr preferRelativeResize="0"/>
          <p:nvPr/>
        </p:nvPicPr>
        <p:blipFill rotWithShape="1">
          <a:blip r:embed="rId3">
            <a:alphaModFix/>
          </a:blip>
          <a:srcRect b="0" l="0" r="0" t="0"/>
          <a:stretch/>
        </p:blipFill>
        <p:spPr>
          <a:xfrm>
            <a:off x="4134487" y="4268450"/>
            <a:ext cx="875025" cy="87505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97"/>
          <p:cNvSpPr txBox="1"/>
          <p:nvPr>
            <p:ph type="title"/>
          </p:nvPr>
        </p:nvSpPr>
        <p:spPr>
          <a:xfrm>
            <a:off x="311725" y="0"/>
            <a:ext cx="8780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400" u="none"/>
              <a:t>Outil 5 : Le suivi des dépenses publiques dans votre processus de TEC (résumé)</a:t>
            </a:r>
            <a:endParaRPr sz="2400"/>
          </a:p>
          <a:p>
            <a:pPr indent="0" lvl="0" marL="0" rtl="0" algn="l">
              <a:lnSpc>
                <a:spcPct val="100000"/>
              </a:lnSpc>
              <a:spcBef>
                <a:spcPts val="0"/>
              </a:spcBef>
              <a:spcAft>
                <a:spcPts val="0"/>
              </a:spcAft>
              <a:buSzPts val="2600"/>
              <a:buNone/>
            </a:pPr>
            <a:r>
              <a:t/>
            </a:r>
            <a:endParaRPr sz="2400"/>
          </a:p>
          <a:p>
            <a:pPr indent="0" lvl="0" marL="0" rtl="0" algn="l">
              <a:lnSpc>
                <a:spcPct val="100000"/>
              </a:lnSpc>
              <a:spcBef>
                <a:spcPts val="0"/>
              </a:spcBef>
              <a:spcAft>
                <a:spcPts val="0"/>
              </a:spcAft>
              <a:buSzPts val="2600"/>
              <a:buNone/>
            </a:pPr>
            <a:r>
              <a:t/>
            </a:r>
            <a:endParaRPr sz="2400"/>
          </a:p>
          <a:p>
            <a:pPr indent="0" lvl="0" marL="0" rtl="0" algn="l">
              <a:lnSpc>
                <a:spcPct val="100000"/>
              </a:lnSpc>
              <a:spcBef>
                <a:spcPts val="0"/>
              </a:spcBef>
              <a:spcAft>
                <a:spcPts val="0"/>
              </a:spcAft>
              <a:buSzPts val="2600"/>
              <a:buNone/>
            </a:pPr>
            <a:r>
              <a:t/>
            </a:r>
            <a:endParaRPr sz="2500"/>
          </a:p>
          <a:p>
            <a:pPr indent="0" lvl="0" marL="0" rtl="0" algn="l">
              <a:lnSpc>
                <a:spcPct val="100000"/>
              </a:lnSpc>
              <a:spcBef>
                <a:spcPts val="0"/>
              </a:spcBef>
              <a:spcAft>
                <a:spcPts val="0"/>
              </a:spcAft>
              <a:buSzPts val="2600"/>
              <a:buNone/>
            </a:pPr>
            <a:r>
              <a:rPr b="0" i="0" lang="en-GB" sz="2500" u="none"/>
              <a:t> </a:t>
            </a:r>
            <a:endParaRPr sz="2500"/>
          </a:p>
        </p:txBody>
      </p:sp>
      <p:sp>
        <p:nvSpPr>
          <p:cNvPr id="645" name="Google Shape;645;p97"/>
          <p:cNvSpPr txBox="1"/>
          <p:nvPr/>
        </p:nvSpPr>
        <p:spPr>
          <a:xfrm>
            <a:off x="157200" y="857150"/>
            <a:ext cx="8829600" cy="113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434343"/>
                </a:solidFill>
                <a:latin typeface="Calibri"/>
                <a:ea typeface="Calibri"/>
                <a:cs typeface="Calibri"/>
                <a:sym typeface="Calibri"/>
              </a:rPr>
              <a:t>L’idéal est d’utiliser cet outil une fois que les ressources sont cartographiées : la communauté et l’Église ont réalisé leur évaluation des besoins, identifié les problèmes et opportunités au sein de la communauté, hiérarchisé les problèmes qu’elles souhaitent traiter, et commencé à mobiliser des ressources pour les résoudre. Si le gouvernement est déjà en train de remédier à un problème prioritaire, cet outil peut être utilisé pour vérifier qu’il a engagé les meilleures actions possibles avec les ressources disponibles. Cet outil aidera la communauté à suivre la façon dont les fonds sont utilisés. </a:t>
            </a:r>
            <a:endParaRPr b="0" i="0" sz="16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p:txBody>
      </p:sp>
      <p:graphicFrame>
        <p:nvGraphicFramePr>
          <p:cNvPr id="646" name="Google Shape;646;p97"/>
          <p:cNvGraphicFramePr/>
          <p:nvPr/>
        </p:nvGraphicFramePr>
        <p:xfrm>
          <a:off x="80088" y="2506350"/>
          <a:ext cx="3000000" cy="3000000"/>
        </p:xfrm>
        <a:graphic>
          <a:graphicData uri="http://schemas.openxmlformats.org/drawingml/2006/table">
            <a:tbl>
              <a:tblPr>
                <a:noFill/>
                <a:tableStyleId>{97DA9F1F-B427-4A49-87FD-F61317848C6E}</a:tableStyleId>
              </a:tblPr>
              <a:tblGrid>
                <a:gridCol w="1894125"/>
                <a:gridCol w="1943700"/>
                <a:gridCol w="3215225"/>
                <a:gridCol w="1958675"/>
              </a:tblGrid>
              <a:tr h="482875">
                <a:tc>
                  <a:txBody>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333333"/>
                          </a:solidFill>
                          <a:latin typeface="Calibri"/>
                          <a:ea typeface="Calibri"/>
                          <a:cs typeface="Calibri"/>
                          <a:sym typeface="Calibri"/>
                        </a:rPr>
                        <a:t>Approche de TEC</a:t>
                      </a:r>
                      <a:endParaRPr b="1" sz="19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333333"/>
                          </a:solidFill>
                          <a:latin typeface="Calibri"/>
                          <a:ea typeface="Calibri"/>
                          <a:cs typeface="Calibri"/>
                          <a:sym typeface="Calibri"/>
                        </a:rPr>
                        <a:t>PMEC</a:t>
                      </a:r>
                      <a:endParaRPr b="1" sz="19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333333"/>
                          </a:solidFill>
                          <a:latin typeface="Calibri"/>
                          <a:ea typeface="Calibri"/>
                          <a:cs typeface="Calibri"/>
                          <a:sym typeface="Calibri"/>
                        </a:rPr>
                        <a:t>Umoja/Parivartan/Unidos</a:t>
                      </a:r>
                      <a:endParaRPr b="1" sz="19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333333"/>
                          </a:solidFill>
                          <a:latin typeface="Calibri"/>
                          <a:ea typeface="Calibri"/>
                          <a:cs typeface="Calibri"/>
                          <a:sym typeface="Calibri"/>
                        </a:rPr>
                        <a:t>Sangsangai</a:t>
                      </a:r>
                      <a:endParaRPr b="1" sz="1900" u="none" cap="none" strike="noStrike">
                        <a:solidFill>
                          <a:srgbClr val="333333"/>
                        </a:solidFill>
                        <a:latin typeface="Calibri"/>
                        <a:ea typeface="Calibri"/>
                        <a:cs typeface="Calibri"/>
                        <a:sym typeface="Calibri"/>
                      </a:endParaRPr>
                    </a:p>
                  </a:txBody>
                  <a:tcPr marT="63500" marB="63500" marR="63500" marL="63500">
                    <a:solidFill>
                      <a:srgbClr val="FCE97D"/>
                    </a:solidFill>
                  </a:tcPr>
                </a:tc>
              </a:tr>
              <a:tr h="2154275">
                <a:tc>
                  <a:txBody>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333333"/>
                          </a:solidFill>
                          <a:latin typeface="Calibri"/>
                          <a:ea typeface="Calibri"/>
                          <a:cs typeface="Calibri"/>
                          <a:sym typeface="Calibri"/>
                        </a:rPr>
                        <a:t>Quand l’outil de suivi des dépenses publiques peut être introduit</a:t>
                      </a:r>
                      <a:endParaRPr sz="19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333333"/>
                          </a:solidFill>
                          <a:latin typeface="Calibri"/>
                          <a:ea typeface="Calibri"/>
                          <a:cs typeface="Calibri"/>
                          <a:sym typeface="Calibri"/>
                        </a:rPr>
                        <a:t>Phase 4 :</a:t>
                      </a:r>
                      <a:r>
                        <a:rPr b="0" i="0" lang="en-GB" sz="1900" u="none" cap="none" strike="noStrike">
                          <a:solidFill>
                            <a:srgbClr val="333333"/>
                          </a:solidFill>
                          <a:latin typeface="Calibri"/>
                          <a:ea typeface="Calibri"/>
                          <a:cs typeface="Calibri"/>
                          <a:sym typeface="Calibri"/>
                        </a:rPr>
                        <a:t> L’analyse des informations</a:t>
                      </a:r>
                      <a:endParaRPr sz="19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sz="19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333333"/>
                          </a:solidFill>
                          <a:latin typeface="Calibri"/>
                          <a:ea typeface="Calibri"/>
                          <a:cs typeface="Calibri"/>
                          <a:sym typeface="Calibri"/>
                        </a:rPr>
                        <a:t>Phase 5 : </a:t>
                      </a:r>
                      <a:r>
                        <a:rPr b="0" i="0" lang="en-GB" sz="1900" u="none" cap="none" strike="noStrike">
                          <a:solidFill>
                            <a:srgbClr val="333333"/>
                          </a:solidFill>
                          <a:latin typeface="Calibri"/>
                          <a:ea typeface="Calibri"/>
                          <a:cs typeface="Calibri"/>
                          <a:sym typeface="Calibri"/>
                        </a:rPr>
                        <a:t>Les décisions</a:t>
                      </a:r>
                      <a:endParaRPr sz="19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333333"/>
                          </a:solidFill>
                          <a:latin typeface="Calibri"/>
                          <a:ea typeface="Calibri"/>
                          <a:cs typeface="Calibri"/>
                          <a:sym typeface="Calibri"/>
                        </a:rPr>
                        <a:t>Étape 3 : </a:t>
                      </a:r>
                      <a:r>
                        <a:rPr b="0" i="0" lang="en-GB" sz="1900" u="none" cap="none" strike="noStrike">
                          <a:solidFill>
                            <a:srgbClr val="333333"/>
                          </a:solidFill>
                          <a:latin typeface="Calibri"/>
                          <a:ea typeface="Calibri"/>
                          <a:cs typeface="Calibri"/>
                          <a:sym typeface="Calibri"/>
                        </a:rPr>
                        <a:t>Faire des rêves et planifier l’action</a:t>
                      </a:r>
                      <a:endParaRPr sz="1900" u="none" cap="none" strike="noStrike">
                        <a:solidFill>
                          <a:srgbClr val="33333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t/>
                      </a:r>
                      <a:endParaRPr sz="1900" u="none" cap="none" strike="noStrike">
                        <a:solidFill>
                          <a:srgbClr val="33333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333333"/>
                          </a:solidFill>
                          <a:highlight>
                            <a:srgbClr val="FFFFFF"/>
                          </a:highlight>
                          <a:latin typeface="Calibri"/>
                          <a:ea typeface="Calibri"/>
                          <a:cs typeface="Calibri"/>
                          <a:sym typeface="Calibri"/>
                        </a:rPr>
                        <a:t>Étape 4 : </a:t>
                      </a:r>
                      <a:r>
                        <a:rPr b="0" i="0" lang="en-GB" sz="1900" u="none" cap="none" strike="noStrike">
                          <a:solidFill>
                            <a:srgbClr val="333333"/>
                          </a:solidFill>
                          <a:highlight>
                            <a:srgbClr val="FFFFFF"/>
                          </a:highlight>
                          <a:latin typeface="Calibri"/>
                          <a:ea typeface="Calibri"/>
                          <a:cs typeface="Calibri"/>
                          <a:sym typeface="Calibri"/>
                        </a:rPr>
                        <a:t>Passer à l’action</a:t>
                      </a:r>
                      <a:endParaRPr sz="19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i="0" lang="en-GB" sz="1900" u="none" cap="none" strike="noStrike">
                          <a:solidFill>
                            <a:srgbClr val="333333"/>
                          </a:solidFill>
                          <a:latin typeface="Calibri"/>
                          <a:ea typeface="Calibri"/>
                          <a:cs typeface="Calibri"/>
                          <a:sym typeface="Calibri"/>
                        </a:rPr>
                        <a:t>3</a:t>
                      </a:r>
                      <a:r>
                        <a:rPr b="1" baseline="30000" i="0" lang="en-GB" sz="1900" u="none" cap="none" strike="noStrike">
                          <a:solidFill>
                            <a:srgbClr val="333333"/>
                          </a:solidFill>
                          <a:latin typeface="Calibri"/>
                          <a:ea typeface="Calibri"/>
                          <a:cs typeface="Calibri"/>
                          <a:sym typeface="Calibri"/>
                        </a:rPr>
                        <a:t>e</a:t>
                      </a:r>
                      <a:r>
                        <a:rPr b="1" i="0" lang="en-GB" sz="1900" u="none" cap="none" strike="noStrike">
                          <a:solidFill>
                            <a:srgbClr val="333333"/>
                          </a:solidFill>
                          <a:latin typeface="Calibri"/>
                          <a:ea typeface="Calibri"/>
                          <a:cs typeface="Calibri"/>
                          <a:sym typeface="Calibri"/>
                        </a:rPr>
                        <a:t> cycle : </a:t>
                      </a:r>
                      <a:r>
                        <a:rPr b="0" i="0" lang="en-GB" sz="1900" u="none" cap="none" strike="noStrike">
                          <a:solidFill>
                            <a:srgbClr val="333333"/>
                          </a:solidFill>
                          <a:latin typeface="Calibri"/>
                          <a:ea typeface="Calibri"/>
                          <a:cs typeface="Calibri"/>
                          <a:sym typeface="Calibri"/>
                        </a:rPr>
                        <a:t>La communauté</a:t>
                      </a:r>
                      <a:endParaRPr sz="19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98"/>
          <p:cNvSpPr txBox="1"/>
          <p:nvPr>
            <p:ph type="title"/>
          </p:nvPr>
        </p:nvSpPr>
        <p:spPr>
          <a:xfrm>
            <a:off x="160725" y="0"/>
            <a:ext cx="8983200" cy="684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Outil 5 : Étapes clés pour l’enquête de suivi des dépenses publiques</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652" name="Google Shape;652;p98"/>
          <p:cNvSpPr txBox="1"/>
          <p:nvPr/>
        </p:nvSpPr>
        <p:spPr>
          <a:xfrm>
            <a:off x="3871525" y="2630650"/>
            <a:ext cx="2513100" cy="907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700"/>
              </a:spcAft>
              <a:buClr>
                <a:srgbClr val="000000"/>
              </a:buClr>
              <a:buSzPts val="1700"/>
              <a:buFont typeface="Arial"/>
              <a:buNone/>
            </a:pPr>
            <a:r>
              <a:rPr b="1" i="0" lang="en-GB" sz="1700" u="none" cap="none" strike="noStrike">
                <a:solidFill>
                  <a:schemeClr val="dk1"/>
                </a:solidFill>
                <a:latin typeface="Calibri"/>
                <a:ea typeface="Calibri"/>
                <a:cs typeface="Calibri"/>
                <a:sym typeface="Calibri"/>
              </a:rPr>
              <a:t>4. Constituez une équipe de suivi des dépenses publiques.</a:t>
            </a:r>
            <a:endParaRPr b="0" i="0" sz="1700" u="none" cap="none" strike="noStrike">
              <a:solidFill>
                <a:schemeClr val="dk2"/>
              </a:solidFill>
              <a:latin typeface="Arial"/>
              <a:ea typeface="Arial"/>
              <a:cs typeface="Arial"/>
              <a:sym typeface="Arial"/>
            </a:endParaRPr>
          </a:p>
        </p:txBody>
      </p:sp>
      <p:sp>
        <p:nvSpPr>
          <p:cNvPr id="653" name="Google Shape;653;p98"/>
          <p:cNvSpPr txBox="1"/>
          <p:nvPr/>
        </p:nvSpPr>
        <p:spPr>
          <a:xfrm>
            <a:off x="1904675" y="3869450"/>
            <a:ext cx="1732800" cy="907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700"/>
              </a:spcAft>
              <a:buClr>
                <a:srgbClr val="000000"/>
              </a:buClr>
              <a:buSzPts val="1700"/>
              <a:buFont typeface="Arial"/>
              <a:buNone/>
            </a:pPr>
            <a:r>
              <a:rPr b="1" i="0" lang="en-GB" sz="1700" u="none" cap="none" strike="noStrike">
                <a:solidFill>
                  <a:schemeClr val="dk1"/>
                </a:solidFill>
                <a:latin typeface="Calibri"/>
                <a:ea typeface="Calibri"/>
                <a:cs typeface="Calibri"/>
                <a:sym typeface="Calibri"/>
              </a:rPr>
              <a:t>3. Faites des recherches préparatoires.</a:t>
            </a:r>
            <a:endParaRPr b="0" i="0" sz="1700" u="none" cap="none" strike="noStrike">
              <a:solidFill>
                <a:schemeClr val="dk2"/>
              </a:solidFill>
              <a:latin typeface="Arial"/>
              <a:ea typeface="Arial"/>
              <a:cs typeface="Arial"/>
              <a:sym typeface="Arial"/>
            </a:endParaRPr>
          </a:p>
        </p:txBody>
      </p:sp>
      <p:sp>
        <p:nvSpPr>
          <p:cNvPr id="654" name="Google Shape;654;p98"/>
          <p:cNvSpPr txBox="1"/>
          <p:nvPr/>
        </p:nvSpPr>
        <p:spPr>
          <a:xfrm>
            <a:off x="7102850" y="2829000"/>
            <a:ext cx="1623600" cy="8751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700"/>
              </a:spcAft>
              <a:buClr>
                <a:srgbClr val="000000"/>
              </a:buClr>
              <a:buSzPts val="1700"/>
              <a:buFont typeface="Arial"/>
              <a:buNone/>
            </a:pPr>
            <a:r>
              <a:rPr b="1" i="0" lang="en-GB" sz="1700" u="none" cap="none" strike="noStrike">
                <a:solidFill>
                  <a:schemeClr val="dk1"/>
                </a:solidFill>
                <a:latin typeface="Calibri"/>
                <a:ea typeface="Calibri"/>
                <a:cs typeface="Calibri"/>
                <a:sym typeface="Calibri"/>
              </a:rPr>
              <a:t>7. Nouez des relations.</a:t>
            </a:r>
            <a:endParaRPr b="0" i="0" sz="2300" u="none" cap="none" strike="noStrike">
              <a:solidFill>
                <a:schemeClr val="dk2"/>
              </a:solidFill>
              <a:latin typeface="Arial"/>
              <a:ea typeface="Arial"/>
              <a:cs typeface="Arial"/>
              <a:sym typeface="Arial"/>
            </a:endParaRPr>
          </a:p>
        </p:txBody>
      </p:sp>
      <p:sp>
        <p:nvSpPr>
          <p:cNvPr id="655" name="Google Shape;655;p98"/>
          <p:cNvSpPr txBox="1"/>
          <p:nvPr/>
        </p:nvSpPr>
        <p:spPr>
          <a:xfrm>
            <a:off x="2635025" y="1280800"/>
            <a:ext cx="3234900" cy="10248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700"/>
              </a:spcAft>
              <a:buClr>
                <a:srgbClr val="000000"/>
              </a:buClr>
              <a:buSzPts val="1700"/>
              <a:buFont typeface="Arial"/>
              <a:buNone/>
            </a:pPr>
            <a:r>
              <a:rPr b="1" i="0" lang="en-GB" sz="1700" u="none" cap="none" strike="noStrike">
                <a:solidFill>
                  <a:schemeClr val="dk1"/>
                </a:solidFill>
                <a:latin typeface="Calibri"/>
                <a:ea typeface="Calibri"/>
                <a:cs typeface="Calibri"/>
                <a:sym typeface="Calibri"/>
              </a:rPr>
              <a:t>4. Décidez ensemble du problème/projet que vous voulez suivre.</a:t>
            </a:r>
            <a:r>
              <a:rPr b="0" i="0" lang="en-GB" sz="1700" u="none" cap="none" strike="noStrike">
                <a:solidFill>
                  <a:schemeClr val="dk1"/>
                </a:solidFill>
                <a:latin typeface="Calibri"/>
                <a:ea typeface="Calibri"/>
                <a:cs typeface="Calibri"/>
                <a:sym typeface="Calibri"/>
              </a:rPr>
              <a:t> </a:t>
            </a:r>
            <a:endParaRPr b="0" i="0" sz="1700" u="none" cap="none" strike="noStrike">
              <a:solidFill>
                <a:schemeClr val="dk2"/>
              </a:solidFill>
              <a:latin typeface="Arial"/>
              <a:ea typeface="Arial"/>
              <a:cs typeface="Arial"/>
              <a:sym typeface="Arial"/>
            </a:endParaRPr>
          </a:p>
        </p:txBody>
      </p:sp>
      <p:sp>
        <p:nvSpPr>
          <p:cNvPr id="656" name="Google Shape;656;p98"/>
          <p:cNvSpPr txBox="1"/>
          <p:nvPr/>
        </p:nvSpPr>
        <p:spPr>
          <a:xfrm>
            <a:off x="5159425" y="4007175"/>
            <a:ext cx="2992500" cy="12024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700"/>
              </a:spcAft>
              <a:buClr>
                <a:srgbClr val="000000"/>
              </a:buClr>
              <a:buSzPts val="1700"/>
              <a:buFont typeface="Arial"/>
              <a:buNone/>
            </a:pPr>
            <a:r>
              <a:rPr b="1" i="0" lang="en-GB" sz="1700" u="none" cap="none" strike="noStrike">
                <a:solidFill>
                  <a:schemeClr val="dk1"/>
                </a:solidFill>
                <a:latin typeface="Calibri"/>
                <a:ea typeface="Calibri"/>
                <a:cs typeface="Calibri"/>
                <a:sym typeface="Calibri"/>
              </a:rPr>
              <a:t>8. Recueillez les informations dont vous avez besoin concernant les dépenses publiques.</a:t>
            </a:r>
            <a:endParaRPr b="0" i="0" sz="2300" u="none" cap="none" strike="noStrike">
              <a:solidFill>
                <a:schemeClr val="dk2"/>
              </a:solidFill>
              <a:latin typeface="Arial"/>
              <a:ea typeface="Arial"/>
              <a:cs typeface="Arial"/>
              <a:sym typeface="Arial"/>
            </a:endParaRPr>
          </a:p>
        </p:txBody>
      </p:sp>
      <p:sp>
        <p:nvSpPr>
          <p:cNvPr id="657" name="Google Shape;657;p98"/>
          <p:cNvSpPr txBox="1"/>
          <p:nvPr/>
        </p:nvSpPr>
        <p:spPr>
          <a:xfrm>
            <a:off x="6181800" y="1573025"/>
            <a:ext cx="2692800" cy="8106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700"/>
              </a:spcAft>
              <a:buClr>
                <a:srgbClr val="000000"/>
              </a:buClr>
              <a:buSzPts val="1700"/>
              <a:buFont typeface="Arial"/>
              <a:buNone/>
            </a:pPr>
            <a:r>
              <a:rPr b="1" i="0" lang="en-GB" sz="1700" u="none" cap="none" strike="noStrike">
                <a:solidFill>
                  <a:schemeClr val="dk1"/>
                </a:solidFill>
                <a:latin typeface="Calibri"/>
                <a:ea typeface="Calibri"/>
                <a:cs typeface="Calibri"/>
                <a:sym typeface="Calibri"/>
              </a:rPr>
              <a:t>6. Vérifiez l’exécution du budget</a:t>
            </a:r>
            <a:r>
              <a:rPr b="1" lang="en-GB" sz="1700">
                <a:solidFill>
                  <a:schemeClr val="dk1"/>
                </a:solidFill>
                <a:latin typeface="Calibri"/>
                <a:ea typeface="Calibri"/>
                <a:cs typeface="Calibri"/>
                <a:sym typeface="Calibri"/>
              </a:rPr>
              <a:t>.</a:t>
            </a:r>
            <a:endParaRPr b="0" i="0" sz="1700" u="none" cap="none" strike="noStrike">
              <a:solidFill>
                <a:schemeClr val="dk2"/>
              </a:solidFill>
              <a:latin typeface="Arial"/>
              <a:ea typeface="Arial"/>
              <a:cs typeface="Arial"/>
              <a:sym typeface="Arial"/>
            </a:endParaRPr>
          </a:p>
        </p:txBody>
      </p:sp>
      <p:sp>
        <p:nvSpPr>
          <p:cNvPr id="658" name="Google Shape;658;p98"/>
          <p:cNvSpPr txBox="1"/>
          <p:nvPr/>
        </p:nvSpPr>
        <p:spPr>
          <a:xfrm>
            <a:off x="296825" y="1338550"/>
            <a:ext cx="2154300" cy="8106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336550" lvl="0" marL="457200" marR="0" rtl="0" algn="l">
              <a:lnSpc>
                <a:spcPct val="100000"/>
              </a:lnSpc>
              <a:spcBef>
                <a:spcPts val="0"/>
              </a:spcBef>
              <a:spcAft>
                <a:spcPts val="0"/>
              </a:spcAft>
              <a:buClr>
                <a:schemeClr val="dk1"/>
              </a:buClr>
              <a:buSzPts val="1700"/>
              <a:buFont typeface="Calibri"/>
              <a:buAutoNum type="arabicPeriod"/>
            </a:pPr>
            <a:r>
              <a:rPr b="1" i="0" lang="en-GB" sz="1700" u="none" cap="none" strike="noStrike">
                <a:solidFill>
                  <a:schemeClr val="dk1"/>
                </a:solidFill>
                <a:latin typeface="Calibri"/>
                <a:ea typeface="Calibri"/>
                <a:cs typeface="Calibri"/>
                <a:sym typeface="Calibri"/>
              </a:rPr>
              <a:t>Analysez toutes les informations</a:t>
            </a:r>
            <a:r>
              <a:rPr b="1" lang="en-GB" sz="1700">
                <a:solidFill>
                  <a:schemeClr val="dk1"/>
                </a:solidFill>
                <a:latin typeface="Calibri"/>
                <a:ea typeface="Calibri"/>
                <a:cs typeface="Calibri"/>
                <a:sym typeface="Calibri"/>
              </a:rPr>
              <a:t>.</a:t>
            </a:r>
            <a:endParaRPr b="0" i="0" sz="2300" u="none" cap="none" strike="noStrike">
              <a:solidFill>
                <a:schemeClr val="dk2"/>
              </a:solidFill>
              <a:latin typeface="Arial"/>
              <a:ea typeface="Arial"/>
              <a:cs typeface="Arial"/>
              <a:sym typeface="Arial"/>
            </a:endParaRPr>
          </a:p>
        </p:txBody>
      </p:sp>
      <p:sp>
        <p:nvSpPr>
          <p:cNvPr id="659" name="Google Shape;659;p98"/>
          <p:cNvSpPr txBox="1"/>
          <p:nvPr/>
        </p:nvSpPr>
        <p:spPr>
          <a:xfrm>
            <a:off x="160725" y="2571750"/>
            <a:ext cx="2992500" cy="1132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700"/>
              </a:spcAft>
              <a:buClr>
                <a:srgbClr val="000000"/>
              </a:buClr>
              <a:buSzPts val="1700"/>
              <a:buFont typeface="Arial"/>
              <a:buNone/>
            </a:pPr>
            <a:r>
              <a:rPr b="1" i="0" lang="en-GB" sz="1700" u="none" cap="none" strike="noStrike">
                <a:solidFill>
                  <a:schemeClr val="dk1"/>
                </a:solidFill>
                <a:latin typeface="Calibri"/>
                <a:ea typeface="Calibri"/>
                <a:cs typeface="Calibri"/>
                <a:sym typeface="Calibri"/>
              </a:rPr>
              <a:t>2. Faites un retour à votre communauté et aux responsables du budget et de son utilisation.</a:t>
            </a:r>
            <a:endParaRPr b="1" i="0" sz="1700" u="none" cap="none" strike="noStrike">
              <a:solidFill>
                <a:schemeClr val="dk2"/>
              </a:solidFill>
              <a:latin typeface="Arial"/>
              <a:ea typeface="Arial"/>
              <a:cs typeface="Arial"/>
              <a:sym typeface="Arial"/>
            </a:endParaRPr>
          </a:p>
        </p:txBody>
      </p:sp>
      <p:pic>
        <p:nvPicPr>
          <p:cNvPr id="660" name="Google Shape;660;p98"/>
          <p:cNvPicPr preferRelativeResize="0"/>
          <p:nvPr/>
        </p:nvPicPr>
        <p:blipFill rotWithShape="1">
          <a:blip r:embed="rId3">
            <a:alphaModFix/>
          </a:blip>
          <a:srcRect b="0" l="0" r="0" t="0"/>
          <a:stretch/>
        </p:blipFill>
        <p:spPr>
          <a:xfrm>
            <a:off x="4134487" y="4173125"/>
            <a:ext cx="875025" cy="87505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99"/>
          <p:cNvSpPr txBox="1"/>
          <p:nvPr>
            <p:ph type="title"/>
          </p:nvPr>
        </p:nvSpPr>
        <p:spPr>
          <a:xfrm>
            <a:off x="80400" y="-61725"/>
            <a:ext cx="89832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Outil 5 : Étapes clés pour l’enquête de suivi des dépenses publiques</a:t>
            </a:r>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666" name="Google Shape;666;p99"/>
          <p:cNvSpPr txBox="1"/>
          <p:nvPr>
            <p:ph idx="1" type="body"/>
          </p:nvPr>
        </p:nvSpPr>
        <p:spPr>
          <a:xfrm>
            <a:off x="208475" y="774775"/>
            <a:ext cx="6557400" cy="31881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1000"/>
              </a:spcBef>
              <a:spcAft>
                <a:spcPts val="0"/>
              </a:spcAft>
              <a:buClr>
                <a:schemeClr val="dk1"/>
              </a:buClr>
              <a:buSzPts val="1800"/>
              <a:buAutoNum type="arabicPeriod"/>
            </a:pPr>
            <a:r>
              <a:rPr b="0" i="0" lang="en-GB" sz="1800" u="none">
                <a:solidFill>
                  <a:schemeClr val="dk1"/>
                </a:solidFill>
              </a:rPr>
              <a:t>Constituez une équipe de suivi des dépenses publiques.</a:t>
            </a:r>
            <a:endParaRPr sz="1800">
              <a:solidFill>
                <a:schemeClr val="dk1"/>
              </a:solidFill>
            </a:endParaRPr>
          </a:p>
          <a:p>
            <a:pPr indent="-342900" lvl="0" marL="457200" rtl="0" algn="l">
              <a:lnSpc>
                <a:spcPct val="100000"/>
              </a:lnSpc>
              <a:spcBef>
                <a:spcPts val="1000"/>
              </a:spcBef>
              <a:spcAft>
                <a:spcPts val="0"/>
              </a:spcAft>
              <a:buClr>
                <a:schemeClr val="dk1"/>
              </a:buClr>
              <a:buSzPts val="1800"/>
              <a:buAutoNum type="arabicPeriod"/>
            </a:pPr>
            <a:r>
              <a:rPr b="0" i="0" lang="en-GB" sz="1800" u="none">
                <a:solidFill>
                  <a:schemeClr val="dk1"/>
                </a:solidFill>
              </a:rPr>
              <a:t>Nouez des relations (intégrer cela à tous les niveaux).</a:t>
            </a:r>
            <a:endParaRPr sz="1800">
              <a:solidFill>
                <a:schemeClr val="dk1"/>
              </a:solidFill>
            </a:endParaRPr>
          </a:p>
          <a:p>
            <a:pPr indent="-342900" lvl="0" marL="457200" rtl="0" algn="l">
              <a:lnSpc>
                <a:spcPct val="100000"/>
              </a:lnSpc>
              <a:spcBef>
                <a:spcPts val="1000"/>
              </a:spcBef>
              <a:spcAft>
                <a:spcPts val="0"/>
              </a:spcAft>
              <a:buClr>
                <a:schemeClr val="dk1"/>
              </a:buClr>
              <a:buSzPts val="1800"/>
              <a:buAutoNum type="arabicPeriod"/>
            </a:pPr>
            <a:r>
              <a:rPr b="0" i="0" lang="en-GB" sz="1800" u="none">
                <a:solidFill>
                  <a:schemeClr val="dk1"/>
                </a:solidFill>
              </a:rPr>
              <a:t>Décidez ensemble du problème/projet que vous voulez suivre. </a:t>
            </a:r>
            <a:endParaRPr sz="1800">
              <a:solidFill>
                <a:schemeClr val="dk1"/>
              </a:solidFill>
            </a:endParaRPr>
          </a:p>
          <a:p>
            <a:pPr indent="-342900" lvl="0" marL="457200" rtl="0" algn="l">
              <a:lnSpc>
                <a:spcPct val="100000"/>
              </a:lnSpc>
              <a:spcBef>
                <a:spcPts val="1000"/>
              </a:spcBef>
              <a:spcAft>
                <a:spcPts val="0"/>
              </a:spcAft>
              <a:buClr>
                <a:schemeClr val="dk1"/>
              </a:buClr>
              <a:buSzPts val="1800"/>
              <a:buAutoNum type="arabicPeriod"/>
            </a:pPr>
            <a:r>
              <a:rPr b="0" i="0" lang="en-GB" sz="1800" u="none">
                <a:solidFill>
                  <a:schemeClr val="dk1"/>
                </a:solidFill>
              </a:rPr>
              <a:t>Faites des recherches préparatoires.</a:t>
            </a:r>
            <a:endParaRPr sz="1800">
              <a:solidFill>
                <a:schemeClr val="dk1"/>
              </a:solidFill>
            </a:endParaRPr>
          </a:p>
          <a:p>
            <a:pPr indent="-342900" lvl="0" marL="457200" rtl="0" algn="l">
              <a:lnSpc>
                <a:spcPct val="100000"/>
              </a:lnSpc>
              <a:spcBef>
                <a:spcPts val="1000"/>
              </a:spcBef>
              <a:spcAft>
                <a:spcPts val="0"/>
              </a:spcAft>
              <a:buClr>
                <a:schemeClr val="dk1"/>
              </a:buClr>
              <a:buSzPts val="1800"/>
              <a:buAutoNum type="arabicPeriod"/>
            </a:pPr>
            <a:r>
              <a:rPr b="0" i="0" lang="en-GB" sz="1800" u="none">
                <a:solidFill>
                  <a:schemeClr val="dk1"/>
                </a:solidFill>
              </a:rPr>
              <a:t>Recueillez les informations dont vous avez besoin concernant les dépenses publiques.</a:t>
            </a:r>
            <a:endParaRPr sz="1800">
              <a:solidFill>
                <a:schemeClr val="dk1"/>
              </a:solidFill>
            </a:endParaRPr>
          </a:p>
          <a:p>
            <a:pPr indent="-342900" lvl="0" marL="457200" rtl="0" algn="l">
              <a:lnSpc>
                <a:spcPct val="100000"/>
              </a:lnSpc>
              <a:spcBef>
                <a:spcPts val="1000"/>
              </a:spcBef>
              <a:spcAft>
                <a:spcPts val="0"/>
              </a:spcAft>
              <a:buClr>
                <a:schemeClr val="dk1"/>
              </a:buClr>
              <a:buSzPts val="1800"/>
              <a:buAutoNum type="arabicPeriod"/>
            </a:pPr>
            <a:r>
              <a:rPr b="0" i="0" lang="en-GB" sz="1800" u="none">
                <a:solidFill>
                  <a:schemeClr val="dk1"/>
                </a:solidFill>
              </a:rPr>
              <a:t>Vérifiez l’exécution du budget</a:t>
            </a:r>
            <a:r>
              <a:rPr lang="en-GB" sz="1800">
                <a:solidFill>
                  <a:schemeClr val="dk1"/>
                </a:solidFill>
              </a:rPr>
              <a:t>.</a:t>
            </a:r>
            <a:endParaRPr sz="1800">
              <a:solidFill>
                <a:schemeClr val="dk1"/>
              </a:solidFill>
            </a:endParaRPr>
          </a:p>
          <a:p>
            <a:pPr indent="-342900" lvl="0" marL="457200" rtl="0" algn="l">
              <a:lnSpc>
                <a:spcPct val="100000"/>
              </a:lnSpc>
              <a:spcBef>
                <a:spcPts val="1000"/>
              </a:spcBef>
              <a:spcAft>
                <a:spcPts val="0"/>
              </a:spcAft>
              <a:buClr>
                <a:schemeClr val="dk1"/>
              </a:buClr>
              <a:buSzPts val="1800"/>
              <a:buAutoNum type="arabicPeriod"/>
            </a:pPr>
            <a:r>
              <a:rPr b="0" i="0" lang="en-GB" sz="1800" u="none">
                <a:solidFill>
                  <a:schemeClr val="dk1"/>
                </a:solidFill>
              </a:rPr>
              <a:t>Analysez toutes les informations</a:t>
            </a:r>
            <a:r>
              <a:rPr lang="en-GB" sz="1800">
                <a:solidFill>
                  <a:schemeClr val="dk1"/>
                </a:solidFill>
              </a:rPr>
              <a:t>.</a:t>
            </a:r>
            <a:endParaRPr sz="1800">
              <a:solidFill>
                <a:schemeClr val="dk1"/>
              </a:solidFill>
            </a:endParaRPr>
          </a:p>
          <a:p>
            <a:pPr indent="-342900" lvl="0" marL="457200" rtl="0" algn="l">
              <a:lnSpc>
                <a:spcPct val="100000"/>
              </a:lnSpc>
              <a:spcBef>
                <a:spcPts val="1000"/>
              </a:spcBef>
              <a:spcAft>
                <a:spcPts val="0"/>
              </a:spcAft>
              <a:buClr>
                <a:schemeClr val="dk1"/>
              </a:buClr>
              <a:buSzPts val="1800"/>
              <a:buAutoNum type="arabicPeriod"/>
            </a:pPr>
            <a:r>
              <a:rPr b="0" i="0" lang="en-GB" sz="1800" u="none">
                <a:solidFill>
                  <a:schemeClr val="dk1"/>
                </a:solidFill>
              </a:rPr>
              <a:t>Faites un retour à votre communauté et aux responsables du budget. </a:t>
            </a:r>
            <a:endParaRPr sz="1800">
              <a:solidFill>
                <a:schemeClr val="dk1"/>
              </a:solidFill>
            </a:endParaRPr>
          </a:p>
          <a:p>
            <a:pPr indent="0" lvl="0" marL="0" rtl="0" algn="l">
              <a:lnSpc>
                <a:spcPct val="100000"/>
              </a:lnSpc>
              <a:spcBef>
                <a:spcPts val="700"/>
              </a:spcBef>
              <a:spcAft>
                <a:spcPts val="0"/>
              </a:spcAft>
              <a:buSzPts val="1400"/>
              <a:buNone/>
            </a:pPr>
            <a:r>
              <a:t/>
            </a:r>
            <a:endParaRPr sz="1700">
              <a:solidFill>
                <a:schemeClr val="dk1"/>
              </a:solidFill>
            </a:endParaRPr>
          </a:p>
          <a:p>
            <a:pPr indent="0" lvl="0" marL="0" rtl="0" algn="l">
              <a:lnSpc>
                <a:spcPct val="100000"/>
              </a:lnSpc>
              <a:spcBef>
                <a:spcPts val="700"/>
              </a:spcBef>
              <a:spcAft>
                <a:spcPts val="0"/>
              </a:spcAft>
              <a:buSzPts val="1400"/>
              <a:buNone/>
            </a:pPr>
            <a:r>
              <a:t/>
            </a:r>
            <a:endParaRPr sz="1700">
              <a:solidFill>
                <a:schemeClr val="dk1"/>
              </a:solidFill>
            </a:endParaRPr>
          </a:p>
          <a:p>
            <a:pPr indent="0" lvl="0" marL="0" rtl="0" algn="l">
              <a:lnSpc>
                <a:spcPct val="100000"/>
              </a:lnSpc>
              <a:spcBef>
                <a:spcPts val="700"/>
              </a:spcBef>
              <a:spcAft>
                <a:spcPts val="0"/>
              </a:spcAft>
              <a:buSzPts val="1400"/>
              <a:buNone/>
            </a:pPr>
            <a:r>
              <a:t/>
            </a:r>
            <a:endParaRPr sz="1700">
              <a:solidFill>
                <a:schemeClr val="dk1"/>
              </a:solidFill>
            </a:endParaRPr>
          </a:p>
          <a:p>
            <a:pPr indent="0" lvl="0" marL="0" rtl="0" algn="l">
              <a:lnSpc>
                <a:spcPct val="100000"/>
              </a:lnSpc>
              <a:spcBef>
                <a:spcPts val="700"/>
              </a:spcBef>
              <a:spcAft>
                <a:spcPts val="0"/>
              </a:spcAft>
              <a:buSzPts val="1400"/>
              <a:buNone/>
            </a:pPr>
            <a:r>
              <a:t/>
            </a:r>
            <a:endParaRPr sz="1700">
              <a:solidFill>
                <a:schemeClr val="dk1"/>
              </a:solidFill>
            </a:endParaRPr>
          </a:p>
          <a:p>
            <a:pPr indent="0" lvl="0" marL="0" rtl="0" algn="l">
              <a:lnSpc>
                <a:spcPct val="100000"/>
              </a:lnSpc>
              <a:spcBef>
                <a:spcPts val="700"/>
              </a:spcBef>
              <a:spcAft>
                <a:spcPts val="0"/>
              </a:spcAft>
              <a:buSzPts val="1400"/>
              <a:buNone/>
            </a:pPr>
            <a:r>
              <a:t/>
            </a:r>
            <a:endParaRPr sz="1700">
              <a:solidFill>
                <a:schemeClr val="dk1"/>
              </a:solidFill>
            </a:endParaRPr>
          </a:p>
          <a:p>
            <a:pPr indent="0" lvl="0" marL="0" rtl="0" algn="l">
              <a:lnSpc>
                <a:spcPct val="100000"/>
              </a:lnSpc>
              <a:spcBef>
                <a:spcPts val="700"/>
              </a:spcBef>
              <a:spcAft>
                <a:spcPts val="0"/>
              </a:spcAft>
              <a:buSzPts val="1400"/>
              <a:buNone/>
            </a:pPr>
            <a:r>
              <a:t/>
            </a:r>
            <a:endParaRPr sz="1700">
              <a:solidFill>
                <a:schemeClr val="dk1"/>
              </a:solidFill>
            </a:endParaRPr>
          </a:p>
          <a:p>
            <a:pPr indent="0" lvl="0" marL="0" rtl="0" algn="l">
              <a:lnSpc>
                <a:spcPct val="100000"/>
              </a:lnSpc>
              <a:spcBef>
                <a:spcPts val="1400"/>
              </a:spcBef>
              <a:spcAft>
                <a:spcPts val="0"/>
              </a:spcAft>
              <a:buSzPts val="1400"/>
              <a:buNone/>
            </a:pPr>
            <a:r>
              <a:t/>
            </a:r>
            <a:endParaRPr sz="1700"/>
          </a:p>
        </p:txBody>
      </p:sp>
      <p:pic>
        <p:nvPicPr>
          <p:cNvPr descr="Un homme, une femme portant un bébé et une femme en fauteuil roulant visitent un chantier où deux ouvriers sont en train de poser un toit sur un bâtiment." id="667" name="Google Shape;667;p99"/>
          <p:cNvPicPr preferRelativeResize="0"/>
          <p:nvPr/>
        </p:nvPicPr>
        <p:blipFill rotWithShape="1">
          <a:blip r:embed="rId3">
            <a:alphaModFix/>
          </a:blip>
          <a:srcRect b="0" l="0" r="0" t="0"/>
          <a:stretch/>
        </p:blipFill>
        <p:spPr>
          <a:xfrm>
            <a:off x="6476875" y="1432750"/>
            <a:ext cx="2586723" cy="1927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xEl>
                                              <p:pRg end="14" st="1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100"/>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Outil 5 : Étude de cas – Ouganda   </a:t>
            </a:r>
            <a:endParaRPr/>
          </a:p>
        </p:txBody>
      </p:sp>
      <p:sp>
        <p:nvSpPr>
          <p:cNvPr id="673" name="Google Shape;673;p100"/>
          <p:cNvSpPr txBox="1"/>
          <p:nvPr>
            <p:ph idx="1" type="body"/>
          </p:nvPr>
        </p:nvSpPr>
        <p:spPr>
          <a:xfrm>
            <a:off x="311700" y="1006525"/>
            <a:ext cx="4749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sz="2400"/>
          </a:p>
          <a:p>
            <a:pPr indent="0" lvl="0" marL="0" rtl="0" algn="l">
              <a:lnSpc>
                <a:spcPct val="100000"/>
              </a:lnSpc>
              <a:spcBef>
                <a:spcPts val="1600"/>
              </a:spcBef>
              <a:spcAft>
                <a:spcPts val="0"/>
              </a:spcAft>
              <a:buSzPts val="1400"/>
              <a:buNone/>
            </a:pPr>
            <a:r>
              <a:t/>
            </a:r>
            <a:endParaRPr sz="2400"/>
          </a:p>
          <a:p>
            <a:pPr indent="0" lvl="0" marL="0" rtl="0" algn="l">
              <a:lnSpc>
                <a:spcPct val="100000"/>
              </a:lnSpc>
              <a:spcBef>
                <a:spcPts val="0"/>
              </a:spcBef>
              <a:spcAft>
                <a:spcPts val="0"/>
              </a:spcAft>
              <a:buSzPts val="1400"/>
              <a:buNone/>
            </a:pPr>
            <a:r>
              <a:rPr b="1" i="0" lang="en-GB" sz="2400" u="sng">
                <a:solidFill>
                  <a:srgbClr val="007D98"/>
                </a:solidFill>
                <a:hlinkClick r:id="rId3">
                  <a:extLst>
                    <a:ext uri="{A12FA001-AC4F-418D-AE19-62706E023703}">
                      <ahyp:hlinkClr val="tx"/>
                    </a:ext>
                  </a:extLst>
                </a:hlinkClick>
              </a:rPr>
              <a:t>Plaidoyer en Ouganda :  Nouer des relations avec le gouvernement local</a:t>
            </a:r>
            <a:endParaRPr b="1" sz="2400">
              <a:solidFill>
                <a:schemeClr val="dk1"/>
              </a:solidFill>
            </a:endParaRPr>
          </a:p>
          <a:p>
            <a:pPr indent="0" lvl="0" marL="0" rtl="0" algn="l">
              <a:lnSpc>
                <a:spcPct val="100000"/>
              </a:lnSpc>
              <a:spcBef>
                <a:spcPts val="0"/>
              </a:spcBef>
              <a:spcAft>
                <a:spcPts val="0"/>
              </a:spcAft>
              <a:buSzPts val="1400"/>
              <a:buNone/>
            </a:pPr>
            <a:r>
              <a:t/>
            </a:r>
            <a:endParaRPr b="1" sz="2400"/>
          </a:p>
        </p:txBody>
      </p:sp>
      <p:pic>
        <p:nvPicPr>
          <p:cNvPr id="674" name="Google Shape;674;p100"/>
          <p:cNvPicPr preferRelativeResize="0"/>
          <p:nvPr/>
        </p:nvPicPr>
        <p:blipFill rotWithShape="1">
          <a:blip r:embed="rId4">
            <a:alphaModFix/>
          </a:blip>
          <a:srcRect b="0" l="0" r="0" t="0"/>
          <a:stretch/>
        </p:blipFill>
        <p:spPr>
          <a:xfrm>
            <a:off x="5187975" y="1538200"/>
            <a:ext cx="3583850" cy="2388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idx="1" type="body"/>
          </p:nvPr>
        </p:nvSpPr>
        <p:spPr>
          <a:xfrm>
            <a:off x="311700" y="999050"/>
            <a:ext cx="8235900" cy="34884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AutoNum type="alphaLcParenBoth"/>
            </a:pPr>
            <a:r>
              <a:rPr b="1" i="0" lang="en-GB" sz="1800" u="none"/>
              <a:t>En petits groupes, lisez ces passages et réfléchissez à ce qu’ils nous apprennent : </a:t>
            </a:r>
            <a:endParaRPr sz="1800"/>
          </a:p>
          <a:p>
            <a:pPr indent="-342900" lvl="0" marL="914400" rtl="0" algn="l">
              <a:lnSpc>
                <a:spcPct val="100000"/>
              </a:lnSpc>
              <a:spcBef>
                <a:spcPts val="0"/>
              </a:spcBef>
              <a:spcAft>
                <a:spcPts val="0"/>
              </a:spcAft>
              <a:buSzPts val="1800"/>
              <a:buChar char="●"/>
            </a:pPr>
            <a:r>
              <a:rPr b="0" i="0" lang="en-GB" sz="1800" u="none"/>
              <a:t>Proverbes 31:8-9 </a:t>
            </a:r>
            <a:endParaRPr sz="1800"/>
          </a:p>
          <a:p>
            <a:pPr indent="-342900" lvl="0" marL="914400" rtl="0" algn="l">
              <a:lnSpc>
                <a:spcPct val="100000"/>
              </a:lnSpc>
              <a:spcBef>
                <a:spcPts val="0"/>
              </a:spcBef>
              <a:spcAft>
                <a:spcPts val="0"/>
              </a:spcAft>
              <a:buSzPts val="1800"/>
              <a:buChar char="●"/>
            </a:pPr>
            <a:r>
              <a:rPr b="0" i="0" lang="en-GB" sz="1800" u="none"/>
              <a:t>Jérémie 22.3</a:t>
            </a:r>
            <a:endParaRPr sz="1800"/>
          </a:p>
          <a:p>
            <a:pPr indent="-342900" lvl="0" marL="914400" rtl="0" algn="l">
              <a:lnSpc>
                <a:spcPct val="100000"/>
              </a:lnSpc>
              <a:spcBef>
                <a:spcPts val="0"/>
              </a:spcBef>
              <a:spcAft>
                <a:spcPts val="0"/>
              </a:spcAft>
              <a:buSzPts val="1800"/>
              <a:buChar char="●"/>
            </a:pPr>
            <a:r>
              <a:rPr b="0" i="0" lang="en-GB" sz="1800" u="none"/>
              <a:t>Deutéronome 25:13-16 </a:t>
            </a:r>
            <a:endParaRPr sz="1800"/>
          </a:p>
          <a:p>
            <a:pPr indent="-342900" lvl="0" marL="914400" rtl="0" algn="l">
              <a:lnSpc>
                <a:spcPct val="100000"/>
              </a:lnSpc>
              <a:spcBef>
                <a:spcPts val="0"/>
              </a:spcBef>
              <a:spcAft>
                <a:spcPts val="0"/>
              </a:spcAft>
              <a:buSzPts val="1800"/>
              <a:buChar char="●"/>
            </a:pPr>
            <a:r>
              <a:rPr b="0" i="0" lang="en-GB" sz="1800" u="none"/>
              <a:t>Psaumes </a:t>
            </a:r>
            <a:r>
              <a:rPr lang="en-GB" sz="1800"/>
              <a:t>82:3 </a:t>
            </a:r>
            <a:r>
              <a:rPr b="0" i="0" lang="en-GB" sz="1800" u="none"/>
              <a:t> </a:t>
            </a:r>
            <a:endParaRPr sz="1800"/>
          </a:p>
          <a:p>
            <a:pPr indent="0" lvl="0" marL="45720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rPr b="1" lang="en-GB" sz="1800"/>
              <a:t>(b)	</a:t>
            </a:r>
            <a:r>
              <a:rPr b="1" i="0" lang="en-GB" sz="1800" u="none"/>
              <a:t>Maintenant, lisez Esdras 8:28-34.</a:t>
            </a:r>
            <a:endParaRPr sz="1800"/>
          </a:p>
          <a:p>
            <a:pPr indent="0" lvl="0" marL="457200" rtl="0" algn="l">
              <a:lnSpc>
                <a:spcPct val="100000"/>
              </a:lnSpc>
              <a:spcBef>
                <a:spcPts val="0"/>
              </a:spcBef>
              <a:spcAft>
                <a:spcPts val="0"/>
              </a:spcAft>
              <a:buSzPts val="1400"/>
              <a:buNone/>
            </a:pPr>
            <a:r>
              <a:rPr b="0" i="0" lang="en-GB" sz="1800" u="none"/>
              <a:t>Les hommes de ce passage pratiquent trois types de redevabilité. Lesquels ? </a:t>
            </a:r>
            <a:endParaRPr sz="1800"/>
          </a:p>
          <a:p>
            <a:pPr indent="0" lvl="0" marL="0" rtl="0" algn="l">
              <a:lnSpc>
                <a:spcPct val="100000"/>
              </a:lnSpc>
              <a:spcBef>
                <a:spcPts val="0"/>
              </a:spcBef>
              <a:spcAft>
                <a:spcPts val="0"/>
              </a:spcAft>
              <a:buSzPts val="1400"/>
              <a:buNone/>
            </a:pPr>
            <a:r>
              <a:t/>
            </a:r>
            <a:endParaRPr b="1" sz="1800"/>
          </a:p>
          <a:p>
            <a:pPr indent="0" lvl="0" marL="457200" rtl="0" algn="l">
              <a:lnSpc>
                <a:spcPct val="100000"/>
              </a:lnSpc>
              <a:spcBef>
                <a:spcPts val="0"/>
              </a:spcBef>
              <a:spcAft>
                <a:spcPts val="0"/>
              </a:spcAft>
              <a:buSzPts val="1400"/>
              <a:buNone/>
            </a:pPr>
            <a:r>
              <a:t/>
            </a:r>
            <a:endParaRPr b="1" sz="1800"/>
          </a:p>
          <a:p>
            <a:pPr indent="0" lvl="0" marL="0" rtl="0" algn="l">
              <a:lnSpc>
                <a:spcPct val="100000"/>
              </a:lnSpc>
              <a:spcBef>
                <a:spcPts val="0"/>
              </a:spcBef>
              <a:spcAft>
                <a:spcPts val="0"/>
              </a:spcAft>
              <a:buSzPts val="1400"/>
              <a:buNone/>
            </a:pPr>
            <a:r>
              <a:t/>
            </a:r>
            <a:endParaRPr sz="1800"/>
          </a:p>
          <a:p>
            <a:pPr indent="0" lvl="0" marL="0" rtl="0" algn="ctr">
              <a:lnSpc>
                <a:spcPct val="100000"/>
              </a:lnSpc>
              <a:spcBef>
                <a:spcPts val="0"/>
              </a:spcBef>
              <a:spcAft>
                <a:spcPts val="0"/>
              </a:spcAft>
              <a:buClr>
                <a:schemeClr val="dk1"/>
              </a:buClr>
              <a:buSzPts val="1100"/>
              <a:buFont typeface="Arial"/>
              <a:buNone/>
            </a:pPr>
            <a:r>
              <a:t/>
            </a:r>
            <a:endParaRPr sz="1800"/>
          </a:p>
          <a:p>
            <a:pPr indent="0" lvl="0" marL="0" rtl="0" algn="l">
              <a:lnSpc>
                <a:spcPct val="100000"/>
              </a:lnSpc>
              <a:spcBef>
                <a:spcPts val="0"/>
              </a:spcBef>
              <a:spcAft>
                <a:spcPts val="0"/>
              </a:spcAft>
              <a:buClr>
                <a:schemeClr val="dk1"/>
              </a:buClr>
              <a:buSzPts val="1100"/>
              <a:buFont typeface="Arial"/>
              <a:buNone/>
            </a:pPr>
            <a:r>
              <a:t/>
            </a:r>
            <a:endParaRPr sz="1800"/>
          </a:p>
          <a:p>
            <a:pPr indent="0" lvl="0" marL="0" rtl="0" algn="l">
              <a:lnSpc>
                <a:spcPct val="115000"/>
              </a:lnSpc>
              <a:spcBef>
                <a:spcPts val="0"/>
              </a:spcBef>
              <a:spcAft>
                <a:spcPts val="1600"/>
              </a:spcAft>
              <a:buSzPts val="1400"/>
              <a:buNone/>
            </a:pPr>
            <a:r>
              <a:t/>
            </a:r>
            <a:endParaRPr sz="1800"/>
          </a:p>
        </p:txBody>
      </p:sp>
      <p:sp>
        <p:nvSpPr>
          <p:cNvPr id="121" name="Google Shape;121;p20"/>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600" u="none"/>
              <a:t>Exercice : Que nous enseignent ces passages ?</a:t>
            </a:r>
            <a:endParaRPr sz="2600"/>
          </a:p>
        </p:txBody>
      </p:sp>
      <p:pic>
        <p:nvPicPr>
          <p:cNvPr id="122" name="Google Shape;122;p20"/>
          <p:cNvPicPr preferRelativeResize="0"/>
          <p:nvPr/>
        </p:nvPicPr>
        <p:blipFill rotWithShape="1">
          <a:blip r:embed="rId3">
            <a:alphaModFix/>
          </a:blip>
          <a:srcRect b="0" l="0" r="0" t="0"/>
          <a:stretch/>
        </p:blipFill>
        <p:spPr>
          <a:xfrm>
            <a:off x="4045613" y="3773975"/>
            <a:ext cx="1052775" cy="1052775"/>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101"/>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Utilisation de l’outil : Testons le modèle  </a:t>
            </a:r>
            <a:endParaRPr/>
          </a:p>
        </p:txBody>
      </p:sp>
      <p:sp>
        <p:nvSpPr>
          <p:cNvPr id="680" name="Google Shape;680;p101"/>
          <p:cNvSpPr txBox="1"/>
          <p:nvPr>
            <p:ph idx="1" type="body"/>
          </p:nvPr>
        </p:nvSpPr>
        <p:spPr>
          <a:xfrm>
            <a:off x="138900" y="863550"/>
            <a:ext cx="3842100" cy="3606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500" u="none"/>
              <a:t>Groupe de facilitateurs se préparant à une réunion communautaire</a:t>
            </a:r>
            <a:endParaRPr b="1" sz="1500"/>
          </a:p>
          <a:p>
            <a:pPr indent="-336550" lvl="0" marL="457200" rtl="0" algn="l">
              <a:lnSpc>
                <a:spcPct val="100000"/>
              </a:lnSpc>
              <a:spcBef>
                <a:spcPts val="1000"/>
              </a:spcBef>
              <a:spcAft>
                <a:spcPts val="0"/>
              </a:spcAft>
              <a:buSzPts val="1700"/>
              <a:buChar char="●"/>
            </a:pPr>
            <a:r>
              <a:rPr b="0" i="0" lang="en-GB" sz="1600" u="none"/>
              <a:t>Lisez </a:t>
            </a:r>
            <a:r>
              <a:rPr b="0" i="0" lang="en-GB" sz="1600" u="sng">
                <a:solidFill>
                  <a:schemeClr val="hlink"/>
                </a:solidFill>
                <a:hlinkClick r:id="rId3"/>
              </a:rPr>
              <a:t>l’étude de cas</a:t>
            </a:r>
            <a:r>
              <a:rPr b="0" i="0" lang="en-GB" sz="1600" u="none"/>
              <a:t> pour comprendre le contexte de la communauté.</a:t>
            </a:r>
            <a:endParaRPr sz="1700"/>
          </a:p>
          <a:p>
            <a:pPr indent="-336550" lvl="0" marL="457200" rtl="0" algn="l">
              <a:lnSpc>
                <a:spcPct val="100000"/>
              </a:lnSpc>
              <a:spcBef>
                <a:spcPts val="0"/>
              </a:spcBef>
              <a:spcAft>
                <a:spcPts val="0"/>
              </a:spcAft>
              <a:buSzPts val="1700"/>
              <a:buChar char="●"/>
            </a:pPr>
            <a:r>
              <a:rPr b="0" i="0" lang="en-GB" sz="1700" u="none"/>
              <a:t>Lisez l’outil pour bien le comprendre et simplifiez le contenu si nécessaire.</a:t>
            </a:r>
            <a:endParaRPr sz="1700"/>
          </a:p>
          <a:p>
            <a:pPr indent="-336550" lvl="0" marL="457200" rtl="0" algn="l">
              <a:lnSpc>
                <a:spcPct val="100000"/>
              </a:lnSpc>
              <a:spcBef>
                <a:spcPts val="0"/>
              </a:spcBef>
              <a:spcAft>
                <a:spcPts val="0"/>
              </a:spcAft>
              <a:buSzPts val="1700"/>
              <a:buChar char="●"/>
            </a:pPr>
            <a:r>
              <a:rPr b="0" i="0" lang="en-GB" sz="1700" u="none"/>
              <a:t>Décidez ensemble du format de la réunion communautaire.</a:t>
            </a:r>
            <a:endParaRPr sz="1700"/>
          </a:p>
          <a:p>
            <a:pPr indent="-336550" lvl="0" marL="457200" rtl="0" algn="l">
              <a:lnSpc>
                <a:spcPct val="100000"/>
              </a:lnSpc>
              <a:spcBef>
                <a:spcPts val="0"/>
              </a:spcBef>
              <a:spcAft>
                <a:spcPts val="0"/>
              </a:spcAft>
              <a:buSzPts val="1700"/>
              <a:buChar char="●"/>
            </a:pPr>
            <a:r>
              <a:rPr b="0" i="0" lang="en-GB" sz="1700" u="none"/>
              <a:t>Différents membres du groupe doivent se relayer pour faciliter la réunion communautaire.</a:t>
            </a:r>
            <a:endParaRPr sz="1700"/>
          </a:p>
          <a:p>
            <a:pPr indent="0" lvl="0" marL="0" rtl="0" algn="l">
              <a:lnSpc>
                <a:spcPct val="115000"/>
              </a:lnSpc>
              <a:spcBef>
                <a:spcPts val="1000"/>
              </a:spcBef>
              <a:spcAft>
                <a:spcPts val="1600"/>
              </a:spcAft>
              <a:buSzPts val="1400"/>
              <a:buNone/>
            </a:pPr>
            <a:r>
              <a:t/>
            </a:r>
            <a:endParaRPr/>
          </a:p>
        </p:txBody>
      </p:sp>
      <p:pic>
        <p:nvPicPr>
          <p:cNvPr id="681" name="Google Shape;681;p101"/>
          <p:cNvPicPr preferRelativeResize="0"/>
          <p:nvPr/>
        </p:nvPicPr>
        <p:blipFill rotWithShape="1">
          <a:blip r:embed="rId4">
            <a:alphaModFix/>
          </a:blip>
          <a:srcRect b="0" l="0" r="0" t="0"/>
          <a:stretch/>
        </p:blipFill>
        <p:spPr>
          <a:xfrm>
            <a:off x="3782118" y="3723843"/>
            <a:ext cx="1143000" cy="1143025"/>
          </a:xfrm>
          <a:prstGeom prst="rect">
            <a:avLst/>
          </a:prstGeom>
          <a:noFill/>
          <a:ln>
            <a:noFill/>
          </a:ln>
        </p:spPr>
      </p:pic>
      <p:sp>
        <p:nvSpPr>
          <p:cNvPr id="682" name="Google Shape;682;p101"/>
          <p:cNvSpPr txBox="1"/>
          <p:nvPr>
            <p:ph idx="1" type="body"/>
          </p:nvPr>
        </p:nvSpPr>
        <p:spPr>
          <a:xfrm>
            <a:off x="4355400" y="863550"/>
            <a:ext cx="44769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500" u="none"/>
              <a:t>Au groupe de l’Église et de la communauté</a:t>
            </a:r>
            <a:endParaRPr b="1" sz="1500"/>
          </a:p>
          <a:p>
            <a:pPr indent="-330200" lvl="0" marL="457200" rtl="0" algn="l">
              <a:lnSpc>
                <a:spcPct val="100000"/>
              </a:lnSpc>
              <a:spcBef>
                <a:spcPts val="1000"/>
              </a:spcBef>
              <a:spcAft>
                <a:spcPts val="0"/>
              </a:spcAft>
              <a:buSzPts val="1600"/>
              <a:buChar char="●"/>
            </a:pPr>
            <a:r>
              <a:rPr b="0" i="0" lang="en-GB" sz="1600" u="none"/>
              <a:t>Lisez </a:t>
            </a:r>
            <a:r>
              <a:rPr b="0" i="0" lang="en-GB" sz="1600" u="sng">
                <a:solidFill>
                  <a:schemeClr val="hlink"/>
                </a:solidFill>
                <a:hlinkClick r:id="rId5"/>
              </a:rPr>
              <a:t>l’étude de cas</a:t>
            </a:r>
            <a:r>
              <a:rPr b="0" i="0" lang="en-GB" sz="1600" u="none"/>
              <a:t> pour comprendre le contexte de la communauté.</a:t>
            </a:r>
            <a:endParaRPr sz="1600"/>
          </a:p>
          <a:p>
            <a:pPr indent="-330200" lvl="0" marL="457200" rtl="0" algn="l">
              <a:lnSpc>
                <a:spcPct val="100000"/>
              </a:lnSpc>
              <a:spcBef>
                <a:spcPts val="0"/>
              </a:spcBef>
              <a:spcAft>
                <a:spcPts val="0"/>
              </a:spcAft>
              <a:buSzPts val="1600"/>
              <a:buChar char="●"/>
            </a:pPr>
            <a:r>
              <a:rPr b="0" i="0" lang="en-GB" sz="1600" u="none"/>
              <a:t>Relevez les problèmes identifiés dans l’étude de cas.</a:t>
            </a:r>
            <a:endParaRPr sz="1600"/>
          </a:p>
          <a:p>
            <a:pPr indent="-330200" lvl="0" marL="457200" rtl="0" algn="l">
              <a:lnSpc>
                <a:spcPct val="100000"/>
              </a:lnSpc>
              <a:spcBef>
                <a:spcPts val="0"/>
              </a:spcBef>
              <a:spcAft>
                <a:spcPts val="0"/>
              </a:spcAft>
              <a:buSzPts val="1600"/>
              <a:buChar char="●"/>
            </a:pPr>
            <a:r>
              <a:rPr b="0" i="0" lang="en-GB" sz="1600" u="none"/>
              <a:t>Attribuez aux membres du groupe différents rôles typiques au sein d’une communauté.</a:t>
            </a:r>
            <a:endParaRPr sz="1600"/>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102"/>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Utilisation de l’outil : Testons le modèle  </a:t>
            </a:r>
            <a:endParaRPr/>
          </a:p>
        </p:txBody>
      </p:sp>
      <p:sp>
        <p:nvSpPr>
          <p:cNvPr id="688" name="Google Shape;688;p102"/>
          <p:cNvSpPr txBox="1"/>
          <p:nvPr>
            <p:ph idx="1" type="body"/>
          </p:nvPr>
        </p:nvSpPr>
        <p:spPr>
          <a:xfrm>
            <a:off x="187625" y="2821525"/>
            <a:ext cx="3465300" cy="1822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800" u="none"/>
              <a:t>Au groupe de facilitateurs </a:t>
            </a:r>
            <a:endParaRPr b="1" sz="1800"/>
          </a:p>
          <a:p>
            <a:pPr indent="-342900" lvl="0" marL="457200" rtl="0" algn="l">
              <a:lnSpc>
                <a:spcPct val="100000"/>
              </a:lnSpc>
              <a:spcBef>
                <a:spcPts val="1000"/>
              </a:spcBef>
              <a:spcAft>
                <a:spcPts val="0"/>
              </a:spcAft>
              <a:buSzPts val="1800"/>
              <a:buChar char="●"/>
            </a:pPr>
            <a:r>
              <a:rPr b="0" i="0" lang="en-GB" sz="1800" u="none"/>
              <a:t>Comment avez-vous trouvé votre rôle ?</a:t>
            </a:r>
            <a:endParaRPr sz="1800"/>
          </a:p>
          <a:p>
            <a:pPr indent="-342900" lvl="0" marL="457200" rtl="0" algn="l">
              <a:lnSpc>
                <a:spcPct val="100000"/>
              </a:lnSpc>
              <a:spcBef>
                <a:spcPts val="0"/>
              </a:spcBef>
              <a:spcAft>
                <a:spcPts val="0"/>
              </a:spcAft>
              <a:buSzPts val="1800"/>
              <a:buChar char="●"/>
            </a:pPr>
            <a:r>
              <a:rPr b="0" i="0" lang="en-GB" sz="1800" u="none"/>
              <a:t>Y a-t-il quelque chose que vous avez trouvé difficile ?</a:t>
            </a:r>
            <a:endParaRPr sz="1800"/>
          </a:p>
          <a:p>
            <a:pPr indent="0" lvl="0" marL="0" rtl="0" algn="l">
              <a:lnSpc>
                <a:spcPct val="115000"/>
              </a:lnSpc>
              <a:spcBef>
                <a:spcPts val="1000"/>
              </a:spcBef>
              <a:spcAft>
                <a:spcPts val="1600"/>
              </a:spcAft>
              <a:buSzPts val="1400"/>
              <a:buNone/>
            </a:pPr>
            <a:r>
              <a:t/>
            </a:r>
            <a:endParaRPr sz="1800"/>
          </a:p>
        </p:txBody>
      </p:sp>
      <p:pic>
        <p:nvPicPr>
          <p:cNvPr id="689" name="Google Shape;689;p102"/>
          <p:cNvPicPr preferRelativeResize="0"/>
          <p:nvPr/>
        </p:nvPicPr>
        <p:blipFill rotWithShape="1">
          <a:blip r:embed="rId3">
            <a:alphaModFix/>
          </a:blip>
          <a:srcRect b="0" l="0" r="0" t="0"/>
          <a:stretch/>
        </p:blipFill>
        <p:spPr>
          <a:xfrm>
            <a:off x="3807343" y="3784343"/>
            <a:ext cx="1143000" cy="1143025"/>
          </a:xfrm>
          <a:prstGeom prst="rect">
            <a:avLst/>
          </a:prstGeom>
          <a:noFill/>
          <a:ln>
            <a:noFill/>
          </a:ln>
        </p:spPr>
      </p:pic>
      <p:sp>
        <p:nvSpPr>
          <p:cNvPr id="690" name="Google Shape;690;p102"/>
          <p:cNvSpPr txBox="1"/>
          <p:nvPr>
            <p:ph idx="1" type="body"/>
          </p:nvPr>
        </p:nvSpPr>
        <p:spPr>
          <a:xfrm>
            <a:off x="5104775" y="1120700"/>
            <a:ext cx="3842100" cy="1939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700" u="none"/>
              <a:t>Au groupe de l’Église et de la communauté</a:t>
            </a:r>
            <a:endParaRPr b="1" sz="1700"/>
          </a:p>
          <a:p>
            <a:pPr indent="-336550" lvl="0" marL="457200" rtl="0" algn="l">
              <a:lnSpc>
                <a:spcPct val="100000"/>
              </a:lnSpc>
              <a:spcBef>
                <a:spcPts val="1000"/>
              </a:spcBef>
              <a:spcAft>
                <a:spcPts val="0"/>
              </a:spcAft>
              <a:buSzPts val="1700"/>
              <a:buChar char="●"/>
            </a:pPr>
            <a:r>
              <a:rPr b="0" i="0" lang="en-GB" sz="1700" u="none"/>
              <a:t>Qu’avez-vous pensé de cette activité ?</a:t>
            </a:r>
            <a:endParaRPr sz="1700"/>
          </a:p>
          <a:p>
            <a:pPr indent="-336550" lvl="0" marL="457200" rtl="0" algn="l">
              <a:lnSpc>
                <a:spcPct val="100000"/>
              </a:lnSpc>
              <a:spcBef>
                <a:spcPts val="0"/>
              </a:spcBef>
              <a:spcAft>
                <a:spcPts val="0"/>
              </a:spcAft>
              <a:buSzPts val="1700"/>
              <a:buChar char="●"/>
            </a:pPr>
            <a:r>
              <a:rPr b="0" i="0" lang="en-GB" sz="1700" u="none"/>
              <a:t>Les facilitateurs auraient-ils pu faire quelque chose de différent pour aider votre groupe ?</a:t>
            </a:r>
            <a:endParaRPr sz="1700"/>
          </a:p>
          <a:p>
            <a:pPr indent="0" lvl="0" marL="457200" rtl="0" algn="l">
              <a:lnSpc>
                <a:spcPct val="115000"/>
              </a:lnSpc>
              <a:spcBef>
                <a:spcPts val="1000"/>
              </a:spcBef>
              <a:spcAft>
                <a:spcPts val="1600"/>
              </a:spcAft>
              <a:buSzPts val="1400"/>
              <a:buNone/>
            </a:pPr>
            <a:r>
              <a:t/>
            </a:r>
            <a:endParaRPr/>
          </a:p>
        </p:txBody>
      </p:sp>
      <p:sp>
        <p:nvSpPr>
          <p:cNvPr id="691" name="Google Shape;691;p102"/>
          <p:cNvSpPr txBox="1"/>
          <p:nvPr/>
        </p:nvSpPr>
        <p:spPr>
          <a:xfrm>
            <a:off x="2503650" y="882300"/>
            <a:ext cx="3330600" cy="398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dk2"/>
                </a:solidFill>
                <a:latin typeface="Calibri"/>
                <a:ea typeface="Calibri"/>
                <a:cs typeface="Calibri"/>
                <a:sym typeface="Calibri"/>
              </a:rPr>
              <a:t>Vos impressions</a:t>
            </a:r>
            <a:endParaRPr b="1" i="0" sz="2000" u="none" cap="none" strike="noStrike">
              <a:solidFill>
                <a:schemeClr val="dk2"/>
              </a:solidFill>
              <a:latin typeface="Calibri"/>
              <a:ea typeface="Calibri"/>
              <a:cs typeface="Calibri"/>
              <a:sym typeface="Calibri"/>
            </a:endParaRPr>
          </a:p>
        </p:txBody>
      </p:sp>
      <p:sp>
        <p:nvSpPr>
          <p:cNvPr id="692" name="Google Shape;692;p102"/>
          <p:cNvSpPr txBox="1"/>
          <p:nvPr/>
        </p:nvSpPr>
        <p:spPr>
          <a:xfrm>
            <a:off x="226650" y="1356825"/>
            <a:ext cx="3004800" cy="92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2"/>
                </a:solidFill>
                <a:latin typeface="Calibri"/>
                <a:ea typeface="Calibri"/>
                <a:cs typeface="Calibri"/>
                <a:sym typeface="Calibri"/>
              </a:rPr>
              <a:t>À tous les participants</a:t>
            </a:r>
            <a:endParaRPr b="1" i="0" sz="1800" u="none" cap="none" strike="noStrike">
              <a:solidFill>
                <a:schemeClr val="dk2"/>
              </a:solidFill>
              <a:latin typeface="Calibri"/>
              <a:ea typeface="Calibri"/>
              <a:cs typeface="Calibri"/>
              <a:sym typeface="Calibri"/>
            </a:endParaRPr>
          </a:p>
          <a:p>
            <a:pPr indent="-342900" lvl="0" marL="457200" marR="0" rtl="0" algn="l">
              <a:lnSpc>
                <a:spcPct val="100000"/>
              </a:lnSpc>
              <a:spcBef>
                <a:spcPts val="0"/>
              </a:spcBef>
              <a:spcAft>
                <a:spcPts val="0"/>
              </a:spcAft>
              <a:buClr>
                <a:schemeClr val="dk2"/>
              </a:buClr>
              <a:buSzPts val="1800"/>
              <a:buFont typeface="Calibri"/>
              <a:buChar char="●"/>
            </a:pPr>
            <a:r>
              <a:rPr b="0" i="0" lang="en-GB" sz="1800" u="none" cap="none" strike="noStrike">
                <a:solidFill>
                  <a:schemeClr val="dk2"/>
                </a:solidFill>
                <a:latin typeface="Calibri"/>
                <a:ea typeface="Calibri"/>
                <a:cs typeface="Calibri"/>
                <a:sym typeface="Calibri"/>
              </a:rPr>
              <a:t>Qu’est-ce qui vous a plu dans ce jeu de rôle ?</a:t>
            </a:r>
            <a:endParaRPr b="0" i="0" sz="1800" u="none" cap="none" strike="noStrike">
              <a:solidFill>
                <a:schemeClr val="dk2"/>
              </a:solidFill>
              <a:latin typeface="Calibri"/>
              <a:ea typeface="Calibri"/>
              <a:cs typeface="Calibri"/>
              <a:sym typeface="Calibri"/>
            </a:endParaRPr>
          </a:p>
          <a:p>
            <a:pPr indent="-342900" lvl="0" marL="457200" marR="0" rtl="0" algn="l">
              <a:lnSpc>
                <a:spcPct val="100000"/>
              </a:lnSpc>
              <a:spcBef>
                <a:spcPts val="0"/>
              </a:spcBef>
              <a:spcAft>
                <a:spcPts val="0"/>
              </a:spcAft>
              <a:buClr>
                <a:schemeClr val="dk2"/>
              </a:buClr>
              <a:buSzPts val="1800"/>
              <a:buFont typeface="Calibri"/>
              <a:buChar char="●"/>
            </a:pPr>
            <a:r>
              <a:rPr b="0" i="0" lang="en-GB" sz="1800" u="none" cap="none" strike="noStrike">
                <a:solidFill>
                  <a:schemeClr val="dk2"/>
                </a:solidFill>
                <a:latin typeface="Calibri"/>
                <a:ea typeface="Calibri"/>
                <a:cs typeface="Calibri"/>
                <a:sym typeface="Calibri"/>
              </a:rPr>
              <a:t>Comment pourrait-on l’améliorer ?</a:t>
            </a:r>
            <a:endParaRPr b="0" i="0" sz="1800" u="none" cap="none" strike="noStrike">
              <a:solidFill>
                <a:schemeClr val="dk2"/>
              </a:solidFill>
              <a:latin typeface="Calibri"/>
              <a:ea typeface="Calibri"/>
              <a:cs typeface="Calibri"/>
              <a:sym typeface="Calibri"/>
            </a:endParaRPr>
          </a:p>
        </p:txBody>
      </p:sp>
      <p:sp>
        <p:nvSpPr>
          <p:cNvPr id="693" name="Google Shape;693;p102"/>
          <p:cNvSpPr txBox="1"/>
          <p:nvPr/>
        </p:nvSpPr>
        <p:spPr>
          <a:xfrm>
            <a:off x="5104775" y="3244550"/>
            <a:ext cx="3660600" cy="165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2"/>
                </a:solidFill>
                <a:latin typeface="Calibri"/>
                <a:ea typeface="Calibri"/>
                <a:cs typeface="Calibri"/>
                <a:sym typeface="Calibri"/>
              </a:rPr>
              <a:t>À tous les participants</a:t>
            </a:r>
            <a:endParaRPr b="1" i="0" sz="1800" u="none" cap="none" strike="noStrike">
              <a:solidFill>
                <a:schemeClr val="dk2"/>
              </a:solidFill>
              <a:latin typeface="Calibri"/>
              <a:ea typeface="Calibri"/>
              <a:cs typeface="Calibri"/>
              <a:sym typeface="Calibri"/>
            </a:endParaRPr>
          </a:p>
          <a:p>
            <a:pPr indent="-336550" lvl="0" marL="457200" marR="0" rtl="0" algn="l">
              <a:lnSpc>
                <a:spcPct val="100000"/>
              </a:lnSpc>
              <a:spcBef>
                <a:spcPts val="0"/>
              </a:spcBef>
              <a:spcAft>
                <a:spcPts val="0"/>
              </a:spcAft>
              <a:buClr>
                <a:schemeClr val="dk2"/>
              </a:buClr>
              <a:buSzPts val="1700"/>
              <a:buFont typeface="Calibri"/>
              <a:buChar char="●"/>
            </a:pPr>
            <a:r>
              <a:rPr b="0" i="0" lang="en-GB" sz="1700" u="none" cap="none" strike="noStrike">
                <a:solidFill>
                  <a:schemeClr val="dk2"/>
                </a:solidFill>
                <a:latin typeface="Calibri"/>
                <a:ea typeface="Calibri"/>
                <a:cs typeface="Calibri"/>
                <a:sym typeface="Calibri"/>
              </a:rPr>
              <a:t>Comment feriez-vous pour faciliter cette activité avec une communauté qui ne sait pas lire ? Donnez des idées en vous fondant sur votre expérience.</a:t>
            </a:r>
            <a:endParaRPr b="0" i="0" sz="1700" u="none" cap="none" strike="noStrike">
              <a:solidFill>
                <a:schemeClr val="dk2"/>
              </a:solidFill>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103"/>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Recommandations supplémentaires </a:t>
            </a:r>
            <a:endParaRPr/>
          </a:p>
        </p:txBody>
      </p:sp>
      <p:sp>
        <p:nvSpPr>
          <p:cNvPr id="699" name="Google Shape;699;p103"/>
          <p:cNvSpPr txBox="1"/>
          <p:nvPr>
            <p:ph idx="1" type="body"/>
          </p:nvPr>
        </p:nvSpPr>
        <p:spPr>
          <a:xfrm>
            <a:off x="201150" y="866950"/>
            <a:ext cx="8741700" cy="357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0" i="0" lang="en-GB" sz="1700" u="none">
                <a:solidFill>
                  <a:schemeClr val="dk1"/>
                </a:solidFill>
              </a:rPr>
              <a:t>Pour aider une Église et une communauté spécifiques à utiliser cet outil, vous devez faire quelques recherches préparatoires afin de vous familiariser avec les cycles de dépenses locales et nationales de votre pays et renforcer vos connaissances sur le sujet. </a:t>
            </a:r>
            <a:endParaRPr sz="1700">
              <a:solidFill>
                <a:schemeClr val="dk1"/>
              </a:solidFill>
            </a:endParaRPr>
          </a:p>
          <a:p>
            <a:pPr indent="0" lvl="0" marL="0" rtl="0" algn="l">
              <a:lnSpc>
                <a:spcPct val="100000"/>
              </a:lnSpc>
              <a:spcBef>
                <a:spcPts val="1400"/>
              </a:spcBef>
              <a:spcAft>
                <a:spcPts val="0"/>
              </a:spcAft>
              <a:buSzPts val="1400"/>
              <a:buNone/>
            </a:pPr>
            <a:r>
              <a:rPr b="0" i="0" lang="en-GB" sz="1700" u="none">
                <a:solidFill>
                  <a:schemeClr val="dk1"/>
                </a:solidFill>
              </a:rPr>
              <a:t>Ensuite, avec la communauté, faites un travail similaire pour vous familiariser avec le cadre des dépenses publiques au niveau local.</a:t>
            </a:r>
            <a:endParaRPr sz="1700">
              <a:solidFill>
                <a:schemeClr val="dk1"/>
              </a:solidFill>
            </a:endParaRPr>
          </a:p>
          <a:p>
            <a:pPr indent="0" lvl="0" marL="0" rtl="0" algn="l">
              <a:lnSpc>
                <a:spcPct val="100000"/>
              </a:lnSpc>
              <a:spcBef>
                <a:spcPts val="1400"/>
              </a:spcBef>
              <a:spcAft>
                <a:spcPts val="0"/>
              </a:spcAft>
              <a:buSzPts val="1400"/>
              <a:buNone/>
            </a:pPr>
            <a:r>
              <a:rPr b="0" i="0" lang="en-GB" sz="1700" u="none">
                <a:solidFill>
                  <a:schemeClr val="dk1"/>
                </a:solidFill>
              </a:rPr>
              <a:t>Le but est d’obtenir des réponses aux questions clés suivantes :</a:t>
            </a:r>
            <a:endParaRPr sz="1700">
              <a:solidFill>
                <a:schemeClr val="dk1"/>
              </a:solidFill>
            </a:endParaRPr>
          </a:p>
          <a:p>
            <a:pPr indent="-336550" lvl="0" marL="1710000" rtl="0" algn="l">
              <a:lnSpc>
                <a:spcPct val="100000"/>
              </a:lnSpc>
              <a:spcBef>
                <a:spcPts val="1000"/>
              </a:spcBef>
              <a:spcAft>
                <a:spcPts val="0"/>
              </a:spcAft>
              <a:buClr>
                <a:schemeClr val="dk1"/>
              </a:buClr>
              <a:buSzPts val="1700"/>
              <a:buChar char="●"/>
            </a:pPr>
            <a:r>
              <a:rPr b="0" i="0" lang="en-GB" sz="1700" u="none">
                <a:solidFill>
                  <a:schemeClr val="dk1"/>
                </a:solidFill>
              </a:rPr>
              <a:t>Quand les budgets sont-ils approuvés dans le pays, au niveau national et au niveau local ? </a:t>
            </a:r>
            <a:endParaRPr sz="1700">
              <a:solidFill>
                <a:schemeClr val="dk1"/>
              </a:solidFill>
            </a:endParaRPr>
          </a:p>
          <a:p>
            <a:pPr indent="-336550" lvl="0" marL="1710000" rtl="0" algn="l">
              <a:lnSpc>
                <a:spcPct val="100000"/>
              </a:lnSpc>
              <a:spcBef>
                <a:spcPts val="1400"/>
              </a:spcBef>
              <a:spcAft>
                <a:spcPts val="0"/>
              </a:spcAft>
              <a:buClr>
                <a:schemeClr val="dk1"/>
              </a:buClr>
              <a:buSzPts val="1700"/>
              <a:buChar char="●"/>
            </a:pPr>
            <a:r>
              <a:rPr b="0" i="0" lang="en-GB" sz="1700" u="none">
                <a:solidFill>
                  <a:schemeClr val="dk1"/>
                </a:solidFill>
              </a:rPr>
              <a:t>Quel type de gouvernement est en place ? Centralisé ou décentralisé ?</a:t>
            </a:r>
            <a:endParaRPr sz="1700">
              <a:solidFill>
                <a:schemeClr val="dk1"/>
              </a:solidFill>
            </a:endParaRPr>
          </a:p>
          <a:p>
            <a:pPr indent="-336550" lvl="0" marL="1710000" rtl="0" algn="l">
              <a:lnSpc>
                <a:spcPct val="100000"/>
              </a:lnSpc>
              <a:spcBef>
                <a:spcPts val="1000"/>
              </a:spcBef>
              <a:spcAft>
                <a:spcPts val="0"/>
              </a:spcAft>
              <a:buClr>
                <a:schemeClr val="dk1"/>
              </a:buClr>
              <a:buSzPts val="1700"/>
              <a:buChar char="●"/>
            </a:pPr>
            <a:r>
              <a:rPr b="0" i="0" lang="en-GB" sz="1700" u="none">
                <a:solidFill>
                  <a:schemeClr val="dk1"/>
                </a:solidFill>
              </a:rPr>
              <a:t>Quelles ressources sont envoyées aux administrations locales ? Quand et à quelle fréquence ?</a:t>
            </a:r>
            <a:endParaRPr sz="1700">
              <a:solidFill>
                <a:schemeClr val="dk1"/>
              </a:solidFill>
            </a:endParaRPr>
          </a:p>
          <a:p>
            <a:pPr indent="-336550" lvl="0" marL="1710000" rtl="0" algn="l">
              <a:lnSpc>
                <a:spcPct val="100000"/>
              </a:lnSpc>
              <a:spcBef>
                <a:spcPts val="1000"/>
              </a:spcBef>
              <a:spcAft>
                <a:spcPts val="0"/>
              </a:spcAft>
              <a:buClr>
                <a:schemeClr val="dk1"/>
              </a:buClr>
              <a:buSzPts val="1700"/>
              <a:buChar char="●"/>
            </a:pPr>
            <a:r>
              <a:rPr b="0" i="0" lang="en-GB" sz="1700" u="none">
                <a:solidFill>
                  <a:schemeClr val="dk1"/>
                </a:solidFill>
              </a:rPr>
              <a:t>Comment peut-on accéder aux informations concernant les dépenses publiques ?</a:t>
            </a:r>
            <a:endParaRPr sz="1700">
              <a:solidFill>
                <a:schemeClr val="dk1"/>
              </a:solidFill>
            </a:endParaRPr>
          </a:p>
          <a:p>
            <a:pPr indent="-336550" lvl="0" marL="1710000" rtl="0" algn="l">
              <a:lnSpc>
                <a:spcPct val="100000"/>
              </a:lnSpc>
              <a:spcBef>
                <a:spcPts val="1000"/>
              </a:spcBef>
              <a:spcAft>
                <a:spcPts val="0"/>
              </a:spcAft>
              <a:buClr>
                <a:schemeClr val="dk1"/>
              </a:buClr>
              <a:buSzPts val="1700"/>
              <a:buChar char="●"/>
            </a:pPr>
            <a:r>
              <a:rPr b="0" i="0" lang="en-GB" sz="1700" u="none">
                <a:solidFill>
                  <a:schemeClr val="dk1"/>
                </a:solidFill>
              </a:rPr>
              <a:t>Quelles sont les dates clés pour les versements de fonds, les dépenses et l’établissement des rapports ? </a:t>
            </a:r>
            <a:endParaRPr sz="1700">
              <a:solidFill>
                <a:schemeClr val="dk1"/>
              </a:solidFill>
            </a:endParaRPr>
          </a:p>
          <a:p>
            <a:pPr indent="0" lvl="0" marL="0" rtl="0" algn="l">
              <a:lnSpc>
                <a:spcPct val="100000"/>
              </a:lnSpc>
              <a:spcBef>
                <a:spcPts val="1400"/>
              </a:spcBef>
              <a:spcAft>
                <a:spcPts val="0"/>
              </a:spcAft>
              <a:buSzPts val="1400"/>
              <a:buNone/>
            </a:pPr>
            <a:r>
              <a:t/>
            </a:r>
            <a:endParaRPr sz="1600">
              <a:solidFill>
                <a:schemeClr val="dk1"/>
              </a:solidFill>
            </a:endParaRPr>
          </a:p>
          <a:p>
            <a:pPr indent="0" lvl="0" marL="0" rtl="0" algn="l">
              <a:lnSpc>
                <a:spcPct val="100000"/>
              </a:lnSpc>
              <a:spcBef>
                <a:spcPts val="1400"/>
              </a:spcBef>
              <a:spcAft>
                <a:spcPts val="0"/>
              </a:spcAft>
              <a:buSzPts val="1400"/>
              <a:buNone/>
            </a:pPr>
            <a:r>
              <a:t/>
            </a:r>
            <a:endParaRPr>
              <a:solidFill>
                <a:schemeClr val="dk1"/>
              </a:solidFill>
            </a:endParaRPr>
          </a:p>
          <a:p>
            <a:pPr indent="0" lvl="0" marL="457200" rtl="0" algn="l">
              <a:lnSpc>
                <a:spcPct val="100000"/>
              </a:lnSpc>
              <a:spcBef>
                <a:spcPts val="1400"/>
              </a:spcBef>
              <a:spcAft>
                <a:spcPts val="0"/>
              </a:spcAft>
              <a:buSzPts val="1400"/>
              <a:buNone/>
            </a:pPr>
            <a:r>
              <a:t/>
            </a:r>
            <a:endParaRPr>
              <a:solidFill>
                <a:schemeClr val="dk1"/>
              </a:solidFill>
            </a:endParaRPr>
          </a:p>
          <a:p>
            <a:pPr indent="0" lvl="0" marL="0" rtl="0" algn="l">
              <a:lnSpc>
                <a:spcPct val="100000"/>
              </a:lnSpc>
              <a:spcBef>
                <a:spcPts val="1400"/>
              </a:spcBef>
              <a:spcAft>
                <a:spcPts val="0"/>
              </a:spcAft>
              <a:buSzPts val="1400"/>
              <a:buNone/>
            </a:pPr>
            <a:r>
              <a:t/>
            </a:r>
            <a:endParaRPr>
              <a:solidFill>
                <a:schemeClr val="dk1"/>
              </a:solidFill>
            </a:endParaRPr>
          </a:p>
          <a:p>
            <a:pPr indent="0" lvl="0" marL="0" rtl="0" algn="l">
              <a:lnSpc>
                <a:spcPct val="100000"/>
              </a:lnSpc>
              <a:spcBef>
                <a:spcPts val="1400"/>
              </a:spcBef>
              <a:spcAft>
                <a:spcPts val="0"/>
              </a:spcAft>
              <a:buSzPts val="1400"/>
              <a:buNone/>
            </a:pPr>
            <a:r>
              <a:t/>
            </a:r>
            <a:endParaRPr>
              <a:solidFill>
                <a:schemeClr val="dk1"/>
              </a:solidFill>
            </a:endParaRPr>
          </a:p>
          <a:p>
            <a:pPr indent="0" lvl="0" marL="0" rtl="0" algn="l">
              <a:lnSpc>
                <a:spcPct val="115000"/>
              </a:lnSpc>
              <a:spcBef>
                <a:spcPts val="1400"/>
              </a:spcBef>
              <a:spcAft>
                <a:spcPts val="0"/>
              </a:spcAft>
              <a:buSzPts val="1400"/>
              <a:buNone/>
            </a:pPr>
            <a:r>
              <a:t/>
            </a:r>
            <a:endParaRPr/>
          </a:p>
          <a:p>
            <a:pPr indent="0" lvl="0" marL="0" rtl="0" algn="l">
              <a:lnSpc>
                <a:spcPct val="115000"/>
              </a:lnSpc>
              <a:spcBef>
                <a:spcPts val="1600"/>
              </a:spcBef>
              <a:spcAft>
                <a:spcPts val="1600"/>
              </a:spcAft>
              <a:buSzPts val="1400"/>
              <a:buNone/>
            </a:pPr>
            <a:r>
              <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104"/>
          <p:cNvSpPr txBox="1"/>
          <p:nvPr>
            <p:ph type="title"/>
          </p:nvPr>
        </p:nvSpPr>
        <p:spPr>
          <a:xfrm>
            <a:off x="311700" y="1116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À lire</a:t>
            </a:r>
            <a:endParaRPr/>
          </a:p>
        </p:txBody>
      </p:sp>
      <p:sp>
        <p:nvSpPr>
          <p:cNvPr id="705" name="Google Shape;705;p104"/>
          <p:cNvSpPr txBox="1"/>
          <p:nvPr>
            <p:ph idx="1" type="body"/>
          </p:nvPr>
        </p:nvSpPr>
        <p:spPr>
          <a:xfrm>
            <a:off x="1079100" y="1192925"/>
            <a:ext cx="3492900" cy="1998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b="1">
              <a:solidFill>
                <a:srgbClr val="007D98"/>
              </a:solidFill>
            </a:endParaRPr>
          </a:p>
          <a:p>
            <a:pPr indent="0" lvl="0" marL="0" rtl="0" algn="l">
              <a:lnSpc>
                <a:spcPct val="100000"/>
              </a:lnSpc>
              <a:spcBef>
                <a:spcPts val="700"/>
              </a:spcBef>
              <a:spcAft>
                <a:spcPts val="0"/>
              </a:spcAft>
              <a:buNone/>
            </a:pPr>
            <a:r>
              <a:t/>
            </a:r>
            <a:endParaRPr sz="2200"/>
          </a:p>
          <a:p>
            <a:pPr indent="0" lvl="0" marL="0" rtl="0" algn="l">
              <a:lnSpc>
                <a:spcPct val="100000"/>
              </a:lnSpc>
              <a:spcBef>
                <a:spcPts val="700"/>
              </a:spcBef>
              <a:spcAft>
                <a:spcPts val="0"/>
              </a:spcAft>
              <a:buNone/>
            </a:pPr>
            <a:r>
              <a:rPr b="1" i="0" lang="en-GB" sz="2200" u="sng">
                <a:solidFill>
                  <a:srgbClr val="007D98"/>
                </a:solidFill>
              </a:rPr>
              <a:t> </a:t>
            </a:r>
            <a:endParaRPr b="1" sz="2200">
              <a:solidFill>
                <a:schemeClr val="dk1"/>
              </a:solidFill>
            </a:endParaRPr>
          </a:p>
          <a:p>
            <a:pPr indent="0" lvl="0" marL="0" rtl="0" algn="l">
              <a:lnSpc>
                <a:spcPct val="100000"/>
              </a:lnSpc>
              <a:spcBef>
                <a:spcPts val="700"/>
              </a:spcBef>
              <a:spcAft>
                <a:spcPts val="0"/>
              </a:spcAft>
              <a:buNone/>
            </a:pPr>
            <a:r>
              <a:rPr b="1" i="0" lang="en-GB" sz="2200" u="sng">
                <a:solidFill>
                  <a:srgbClr val="007D98"/>
                </a:solidFill>
                <a:hlinkClick r:id="rId3">
                  <a:extLst>
                    <a:ext uri="{A12FA001-AC4F-418D-AE19-62706E023703}">
                      <ahyp:hlinkClr val="tx"/>
                    </a:ext>
                  </a:extLst>
                </a:hlinkClick>
              </a:rPr>
              <a:t>Manuel détaillé sur le suivi des dépenses publiques</a:t>
            </a:r>
            <a:r>
              <a:rPr b="1" lang="en-GB" sz="2000">
                <a:solidFill>
                  <a:srgbClr val="333333"/>
                </a:solidFill>
              </a:rPr>
              <a:t> (en anglais)</a:t>
            </a:r>
            <a:endParaRPr b="1" sz="2000">
              <a:solidFill>
                <a:srgbClr val="333333"/>
              </a:solidFill>
            </a:endParaRPr>
          </a:p>
          <a:p>
            <a:pPr indent="0" lvl="0" marL="0" rtl="0" algn="l">
              <a:lnSpc>
                <a:spcPct val="100000"/>
              </a:lnSpc>
              <a:spcBef>
                <a:spcPts val="0"/>
              </a:spcBef>
              <a:spcAft>
                <a:spcPts val="700"/>
              </a:spcAft>
              <a:buSzPts val="1400"/>
              <a:buNone/>
            </a:pPr>
            <a:r>
              <a:t/>
            </a:r>
            <a:endParaRPr b="1" sz="2200"/>
          </a:p>
        </p:txBody>
      </p:sp>
      <p:pic>
        <p:nvPicPr>
          <p:cNvPr id="706" name="Google Shape;706;p104"/>
          <p:cNvPicPr preferRelativeResize="0"/>
          <p:nvPr/>
        </p:nvPicPr>
        <p:blipFill rotWithShape="1">
          <a:blip r:embed="rId4">
            <a:alphaModFix/>
          </a:blip>
          <a:srcRect b="0" l="0" r="0" t="0"/>
          <a:stretch/>
        </p:blipFill>
        <p:spPr>
          <a:xfrm>
            <a:off x="5681513" y="1574088"/>
            <a:ext cx="2447925" cy="2447925"/>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105"/>
          <p:cNvSpPr txBox="1"/>
          <p:nvPr>
            <p:ph type="ctrTitle"/>
          </p:nvPr>
        </p:nvSpPr>
        <p:spPr>
          <a:xfrm>
            <a:off x="357150" y="1571600"/>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i="0" lang="en-GB" sz="4500" u="none"/>
              <a:t>Outil d’audit social</a:t>
            </a:r>
            <a:endParaRPr sz="4500"/>
          </a:p>
        </p:txBody>
      </p:sp>
      <p:sp>
        <p:nvSpPr>
          <p:cNvPr id="712" name="Google Shape;712;p105"/>
          <p:cNvSpPr txBox="1"/>
          <p:nvPr>
            <p:ph idx="1" type="subTitle"/>
          </p:nvPr>
        </p:nvSpPr>
        <p:spPr>
          <a:xfrm>
            <a:off x="996150" y="2532500"/>
            <a:ext cx="71517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i="0" lang="en-GB" u="none"/>
              <a:t>Outil 6</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106"/>
          <p:cNvSpPr txBox="1"/>
          <p:nvPr>
            <p:ph type="title"/>
          </p:nvPr>
        </p:nvSpPr>
        <p:spPr>
          <a:xfrm>
            <a:off x="87925" y="111650"/>
            <a:ext cx="90195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u="none"/>
              <a:t>Outil 6</a:t>
            </a:r>
            <a:r>
              <a:rPr lang="en-GB"/>
              <a:t> : Qu’est-ce que l’outil d’audit social ?</a:t>
            </a:r>
            <a:endParaRPr>
              <a:solidFill>
                <a:srgbClr val="FF0000"/>
              </a:solidFill>
            </a:endParaRPr>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t/>
            </a:r>
            <a:endParaRPr/>
          </a:p>
        </p:txBody>
      </p:sp>
      <p:sp>
        <p:nvSpPr>
          <p:cNvPr id="718" name="Google Shape;718;p106"/>
          <p:cNvSpPr txBox="1"/>
          <p:nvPr>
            <p:ph idx="1" type="body"/>
          </p:nvPr>
        </p:nvSpPr>
        <p:spPr>
          <a:xfrm>
            <a:off x="231050" y="860625"/>
            <a:ext cx="5263500" cy="16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0" i="0" lang="en-GB" sz="1800" u="none"/>
              <a:t>Cet outil </a:t>
            </a:r>
            <a:r>
              <a:rPr b="1" i="0" lang="en-GB" sz="1800" u="none"/>
              <a:t>ne doit pas être confondu avec un audit financier ou opérationnel.</a:t>
            </a:r>
            <a:r>
              <a:rPr b="0" i="0" lang="en-GB" sz="1800" u="none"/>
              <a:t> </a:t>
            </a:r>
            <a:endParaRPr sz="1800"/>
          </a:p>
          <a:p>
            <a:pPr indent="-167299" lvl="0" marL="179999" rtl="0" algn="l">
              <a:lnSpc>
                <a:spcPct val="115000"/>
              </a:lnSpc>
              <a:spcBef>
                <a:spcPts val="1600"/>
              </a:spcBef>
              <a:spcAft>
                <a:spcPts val="0"/>
              </a:spcAft>
              <a:buSzPts val="1800"/>
              <a:buChar char="●"/>
            </a:pPr>
            <a:r>
              <a:rPr b="0" i="0" lang="en-GB" sz="1800" u="none"/>
              <a:t>Il a également </a:t>
            </a:r>
            <a:r>
              <a:rPr b="1" i="0" lang="en-GB" sz="1800" u="none"/>
              <a:t>une portée plus large</a:t>
            </a:r>
            <a:r>
              <a:rPr b="0" i="0" lang="en-GB" sz="1800" u="none"/>
              <a:t> que les fiches d’évaluation par les citoyens ou les fiches de notation communautaires.</a:t>
            </a:r>
            <a:endParaRPr sz="1800"/>
          </a:p>
          <a:p>
            <a:pPr indent="-167299" lvl="0" marL="179999" rtl="0" algn="l">
              <a:lnSpc>
                <a:spcPct val="115000"/>
              </a:lnSpc>
              <a:spcBef>
                <a:spcPts val="0"/>
              </a:spcBef>
              <a:spcAft>
                <a:spcPts val="0"/>
              </a:spcAft>
              <a:buSzPts val="1800"/>
              <a:buChar char="●"/>
            </a:pPr>
            <a:r>
              <a:rPr b="0" i="0" lang="en-GB" sz="1800" u="none"/>
              <a:t>Il recueille des preuves auprès de diverses parties prenantes </a:t>
            </a:r>
            <a:r>
              <a:rPr b="1" i="0" lang="en-GB" sz="1800" u="none"/>
              <a:t>pour fournir des retours précis sur toutes les étapes de la mise en œuvre des politiques publiques</a:t>
            </a:r>
            <a:r>
              <a:rPr b="0" i="0" lang="en-GB" sz="1800" u="none"/>
              <a:t>, y compris la gestion financière, l’accès aux informations et la participation.</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0"/>
              </a:spcAft>
              <a:buSzPts val="1400"/>
              <a:buNone/>
            </a:pPr>
            <a:r>
              <a:t/>
            </a:r>
            <a:endParaRPr sz="1800"/>
          </a:p>
          <a:p>
            <a:pPr indent="0" lvl="0" marL="45720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0"/>
              </a:spcAft>
              <a:buSzPts val="1400"/>
              <a:buNone/>
            </a:pPr>
            <a:r>
              <a:t/>
            </a:r>
            <a:endParaRPr sz="1800"/>
          </a:p>
          <a:p>
            <a:pPr indent="0" lvl="0" marL="0" rtl="0" algn="l">
              <a:lnSpc>
                <a:spcPct val="115000"/>
              </a:lnSpc>
              <a:spcBef>
                <a:spcPts val="1600"/>
              </a:spcBef>
              <a:spcAft>
                <a:spcPts val="1600"/>
              </a:spcAft>
              <a:buSzPts val="1400"/>
              <a:buNone/>
            </a:pPr>
            <a:r>
              <a:t/>
            </a:r>
            <a:endParaRPr sz="1800"/>
          </a:p>
        </p:txBody>
      </p:sp>
      <p:pic>
        <p:nvPicPr>
          <p:cNvPr descr="Illustration d’un homme et d’une femme qui présentent un graphique avec une courbe à la hausse. L’homme indique le graphique avec une baguette tandis que la femme montre le graphique de la main." id="719" name="Google Shape;719;p106"/>
          <p:cNvPicPr preferRelativeResize="0"/>
          <p:nvPr/>
        </p:nvPicPr>
        <p:blipFill rotWithShape="1">
          <a:blip r:embed="rId3">
            <a:alphaModFix/>
          </a:blip>
          <a:srcRect b="0" l="0" r="0" t="0"/>
          <a:stretch/>
        </p:blipFill>
        <p:spPr>
          <a:xfrm>
            <a:off x="5403725" y="1596125"/>
            <a:ext cx="3389875" cy="2104925"/>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107"/>
          <p:cNvSpPr txBox="1"/>
          <p:nvPr>
            <p:ph idx="1" type="body"/>
          </p:nvPr>
        </p:nvSpPr>
        <p:spPr>
          <a:xfrm>
            <a:off x="4181475" y="135825"/>
            <a:ext cx="4904400" cy="4716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i="0" lang="en-GB" sz="1600" u="none"/>
              <a:t>Fournir des retours précis </a:t>
            </a:r>
            <a:r>
              <a:rPr b="0" i="0" lang="en-GB" sz="1600" u="none"/>
              <a:t>aux pourvoyeurs des services et aux communautés sur </a:t>
            </a:r>
            <a:r>
              <a:rPr b="1" i="0" lang="en-GB" sz="1600" u="none"/>
              <a:t>le niveau de performance</a:t>
            </a:r>
            <a:r>
              <a:rPr b="0" i="0" lang="en-GB" sz="1600" u="none"/>
              <a:t> des prestations de services et sur </a:t>
            </a:r>
            <a:r>
              <a:rPr b="1" i="0" lang="en-GB" sz="1600" u="none"/>
              <a:t>les améliorations à apporter</a:t>
            </a:r>
            <a:r>
              <a:rPr b="0" i="0" lang="en-GB" sz="1600" u="none"/>
              <a:t>.</a:t>
            </a:r>
            <a:r>
              <a:rPr lang="en-GB" sz="1600"/>
              <a:t> </a:t>
            </a:r>
            <a:r>
              <a:rPr b="0" i="0" lang="en-GB" sz="1600" u="none"/>
              <a:t>Il contribue à la prévention de la corruption : </a:t>
            </a:r>
            <a:endParaRPr sz="1600"/>
          </a:p>
          <a:p>
            <a:pPr indent="-330200" lvl="0" marL="457200" rtl="0" algn="l">
              <a:lnSpc>
                <a:spcPct val="115000"/>
              </a:lnSpc>
              <a:spcBef>
                <a:spcPts val="0"/>
              </a:spcBef>
              <a:spcAft>
                <a:spcPts val="0"/>
              </a:spcAft>
              <a:buSzPts val="1600"/>
              <a:buChar char="●"/>
            </a:pPr>
            <a:r>
              <a:rPr b="0" i="0" lang="en-GB" sz="1600" u="none"/>
              <a:t>en permettant de l’exposer, le cas échéant ;</a:t>
            </a:r>
            <a:endParaRPr sz="1600"/>
          </a:p>
          <a:p>
            <a:pPr indent="-330200" lvl="0" marL="457200" rtl="0" algn="l">
              <a:lnSpc>
                <a:spcPct val="115000"/>
              </a:lnSpc>
              <a:spcBef>
                <a:spcPts val="0"/>
              </a:spcBef>
              <a:spcAft>
                <a:spcPts val="0"/>
              </a:spcAft>
              <a:buSzPts val="1600"/>
              <a:buChar char="●"/>
            </a:pPr>
            <a:r>
              <a:rPr b="0" i="0" lang="en-GB" sz="1600" u="none"/>
              <a:t>en informant le public des conséquences possibles </a:t>
            </a:r>
            <a:endParaRPr sz="1600"/>
          </a:p>
          <a:p>
            <a:pPr indent="0" lvl="0" marL="457200" rtl="0" algn="l">
              <a:lnSpc>
                <a:spcPct val="115000"/>
              </a:lnSpc>
              <a:spcBef>
                <a:spcPts val="0"/>
              </a:spcBef>
              <a:spcAft>
                <a:spcPts val="0"/>
              </a:spcAft>
              <a:buNone/>
            </a:pPr>
            <a:r>
              <a:rPr b="0" i="0" lang="en-GB" sz="1600" u="none"/>
              <a:t>des politiques publiques ;</a:t>
            </a:r>
            <a:endParaRPr sz="1600"/>
          </a:p>
          <a:p>
            <a:pPr indent="-330200" lvl="0" marL="457200" rtl="0" algn="l">
              <a:lnSpc>
                <a:spcPct val="115000"/>
              </a:lnSpc>
              <a:spcBef>
                <a:spcPts val="0"/>
              </a:spcBef>
              <a:spcAft>
                <a:spcPts val="0"/>
              </a:spcAft>
              <a:buSzPts val="1600"/>
              <a:buChar char="●"/>
            </a:pPr>
            <a:r>
              <a:rPr b="0" i="0" lang="en-GB" sz="1600" u="none"/>
              <a:t>en encourageant les citoyens à faire part de leurs besoins et à adresser leurs revendications au gouvernement</a:t>
            </a:r>
            <a:endParaRPr sz="1600"/>
          </a:p>
          <a:p>
            <a:pPr indent="-330200" lvl="0" marL="457200" rtl="0" algn="l">
              <a:lnSpc>
                <a:spcPct val="115000"/>
              </a:lnSpc>
              <a:spcBef>
                <a:spcPts val="0"/>
              </a:spcBef>
              <a:spcAft>
                <a:spcPts val="0"/>
              </a:spcAft>
              <a:buSzPts val="1600"/>
              <a:buChar char="●"/>
            </a:pPr>
            <a:r>
              <a:rPr b="1" i="0" lang="en-GB" sz="1600" u="none"/>
              <a:t>en mesurant l’adéquation entre les promesses politiques ou programmatiques et les résultats.</a:t>
            </a:r>
            <a:endParaRPr b="1" sz="1600"/>
          </a:p>
          <a:p>
            <a:pPr indent="0" lvl="0" marL="0" rtl="0" algn="l">
              <a:lnSpc>
                <a:spcPct val="115000"/>
              </a:lnSpc>
              <a:spcBef>
                <a:spcPts val="1600"/>
              </a:spcBef>
              <a:spcAft>
                <a:spcPts val="0"/>
              </a:spcAft>
              <a:buSzPts val="1400"/>
              <a:buNone/>
            </a:pPr>
            <a:r>
              <a:rPr b="0" i="0" lang="en-GB" sz="1600" u="none"/>
              <a:t>Cet outil peut être utilisé à tous les niveaux du gouvernement. Il peut s’appliquer à un projet local spécifique, à un service du gouvernement, ou à un programme national multiprojets.</a:t>
            </a:r>
            <a:endParaRPr sz="1600"/>
          </a:p>
          <a:p>
            <a:pPr indent="0" lvl="0" marL="0" rtl="0" algn="l">
              <a:lnSpc>
                <a:spcPct val="115000"/>
              </a:lnSpc>
              <a:spcBef>
                <a:spcPts val="1600"/>
              </a:spcBef>
              <a:spcAft>
                <a:spcPts val="0"/>
              </a:spcAft>
              <a:buSzPts val="1400"/>
              <a:buNone/>
            </a:pPr>
            <a:r>
              <a:t/>
            </a:r>
            <a:endParaRPr sz="1300"/>
          </a:p>
          <a:p>
            <a:pPr indent="0" lvl="0" marL="0" rtl="0" algn="l">
              <a:lnSpc>
                <a:spcPct val="115000"/>
              </a:lnSpc>
              <a:spcBef>
                <a:spcPts val="1600"/>
              </a:spcBef>
              <a:spcAft>
                <a:spcPts val="0"/>
              </a:spcAft>
              <a:buSzPts val="1400"/>
              <a:buNone/>
            </a:pPr>
            <a:r>
              <a:t/>
            </a:r>
            <a:endParaRPr sz="1300"/>
          </a:p>
          <a:p>
            <a:pPr indent="0" lvl="0" marL="0" rtl="0" algn="l">
              <a:lnSpc>
                <a:spcPct val="115000"/>
              </a:lnSpc>
              <a:spcBef>
                <a:spcPts val="1600"/>
              </a:spcBef>
              <a:spcAft>
                <a:spcPts val="0"/>
              </a:spcAft>
              <a:buSzPts val="1400"/>
              <a:buNone/>
            </a:pPr>
            <a:r>
              <a:t/>
            </a:r>
            <a:endParaRPr sz="1300"/>
          </a:p>
          <a:p>
            <a:pPr indent="0" lvl="0" marL="0" rtl="0" algn="l">
              <a:lnSpc>
                <a:spcPct val="115000"/>
              </a:lnSpc>
              <a:spcBef>
                <a:spcPts val="1600"/>
              </a:spcBef>
              <a:spcAft>
                <a:spcPts val="0"/>
              </a:spcAft>
              <a:buSzPts val="1400"/>
              <a:buNone/>
            </a:pPr>
            <a:r>
              <a:t/>
            </a:r>
            <a:endParaRPr sz="1300"/>
          </a:p>
          <a:p>
            <a:pPr indent="0" lvl="0" marL="0" rtl="0" algn="l">
              <a:lnSpc>
                <a:spcPct val="115000"/>
              </a:lnSpc>
              <a:spcBef>
                <a:spcPts val="1600"/>
              </a:spcBef>
              <a:spcAft>
                <a:spcPts val="0"/>
              </a:spcAft>
              <a:buSzPts val="1400"/>
              <a:buNone/>
            </a:pPr>
            <a:r>
              <a:t/>
            </a:r>
            <a:endParaRPr sz="1300"/>
          </a:p>
          <a:p>
            <a:pPr indent="0" lvl="0" marL="0" rtl="0" algn="l">
              <a:lnSpc>
                <a:spcPct val="115000"/>
              </a:lnSpc>
              <a:spcBef>
                <a:spcPts val="1600"/>
              </a:spcBef>
              <a:spcAft>
                <a:spcPts val="0"/>
              </a:spcAft>
              <a:buSzPts val="1400"/>
              <a:buNone/>
            </a:pPr>
            <a:r>
              <a:t/>
            </a:r>
            <a:endParaRPr sz="1300"/>
          </a:p>
          <a:p>
            <a:pPr indent="0" lvl="0" marL="0" rtl="0" algn="l">
              <a:lnSpc>
                <a:spcPct val="115000"/>
              </a:lnSpc>
              <a:spcBef>
                <a:spcPts val="1600"/>
              </a:spcBef>
              <a:spcAft>
                <a:spcPts val="0"/>
              </a:spcAft>
              <a:buSzPts val="1400"/>
              <a:buNone/>
            </a:pPr>
            <a:r>
              <a:t/>
            </a:r>
            <a:endParaRPr sz="1300"/>
          </a:p>
          <a:p>
            <a:pPr indent="0" lvl="0" marL="0" rtl="0" algn="l">
              <a:lnSpc>
                <a:spcPct val="115000"/>
              </a:lnSpc>
              <a:spcBef>
                <a:spcPts val="1600"/>
              </a:spcBef>
              <a:spcAft>
                <a:spcPts val="0"/>
              </a:spcAft>
              <a:buSzPts val="1400"/>
              <a:buNone/>
            </a:pPr>
            <a:r>
              <a:t/>
            </a:r>
            <a:endParaRPr sz="1300"/>
          </a:p>
          <a:p>
            <a:pPr indent="0" lvl="0" marL="0" rtl="0" algn="l">
              <a:lnSpc>
                <a:spcPct val="115000"/>
              </a:lnSpc>
              <a:spcBef>
                <a:spcPts val="1600"/>
              </a:spcBef>
              <a:spcAft>
                <a:spcPts val="1600"/>
              </a:spcAft>
              <a:buSzPts val="1400"/>
              <a:buNone/>
            </a:pPr>
            <a:r>
              <a:t/>
            </a:r>
            <a:endParaRPr sz="1300"/>
          </a:p>
        </p:txBody>
      </p:sp>
      <p:sp>
        <p:nvSpPr>
          <p:cNvPr id="725" name="Google Shape;725;p107"/>
          <p:cNvSpPr txBox="1"/>
          <p:nvPr>
            <p:ph type="title"/>
          </p:nvPr>
        </p:nvSpPr>
        <p:spPr>
          <a:xfrm>
            <a:off x="439475" y="1735056"/>
            <a:ext cx="2966100" cy="88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Outil 6 : But </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108"/>
          <p:cNvSpPr txBox="1"/>
          <p:nvPr>
            <p:ph idx="1" type="body"/>
          </p:nvPr>
        </p:nvSpPr>
        <p:spPr>
          <a:xfrm>
            <a:off x="4167000" y="0"/>
            <a:ext cx="4641900" cy="404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i="0" lang="en-GB" sz="1800" u="none">
                <a:solidFill>
                  <a:schemeClr val="dk1"/>
                </a:solidFill>
              </a:rPr>
              <a:t>Forces</a:t>
            </a:r>
            <a:endParaRPr b="1" sz="1800">
              <a:solidFill>
                <a:schemeClr val="dk1"/>
              </a:solidFill>
            </a:endParaRPr>
          </a:p>
          <a:p>
            <a:pPr indent="-342900" lvl="0" marL="457200" rtl="0" algn="l">
              <a:lnSpc>
                <a:spcPct val="100000"/>
              </a:lnSpc>
              <a:spcBef>
                <a:spcPts val="700"/>
              </a:spcBef>
              <a:spcAft>
                <a:spcPts val="0"/>
              </a:spcAft>
              <a:buClr>
                <a:schemeClr val="dk1"/>
              </a:buClr>
              <a:buSzPts val="1800"/>
              <a:buChar char="●"/>
            </a:pPr>
            <a:r>
              <a:rPr b="1" i="0" lang="en-GB" sz="1800" u="none">
                <a:solidFill>
                  <a:schemeClr val="dk1"/>
                </a:solidFill>
              </a:rPr>
              <a:t>Il permet de sensibiliser les citoyens</a:t>
            </a:r>
            <a:r>
              <a:rPr b="0" i="0" lang="en-GB" sz="1800" u="none">
                <a:solidFill>
                  <a:schemeClr val="dk1"/>
                </a:solidFill>
              </a:rPr>
              <a:t> </a:t>
            </a:r>
            <a:r>
              <a:rPr b="1" i="0" lang="en-GB" sz="1800" u="none">
                <a:solidFill>
                  <a:schemeClr val="dk1"/>
                </a:solidFill>
              </a:rPr>
              <a:t>au contenu et à l’impact</a:t>
            </a:r>
            <a:r>
              <a:rPr b="0" i="0" lang="en-GB" sz="1800" u="none">
                <a:solidFill>
                  <a:schemeClr val="dk1"/>
                </a:solidFill>
              </a:rPr>
              <a:t> des politiques, programmes et projets du gouvernement.</a:t>
            </a:r>
            <a:endParaRPr b="1" sz="1800">
              <a:solidFill>
                <a:schemeClr val="dk1"/>
              </a:solidFill>
            </a:endParaRPr>
          </a:p>
          <a:p>
            <a:pPr indent="-342900" lvl="0" marL="457200" rtl="0" algn="l">
              <a:lnSpc>
                <a:spcPct val="100000"/>
              </a:lnSpc>
              <a:spcBef>
                <a:spcPts val="0"/>
              </a:spcBef>
              <a:spcAft>
                <a:spcPts val="0"/>
              </a:spcAft>
              <a:buClr>
                <a:schemeClr val="dk1"/>
              </a:buClr>
              <a:buSzPts val="1800"/>
              <a:buChar char="●"/>
            </a:pPr>
            <a:r>
              <a:rPr b="1" i="0" lang="en-GB" sz="1800" u="none">
                <a:solidFill>
                  <a:schemeClr val="dk1"/>
                </a:solidFill>
              </a:rPr>
              <a:t>Il clarifie</a:t>
            </a:r>
            <a:r>
              <a:rPr b="0" i="0" lang="en-GB" sz="1800" u="none">
                <a:solidFill>
                  <a:schemeClr val="dk1"/>
                </a:solidFill>
              </a:rPr>
              <a:t> la pertinence et l’impact des politiques et programmes du gouvernement.</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b="1" i="0" lang="en-GB" sz="1800" u="none">
                <a:solidFill>
                  <a:schemeClr val="dk1"/>
                </a:solidFill>
              </a:rPr>
              <a:t>Il favorise</a:t>
            </a:r>
            <a:r>
              <a:rPr b="0" i="0" lang="en-GB" sz="1800" u="none">
                <a:solidFill>
                  <a:schemeClr val="dk1"/>
                </a:solidFill>
              </a:rPr>
              <a:t> la transparence et l’efficacité du gouvernement concernant la mise en œuvre de ses programmes et politiques.</a:t>
            </a:r>
            <a:endParaRPr sz="1800">
              <a:solidFill>
                <a:schemeClr val="dk1"/>
              </a:solidFill>
            </a:endParaRPr>
          </a:p>
          <a:p>
            <a:pPr indent="0" lvl="0" marL="0" rtl="0" algn="l">
              <a:lnSpc>
                <a:spcPct val="100000"/>
              </a:lnSpc>
              <a:spcBef>
                <a:spcPts val="700"/>
              </a:spcBef>
              <a:spcAft>
                <a:spcPts val="0"/>
              </a:spcAft>
              <a:buSzPts val="1400"/>
              <a:buNone/>
            </a:pPr>
            <a:r>
              <a:rPr b="1" i="0" lang="en-GB" sz="1800" u="none">
                <a:solidFill>
                  <a:schemeClr val="dk1"/>
                </a:solidFill>
              </a:rPr>
              <a:t>Limites</a:t>
            </a:r>
            <a:endParaRPr b="1" sz="1800">
              <a:solidFill>
                <a:schemeClr val="dk1"/>
              </a:solidFill>
            </a:endParaRPr>
          </a:p>
          <a:p>
            <a:pPr indent="-342900" lvl="0" marL="457200" rtl="0" algn="l">
              <a:lnSpc>
                <a:spcPct val="100000"/>
              </a:lnSpc>
              <a:spcBef>
                <a:spcPts val="700"/>
              </a:spcBef>
              <a:spcAft>
                <a:spcPts val="0"/>
              </a:spcAft>
              <a:buClr>
                <a:schemeClr val="dk1"/>
              </a:buClr>
              <a:buSzPts val="1800"/>
              <a:buChar char="●"/>
            </a:pPr>
            <a:r>
              <a:rPr b="0" i="0" lang="en-GB" sz="1800" u="none">
                <a:solidFill>
                  <a:schemeClr val="dk1"/>
                </a:solidFill>
              </a:rPr>
              <a:t>Il nécessite que </a:t>
            </a:r>
            <a:r>
              <a:rPr b="1" i="0" lang="en-GB" sz="1800" u="none">
                <a:solidFill>
                  <a:schemeClr val="dk1"/>
                </a:solidFill>
              </a:rPr>
              <a:t>toutes les parties prenantes acceptent de s’impliquer dans toutes les phases du processus.</a:t>
            </a:r>
            <a:endParaRPr sz="1800">
              <a:solidFill>
                <a:schemeClr val="dk1"/>
              </a:solidFill>
            </a:endParaRPr>
          </a:p>
          <a:p>
            <a:pPr indent="-342900" lvl="0" marL="457200" rtl="0" algn="l">
              <a:lnSpc>
                <a:spcPct val="100000"/>
              </a:lnSpc>
              <a:spcBef>
                <a:spcPts val="0"/>
              </a:spcBef>
              <a:spcAft>
                <a:spcPts val="0"/>
              </a:spcAft>
              <a:buClr>
                <a:schemeClr val="dk1"/>
              </a:buClr>
              <a:buSzPts val="1800"/>
              <a:buChar char="●"/>
            </a:pPr>
            <a:r>
              <a:rPr b="0" i="0" lang="en-GB" sz="1800" u="none">
                <a:solidFill>
                  <a:schemeClr val="dk1"/>
                </a:solidFill>
              </a:rPr>
              <a:t>Il est plus efficace quand il existe une loi protégeant le droit à l’information.</a:t>
            </a:r>
            <a:endParaRPr sz="1800">
              <a:solidFill>
                <a:schemeClr val="dk1"/>
              </a:solidFill>
            </a:endParaRPr>
          </a:p>
          <a:p>
            <a:pPr indent="0" lvl="0" marL="0" rtl="0" algn="l">
              <a:lnSpc>
                <a:spcPct val="100000"/>
              </a:lnSpc>
              <a:spcBef>
                <a:spcPts val="700"/>
              </a:spcBef>
              <a:spcAft>
                <a:spcPts val="0"/>
              </a:spcAft>
              <a:buSzPts val="1400"/>
              <a:buNone/>
            </a:pPr>
            <a:r>
              <a:t/>
            </a:r>
            <a:endParaRPr sz="1300">
              <a:solidFill>
                <a:schemeClr val="dk1"/>
              </a:solidFill>
            </a:endParaRPr>
          </a:p>
          <a:p>
            <a:pPr indent="0" lvl="0" marL="0" rtl="0" algn="l">
              <a:lnSpc>
                <a:spcPct val="100000"/>
              </a:lnSpc>
              <a:spcBef>
                <a:spcPts val="700"/>
              </a:spcBef>
              <a:spcAft>
                <a:spcPts val="0"/>
              </a:spcAft>
              <a:buSzPts val="1400"/>
              <a:buNone/>
            </a:pPr>
            <a:r>
              <a:t/>
            </a:r>
            <a:endParaRPr sz="1300">
              <a:solidFill>
                <a:schemeClr val="dk1"/>
              </a:solidFill>
            </a:endParaRPr>
          </a:p>
          <a:p>
            <a:pPr indent="0" lvl="0" marL="0" rtl="0" algn="l">
              <a:lnSpc>
                <a:spcPct val="100000"/>
              </a:lnSpc>
              <a:spcBef>
                <a:spcPts val="700"/>
              </a:spcBef>
              <a:spcAft>
                <a:spcPts val="0"/>
              </a:spcAft>
              <a:buSzPts val="1400"/>
              <a:buNone/>
            </a:pPr>
            <a:r>
              <a:t/>
            </a:r>
            <a:endParaRPr sz="1300">
              <a:solidFill>
                <a:schemeClr val="dk1"/>
              </a:solidFill>
            </a:endParaRPr>
          </a:p>
          <a:p>
            <a:pPr indent="0" lvl="0" marL="0" rtl="0" algn="l">
              <a:lnSpc>
                <a:spcPct val="100000"/>
              </a:lnSpc>
              <a:spcBef>
                <a:spcPts val="700"/>
              </a:spcBef>
              <a:spcAft>
                <a:spcPts val="0"/>
              </a:spcAft>
              <a:buSzPts val="1400"/>
              <a:buNone/>
            </a:pPr>
            <a:r>
              <a:t/>
            </a:r>
            <a:endParaRPr sz="1300">
              <a:solidFill>
                <a:schemeClr val="dk1"/>
              </a:solidFill>
            </a:endParaRPr>
          </a:p>
          <a:p>
            <a:pPr indent="0" lvl="0" marL="0" rtl="0" algn="l">
              <a:lnSpc>
                <a:spcPct val="100000"/>
              </a:lnSpc>
              <a:spcBef>
                <a:spcPts val="700"/>
              </a:spcBef>
              <a:spcAft>
                <a:spcPts val="0"/>
              </a:spcAft>
              <a:buSzPts val="1400"/>
              <a:buNone/>
            </a:pPr>
            <a:r>
              <a:t/>
            </a:r>
            <a:endParaRPr b="1" sz="1200">
              <a:solidFill>
                <a:schemeClr val="dk1"/>
              </a:solidFill>
            </a:endParaRPr>
          </a:p>
          <a:p>
            <a:pPr indent="0" lvl="0" marL="457200" rtl="0" algn="l">
              <a:lnSpc>
                <a:spcPct val="115000"/>
              </a:lnSpc>
              <a:spcBef>
                <a:spcPts val="700"/>
              </a:spcBef>
              <a:spcAft>
                <a:spcPts val="0"/>
              </a:spcAft>
              <a:buSzPts val="1400"/>
              <a:buNone/>
            </a:pPr>
            <a:r>
              <a:t/>
            </a:r>
            <a:endParaRPr b="1" sz="1100"/>
          </a:p>
          <a:p>
            <a:pPr indent="0" lvl="0" marL="0" rtl="0" algn="l">
              <a:lnSpc>
                <a:spcPct val="115000"/>
              </a:lnSpc>
              <a:spcBef>
                <a:spcPts val="1600"/>
              </a:spcBef>
              <a:spcAft>
                <a:spcPts val="1600"/>
              </a:spcAft>
              <a:buSzPts val="1400"/>
              <a:buNone/>
            </a:pPr>
            <a:r>
              <a:t/>
            </a:r>
            <a:endParaRPr sz="1100"/>
          </a:p>
        </p:txBody>
      </p:sp>
      <p:sp>
        <p:nvSpPr>
          <p:cNvPr id="731" name="Google Shape;731;p108"/>
          <p:cNvSpPr txBox="1"/>
          <p:nvPr>
            <p:ph type="title"/>
          </p:nvPr>
        </p:nvSpPr>
        <p:spPr>
          <a:xfrm>
            <a:off x="470350" y="1957931"/>
            <a:ext cx="29661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000"/>
              <a:buNone/>
            </a:pPr>
            <a:r>
              <a:rPr b="1" i="0" lang="en-GB" u="none"/>
              <a:t>Outil 6 : Forces et limites </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109"/>
          <p:cNvSpPr txBox="1"/>
          <p:nvPr>
            <p:ph type="title"/>
          </p:nvPr>
        </p:nvSpPr>
        <p:spPr>
          <a:xfrm>
            <a:off x="311700" y="111650"/>
            <a:ext cx="8780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700" u="none"/>
              <a:t>Outil 6 : L’audit social dans votre processus de TEC </a:t>
            </a:r>
            <a:endParaRPr/>
          </a:p>
          <a:p>
            <a:pPr indent="0" lvl="0" marL="0" rtl="0" algn="l">
              <a:lnSpc>
                <a:spcPct val="100000"/>
              </a:lnSpc>
              <a:spcBef>
                <a:spcPts val="0"/>
              </a:spcBef>
              <a:spcAft>
                <a:spcPts val="0"/>
              </a:spcAft>
              <a:buSzPts val="2600"/>
              <a:buNone/>
            </a:pPr>
            <a:r>
              <a:rPr b="0" i="0" lang="en-GB" u="none"/>
              <a:t> </a:t>
            </a:r>
            <a:endParaRPr/>
          </a:p>
        </p:txBody>
      </p:sp>
      <p:graphicFrame>
        <p:nvGraphicFramePr>
          <p:cNvPr id="737" name="Google Shape;737;p109"/>
          <p:cNvGraphicFramePr/>
          <p:nvPr/>
        </p:nvGraphicFramePr>
        <p:xfrm>
          <a:off x="222275" y="1244500"/>
          <a:ext cx="3000000" cy="3000000"/>
        </p:xfrm>
        <a:graphic>
          <a:graphicData uri="http://schemas.openxmlformats.org/drawingml/2006/table">
            <a:tbl>
              <a:tblPr>
                <a:noFill/>
                <a:tableStyleId>{A52ABC72-A031-46A4-843B-BFF45FCCC68E}</a:tableStyleId>
              </a:tblPr>
              <a:tblGrid>
                <a:gridCol w="1771700"/>
                <a:gridCol w="1915275"/>
                <a:gridCol w="2919375"/>
                <a:gridCol w="2093100"/>
              </a:tblGrid>
              <a:tr h="671175">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Approche de TEC</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PMEC</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Umoja/Parivartan/Unidos</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333333"/>
                          </a:solidFill>
                          <a:latin typeface="Calibri"/>
                          <a:ea typeface="Calibri"/>
                          <a:cs typeface="Calibri"/>
                          <a:sym typeface="Calibri"/>
                        </a:rPr>
                        <a:t>Sangsangai</a:t>
                      </a:r>
                      <a:endParaRPr b="1" sz="1800" u="none" cap="none" strike="noStrike">
                        <a:solidFill>
                          <a:srgbClr val="333333"/>
                        </a:solidFill>
                        <a:latin typeface="Calibri"/>
                        <a:ea typeface="Calibri"/>
                        <a:cs typeface="Calibri"/>
                        <a:sym typeface="Calibri"/>
                      </a:endParaRPr>
                    </a:p>
                  </a:txBody>
                  <a:tcPr marT="89525" marB="89525" marR="89525" marL="89525">
                    <a:solidFill>
                      <a:srgbClr val="FCE97D"/>
                    </a:solidFill>
                  </a:tcPr>
                </a:tc>
              </a:tr>
              <a:tr h="12657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r h="10202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89525" marB="89525" marR="89525" marL="89525">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pic>
        <p:nvPicPr>
          <p:cNvPr id="738" name="Google Shape;738;p109"/>
          <p:cNvPicPr preferRelativeResize="0"/>
          <p:nvPr/>
        </p:nvPicPr>
        <p:blipFill rotWithShape="1">
          <a:blip r:embed="rId3">
            <a:alphaModFix/>
          </a:blip>
          <a:srcRect b="0" l="0" r="0" t="0"/>
          <a:stretch/>
        </p:blipFill>
        <p:spPr>
          <a:xfrm>
            <a:off x="4134487" y="4268450"/>
            <a:ext cx="875025" cy="875050"/>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p110"/>
          <p:cNvSpPr txBox="1"/>
          <p:nvPr>
            <p:ph type="title"/>
          </p:nvPr>
        </p:nvSpPr>
        <p:spPr>
          <a:xfrm>
            <a:off x="311700" y="111650"/>
            <a:ext cx="87801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b="1" i="0" lang="en-GB" sz="2700" u="none"/>
              <a:t>Outil 6 : L’audit social dans votre processus de TEC (résumé)</a:t>
            </a:r>
            <a:endParaRPr sz="2700"/>
          </a:p>
          <a:p>
            <a:pPr indent="0" lvl="0" marL="0" rtl="0" algn="l">
              <a:lnSpc>
                <a:spcPct val="100000"/>
              </a:lnSpc>
              <a:spcBef>
                <a:spcPts val="0"/>
              </a:spcBef>
              <a:spcAft>
                <a:spcPts val="0"/>
              </a:spcAft>
              <a:buSzPts val="2600"/>
              <a:buNone/>
            </a:pPr>
            <a:r>
              <a:t/>
            </a:r>
            <a:endParaRPr sz="2700"/>
          </a:p>
          <a:p>
            <a:pPr indent="0" lvl="0" marL="0" rtl="0" algn="l">
              <a:lnSpc>
                <a:spcPct val="100000"/>
              </a:lnSpc>
              <a:spcBef>
                <a:spcPts val="0"/>
              </a:spcBef>
              <a:spcAft>
                <a:spcPts val="0"/>
              </a:spcAft>
              <a:buSzPts val="2600"/>
              <a:buNone/>
            </a:pPr>
            <a:r>
              <a:t/>
            </a:r>
            <a:endParaRPr sz="2700"/>
          </a:p>
          <a:p>
            <a:pPr indent="0" lvl="0" marL="0" rtl="0" algn="l">
              <a:lnSpc>
                <a:spcPct val="100000"/>
              </a:lnSpc>
              <a:spcBef>
                <a:spcPts val="0"/>
              </a:spcBef>
              <a:spcAft>
                <a:spcPts val="0"/>
              </a:spcAft>
              <a:buSzPts val="2600"/>
              <a:buNone/>
            </a:pPr>
            <a:r>
              <a:t/>
            </a:r>
            <a:endParaRPr/>
          </a:p>
          <a:p>
            <a:pPr indent="0" lvl="0" marL="0" rtl="0" algn="l">
              <a:lnSpc>
                <a:spcPct val="100000"/>
              </a:lnSpc>
              <a:spcBef>
                <a:spcPts val="0"/>
              </a:spcBef>
              <a:spcAft>
                <a:spcPts val="0"/>
              </a:spcAft>
              <a:buSzPts val="2600"/>
              <a:buNone/>
            </a:pPr>
            <a:r>
              <a:rPr b="0" i="0" lang="en-GB" u="none"/>
              <a:t> </a:t>
            </a:r>
            <a:endParaRPr/>
          </a:p>
        </p:txBody>
      </p:sp>
      <p:sp>
        <p:nvSpPr>
          <p:cNvPr id="744" name="Google Shape;744;p110"/>
          <p:cNvSpPr txBox="1"/>
          <p:nvPr/>
        </p:nvSpPr>
        <p:spPr>
          <a:xfrm>
            <a:off x="0" y="824500"/>
            <a:ext cx="9091800" cy="1131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434343"/>
                </a:solidFill>
                <a:latin typeface="Calibri"/>
                <a:ea typeface="Calibri"/>
                <a:cs typeface="Calibri"/>
                <a:sym typeface="Calibri"/>
              </a:rPr>
              <a:t>L’idéal est d’utiliser cet outil après la phase de cartographie des ressources : </a:t>
            </a:r>
            <a:endParaRPr b="0" i="0" sz="1600" u="none" cap="none" strike="noStrike">
              <a:solidFill>
                <a:srgbClr val="434343"/>
              </a:solidFill>
              <a:latin typeface="Calibri"/>
              <a:ea typeface="Calibri"/>
              <a:cs typeface="Calibri"/>
              <a:sym typeface="Calibri"/>
            </a:endParaRPr>
          </a:p>
          <a:p>
            <a:pPr indent="-330200" lvl="0" marL="457200" marR="0" rtl="0" algn="l">
              <a:lnSpc>
                <a:spcPct val="100000"/>
              </a:lnSpc>
              <a:spcBef>
                <a:spcPts val="0"/>
              </a:spcBef>
              <a:spcAft>
                <a:spcPts val="0"/>
              </a:spcAft>
              <a:buClr>
                <a:srgbClr val="434343"/>
              </a:buClr>
              <a:buSzPts val="1600"/>
              <a:buFont typeface="Calibri"/>
              <a:buChar char="●"/>
            </a:pPr>
            <a:r>
              <a:rPr b="0" i="0" lang="en-GB" sz="1600" u="none" cap="none" strike="noStrike">
                <a:solidFill>
                  <a:srgbClr val="434343"/>
                </a:solidFill>
                <a:latin typeface="Calibri"/>
                <a:ea typeface="Calibri"/>
                <a:cs typeface="Calibri"/>
                <a:sym typeface="Calibri"/>
              </a:rPr>
              <a:t>l’Église et la communauté ont réalisé ensemble leur évaluation des besoins, </a:t>
            </a:r>
            <a:endParaRPr b="0" i="0" sz="1600" u="none" cap="none" strike="noStrike">
              <a:solidFill>
                <a:srgbClr val="434343"/>
              </a:solidFill>
              <a:latin typeface="Calibri"/>
              <a:ea typeface="Calibri"/>
              <a:cs typeface="Calibri"/>
              <a:sym typeface="Calibri"/>
            </a:endParaRPr>
          </a:p>
          <a:p>
            <a:pPr indent="-330200" lvl="0" marL="457200" marR="0" rtl="0" algn="l">
              <a:lnSpc>
                <a:spcPct val="100000"/>
              </a:lnSpc>
              <a:spcBef>
                <a:spcPts val="0"/>
              </a:spcBef>
              <a:spcAft>
                <a:spcPts val="0"/>
              </a:spcAft>
              <a:buClr>
                <a:srgbClr val="434343"/>
              </a:buClr>
              <a:buSzPts val="1600"/>
              <a:buFont typeface="Calibri"/>
              <a:buChar char="●"/>
            </a:pPr>
            <a:r>
              <a:rPr b="0" i="0" lang="en-GB" sz="1600" u="none" cap="none" strike="noStrike">
                <a:solidFill>
                  <a:srgbClr val="434343"/>
                </a:solidFill>
                <a:latin typeface="Calibri"/>
                <a:ea typeface="Calibri"/>
                <a:cs typeface="Calibri"/>
                <a:sym typeface="Calibri"/>
              </a:rPr>
              <a:t>identifié les problèmes et opportunités au sein de la communauté, hiérarchisé les problèmes qu’elles souhaitent traiter, et commencé à mobiliser des ressources pour y remédier. </a:t>
            </a:r>
            <a:endParaRPr b="0" i="0" sz="1600" u="none" cap="none" strike="noStrike">
              <a:solidFill>
                <a:srgbClr val="434343"/>
              </a:solidFill>
              <a:latin typeface="Calibri"/>
              <a:ea typeface="Calibri"/>
              <a:cs typeface="Calibri"/>
              <a:sym typeface="Calibri"/>
            </a:endParaRPr>
          </a:p>
          <a:p>
            <a:pPr indent="-330200" lvl="0" marL="457200" marR="0" rtl="0" algn="l">
              <a:lnSpc>
                <a:spcPct val="100000"/>
              </a:lnSpc>
              <a:spcBef>
                <a:spcPts val="0"/>
              </a:spcBef>
              <a:spcAft>
                <a:spcPts val="0"/>
              </a:spcAft>
              <a:buClr>
                <a:srgbClr val="434343"/>
              </a:buClr>
              <a:buSzPts val="1600"/>
              <a:buFont typeface="Calibri"/>
              <a:buChar char="●"/>
            </a:pPr>
            <a:r>
              <a:rPr b="0" i="0" lang="en-GB" sz="1600" u="none" cap="none" strike="noStrike">
                <a:solidFill>
                  <a:srgbClr val="434343"/>
                </a:solidFill>
                <a:latin typeface="Calibri"/>
                <a:ea typeface="Calibri"/>
                <a:cs typeface="Calibri"/>
                <a:sym typeface="Calibri"/>
              </a:rPr>
              <a:t>Si le gouvernement est déjà en train de mettre en œuvre un projet pour régler un problème priorisé par la communauté, cet outil peut être utilisé pour vérifier que le problème est traité de la meilleure manière possible pour parvenir à l’objectif visé. Cet outil aidera la communauté à déterminer si les activités, les projets ou les programmes produisent des résultats positifs. </a:t>
            </a:r>
            <a:endParaRPr b="0" i="0" sz="16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Calibri"/>
              <a:ea typeface="Calibri"/>
              <a:cs typeface="Calibri"/>
              <a:sym typeface="Calibri"/>
            </a:endParaRPr>
          </a:p>
        </p:txBody>
      </p:sp>
      <p:graphicFrame>
        <p:nvGraphicFramePr>
          <p:cNvPr id="745" name="Google Shape;745;p110"/>
          <p:cNvGraphicFramePr/>
          <p:nvPr/>
        </p:nvGraphicFramePr>
        <p:xfrm>
          <a:off x="65525" y="2978550"/>
          <a:ext cx="3000000" cy="3000000"/>
        </p:xfrm>
        <a:graphic>
          <a:graphicData uri="http://schemas.openxmlformats.org/drawingml/2006/table">
            <a:tbl>
              <a:tblPr>
                <a:noFill/>
                <a:tableStyleId>{97DA9F1F-B427-4A49-87FD-F61317848C6E}</a:tableStyleId>
              </a:tblPr>
              <a:tblGrid>
                <a:gridCol w="1883300"/>
                <a:gridCol w="1932450"/>
                <a:gridCol w="3197625"/>
                <a:gridCol w="1947375"/>
              </a:tblGrid>
              <a:tr h="336800">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Approche de TEC</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PMEC</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Umoja/Parivartan/Unidos</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Sangsangai</a:t>
                      </a:r>
                      <a:endParaRPr b="1" sz="1500" u="none" cap="none" strike="noStrike">
                        <a:solidFill>
                          <a:srgbClr val="333333"/>
                        </a:solidFill>
                        <a:latin typeface="Calibri"/>
                        <a:ea typeface="Calibri"/>
                        <a:cs typeface="Calibri"/>
                        <a:sym typeface="Calibri"/>
                      </a:endParaRPr>
                    </a:p>
                  </a:txBody>
                  <a:tcPr marT="63500" marB="63500" marR="63500" marL="63500">
                    <a:solidFill>
                      <a:srgbClr val="FCE97D"/>
                    </a:solidFill>
                  </a:tcPr>
                </a:tc>
              </a:tr>
              <a:tr h="1697650">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Quand l’audit social peut être introduit</a:t>
                      </a:r>
                      <a:endParaRPr b="1" sz="15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Phase 4 :</a:t>
                      </a:r>
                      <a:r>
                        <a:rPr b="0" i="0" lang="en-GB" sz="1500" u="none" cap="none" strike="noStrike">
                          <a:solidFill>
                            <a:srgbClr val="333333"/>
                          </a:solidFill>
                          <a:latin typeface="Calibri"/>
                          <a:ea typeface="Calibri"/>
                          <a:cs typeface="Calibri"/>
                          <a:sym typeface="Calibri"/>
                        </a:rPr>
                        <a:t> </a:t>
                      </a:r>
                      <a:br>
                        <a:rPr lang="en-GB" sz="1500" u="none" cap="none" strike="noStrike">
                          <a:solidFill>
                            <a:srgbClr val="333333"/>
                          </a:solidFill>
                          <a:latin typeface="Calibri"/>
                          <a:ea typeface="Calibri"/>
                          <a:cs typeface="Calibri"/>
                          <a:sym typeface="Calibri"/>
                        </a:rPr>
                      </a:br>
                      <a:r>
                        <a:rPr b="0" i="0" lang="en-GB" sz="1500" u="none" cap="none" strike="noStrike">
                          <a:solidFill>
                            <a:srgbClr val="333333"/>
                          </a:solidFill>
                          <a:latin typeface="Calibri"/>
                          <a:ea typeface="Calibri"/>
                          <a:cs typeface="Calibri"/>
                          <a:sym typeface="Calibri"/>
                        </a:rPr>
                        <a:t>L’analyse des informations</a:t>
                      </a:r>
                      <a:endParaRPr sz="15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sz="1500" u="none" cap="none" strike="noStrike">
                        <a:solidFill>
                          <a:srgbClr val="33333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Phase 5 :</a:t>
                      </a:r>
                      <a:r>
                        <a:rPr b="0" i="0" lang="en-GB" sz="1500" u="none" cap="none" strike="noStrike">
                          <a:solidFill>
                            <a:srgbClr val="333333"/>
                          </a:solidFill>
                          <a:latin typeface="Calibri"/>
                          <a:ea typeface="Calibri"/>
                          <a:cs typeface="Calibri"/>
                          <a:sym typeface="Calibri"/>
                        </a:rPr>
                        <a:t> </a:t>
                      </a:r>
                      <a:br>
                        <a:rPr lang="en-GB" sz="1500" u="none" cap="none" strike="noStrike">
                          <a:solidFill>
                            <a:srgbClr val="333333"/>
                          </a:solidFill>
                          <a:latin typeface="Calibri"/>
                          <a:ea typeface="Calibri"/>
                          <a:cs typeface="Calibri"/>
                          <a:sym typeface="Calibri"/>
                        </a:rPr>
                      </a:br>
                      <a:r>
                        <a:rPr b="0" i="0" lang="en-GB" sz="1500" u="none" cap="none" strike="noStrike">
                          <a:solidFill>
                            <a:srgbClr val="333333"/>
                          </a:solidFill>
                          <a:latin typeface="Calibri"/>
                          <a:ea typeface="Calibri"/>
                          <a:cs typeface="Calibri"/>
                          <a:sym typeface="Calibri"/>
                        </a:rPr>
                        <a:t>Les décisions</a:t>
                      </a:r>
                      <a:endParaRPr sz="1500" u="none" cap="none" strike="noStrike">
                        <a:solidFill>
                          <a:srgbClr val="333333"/>
                        </a:solidFill>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Étape 3 : </a:t>
                      </a:r>
                      <a:br>
                        <a:rPr b="1" lang="en-GB" sz="1500" u="none" cap="none" strike="noStrike">
                          <a:solidFill>
                            <a:srgbClr val="333333"/>
                          </a:solidFill>
                          <a:highlight>
                            <a:srgbClr val="FFFFFF"/>
                          </a:highlight>
                          <a:latin typeface="Calibri"/>
                          <a:ea typeface="Calibri"/>
                          <a:cs typeface="Calibri"/>
                          <a:sym typeface="Calibri"/>
                        </a:rPr>
                      </a:br>
                      <a:r>
                        <a:rPr b="0" i="0" lang="en-GB" sz="1500" u="none" cap="none" strike="noStrike">
                          <a:solidFill>
                            <a:srgbClr val="333333"/>
                          </a:solidFill>
                          <a:latin typeface="Calibri"/>
                          <a:ea typeface="Calibri"/>
                          <a:cs typeface="Calibri"/>
                          <a:sym typeface="Calibri"/>
                        </a:rPr>
                        <a:t>Faire des rêves et planifier l’action</a:t>
                      </a:r>
                      <a:endParaRPr sz="1500" u="none" cap="none" strike="noStrike">
                        <a:solidFill>
                          <a:srgbClr val="33333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highlight>
                            <a:srgbClr val="FFFFFF"/>
                          </a:highlight>
                          <a:latin typeface="Calibri"/>
                          <a:ea typeface="Calibri"/>
                          <a:cs typeface="Calibri"/>
                          <a:sym typeface="Calibri"/>
                        </a:rPr>
                        <a:t>Étape 4 : </a:t>
                      </a:r>
                      <a:br>
                        <a:rPr b="1" lang="en-GB" sz="1500" u="none" cap="none" strike="noStrike">
                          <a:solidFill>
                            <a:srgbClr val="333333"/>
                          </a:solidFill>
                          <a:highlight>
                            <a:srgbClr val="FFFFFF"/>
                          </a:highlight>
                          <a:latin typeface="Calibri"/>
                          <a:ea typeface="Calibri"/>
                          <a:cs typeface="Calibri"/>
                          <a:sym typeface="Calibri"/>
                        </a:rPr>
                      </a:br>
                      <a:r>
                        <a:rPr b="0" i="0" lang="en-GB" sz="1500" u="none" cap="none" strike="noStrike">
                          <a:solidFill>
                            <a:srgbClr val="333333"/>
                          </a:solidFill>
                          <a:highlight>
                            <a:srgbClr val="FFFFFF"/>
                          </a:highlight>
                          <a:latin typeface="Calibri"/>
                          <a:ea typeface="Calibri"/>
                          <a:cs typeface="Calibri"/>
                          <a:sym typeface="Calibri"/>
                        </a:rPr>
                        <a:t>Passer à l’action</a:t>
                      </a:r>
                      <a:endParaRPr sz="1500" u="none" cap="none" strike="noStrike">
                        <a:solidFill>
                          <a:srgbClr val="333333"/>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highlight>
                            <a:srgbClr val="FFFFFF"/>
                          </a:highlight>
                          <a:latin typeface="Calibri"/>
                          <a:ea typeface="Calibri"/>
                          <a:cs typeface="Calibri"/>
                          <a:sym typeface="Calibri"/>
                        </a:rPr>
                        <a:t>Étape 5 : </a:t>
                      </a:r>
                      <a:br>
                        <a:rPr b="1" lang="en-GB" sz="1500" u="none" cap="none" strike="noStrike">
                          <a:solidFill>
                            <a:srgbClr val="333333"/>
                          </a:solidFill>
                          <a:highlight>
                            <a:srgbClr val="FFFFFF"/>
                          </a:highlight>
                          <a:latin typeface="Calibri"/>
                          <a:ea typeface="Calibri"/>
                          <a:cs typeface="Calibri"/>
                          <a:sym typeface="Calibri"/>
                        </a:rPr>
                      </a:br>
                      <a:r>
                        <a:rPr b="0" i="0" lang="en-GB" sz="1500" u="none" cap="none" strike="noStrike">
                          <a:solidFill>
                            <a:srgbClr val="333333"/>
                          </a:solidFill>
                          <a:highlight>
                            <a:srgbClr val="FFFFFF"/>
                          </a:highlight>
                          <a:latin typeface="Calibri"/>
                          <a:ea typeface="Calibri"/>
                          <a:cs typeface="Calibri"/>
                          <a:sym typeface="Calibri"/>
                        </a:rPr>
                        <a:t>Évaluation</a:t>
                      </a:r>
                      <a:endParaRPr sz="1500" u="none" cap="none" strike="noStrike">
                        <a:solidFill>
                          <a:srgbClr val="333333"/>
                        </a:solidFill>
                        <a:highlight>
                          <a:srgbClr val="FFFFFF"/>
                        </a:highlight>
                        <a:latin typeface="Calibri"/>
                        <a:ea typeface="Calibri"/>
                        <a:cs typeface="Calibri"/>
                        <a:sym typeface="Calibri"/>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333333"/>
                          </a:solidFill>
                          <a:latin typeface="Calibri"/>
                          <a:ea typeface="Calibri"/>
                          <a:cs typeface="Calibri"/>
                          <a:sym typeface="Calibri"/>
                        </a:rPr>
                        <a:t>3</a:t>
                      </a:r>
                      <a:r>
                        <a:rPr b="1" baseline="30000" i="0" lang="en-GB" sz="1500" u="none" cap="none" strike="noStrike">
                          <a:solidFill>
                            <a:srgbClr val="333333"/>
                          </a:solidFill>
                          <a:latin typeface="Calibri"/>
                          <a:ea typeface="Calibri"/>
                          <a:cs typeface="Calibri"/>
                          <a:sym typeface="Calibri"/>
                        </a:rPr>
                        <a:t>e</a:t>
                      </a:r>
                      <a:r>
                        <a:rPr b="1" i="0" lang="en-GB" sz="1500" u="none" cap="none" strike="noStrike">
                          <a:solidFill>
                            <a:srgbClr val="333333"/>
                          </a:solidFill>
                          <a:latin typeface="Calibri"/>
                          <a:ea typeface="Calibri"/>
                          <a:cs typeface="Calibri"/>
                          <a:sym typeface="Calibri"/>
                        </a:rPr>
                        <a:t> cycle :</a:t>
                      </a:r>
                      <a:r>
                        <a:rPr b="0" i="0" lang="en-GB" sz="1500" u="none" cap="none" strike="noStrike">
                          <a:solidFill>
                            <a:srgbClr val="333333"/>
                          </a:solidFill>
                          <a:latin typeface="Calibri"/>
                          <a:ea typeface="Calibri"/>
                          <a:cs typeface="Calibri"/>
                          <a:sym typeface="Calibri"/>
                        </a:rPr>
                        <a:t> La communauté</a:t>
                      </a:r>
                      <a:endParaRPr sz="1500" u="none" cap="none" strike="noStrike">
                        <a:solidFill>
                          <a:srgbClr val="333333"/>
                        </a:solidFill>
                        <a:latin typeface="Calibri"/>
                        <a:ea typeface="Calibri"/>
                        <a:cs typeface="Calibri"/>
                        <a:sym typeface="Calibri"/>
                      </a:endParaRPr>
                    </a:p>
                  </a:txBody>
                  <a:tcPr marT="63500" marB="63500" marR="63500" marL="63500">
                    <a:solidFill>
                      <a:schemeClr val="lt1"/>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333333"/>
      </a:dk1>
      <a:lt1>
        <a:srgbClr val="FFFFFF"/>
      </a:lt1>
      <a:dk2>
        <a:srgbClr val="333333"/>
      </a:dk2>
      <a:lt2>
        <a:srgbClr val="EEEEEE"/>
      </a:lt2>
      <a:accent1>
        <a:srgbClr val="008CAA"/>
      </a:accent1>
      <a:accent2>
        <a:srgbClr val="173145"/>
      </a:accent2>
      <a:accent3>
        <a:srgbClr val="82AFC9"/>
      </a:accent3>
      <a:accent4>
        <a:srgbClr val="FCD500"/>
      </a:accent4>
      <a:accent5>
        <a:srgbClr val="B5CEDE"/>
      </a:accent5>
      <a:accent6>
        <a:srgbClr val="FCE97D"/>
      </a:accent6>
      <a:hlink>
        <a:srgbClr val="008CA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