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Lst>
  <p:sldSz cy="5143500" cx="9144000"/>
  <p:notesSz cx="6858000" cy="9144000"/>
  <p:embeddedFontLst>
    <p:embeddedFont>
      <p:font typeface="Source Code Pro"/>
      <p:regular r:id="rId114"/>
      <p:bold r:id="rId115"/>
      <p:italic r:id="rId116"/>
      <p:boldItalic r:id="rId117"/>
    </p:embeddedFont>
    <p:embeddedFont>
      <p:font typeface="Arial Black"/>
      <p:regular r:id="rId1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119" roundtripDataSignature="AMtx7miPTE//o/c4mqhIDGv4ujZPYbUxW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Mabel Schenone"/>
  <p:cmAuthor clrIdx="1" id="1" initials="" lastIdx="4" name="Kaline De Oliveira Fernandes"/>
  <p:cmAuthor clrIdx="2" id="2" initials="" lastIdx="1" name="Chalwe Nyirenda"/>
  <p:cmAuthor clrIdx="3" id="3" initials="" lastIdx="1" name="Deleted user"/>
  <p:cmAuthor clrIdx="4" id="4" initials="" lastIdx="1" name="Joseph Limo"/>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AC9AD8D-5662-4846-B513-B60F9D49BA07}">
  <a:tblStyle styleId="{2AC9AD8D-5662-4846-B513-B60F9D49BA07}" styleName="Table_0">
    <a:wholeTbl>
      <a:tcTxStyle b="off" i="off">
        <a:font>
          <a:latin typeface="Arial"/>
          <a:ea typeface="Arial"/>
          <a:cs typeface="Arial"/>
        </a:font>
        <a:srgbClr val="000000"/>
      </a:tcTxStyle>
      <a:tcStyle>
        <a:tcBdr>
          <a:left>
            <a:ln cap="flat" cmpd="sng" w="9525">
              <a:solidFill>
                <a:srgbClr val="333333"/>
              </a:solidFill>
              <a:prstDash val="solid"/>
              <a:round/>
              <a:headEnd len="sm" w="sm" type="none"/>
              <a:tailEnd len="sm" w="sm" type="none"/>
            </a:ln>
          </a:left>
          <a:right>
            <a:ln cap="flat" cmpd="sng" w="9525">
              <a:solidFill>
                <a:srgbClr val="333333"/>
              </a:solidFill>
              <a:prstDash val="solid"/>
              <a:round/>
              <a:headEnd len="sm" w="sm" type="none"/>
              <a:tailEnd len="sm" w="sm" type="none"/>
            </a:ln>
          </a:right>
          <a:top>
            <a:ln cap="flat" cmpd="sng" w="9525">
              <a:solidFill>
                <a:srgbClr val="333333"/>
              </a:solidFill>
              <a:prstDash val="solid"/>
              <a:round/>
              <a:headEnd len="sm" w="sm" type="none"/>
              <a:tailEnd len="sm" w="sm" type="none"/>
            </a:ln>
          </a:top>
          <a:bottom>
            <a:ln cap="flat" cmpd="sng" w="9525">
              <a:solidFill>
                <a:srgbClr val="333333"/>
              </a:solidFill>
              <a:prstDash val="solid"/>
              <a:round/>
              <a:headEnd len="sm" w="sm" type="none"/>
              <a:tailEnd len="sm" w="sm" type="none"/>
            </a:ln>
          </a:bottom>
          <a:insideH>
            <a:ln cap="flat" cmpd="sng" w="9525">
              <a:solidFill>
                <a:srgbClr val="333333"/>
              </a:solidFill>
              <a:prstDash val="solid"/>
              <a:round/>
              <a:headEnd len="sm" w="sm" type="none"/>
              <a:tailEnd len="sm" w="sm" type="none"/>
            </a:ln>
          </a:insideH>
          <a:insideV>
            <a:ln cap="flat" cmpd="sng" w="9525">
              <a:solidFill>
                <a:srgbClr val="333333"/>
              </a:solidFill>
              <a:prstDash val="solid"/>
              <a:round/>
              <a:headEnd len="sm" w="sm" type="none"/>
              <a:tailEnd len="sm" w="sm" type="none"/>
            </a:ln>
          </a:insideV>
        </a:tcBdr>
        <a:fill>
          <a:solidFill>
            <a:srgbClr val="E2EFD9"/>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9CD51B39-72E2-483C-9CB6-AF7C1062CC6F}" styleName="Table_1">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fill>
          <a:solidFill>
            <a:srgbClr val="E2EFD9"/>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07" Type="http://schemas.openxmlformats.org/officeDocument/2006/relationships/slide" Target="slides/slide100.xml"/><Relationship Id="rId106" Type="http://schemas.openxmlformats.org/officeDocument/2006/relationships/slide" Target="slides/slide99.xml"/><Relationship Id="rId105" Type="http://schemas.openxmlformats.org/officeDocument/2006/relationships/slide" Target="slides/slide98.xml"/><Relationship Id="rId104" Type="http://schemas.openxmlformats.org/officeDocument/2006/relationships/slide" Target="slides/slide97.xml"/><Relationship Id="rId109" Type="http://schemas.openxmlformats.org/officeDocument/2006/relationships/slide" Target="slides/slide102.xml"/><Relationship Id="rId108" Type="http://schemas.openxmlformats.org/officeDocument/2006/relationships/slide" Target="slides/slide101.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103" Type="http://schemas.openxmlformats.org/officeDocument/2006/relationships/slide" Target="slides/slide96.xml"/><Relationship Id="rId102" Type="http://schemas.openxmlformats.org/officeDocument/2006/relationships/slide" Target="slides/slide95.xml"/><Relationship Id="rId101" Type="http://schemas.openxmlformats.org/officeDocument/2006/relationships/slide" Target="slides/slide94.xml"/><Relationship Id="rId100" Type="http://schemas.openxmlformats.org/officeDocument/2006/relationships/slide" Target="slides/slide93.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95" Type="http://schemas.openxmlformats.org/officeDocument/2006/relationships/slide" Target="slides/slide88.xml"/><Relationship Id="rId94" Type="http://schemas.openxmlformats.org/officeDocument/2006/relationships/slide" Target="slides/slide87.xml"/><Relationship Id="rId97" Type="http://schemas.openxmlformats.org/officeDocument/2006/relationships/slide" Target="slides/slide90.xml"/><Relationship Id="rId96" Type="http://schemas.openxmlformats.org/officeDocument/2006/relationships/slide" Target="slides/slide89.xml"/><Relationship Id="rId11" Type="http://schemas.openxmlformats.org/officeDocument/2006/relationships/slide" Target="slides/slide4.xml"/><Relationship Id="rId99" Type="http://schemas.openxmlformats.org/officeDocument/2006/relationships/slide" Target="slides/slide92.xml"/><Relationship Id="rId10" Type="http://schemas.openxmlformats.org/officeDocument/2006/relationships/slide" Target="slides/slide3.xml"/><Relationship Id="rId98" Type="http://schemas.openxmlformats.org/officeDocument/2006/relationships/slide" Target="slides/slide91.xml"/><Relationship Id="rId13" Type="http://schemas.openxmlformats.org/officeDocument/2006/relationships/slide" Target="slides/slide6.xml"/><Relationship Id="rId12" Type="http://schemas.openxmlformats.org/officeDocument/2006/relationships/slide" Target="slides/slide5.xml"/><Relationship Id="rId91" Type="http://schemas.openxmlformats.org/officeDocument/2006/relationships/slide" Target="slides/slide84.xml"/><Relationship Id="rId90" Type="http://schemas.openxmlformats.org/officeDocument/2006/relationships/slide" Target="slides/slide83.xml"/><Relationship Id="rId93" Type="http://schemas.openxmlformats.org/officeDocument/2006/relationships/slide" Target="slides/slide86.xml"/><Relationship Id="rId92" Type="http://schemas.openxmlformats.org/officeDocument/2006/relationships/slide" Target="slides/slide85.xml"/><Relationship Id="rId118" Type="http://schemas.openxmlformats.org/officeDocument/2006/relationships/font" Target="fonts/ArialBlack-regular.fntdata"/><Relationship Id="rId117" Type="http://schemas.openxmlformats.org/officeDocument/2006/relationships/font" Target="fonts/SourceCodePro-boldItalic.fntdata"/><Relationship Id="rId116" Type="http://schemas.openxmlformats.org/officeDocument/2006/relationships/font" Target="fonts/SourceCodePro-italic.fntdata"/><Relationship Id="rId115" Type="http://schemas.openxmlformats.org/officeDocument/2006/relationships/font" Target="fonts/SourceCodePro-bold.fntdata"/><Relationship Id="rId119" Type="http://customschemas.google.com/relationships/presentationmetadata" Target="metadata"/><Relationship Id="rId15" Type="http://schemas.openxmlformats.org/officeDocument/2006/relationships/slide" Target="slides/slide8.xml"/><Relationship Id="rId110" Type="http://schemas.openxmlformats.org/officeDocument/2006/relationships/slide" Target="slides/slide103.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14" Type="http://schemas.openxmlformats.org/officeDocument/2006/relationships/font" Target="fonts/SourceCodePro-regular.fntdata"/><Relationship Id="rId18" Type="http://schemas.openxmlformats.org/officeDocument/2006/relationships/slide" Target="slides/slide11.xml"/><Relationship Id="rId113" Type="http://schemas.openxmlformats.org/officeDocument/2006/relationships/slide" Target="slides/slide106.xml"/><Relationship Id="rId112" Type="http://schemas.openxmlformats.org/officeDocument/2006/relationships/slide" Target="slides/slide105.xml"/><Relationship Id="rId111" Type="http://schemas.openxmlformats.org/officeDocument/2006/relationships/slide" Target="slides/slide104.xml"/><Relationship Id="rId84" Type="http://schemas.openxmlformats.org/officeDocument/2006/relationships/slide" Target="slides/slide77.xml"/><Relationship Id="rId83" Type="http://schemas.openxmlformats.org/officeDocument/2006/relationships/slide" Target="slides/slide76.xml"/><Relationship Id="rId86" Type="http://schemas.openxmlformats.org/officeDocument/2006/relationships/slide" Target="slides/slide79.xml"/><Relationship Id="rId85" Type="http://schemas.openxmlformats.org/officeDocument/2006/relationships/slide" Target="slides/slide78.xml"/><Relationship Id="rId88" Type="http://schemas.openxmlformats.org/officeDocument/2006/relationships/slide" Target="slides/slide81.xml"/><Relationship Id="rId87" Type="http://schemas.openxmlformats.org/officeDocument/2006/relationships/slide" Target="slides/slide80.xml"/><Relationship Id="rId89" Type="http://schemas.openxmlformats.org/officeDocument/2006/relationships/slide" Target="slides/slide82.xml"/><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75" Type="http://schemas.openxmlformats.org/officeDocument/2006/relationships/slide" Target="slides/slide68.xml"/><Relationship Id="rId74" Type="http://schemas.openxmlformats.org/officeDocument/2006/relationships/slide" Target="slides/slide67.xml"/><Relationship Id="rId77" Type="http://schemas.openxmlformats.org/officeDocument/2006/relationships/slide" Target="slides/slide70.xml"/><Relationship Id="rId76" Type="http://schemas.openxmlformats.org/officeDocument/2006/relationships/slide" Target="slides/slide69.xml"/><Relationship Id="rId79" Type="http://schemas.openxmlformats.org/officeDocument/2006/relationships/slide" Target="slides/slide72.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62" Type="http://schemas.openxmlformats.org/officeDocument/2006/relationships/slide" Target="slides/slide55.xml"/><Relationship Id="rId61" Type="http://schemas.openxmlformats.org/officeDocument/2006/relationships/slide" Target="slides/slide54.xml"/><Relationship Id="rId64" Type="http://schemas.openxmlformats.org/officeDocument/2006/relationships/slide" Target="slides/slide57.xml"/><Relationship Id="rId63" Type="http://schemas.openxmlformats.org/officeDocument/2006/relationships/slide" Target="slides/slide56.xml"/><Relationship Id="rId66" Type="http://schemas.openxmlformats.org/officeDocument/2006/relationships/slide" Target="slides/slide59.xml"/><Relationship Id="rId65" Type="http://schemas.openxmlformats.org/officeDocument/2006/relationships/slide" Target="slides/slide58.xml"/><Relationship Id="rId68" Type="http://schemas.openxmlformats.org/officeDocument/2006/relationships/slide" Target="slides/slide61.xml"/><Relationship Id="rId67" Type="http://schemas.openxmlformats.org/officeDocument/2006/relationships/slide" Target="slides/slide60.xml"/><Relationship Id="rId60" Type="http://schemas.openxmlformats.org/officeDocument/2006/relationships/slide" Target="slides/slide53.xml"/><Relationship Id="rId69" Type="http://schemas.openxmlformats.org/officeDocument/2006/relationships/slide" Target="slides/slide6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55" Type="http://schemas.openxmlformats.org/officeDocument/2006/relationships/slide" Target="slides/slide48.xml"/><Relationship Id="rId54" Type="http://schemas.openxmlformats.org/officeDocument/2006/relationships/slide" Target="slides/slide47.xml"/><Relationship Id="rId57" Type="http://schemas.openxmlformats.org/officeDocument/2006/relationships/slide" Target="slides/slide50.xml"/><Relationship Id="rId56" Type="http://schemas.openxmlformats.org/officeDocument/2006/relationships/slide" Target="slides/slide49.xml"/><Relationship Id="rId59" Type="http://schemas.openxmlformats.org/officeDocument/2006/relationships/slide" Target="slides/slide52.xml"/><Relationship Id="rId58" Type="http://schemas.openxmlformats.org/officeDocument/2006/relationships/slide" Target="slides/slide5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12-09T10:26:15.708">
    <p:pos x="1871" y="2192"/>
    <p:text>@kaline.fernandes@tearfund.org 
Are these annual reports?
_Reassigned to kaline.fernandes@tearfund.org_</p:text>
    <p:extLst>
      <p:ext uri="{C676402C-5697-4E1C-873F-D02D1690AC5C}">
        <p15:threadingInfo timeZoneBias="0"/>
      </p:ext>
      <p:ext uri="http://customooxmlschemas.google.com/">
        <go:slidesCustomData xmlns:go="http://customooxmlschemas.google.com/" commentPostId="AAABZ9Z9XqQ"/>
      </p:ext>
    </p:extLst>
  </p:cm>
  <p:cm authorId="1" idx="1" dt="2024-12-09T06:13:45.997">
    <p:pos x="1871" y="2192"/>
    <p:text>That is an excellent question. @chalwe.nyirenda@tearfund.org can you please help with this query? Thanks
_Reassigned to chalwe.nyirenda@tearfund.org_</p:text>
    <p:extLst>
      <p:ext uri="{C676402C-5697-4E1C-873F-D02D1690AC5C}">
        <p15:threadingInfo timeZoneBias="0">
          <p15:parentCm authorId="0" idx="1"/>
        </p15:threadingInfo>
      </p:ext>
      <p:ext uri="http://customooxmlschemas.google.com/">
        <go:slidesCustomData xmlns:go="http://customooxmlschemas.google.com/" commentPostId="AAABaAagFyM"/>
      </p:ext>
    </p:extLst>
  </p:cm>
  <p:cm authorId="2" idx="1" dt="2024-12-09T08:16:13.810">
    <p:pos x="1871" y="2192"/>
    <p:text>No, these are reports produced in the year e.g. monthly reports, quarterly reports. Thank you.</p:text>
    <p:extLst>
      <p:ext uri="{C676402C-5697-4E1C-873F-D02D1690AC5C}">
        <p15:threadingInfo timeZoneBias="0">
          <p15:parentCm authorId="0" idx="1"/>
        </p15:threadingInfo>
      </p:ext>
      <p:ext uri="http://customooxmlschemas.google.com/">
        <go:slidesCustomData xmlns:go="http://customooxmlschemas.google.com/" commentPostId="AAABaAfoxuo"/>
      </p:ext>
    </p:extLst>
  </p:cm>
  <p:cm authorId="0" idx="2" dt="2024-12-09T10:26:15.708">
    <p:pos x="1871" y="2192"/>
    <p:text>Fantastic! I will amend the translation accordingly.</p:text>
    <p:extLst>
      <p:ext uri="{C676402C-5697-4E1C-873F-D02D1690AC5C}">
        <p15:threadingInfo timeZoneBias="0">
          <p15:parentCm authorId="0" idx="1"/>
        </p15:threadingInfo>
      </p:ext>
      <p:ext uri="http://customooxmlschemas.google.com/">
        <go:slidesCustomData xmlns:go="http://customooxmlschemas.google.com/" commentPostId="AAABaAdfOFQ"/>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3" idx="1" dt="2026-06-03T05:09:01.555">
    <p:pos x="6000" y="0"/>
    <p:text>slides 52 and 53 omitted for FR and SP translations</p:text>
    <p:extLst>
      <p:ext uri="{C676402C-5697-4E1C-873F-D02D1690AC5C}">
        <p15:threadingInfo timeZoneBias="0"/>
      </p:ext>
      <p:ext uri="http://customooxmlschemas.google.com/">
        <go:slidesCustomData xmlns:go="http://customooxmlschemas.google.com/" commentPostId="AAABmsXr1Kw"/>
      </p:ext>
    </p:extLst>
  </p:cm>
  <p:cm authorId="1" idx="2" dt="2026-06-03T05:09:01.555">
    <p:pos x="6000" y="0"/>
    <p:text>@carolina.kuzaks-cardenas@tearfund.org does that mean it was omitted only to go on MemoQ or was it delivered with this slides omitted?</p:text>
    <p:extLst>
      <p:ext uri="{C676402C-5697-4E1C-873F-D02D1690AC5C}">
        <p15:threadingInfo timeZoneBias="0">
          <p15:parentCm authorId="3" idx="1"/>
        </p15:threadingInfo>
      </p:ext>
      <p:ext uri="http://customooxmlschemas.google.com/">
        <go:slidesCustomData xmlns:go="http://customooxmlschemas.google.com/" commentPostId="AAAB8ye2TVs"/>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3" dt="2026-06-03T10:01:56.377">
    <p:pos x="352" y="805"/>
    <p:text>@joseph.limo@tearfund.org the footer on the next slide (106) is in English and it's uneditable. Is there a Portuguese version we can replace it with please?
_Reassigned to joseph.limo@tearfund.org_</p:text>
    <p:extLst>
      <p:ext uri="{C676402C-5697-4E1C-873F-D02D1690AC5C}">
        <p15:threadingInfo timeZoneBias="0"/>
      </p:ext>
      <p:ext uri="http://customooxmlschemas.google.com/">
        <go:slidesCustomData xmlns:go="http://customooxmlschemas.google.com/" commentPostId="AAAB8ylg9Ow"/>
      </p:ext>
    </p:extLst>
  </p:cm>
  <p:cm authorId="4" idx="1" dt="2026-06-03T09:16:05.797">
    <p:pos x="352" y="805"/>
    <p:text>Hi @kaline.fernandes@tearfund.org I have made it editable, you can update the text now.
_Reassigned to kaline.fernandes@tearfund.org_</p:text>
    <p:extLst>
      <p:ext uri="{C676402C-5697-4E1C-873F-D02D1690AC5C}">
        <p15:threadingInfo timeZoneBias="0">
          <p15:parentCm authorId="1" idx="3"/>
        </p15:threadingInfo>
      </p:ext>
      <p:ext uri="http://customooxmlschemas.google.com/">
        <go:slidesCustomData xmlns:go="http://customooxmlschemas.google.com/" commentPostId="AAAB8ylg9O0"/>
      </p:ext>
    </p:extLst>
  </p:cm>
  <p:cm authorId="1" idx="4" dt="2026-06-03T10:01:56.377">
    <p:pos x="352" y="805"/>
    <p:text>@joseph.limo@tearfund.org you`re a star, thank you!
_Reassigned to joseph.limo@tearfund.org_</p:text>
    <p:extLst>
      <p:ext uri="{C676402C-5697-4E1C-873F-D02D1690AC5C}">
        <p15:threadingInfo timeZoneBias="0">
          <p15:parentCm authorId="1" idx="3"/>
        </p15:threadingInfo>
      </p:ext>
      <p:ext uri="http://customooxmlschemas.google.com/">
        <go:slidesCustomData xmlns:go="http://customooxmlschemas.google.com/" commentPostId="AAAB8ynHRW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arn.tearfund.org/en/resources/footsteps/footsteps-71-80/footsteps-76/bible-studynbspbiblical-accountability-nbsp" TargetMode="Externa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ivicus.org/index.php/media-resources/resources/toolkits/611-participatory-governance-toolkit"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arn.tearfund.org/pt-pt/resources/case-studies/advocacy-in-nepal-training-communities-to-work-with-local-government"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v4sUoJHZkH4" TargetMode="External"/><Relationship Id="rId3" Type="http://schemas.openxmlformats.org/officeDocument/2006/relationships/hyperlink" Target="https://learn.tearfund.org/en/resources/tools-and-guides/an-introduction-to-church-and-community-transformation-cct" TargetMode="Externa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layer.vimeo.com/video/229535462" TargetMode="Externa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arn.tearfund.org/pt-pt/resources/footsteps/footsteps-111-120/footsteps-118/community-champions"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arn.tearfund.org/pt-pt/resources/case-studies/advocacy-in-uganda-building-relationships-with-local-government" TargetMode="Externa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u="none"/>
              <a:t>Veja o </a:t>
            </a:r>
            <a:r>
              <a:rPr b="0" i="0" lang="en-GB" u="none">
                <a:extLst>
                  <a:ext uri="http://customooxmlschemas.google.com/">
                    <go:slidesCustomData xmlns:go="http://customooxmlschemas.google.com/" textRoundtripDataId="6"/>
                  </a:ext>
                </a:extLst>
              </a:rPr>
              <a:t>estudo bíblico completo</a:t>
            </a:r>
            <a:r>
              <a:rPr b="0" i="0" lang="en-GB" u="none"/>
              <a:t> aqui: </a:t>
            </a:r>
            <a:r>
              <a:rPr b="0" i="0" lang="en-GB" u="sng">
                <a:solidFill>
                  <a:schemeClr val="hlink"/>
                </a:solidFill>
                <a:hlinkClick r:id="rId2"/>
              </a:rPr>
              <a:t>https://learn.tearfund.org/en/resources/footsteps/footsteps-71-80/footsteps-76/bible-studynbspbiblical-accountability-nbsp</a:t>
            </a:r>
            <a:r>
              <a:rPr b="0" i="0" lang="en-GB" u="none"/>
              <a:t>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4" name="Google Shape;744;p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0" i="0" lang="en-GB" u="none">
                <a:solidFill>
                  <a:schemeClr val="dk1"/>
                </a:solidFill>
              </a:rPr>
              <a:t>Nota para facilitadores: Crie os grupos com base no processo TIC usado pelos participantes. Se usam todos um mesmo processo, cheguem a acordo sobre quais são as fases do processo TIC antes de distribuir as pessoas pelos grupos, para determinar como irão abordar o processo de planeamento e como irão decidir quais as questões em que querem centrar-se como igreja e comunidade.</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p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1" name="Google Shape;751;p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p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8" name="Google Shape;758;p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1100"/>
              </a:spcBef>
              <a:spcAft>
                <a:spcPts val="0"/>
              </a:spcAft>
              <a:buClr>
                <a:schemeClr val="dk1"/>
              </a:buClr>
              <a:buSzPts val="1100"/>
              <a:buFont typeface="Arial"/>
              <a:buNone/>
            </a:pPr>
            <a:r>
              <a:rPr b="0" i="0" lang="en-GB" sz="1400" u="none">
                <a:solidFill>
                  <a:schemeClr val="dk1"/>
                </a:solidFill>
                <a:latin typeface="Calibri"/>
                <a:ea typeface="Calibri"/>
                <a:cs typeface="Calibri"/>
                <a:sym typeface="Calibri"/>
              </a:rPr>
              <a:t>Informações adicionais para facilitadores: </a:t>
            </a:r>
            <a:endParaRPr sz="1400">
              <a:solidFill>
                <a:schemeClr val="dk1"/>
              </a:solidFill>
              <a:latin typeface="Calibri"/>
              <a:ea typeface="Calibri"/>
              <a:cs typeface="Calibri"/>
              <a:sym typeface="Calibri"/>
            </a:endParaRPr>
          </a:p>
          <a:p>
            <a:pPr indent="0" lvl="0" marL="0" rtl="0" algn="just">
              <a:lnSpc>
                <a:spcPct val="100000"/>
              </a:lnSpc>
              <a:spcBef>
                <a:spcPts val="1100"/>
              </a:spcBef>
              <a:spcAft>
                <a:spcPts val="0"/>
              </a:spcAft>
              <a:buClr>
                <a:schemeClr val="dk1"/>
              </a:buClr>
              <a:buSzPts val="1100"/>
              <a:buFont typeface="Arial"/>
              <a:buNone/>
            </a:pPr>
            <a:r>
              <a:rPr b="1" i="0" lang="en-GB" sz="1400" u="none">
                <a:solidFill>
                  <a:srgbClr val="008CAA"/>
                </a:solidFill>
                <a:latin typeface="Calibri"/>
                <a:ea typeface="Calibri"/>
                <a:cs typeface="Calibri"/>
                <a:sym typeface="Calibri"/>
              </a:rPr>
              <a:t>Etapa 1: </a:t>
            </a:r>
            <a:r>
              <a:rPr b="1" i="0" lang="en-GB" sz="1400" u="none">
                <a:solidFill>
                  <a:srgbClr val="333333"/>
                </a:solidFill>
                <a:latin typeface="Calibri"/>
                <a:ea typeface="Calibri"/>
                <a:cs typeface="Calibri"/>
                <a:sym typeface="Calibri"/>
              </a:rPr>
              <a:t>Identificação do problema</a:t>
            </a:r>
            <a:endParaRPr b="1" sz="1400">
              <a:solidFill>
                <a:srgbClr val="333333"/>
              </a:solidFill>
              <a:latin typeface="Calibri"/>
              <a:ea typeface="Calibri"/>
              <a:cs typeface="Calibri"/>
              <a:sym typeface="Calibri"/>
            </a:endParaRPr>
          </a:p>
          <a:p>
            <a:pPr indent="0" lvl="0" marL="0" rtl="0" algn="l">
              <a:lnSpc>
                <a:spcPct val="100000"/>
              </a:lnSpc>
              <a:spcBef>
                <a:spcPts val="1100"/>
              </a:spcBef>
              <a:spcAft>
                <a:spcPts val="0"/>
              </a:spcAft>
              <a:buClr>
                <a:schemeClr val="dk1"/>
              </a:buClr>
              <a:buSzPts val="1100"/>
              <a:buFont typeface="Arial"/>
              <a:buNone/>
            </a:pPr>
            <a:r>
              <a:rPr b="0" i="0" lang="en-GB" sz="1400" u="none">
                <a:solidFill>
                  <a:srgbClr val="333333"/>
                </a:solidFill>
                <a:latin typeface="Calibri"/>
                <a:ea typeface="Calibri"/>
                <a:cs typeface="Calibri"/>
                <a:sym typeface="Calibri"/>
              </a:rPr>
              <a:t>A primeira etapa consiste em identificar os problemas específicos que as pessoas enfrentam na sua interacção com o serviço público ou a autoridade, conforme destacado e priorizado durante a análise </a:t>
            </a:r>
            <a:r>
              <a:rPr lang="en-GB" sz="1400">
                <a:solidFill>
                  <a:srgbClr val="333333"/>
                </a:solidFill>
                <a:latin typeface="Calibri"/>
                <a:ea typeface="Calibri"/>
                <a:cs typeface="Calibri"/>
                <a:sym typeface="Calibri"/>
              </a:rPr>
              <a:t>dos problemas no processo</a:t>
            </a:r>
            <a:r>
              <a:rPr b="0" i="0" lang="en-GB" sz="1400" u="none">
                <a:solidFill>
                  <a:srgbClr val="333333"/>
                </a:solidFill>
                <a:latin typeface="Calibri"/>
                <a:ea typeface="Calibri"/>
                <a:cs typeface="Calibri"/>
                <a:sym typeface="Calibri"/>
              </a:rPr>
              <a:t> TIC. </a:t>
            </a:r>
            <a:endParaRPr b="1" sz="1400">
              <a:solidFill>
                <a:srgbClr val="333333"/>
              </a:solidFill>
              <a:latin typeface="Calibri"/>
              <a:ea typeface="Calibri"/>
              <a:cs typeface="Calibri"/>
              <a:sym typeface="Calibri"/>
            </a:endParaRPr>
          </a:p>
          <a:p>
            <a:pPr indent="0" lvl="0" marL="0" rtl="0" algn="just">
              <a:lnSpc>
                <a:spcPct val="100000"/>
              </a:lnSpc>
              <a:spcBef>
                <a:spcPts val="1400"/>
              </a:spcBef>
              <a:spcAft>
                <a:spcPts val="0"/>
              </a:spcAft>
              <a:buClr>
                <a:schemeClr val="dk1"/>
              </a:buClr>
              <a:buSzPts val="1100"/>
              <a:buFont typeface="Arial"/>
              <a:buNone/>
            </a:pPr>
            <a:r>
              <a:rPr b="1" i="0" lang="en-GB" sz="1400" u="none">
                <a:solidFill>
                  <a:srgbClr val="008CAA"/>
                </a:solidFill>
                <a:latin typeface="Calibri"/>
                <a:ea typeface="Calibri"/>
                <a:cs typeface="Calibri"/>
                <a:sym typeface="Calibri"/>
              </a:rPr>
              <a:t>Etapa 2: </a:t>
            </a:r>
            <a:r>
              <a:rPr b="1" i="0" lang="en-GB" sz="1400" u="none">
                <a:solidFill>
                  <a:srgbClr val="333333"/>
                </a:solidFill>
                <a:latin typeface="Calibri"/>
                <a:ea typeface="Calibri"/>
                <a:cs typeface="Calibri"/>
                <a:sym typeface="Calibri"/>
              </a:rPr>
              <a:t>Identificação da informação relevante</a:t>
            </a:r>
            <a:endParaRPr b="1" sz="1400">
              <a:solidFill>
                <a:srgbClr val="333333"/>
              </a:solidFill>
              <a:latin typeface="Calibri"/>
              <a:ea typeface="Calibri"/>
              <a:cs typeface="Calibri"/>
              <a:sym typeface="Calibri"/>
            </a:endParaRPr>
          </a:p>
          <a:p>
            <a:pPr indent="0" lvl="0" marL="0" rtl="0" algn="l">
              <a:lnSpc>
                <a:spcPct val="100000"/>
              </a:lnSpc>
              <a:spcBef>
                <a:spcPts val="1100"/>
              </a:spcBef>
              <a:spcAft>
                <a:spcPts val="0"/>
              </a:spcAft>
              <a:buClr>
                <a:schemeClr val="dk1"/>
              </a:buClr>
              <a:buSzPts val="1100"/>
              <a:buFont typeface="Arial"/>
              <a:buNone/>
            </a:pPr>
            <a:r>
              <a:rPr b="0" i="0" lang="en-GB" sz="1400" u="none">
                <a:solidFill>
                  <a:srgbClr val="333333"/>
                </a:solidFill>
                <a:latin typeface="Calibri"/>
                <a:ea typeface="Calibri"/>
                <a:cs typeface="Calibri"/>
                <a:sym typeface="Calibri"/>
              </a:rPr>
              <a:t>Isto é muito mais fácil se o país tiver uma lei do direito à informação ou uma cultura de abertura relativamente à recolha de dados, que é essencial para uma orçamentação participativa e uma responsabilização eficazes. Ao procurar a informação, é necessário ter em mente as regras e procedimentos pelos quais os funcionários públicos devem reger-se, assim como os factos e dados relevantes para os problemas específicos que necessitam de ser resolvidos. </a:t>
            </a:r>
            <a:endParaRPr sz="1400">
              <a:solidFill>
                <a:srgbClr val="333333"/>
              </a:solidFill>
              <a:latin typeface="Calibri"/>
              <a:ea typeface="Calibri"/>
              <a:cs typeface="Calibri"/>
              <a:sym typeface="Calibri"/>
            </a:endParaRPr>
          </a:p>
          <a:p>
            <a:pPr indent="0" lvl="0" marL="0" rtl="0" algn="l">
              <a:lnSpc>
                <a:spcPct val="100000"/>
              </a:lnSpc>
              <a:spcBef>
                <a:spcPts val="1400"/>
              </a:spcBef>
              <a:spcAft>
                <a:spcPts val="0"/>
              </a:spcAft>
              <a:buClr>
                <a:schemeClr val="dk1"/>
              </a:buClr>
              <a:buSzPts val="1100"/>
              <a:buFont typeface="Arial"/>
              <a:buNone/>
            </a:pPr>
            <a:r>
              <a:t/>
            </a:r>
            <a:endParaRPr sz="1400">
              <a:solidFill>
                <a:srgbClr val="333333"/>
              </a:solidFill>
              <a:latin typeface="Calibri"/>
              <a:ea typeface="Calibri"/>
              <a:cs typeface="Calibri"/>
              <a:sym typeface="Calibri"/>
            </a:endParaRPr>
          </a:p>
          <a:p>
            <a:pPr indent="-228600" lvl="0" marL="228600" rtl="0" algn="l">
              <a:lnSpc>
                <a:spcPct val="100000"/>
              </a:lnSpc>
              <a:spcBef>
                <a:spcPts val="1100"/>
              </a:spcBef>
              <a:spcAft>
                <a:spcPts val="0"/>
              </a:spcAft>
              <a:buClr>
                <a:srgbClr val="008CAA"/>
              </a:buClr>
              <a:buSzPts val="1400"/>
              <a:buFont typeface="Noto Sans Symbols"/>
              <a:buChar char="●"/>
            </a:pPr>
            <a:r>
              <a:rPr b="0" i="0" lang="en-GB" sz="1400" u="none">
                <a:solidFill>
                  <a:srgbClr val="333333"/>
                </a:solidFill>
                <a:latin typeface="Calibri"/>
                <a:ea typeface="Calibri"/>
                <a:cs typeface="Calibri"/>
                <a:sym typeface="Calibri"/>
              </a:rPr>
              <a:t>Aceda a orçamentos, planos e políticas: As auditorias sociais são um instrumento para comparar a forma como um programa do governo ou um serviço está a funcionar no terreno, com a forma como deveria estar a funcionar de acordo com os objectivos, os orçamentos, a documentação, as políticas e os relatórios do governo ou projecto. </a:t>
            </a:r>
            <a:endParaRPr sz="1400">
              <a:solidFill>
                <a:srgbClr val="333333"/>
              </a:solidFill>
              <a:latin typeface="Calibri"/>
              <a:ea typeface="Calibri"/>
              <a:cs typeface="Calibri"/>
              <a:sym typeface="Calibri"/>
            </a:endParaRPr>
          </a:p>
          <a:p>
            <a:pPr indent="-228600" lvl="0" marL="228600" rtl="0" algn="l">
              <a:lnSpc>
                <a:spcPct val="100000"/>
              </a:lnSpc>
              <a:spcBef>
                <a:spcPts val="700"/>
              </a:spcBef>
              <a:spcAft>
                <a:spcPts val="0"/>
              </a:spcAft>
              <a:buClr>
                <a:srgbClr val="008CAA"/>
              </a:buClr>
              <a:buSzPts val="1400"/>
              <a:buFont typeface="Noto Sans Symbols"/>
              <a:buChar char="●"/>
            </a:pPr>
            <a:r>
              <a:rPr b="0" i="0" lang="en-GB" sz="1400" u="none">
                <a:solidFill>
                  <a:srgbClr val="333333"/>
                </a:solidFill>
                <a:latin typeface="Calibri"/>
                <a:ea typeface="Calibri"/>
                <a:cs typeface="Calibri"/>
                <a:sym typeface="Calibri"/>
              </a:rPr>
              <a:t>Compare as despesas reais com os orçamentos.</a:t>
            </a:r>
            <a:endParaRPr sz="1400">
              <a:solidFill>
                <a:srgbClr val="333333"/>
              </a:solidFill>
              <a:latin typeface="Calibri"/>
              <a:ea typeface="Calibri"/>
              <a:cs typeface="Calibri"/>
              <a:sym typeface="Calibri"/>
            </a:endParaRPr>
          </a:p>
          <a:p>
            <a:pPr indent="-228600" lvl="0" marL="228600" rtl="0" algn="l">
              <a:lnSpc>
                <a:spcPct val="100000"/>
              </a:lnSpc>
              <a:spcBef>
                <a:spcPts val="700"/>
              </a:spcBef>
              <a:spcAft>
                <a:spcPts val="0"/>
              </a:spcAft>
              <a:buClr>
                <a:srgbClr val="008CAA"/>
              </a:buClr>
              <a:buSzPts val="1400"/>
              <a:buFont typeface="Noto Sans Symbols"/>
              <a:buChar char="●"/>
            </a:pPr>
            <a:r>
              <a:rPr lang="en-GB" sz="1400">
                <a:solidFill>
                  <a:srgbClr val="333333"/>
                </a:solidFill>
                <a:latin typeface="Calibri"/>
                <a:ea typeface="Calibri"/>
                <a:cs typeface="Calibri"/>
                <a:sym typeface="Calibri"/>
              </a:rPr>
              <a:t>Avalie a implementação e a qualidade dos serviços/programas fornecidos pelo governo</a:t>
            </a:r>
            <a:r>
              <a:rPr b="0" i="0" lang="en-GB" sz="1400" u="none">
                <a:solidFill>
                  <a:srgbClr val="333333"/>
                </a:solidFill>
                <a:latin typeface="Calibri"/>
                <a:ea typeface="Calibri"/>
                <a:cs typeface="Calibri"/>
                <a:sym typeface="Calibri"/>
              </a:rPr>
              <a:t>.</a:t>
            </a:r>
            <a:endParaRPr sz="1400">
              <a:solidFill>
                <a:srgbClr val="333333"/>
              </a:solidFill>
              <a:latin typeface="Calibri"/>
              <a:ea typeface="Calibri"/>
              <a:cs typeface="Calibri"/>
              <a:sym typeface="Calibri"/>
            </a:endParaRPr>
          </a:p>
          <a:p>
            <a:pPr indent="0" lvl="0" marL="0" rtl="0" algn="just">
              <a:lnSpc>
                <a:spcPct val="100000"/>
              </a:lnSpc>
              <a:spcBef>
                <a:spcPts val="1100"/>
              </a:spcBef>
              <a:spcAft>
                <a:spcPts val="0"/>
              </a:spcAft>
              <a:buClr>
                <a:schemeClr val="dk1"/>
              </a:buClr>
              <a:buSzPts val="1100"/>
              <a:buFont typeface="Arial"/>
              <a:buNone/>
            </a:pPr>
            <a:r>
              <a:rPr b="1" i="0" lang="en-GB" sz="1400" u="none">
                <a:solidFill>
                  <a:srgbClr val="008CAA"/>
                </a:solidFill>
                <a:latin typeface="Calibri"/>
                <a:ea typeface="Calibri"/>
                <a:cs typeface="Calibri"/>
                <a:sym typeface="Calibri"/>
              </a:rPr>
              <a:t>Etapa 3: </a:t>
            </a:r>
            <a:r>
              <a:rPr b="1" i="0" lang="en-GB" sz="1400" u="none">
                <a:solidFill>
                  <a:srgbClr val="333333"/>
                </a:solidFill>
                <a:latin typeface="Calibri"/>
                <a:ea typeface="Calibri"/>
                <a:cs typeface="Calibri"/>
                <a:sym typeface="Calibri"/>
              </a:rPr>
              <a:t>Aquisição da informação</a:t>
            </a:r>
            <a:endParaRPr b="1" sz="1400">
              <a:solidFill>
                <a:srgbClr val="333333"/>
              </a:solidFill>
              <a:latin typeface="Calibri"/>
              <a:ea typeface="Calibri"/>
              <a:cs typeface="Calibri"/>
              <a:sym typeface="Calibri"/>
            </a:endParaRPr>
          </a:p>
          <a:p>
            <a:pPr indent="-228600" lvl="0" marL="228600" rtl="0" algn="l">
              <a:lnSpc>
                <a:spcPct val="100000"/>
              </a:lnSpc>
              <a:spcBef>
                <a:spcPts val="1100"/>
              </a:spcBef>
              <a:spcAft>
                <a:spcPts val="0"/>
              </a:spcAft>
              <a:buClr>
                <a:srgbClr val="008CAA"/>
              </a:buClr>
              <a:buSzPts val="1400"/>
              <a:buFont typeface="Noto Sans Symbols"/>
              <a:buChar char="●"/>
            </a:pPr>
            <a:r>
              <a:rPr b="0" i="0" lang="en-GB" sz="1400" u="none">
                <a:solidFill>
                  <a:srgbClr val="333333"/>
                </a:solidFill>
                <a:latin typeface="Calibri"/>
                <a:ea typeface="Calibri"/>
                <a:cs typeface="Calibri"/>
                <a:sym typeface="Calibri"/>
              </a:rPr>
              <a:t>Descubra se estão a ser geradas as categorias de informação correctas, por quem e onde é possível aceder a essas informações. </a:t>
            </a:r>
            <a:endParaRPr sz="1400">
              <a:solidFill>
                <a:srgbClr val="333333"/>
              </a:solidFill>
              <a:latin typeface="Calibri"/>
              <a:ea typeface="Calibri"/>
              <a:cs typeface="Calibri"/>
              <a:sym typeface="Calibri"/>
            </a:endParaRPr>
          </a:p>
          <a:p>
            <a:pPr indent="-228600" lvl="0" marL="228600" rtl="0" algn="l">
              <a:lnSpc>
                <a:spcPct val="100000"/>
              </a:lnSpc>
              <a:spcBef>
                <a:spcPts val="700"/>
              </a:spcBef>
              <a:spcAft>
                <a:spcPts val="0"/>
              </a:spcAft>
              <a:buClr>
                <a:srgbClr val="333333"/>
              </a:buClr>
              <a:buSzPts val="1400"/>
              <a:buFont typeface="Calibri"/>
              <a:buChar char="●"/>
            </a:pPr>
            <a:r>
              <a:rPr b="0" i="0" lang="en-GB" sz="1400" u="none">
                <a:solidFill>
                  <a:srgbClr val="333333"/>
                </a:solidFill>
                <a:latin typeface="Calibri"/>
                <a:ea typeface="Calibri"/>
                <a:cs typeface="Calibri"/>
                <a:sym typeface="Calibri"/>
              </a:rPr>
              <a:t>Elabore uma lista de perguntas para guiar a monitorização pelos cidadãos. Para recolher a informação correcta, os participantes têm de elaborar uma lista de perguntas que lhes dêem as respostas que procuram relativamente ao programa/serviço que estão a auditar. Isto é apresentado na ferramenta de auditoria social, mais adiante. </a:t>
            </a:r>
            <a:endParaRPr sz="1400">
              <a:solidFill>
                <a:srgbClr val="333333"/>
              </a:solidFill>
              <a:latin typeface="Calibri"/>
              <a:ea typeface="Calibri"/>
              <a:cs typeface="Calibri"/>
              <a:sym typeface="Calibri"/>
            </a:endParaRPr>
          </a:p>
          <a:p>
            <a:pPr indent="-228600" lvl="0" marL="228600" rtl="0" algn="l">
              <a:lnSpc>
                <a:spcPct val="100000"/>
              </a:lnSpc>
              <a:spcBef>
                <a:spcPts val="700"/>
              </a:spcBef>
              <a:spcAft>
                <a:spcPts val="0"/>
              </a:spcAft>
              <a:buClr>
                <a:srgbClr val="008CAA"/>
              </a:buClr>
              <a:buSzPts val="1400"/>
              <a:buFont typeface="Noto Sans Symbols"/>
              <a:buChar char="●"/>
            </a:pPr>
            <a:r>
              <a:rPr b="0" i="0" lang="en-GB" sz="1400" u="none">
                <a:solidFill>
                  <a:srgbClr val="333333"/>
                </a:solidFill>
                <a:latin typeface="Calibri"/>
                <a:ea typeface="Calibri"/>
                <a:cs typeface="Calibri"/>
                <a:sym typeface="Calibri"/>
              </a:rPr>
              <a:t>Dê formação aos participantes, residentes e/ou à comunidade sobre os métodos. A auditoria é realizada por grandes grupos de pessoas/residentes, e é preciso dar-lhes formação. Os participantes recebem formação para os ajudar a:  </a:t>
            </a:r>
            <a:endParaRPr sz="1400">
              <a:solidFill>
                <a:srgbClr val="333333"/>
              </a:solidFill>
              <a:latin typeface="Calibri"/>
              <a:ea typeface="Calibri"/>
              <a:cs typeface="Calibri"/>
              <a:sym typeface="Calibri"/>
            </a:endParaRPr>
          </a:p>
          <a:p>
            <a:pPr indent="-358775" lvl="0" marL="540385" rtl="0" algn="l">
              <a:lnSpc>
                <a:spcPct val="100000"/>
              </a:lnSpc>
              <a:spcBef>
                <a:spcPts val="700"/>
              </a:spcBef>
              <a:spcAft>
                <a:spcPts val="0"/>
              </a:spcAft>
              <a:buClr>
                <a:srgbClr val="008CAA"/>
              </a:buClr>
              <a:buSzPts val="1400"/>
              <a:buFont typeface="Calibri"/>
              <a:buAutoNum type="alphaLcPeriod"/>
            </a:pPr>
            <a:r>
              <a:rPr b="0" i="0" lang="en-GB" sz="1400" u="none">
                <a:solidFill>
                  <a:srgbClr val="333333"/>
                </a:solidFill>
                <a:latin typeface="Calibri"/>
                <a:ea typeface="Calibri"/>
                <a:cs typeface="Calibri"/>
                <a:sym typeface="Calibri"/>
              </a:rPr>
              <a:t>Compreender a política do governo e os documentos do orçamento.</a:t>
            </a:r>
            <a:endParaRPr sz="1400">
              <a:solidFill>
                <a:srgbClr val="333333"/>
              </a:solidFill>
              <a:latin typeface="Calibri"/>
              <a:ea typeface="Calibri"/>
              <a:cs typeface="Calibri"/>
              <a:sym typeface="Calibri"/>
            </a:endParaRPr>
          </a:p>
          <a:p>
            <a:pPr indent="-317500" lvl="0" marL="457200" rtl="0" algn="l">
              <a:lnSpc>
                <a:spcPct val="100000"/>
              </a:lnSpc>
              <a:spcBef>
                <a:spcPts val="700"/>
              </a:spcBef>
              <a:spcAft>
                <a:spcPts val="0"/>
              </a:spcAft>
              <a:buClr>
                <a:srgbClr val="008CAA"/>
              </a:buClr>
              <a:buSzPts val="1400"/>
              <a:buFont typeface="Calibri"/>
              <a:buAutoNum type="alphaLcPeriod"/>
            </a:pPr>
            <a:r>
              <a:rPr b="0" i="0" lang="en-GB" sz="1400" u="none">
                <a:solidFill>
                  <a:srgbClr val="333333"/>
                </a:solidFill>
                <a:latin typeface="Calibri"/>
                <a:ea typeface="Calibri"/>
                <a:cs typeface="Calibri"/>
                <a:sym typeface="Calibri"/>
              </a:rPr>
              <a:t>Aprender a recolher e compreender a informação durante a auditoria.</a:t>
            </a:r>
            <a:endParaRPr sz="1400">
              <a:solidFill>
                <a:srgbClr val="333333"/>
              </a:solidFill>
              <a:latin typeface="Calibri"/>
              <a:ea typeface="Calibri"/>
              <a:cs typeface="Calibri"/>
              <a:sym typeface="Calibri"/>
            </a:endParaRPr>
          </a:p>
          <a:p>
            <a:pPr indent="-317500" lvl="0" marL="457200" rtl="0" algn="l">
              <a:lnSpc>
                <a:spcPct val="100000"/>
              </a:lnSpc>
              <a:spcBef>
                <a:spcPts val="700"/>
              </a:spcBef>
              <a:spcAft>
                <a:spcPts val="0"/>
              </a:spcAft>
              <a:buClr>
                <a:srgbClr val="333333"/>
              </a:buClr>
              <a:buSzPts val="1400"/>
              <a:buFont typeface="Calibri"/>
              <a:buAutoNum type="alphaLcPeriod"/>
            </a:pPr>
            <a:r>
              <a:rPr b="0" i="0" lang="en-GB" sz="1400" u="none">
                <a:solidFill>
                  <a:srgbClr val="333333"/>
                </a:solidFill>
                <a:latin typeface="Calibri"/>
                <a:ea typeface="Calibri"/>
                <a:cs typeface="Calibri"/>
                <a:sym typeface="Calibri"/>
              </a:rPr>
              <a:t>Interpretar a informação e formular perguntas.</a:t>
            </a:r>
            <a:endParaRPr sz="1400">
              <a:solidFill>
                <a:srgbClr val="333333"/>
              </a:solidFill>
              <a:latin typeface="Calibri"/>
              <a:ea typeface="Calibri"/>
              <a:cs typeface="Calibri"/>
              <a:sym typeface="Calibri"/>
            </a:endParaRPr>
          </a:p>
          <a:p>
            <a:pPr indent="0" lvl="0" marL="0" rtl="0" algn="just">
              <a:lnSpc>
                <a:spcPct val="100000"/>
              </a:lnSpc>
              <a:spcBef>
                <a:spcPts val="1100"/>
              </a:spcBef>
              <a:spcAft>
                <a:spcPts val="0"/>
              </a:spcAft>
              <a:buSzPts val="1100"/>
              <a:buNone/>
            </a:pPr>
            <a:r>
              <a:rPr b="1" i="0" lang="en-GB" sz="1400" u="none">
                <a:solidFill>
                  <a:srgbClr val="008CAA"/>
                </a:solidFill>
                <a:latin typeface="Calibri"/>
                <a:ea typeface="Calibri"/>
                <a:cs typeface="Calibri"/>
                <a:sym typeface="Calibri"/>
              </a:rPr>
              <a:t>Etapa 4: </a:t>
            </a:r>
            <a:r>
              <a:rPr b="1" i="0" lang="en-GB" sz="1400" u="none">
                <a:solidFill>
                  <a:srgbClr val="333333"/>
                </a:solidFill>
                <a:latin typeface="Calibri"/>
                <a:ea typeface="Calibri"/>
                <a:cs typeface="Calibri"/>
                <a:sym typeface="Calibri"/>
              </a:rPr>
              <a:t>Aceder à informação</a:t>
            </a:r>
            <a:endParaRPr b="1" sz="1400">
              <a:solidFill>
                <a:srgbClr val="333333"/>
              </a:solidFill>
              <a:latin typeface="Calibri"/>
              <a:ea typeface="Calibri"/>
              <a:cs typeface="Calibri"/>
              <a:sym typeface="Calibri"/>
            </a:endParaRPr>
          </a:p>
          <a:p>
            <a:pPr indent="0" lvl="0" marL="0" rtl="0" algn="l">
              <a:lnSpc>
                <a:spcPct val="100000"/>
              </a:lnSpc>
              <a:spcBef>
                <a:spcPts val="1100"/>
              </a:spcBef>
              <a:spcAft>
                <a:spcPts val="0"/>
              </a:spcAft>
              <a:buSzPts val="1100"/>
              <a:buNone/>
            </a:pPr>
            <a:r>
              <a:rPr b="0" i="0" lang="en-GB" sz="1400" u="none">
                <a:solidFill>
                  <a:srgbClr val="333333"/>
                </a:solidFill>
                <a:latin typeface="Calibri"/>
                <a:ea typeface="Calibri"/>
                <a:cs typeface="Calibri"/>
                <a:sym typeface="Calibri"/>
              </a:rPr>
              <a:t>A etapa seguinte consiste em aceder à informação necessária ou identificada. Em vários países, a burocracia é extremamente fechada no tocante às funções e à informação dos serviços públicos. </a:t>
            </a:r>
            <a:endParaRPr sz="1400">
              <a:solidFill>
                <a:srgbClr val="333333"/>
              </a:solidFill>
              <a:latin typeface="Calibri"/>
              <a:ea typeface="Calibri"/>
              <a:cs typeface="Calibri"/>
              <a:sym typeface="Calibri"/>
            </a:endParaRPr>
          </a:p>
          <a:p>
            <a:pPr indent="-270510" lvl="0" marL="270510" rtl="0" algn="l">
              <a:lnSpc>
                <a:spcPct val="100000"/>
              </a:lnSpc>
              <a:spcBef>
                <a:spcPts val="1400"/>
              </a:spcBef>
              <a:spcAft>
                <a:spcPts val="0"/>
              </a:spcAft>
              <a:buClr>
                <a:srgbClr val="008CAA"/>
              </a:buClr>
              <a:buSzPts val="1400"/>
              <a:buFont typeface="Calibri"/>
              <a:buAutoNum type="arabicPeriod"/>
            </a:pPr>
            <a:r>
              <a:rPr b="0" i="0" lang="en-GB" sz="1400" u="none">
                <a:solidFill>
                  <a:srgbClr val="333333"/>
                </a:solidFill>
                <a:latin typeface="Calibri"/>
                <a:ea typeface="Calibri"/>
                <a:cs typeface="Calibri"/>
                <a:sym typeface="Calibri"/>
              </a:rPr>
              <a:t>Identifique e analise sistematicamente os documentos relevantes e certifique-se de que obtém cópias autenticadas dos documentos.</a:t>
            </a:r>
            <a:endParaRPr sz="1400">
              <a:solidFill>
                <a:srgbClr val="333333"/>
              </a:solidFill>
              <a:latin typeface="Calibri"/>
              <a:ea typeface="Calibri"/>
              <a:cs typeface="Calibri"/>
              <a:sym typeface="Calibri"/>
            </a:endParaRPr>
          </a:p>
          <a:p>
            <a:pPr indent="-270510" lvl="0" marL="270510" rtl="0" algn="l">
              <a:lnSpc>
                <a:spcPct val="100000"/>
              </a:lnSpc>
              <a:spcBef>
                <a:spcPts val="700"/>
              </a:spcBef>
              <a:spcAft>
                <a:spcPts val="0"/>
              </a:spcAft>
              <a:buClr>
                <a:srgbClr val="008CAA"/>
              </a:buClr>
              <a:buSzPts val="1400"/>
              <a:buFont typeface="Calibri"/>
              <a:buAutoNum type="arabicPeriod"/>
            </a:pPr>
            <a:r>
              <a:rPr b="0" i="0" lang="en-GB" sz="1400" u="none">
                <a:solidFill>
                  <a:srgbClr val="333333"/>
                </a:solidFill>
                <a:latin typeface="Calibri"/>
                <a:ea typeface="Calibri"/>
                <a:cs typeface="Calibri"/>
                <a:sym typeface="Calibri"/>
              </a:rPr>
              <a:t>Inspeccione os documentos para ajudar a identificar as lacunas entre o que foi orçamentado e o que foi realmente gasto. Esta inspecção procurará responder às seguintes perguntas: «O dinheiro foi gasto nas coisas certas do orçamento?», «Este é o melhor produto que podemos obter por este preço?»</a:t>
            </a:r>
            <a:endParaRPr sz="1400">
              <a:solidFill>
                <a:srgbClr val="333333"/>
              </a:solidFill>
              <a:latin typeface="Calibri"/>
              <a:ea typeface="Calibri"/>
              <a:cs typeface="Calibri"/>
              <a:sym typeface="Calibri"/>
            </a:endParaRPr>
          </a:p>
          <a:p>
            <a:pPr indent="-270510" lvl="0" marL="270510" rtl="0" algn="l">
              <a:lnSpc>
                <a:spcPct val="100000"/>
              </a:lnSpc>
              <a:spcBef>
                <a:spcPts val="700"/>
              </a:spcBef>
              <a:spcAft>
                <a:spcPts val="0"/>
              </a:spcAft>
              <a:buClr>
                <a:srgbClr val="008CAA"/>
              </a:buClr>
              <a:buSzPts val="1400"/>
              <a:buFont typeface="Calibri"/>
              <a:buAutoNum type="arabicPeriod"/>
            </a:pPr>
            <a:r>
              <a:rPr b="0" i="0" lang="en-GB" sz="1400" u="none">
                <a:solidFill>
                  <a:srgbClr val="333333"/>
                </a:solidFill>
                <a:latin typeface="Calibri"/>
                <a:ea typeface="Calibri"/>
                <a:cs typeface="Calibri"/>
                <a:sym typeface="Calibri"/>
              </a:rPr>
              <a:t>Para a inspecção, serão necessárias pessoas com competências técnicas e conhecimento das condições locais. </a:t>
            </a:r>
            <a:endParaRPr sz="1400">
              <a:solidFill>
                <a:srgbClr val="333333"/>
              </a:solidFill>
              <a:latin typeface="Calibri"/>
              <a:ea typeface="Calibri"/>
              <a:cs typeface="Calibri"/>
              <a:sym typeface="Calibri"/>
            </a:endParaRPr>
          </a:p>
          <a:p>
            <a:pPr indent="0" lvl="0" marL="0" rtl="0" algn="just">
              <a:lnSpc>
                <a:spcPct val="100000"/>
              </a:lnSpc>
              <a:spcBef>
                <a:spcPts val="1100"/>
              </a:spcBef>
              <a:spcAft>
                <a:spcPts val="0"/>
              </a:spcAft>
              <a:buSzPts val="1100"/>
              <a:buNone/>
            </a:pPr>
            <a:r>
              <a:rPr b="1" i="0" lang="en-GB" sz="1400" u="none">
                <a:solidFill>
                  <a:srgbClr val="008CAA"/>
                </a:solidFill>
                <a:latin typeface="Calibri"/>
                <a:ea typeface="Calibri"/>
                <a:cs typeface="Calibri"/>
                <a:sym typeface="Calibri"/>
              </a:rPr>
              <a:t>Etapa 5: </a:t>
            </a:r>
            <a:r>
              <a:rPr b="1" i="0" lang="en-GB" sz="1400" u="none">
                <a:solidFill>
                  <a:srgbClr val="333333"/>
                </a:solidFill>
                <a:latin typeface="Calibri"/>
                <a:ea typeface="Calibri"/>
                <a:cs typeface="Calibri"/>
                <a:sym typeface="Calibri"/>
              </a:rPr>
              <a:t>Escrutinar a informação</a:t>
            </a:r>
            <a:endParaRPr b="1" sz="1200">
              <a:solidFill>
                <a:srgbClr val="333333"/>
              </a:solidFill>
              <a:latin typeface="Calibri"/>
              <a:ea typeface="Calibri"/>
              <a:cs typeface="Calibri"/>
              <a:sym typeface="Calibri"/>
            </a:endParaRPr>
          </a:p>
          <a:p>
            <a:pPr indent="-270510" lvl="0" marL="270510" rtl="0" algn="l">
              <a:lnSpc>
                <a:spcPct val="100000"/>
              </a:lnSpc>
              <a:spcBef>
                <a:spcPts val="1100"/>
              </a:spcBef>
              <a:spcAft>
                <a:spcPts val="0"/>
              </a:spcAft>
              <a:buClr>
                <a:srgbClr val="008CAA"/>
              </a:buClr>
              <a:buSzPts val="1400"/>
              <a:buFont typeface="Calibri"/>
              <a:buAutoNum type="arabicPeriod"/>
            </a:pPr>
            <a:r>
              <a:rPr b="0" i="0" lang="en-GB" sz="1400" u="none">
                <a:solidFill>
                  <a:srgbClr val="333333"/>
                </a:solidFill>
                <a:latin typeface="Calibri"/>
                <a:ea typeface="Calibri"/>
                <a:cs typeface="Calibri"/>
                <a:sym typeface="Calibri"/>
              </a:rPr>
              <a:t>Recolh</a:t>
            </a:r>
            <a:r>
              <a:rPr lang="en-GB" sz="1400">
                <a:solidFill>
                  <a:srgbClr val="333333"/>
                </a:solidFill>
                <a:latin typeface="Calibri"/>
                <a:ea typeface="Calibri"/>
                <a:cs typeface="Calibri"/>
                <a:sym typeface="Calibri"/>
              </a:rPr>
              <a:t>a</a:t>
            </a:r>
            <a:r>
              <a:rPr b="0" i="0" lang="en-GB" sz="1400" u="none">
                <a:solidFill>
                  <a:srgbClr val="333333"/>
                </a:solidFill>
                <a:latin typeface="Calibri"/>
                <a:ea typeface="Calibri"/>
                <a:cs typeface="Calibri"/>
                <a:sym typeface="Calibri"/>
              </a:rPr>
              <a:t> e simplifi</a:t>
            </a:r>
            <a:r>
              <a:rPr lang="en-GB" sz="1400">
                <a:solidFill>
                  <a:srgbClr val="333333"/>
                </a:solidFill>
                <a:latin typeface="Calibri"/>
                <a:ea typeface="Calibri"/>
                <a:cs typeface="Calibri"/>
                <a:sym typeface="Calibri"/>
              </a:rPr>
              <a:t>que</a:t>
            </a:r>
            <a:r>
              <a:rPr b="0" i="0" lang="en-GB" sz="1400" u="none">
                <a:solidFill>
                  <a:srgbClr val="333333"/>
                </a:solidFill>
                <a:latin typeface="Calibri"/>
                <a:ea typeface="Calibri"/>
                <a:cs typeface="Calibri"/>
                <a:sym typeface="Calibri"/>
              </a:rPr>
              <a:t> a informação, colocando-a num formato acessível antes de os indivíduos e a comunidade acederem aos documentos. Alguns cidadãos poderão não ter os conhecimentos técnicos necessários para compreender o documento original. Nesta etapa, a informação complicada obtida de registos do projecto deve ser resumida num formato simples. </a:t>
            </a:r>
            <a:endParaRPr sz="1400">
              <a:solidFill>
                <a:srgbClr val="333333"/>
              </a:solidFill>
              <a:latin typeface="Calibri"/>
              <a:ea typeface="Calibri"/>
              <a:cs typeface="Calibri"/>
              <a:sym typeface="Calibri"/>
            </a:endParaRPr>
          </a:p>
          <a:p>
            <a:pPr indent="-358775" lvl="0" marL="540385" rtl="0" algn="l">
              <a:lnSpc>
                <a:spcPct val="100000"/>
              </a:lnSpc>
              <a:spcBef>
                <a:spcPts val="700"/>
              </a:spcBef>
              <a:spcAft>
                <a:spcPts val="0"/>
              </a:spcAft>
              <a:buClr>
                <a:srgbClr val="008CAA"/>
              </a:buClr>
              <a:buSzPts val="1400"/>
              <a:buFont typeface="Noto Sans Symbols"/>
              <a:buChar char="●"/>
            </a:pPr>
            <a:r>
              <a:rPr b="0" i="0" lang="en-GB" sz="1400" u="none">
                <a:solidFill>
                  <a:srgbClr val="333333"/>
                </a:solidFill>
                <a:latin typeface="Calibri"/>
                <a:ea typeface="Calibri"/>
                <a:cs typeface="Calibri"/>
                <a:sym typeface="Calibri"/>
              </a:rPr>
              <a:t>Verifique a informação com os membros da comunidade, que são fontes de conhecimentos importantes. </a:t>
            </a:r>
            <a:endParaRPr sz="1400">
              <a:solidFill>
                <a:srgbClr val="333333"/>
              </a:solidFill>
              <a:latin typeface="Calibri"/>
              <a:ea typeface="Calibri"/>
              <a:cs typeface="Calibri"/>
              <a:sym typeface="Calibri"/>
            </a:endParaRPr>
          </a:p>
          <a:p>
            <a:pPr indent="0" lvl="0" marL="0" rtl="0" algn="l">
              <a:lnSpc>
                <a:spcPct val="100000"/>
              </a:lnSpc>
              <a:spcBef>
                <a:spcPts val="700"/>
              </a:spcBef>
              <a:spcAft>
                <a:spcPts val="0"/>
              </a:spcAft>
              <a:buSzPts val="1100"/>
              <a:buNone/>
            </a:pPr>
            <a:r>
              <a:t/>
            </a:r>
            <a:endParaRPr sz="1400">
              <a:solidFill>
                <a:srgbClr val="333333"/>
              </a:solidFill>
              <a:latin typeface="Calibri"/>
              <a:ea typeface="Calibri"/>
              <a:cs typeface="Calibri"/>
              <a:sym typeface="Calibri"/>
            </a:endParaRPr>
          </a:p>
          <a:p>
            <a:pPr indent="-358775" lvl="0" marL="540385" rtl="0" algn="l">
              <a:lnSpc>
                <a:spcPct val="100000"/>
              </a:lnSpc>
              <a:spcBef>
                <a:spcPts val="1100"/>
              </a:spcBef>
              <a:spcAft>
                <a:spcPts val="0"/>
              </a:spcAft>
              <a:buClr>
                <a:srgbClr val="008CAA"/>
              </a:buClr>
              <a:buSzPts val="1400"/>
              <a:buFont typeface="Noto Sans Symbols"/>
              <a:buChar char="●"/>
            </a:pPr>
            <a:r>
              <a:rPr b="0" i="0" lang="en-GB" sz="1400" u="none">
                <a:solidFill>
                  <a:srgbClr val="333333"/>
                </a:solidFill>
                <a:latin typeface="Calibri"/>
                <a:ea typeface="Calibri"/>
                <a:cs typeface="Calibri"/>
                <a:sym typeface="Calibri"/>
              </a:rPr>
              <a:t>Os investigadores de campo têm de ter antecipadamente um conhecimento aprofundado da questão em causa, dos problemas envolvidos e da manipulação envolvida em casos de corrupção.</a:t>
            </a:r>
            <a:endParaRPr sz="1400">
              <a:solidFill>
                <a:srgbClr val="333333"/>
              </a:solidFill>
              <a:latin typeface="Calibri"/>
              <a:ea typeface="Calibri"/>
              <a:cs typeface="Calibri"/>
              <a:sym typeface="Calibri"/>
            </a:endParaRPr>
          </a:p>
          <a:p>
            <a:pPr indent="0" lvl="0" marL="0" rtl="0" algn="just">
              <a:lnSpc>
                <a:spcPct val="100000"/>
              </a:lnSpc>
              <a:spcBef>
                <a:spcPts val="1100"/>
              </a:spcBef>
              <a:spcAft>
                <a:spcPts val="0"/>
              </a:spcAft>
              <a:buSzPts val="1100"/>
              <a:buNone/>
            </a:pPr>
            <a:r>
              <a:rPr b="1" i="0" lang="en-GB" sz="1400" u="none">
                <a:solidFill>
                  <a:srgbClr val="008CAA"/>
                </a:solidFill>
                <a:latin typeface="Calibri"/>
                <a:ea typeface="Calibri"/>
                <a:cs typeface="Calibri"/>
                <a:sym typeface="Calibri"/>
              </a:rPr>
              <a:t>Etapa 6: </a:t>
            </a:r>
            <a:r>
              <a:rPr b="1" i="0" lang="en-GB" sz="1400" u="none">
                <a:solidFill>
                  <a:srgbClr val="333333"/>
                </a:solidFill>
                <a:latin typeface="Calibri"/>
                <a:ea typeface="Calibri"/>
                <a:cs typeface="Calibri"/>
                <a:sym typeface="Calibri"/>
              </a:rPr>
              <a:t>Auditoria da informação</a:t>
            </a:r>
            <a:endParaRPr b="1" sz="1400">
              <a:solidFill>
                <a:srgbClr val="333333"/>
              </a:solidFill>
              <a:latin typeface="Calibri"/>
              <a:ea typeface="Calibri"/>
              <a:cs typeface="Calibri"/>
              <a:sym typeface="Calibri"/>
            </a:endParaRPr>
          </a:p>
          <a:p>
            <a:pPr indent="0" lvl="0" marL="0" rtl="0" algn="l">
              <a:lnSpc>
                <a:spcPct val="100000"/>
              </a:lnSpc>
              <a:spcBef>
                <a:spcPts val="1100"/>
              </a:spcBef>
              <a:spcAft>
                <a:spcPts val="0"/>
              </a:spcAft>
              <a:buSzPts val="1100"/>
              <a:buNone/>
            </a:pPr>
            <a:r>
              <a:rPr b="0" i="0" lang="en-GB" sz="1400" u="none">
                <a:solidFill>
                  <a:srgbClr val="333333"/>
                </a:solidFill>
                <a:latin typeface="Calibri"/>
                <a:ea typeface="Calibri"/>
                <a:cs typeface="Calibri"/>
                <a:sym typeface="Calibri"/>
              </a:rPr>
              <a:t>Esta etapa envolve facilitar uma auditoria da informação para resolver situações danosas. </a:t>
            </a:r>
            <a:endParaRPr sz="1400">
              <a:solidFill>
                <a:srgbClr val="333333"/>
              </a:solidFill>
              <a:latin typeface="Calibri"/>
              <a:ea typeface="Calibri"/>
              <a:cs typeface="Calibri"/>
              <a:sym typeface="Calibri"/>
            </a:endParaRPr>
          </a:p>
          <a:p>
            <a:pPr indent="0" lvl="0" marL="0" rtl="0" algn="l">
              <a:lnSpc>
                <a:spcPct val="100000"/>
              </a:lnSpc>
              <a:spcBef>
                <a:spcPts val="1400"/>
              </a:spcBef>
              <a:spcAft>
                <a:spcPts val="0"/>
              </a:spcAft>
              <a:buSzPts val="1100"/>
              <a:buNone/>
            </a:pPr>
            <a:r>
              <a:rPr b="0" i="0" lang="en-GB" sz="1400" u="none">
                <a:solidFill>
                  <a:srgbClr val="333333"/>
                </a:solidFill>
                <a:latin typeface="Calibri"/>
                <a:ea typeface="Calibri"/>
                <a:cs typeface="Calibri"/>
                <a:sym typeface="Calibri"/>
              </a:rPr>
              <a:t>Uma vez adquiridas provas da ocorrência de corrupção, são feitas tentativas para resolver o problema e dar solução às queixas das pessoas. Duas opções possíveis são:</a:t>
            </a:r>
            <a:endParaRPr sz="1400">
              <a:solidFill>
                <a:srgbClr val="333333"/>
              </a:solidFill>
              <a:latin typeface="Calibri"/>
              <a:ea typeface="Calibri"/>
              <a:cs typeface="Calibri"/>
              <a:sym typeface="Calibri"/>
            </a:endParaRPr>
          </a:p>
          <a:p>
            <a:pPr indent="-270510" lvl="0" marL="270510" rtl="0" algn="l">
              <a:lnSpc>
                <a:spcPct val="100000"/>
              </a:lnSpc>
              <a:spcBef>
                <a:spcPts val="1400"/>
              </a:spcBef>
              <a:spcAft>
                <a:spcPts val="0"/>
              </a:spcAft>
              <a:buClr>
                <a:srgbClr val="008CAA"/>
              </a:buClr>
              <a:buSzPts val="1400"/>
              <a:buFont typeface="Calibri"/>
              <a:buAutoNum type="arabicPeriod"/>
            </a:pPr>
            <a:r>
              <a:rPr b="0" i="0" lang="en-GB" sz="1400" u="none">
                <a:solidFill>
                  <a:srgbClr val="333333"/>
                </a:solidFill>
                <a:latin typeface="Calibri"/>
                <a:ea typeface="Calibri"/>
                <a:cs typeface="Calibri"/>
                <a:sym typeface="Calibri"/>
              </a:rPr>
              <a:t>Abordar os mecanismos institucionais existentes para a resolução de queixas, com cópias dos documentos relevantes. </a:t>
            </a:r>
            <a:endParaRPr sz="1400">
              <a:solidFill>
                <a:srgbClr val="333333"/>
              </a:solidFill>
              <a:latin typeface="Calibri"/>
              <a:ea typeface="Calibri"/>
              <a:cs typeface="Calibri"/>
              <a:sym typeface="Calibri"/>
            </a:endParaRPr>
          </a:p>
          <a:p>
            <a:pPr indent="-317500" lvl="0" marL="457200" rtl="0" algn="l">
              <a:lnSpc>
                <a:spcPct val="100000"/>
              </a:lnSpc>
              <a:spcBef>
                <a:spcPts val="700"/>
              </a:spcBef>
              <a:spcAft>
                <a:spcPts val="0"/>
              </a:spcAft>
              <a:buClr>
                <a:srgbClr val="008CAA"/>
              </a:buClr>
              <a:buSzPts val="1400"/>
              <a:buFont typeface="Calibri"/>
              <a:buAutoNum type="arabicPeriod"/>
            </a:pPr>
            <a:r>
              <a:rPr b="0" i="0" lang="en-GB" sz="1400" u="none">
                <a:solidFill>
                  <a:srgbClr val="333333"/>
                </a:solidFill>
                <a:latin typeface="Calibri"/>
                <a:ea typeface="Calibri"/>
                <a:cs typeface="Calibri"/>
                <a:sym typeface="Calibri"/>
              </a:rPr>
              <a:t>Os cidadãos podem contactar os fóruns disponibilizados pela legislação para que facilitem este tipo de auditoria. </a:t>
            </a:r>
            <a:endParaRPr sz="1400">
              <a:solidFill>
                <a:srgbClr val="333333"/>
              </a:solidFill>
              <a:latin typeface="Calibri"/>
              <a:ea typeface="Calibri"/>
              <a:cs typeface="Calibri"/>
              <a:sym typeface="Calibri"/>
            </a:endParaRPr>
          </a:p>
          <a:p>
            <a:pPr indent="0" lvl="0" marL="0" rtl="0" algn="just">
              <a:lnSpc>
                <a:spcPct val="100000"/>
              </a:lnSpc>
              <a:spcBef>
                <a:spcPts val="1100"/>
              </a:spcBef>
              <a:spcAft>
                <a:spcPts val="0"/>
              </a:spcAft>
              <a:buSzPts val="1100"/>
              <a:buNone/>
            </a:pPr>
            <a:r>
              <a:rPr b="1" i="0" lang="en-GB" sz="1400" u="none">
                <a:solidFill>
                  <a:srgbClr val="008CAA"/>
                </a:solidFill>
                <a:latin typeface="Calibri"/>
                <a:ea typeface="Calibri"/>
                <a:cs typeface="Calibri"/>
                <a:sym typeface="Calibri"/>
              </a:rPr>
              <a:t>Etapa 7: </a:t>
            </a:r>
            <a:r>
              <a:rPr b="1" i="0" lang="en-GB" sz="1400" u="none">
                <a:solidFill>
                  <a:srgbClr val="333333"/>
                </a:solidFill>
                <a:latin typeface="Calibri"/>
                <a:ea typeface="Calibri"/>
                <a:cs typeface="Calibri"/>
                <a:sym typeface="Calibri"/>
              </a:rPr>
              <a:t>Audiência pública</a:t>
            </a:r>
            <a:endParaRPr b="1" sz="1400">
              <a:solidFill>
                <a:srgbClr val="333333"/>
              </a:solidFill>
              <a:latin typeface="Calibri"/>
              <a:ea typeface="Calibri"/>
              <a:cs typeface="Calibri"/>
              <a:sym typeface="Calibri"/>
            </a:endParaRPr>
          </a:p>
          <a:p>
            <a:pPr indent="0" lvl="0" marL="0" rtl="0" algn="l">
              <a:lnSpc>
                <a:spcPct val="100000"/>
              </a:lnSpc>
              <a:spcBef>
                <a:spcPts val="1100"/>
              </a:spcBef>
              <a:spcAft>
                <a:spcPts val="0"/>
              </a:spcAft>
              <a:buSzPts val="1100"/>
              <a:buNone/>
            </a:pPr>
            <a:r>
              <a:rPr b="0" i="0" lang="en-GB" sz="1400" u="none">
                <a:solidFill>
                  <a:srgbClr val="333333"/>
                </a:solidFill>
                <a:latin typeface="Calibri"/>
                <a:ea typeface="Calibri"/>
                <a:cs typeface="Calibri"/>
                <a:sym typeface="Calibri"/>
              </a:rPr>
              <a:t>Esta é a etapa mais importante da auditoria social, porque é quando o escrutínio colectivo tem realmente lugar. É o ponto culminante do processo de auditoria social. </a:t>
            </a:r>
            <a:endParaRPr sz="1400">
              <a:solidFill>
                <a:srgbClr val="333333"/>
              </a:solidFill>
              <a:latin typeface="Calibri"/>
              <a:ea typeface="Calibri"/>
              <a:cs typeface="Calibri"/>
              <a:sym typeface="Calibri"/>
            </a:endParaRPr>
          </a:p>
          <a:p>
            <a:pPr indent="-228600" lvl="0" marL="228600" rtl="0" algn="l">
              <a:lnSpc>
                <a:spcPct val="100000"/>
              </a:lnSpc>
              <a:spcBef>
                <a:spcPts val="1400"/>
              </a:spcBef>
              <a:spcAft>
                <a:spcPts val="0"/>
              </a:spcAft>
              <a:buClr>
                <a:srgbClr val="008CAA"/>
              </a:buClr>
              <a:buSzPts val="1400"/>
              <a:buFont typeface="Noto Sans Symbols"/>
              <a:buChar char="●"/>
            </a:pPr>
            <a:r>
              <a:rPr b="0" i="0" lang="en-GB" sz="1400" u="none">
                <a:solidFill>
                  <a:srgbClr val="333333"/>
                </a:solidFill>
                <a:latin typeface="Calibri"/>
                <a:ea typeface="Calibri"/>
                <a:cs typeface="Calibri"/>
                <a:sym typeface="Calibri"/>
              </a:rPr>
              <a:t>A audiência pública necessita de u</a:t>
            </a:r>
            <a:r>
              <a:rPr lang="en-GB" sz="1400">
                <a:solidFill>
                  <a:srgbClr val="333333"/>
                </a:solidFill>
                <a:latin typeface="Calibri"/>
                <a:ea typeface="Calibri"/>
                <a:cs typeface="Calibri"/>
                <a:sym typeface="Calibri"/>
              </a:rPr>
              <a:t>m(a) facilitador(a) neutro(a) para liderar a discussão</a:t>
            </a:r>
            <a:r>
              <a:rPr b="0" i="0" lang="en-GB" sz="1400" u="none">
                <a:solidFill>
                  <a:srgbClr val="333333"/>
                </a:solidFill>
                <a:latin typeface="Calibri"/>
                <a:ea typeface="Calibri"/>
                <a:cs typeface="Calibri"/>
                <a:sym typeface="Calibri"/>
              </a:rPr>
              <a:t>.</a:t>
            </a:r>
            <a:endParaRPr sz="1400">
              <a:solidFill>
                <a:srgbClr val="333333"/>
              </a:solidFill>
              <a:latin typeface="Calibri"/>
              <a:ea typeface="Calibri"/>
              <a:cs typeface="Calibri"/>
              <a:sym typeface="Calibri"/>
            </a:endParaRPr>
          </a:p>
          <a:p>
            <a:pPr indent="-228600" lvl="0" marL="228600" rtl="0" algn="l">
              <a:lnSpc>
                <a:spcPct val="100000"/>
              </a:lnSpc>
              <a:spcBef>
                <a:spcPts val="700"/>
              </a:spcBef>
              <a:spcAft>
                <a:spcPts val="0"/>
              </a:spcAft>
              <a:buClr>
                <a:srgbClr val="008CAA"/>
              </a:buClr>
              <a:buSzPts val="1400"/>
              <a:buFont typeface="Noto Sans Symbols"/>
              <a:buChar char="●"/>
            </a:pPr>
            <a:r>
              <a:rPr b="0" i="0" lang="en-GB" sz="1400" u="none">
                <a:solidFill>
                  <a:srgbClr val="333333"/>
                </a:solidFill>
                <a:latin typeface="Calibri"/>
                <a:ea typeface="Calibri"/>
                <a:cs typeface="Calibri"/>
                <a:sym typeface="Calibri"/>
              </a:rPr>
              <a:t>O objectivo não é envergonhar publicamente as pessoas, mas sim promover a qualidade da prestação do serviço.</a:t>
            </a:r>
            <a:endParaRPr sz="1400">
              <a:solidFill>
                <a:srgbClr val="333333"/>
              </a:solidFill>
              <a:latin typeface="Calibri"/>
              <a:ea typeface="Calibri"/>
              <a:cs typeface="Calibri"/>
              <a:sym typeface="Calibri"/>
            </a:endParaRPr>
          </a:p>
          <a:p>
            <a:pPr indent="0" lvl="0" marL="0" rtl="0" algn="l">
              <a:lnSpc>
                <a:spcPct val="100000"/>
              </a:lnSpc>
              <a:spcBef>
                <a:spcPts val="700"/>
              </a:spcBef>
              <a:spcAft>
                <a:spcPts val="0"/>
              </a:spcAft>
              <a:buSzPts val="1100"/>
              <a:buNone/>
            </a:pPr>
            <a:r>
              <a:t/>
            </a:r>
            <a:endParaRPr sz="1400">
              <a:solidFill>
                <a:srgbClr val="333333"/>
              </a:solidFill>
              <a:latin typeface="Calibri"/>
              <a:ea typeface="Calibri"/>
              <a:cs typeface="Calibri"/>
              <a:sym typeface="Calibri"/>
            </a:endParaRPr>
          </a:p>
          <a:p>
            <a:pPr indent="-228600" lvl="0" marL="228600" rtl="0" algn="l">
              <a:lnSpc>
                <a:spcPct val="100000"/>
              </a:lnSpc>
              <a:spcBef>
                <a:spcPts val="1100"/>
              </a:spcBef>
              <a:spcAft>
                <a:spcPts val="0"/>
              </a:spcAft>
              <a:buClr>
                <a:srgbClr val="008CAA"/>
              </a:buClr>
              <a:buSzPts val="1400"/>
              <a:buFont typeface="Noto Sans Symbols"/>
              <a:buChar char="●"/>
            </a:pPr>
            <a:r>
              <a:rPr b="0" i="0" lang="en-GB" sz="1400" u="none">
                <a:solidFill>
                  <a:srgbClr val="333333"/>
                </a:solidFill>
                <a:latin typeface="Calibri"/>
                <a:ea typeface="Calibri"/>
                <a:cs typeface="Calibri"/>
                <a:sym typeface="Calibri"/>
              </a:rPr>
              <a:t>Os participantes ou a equipa da auditoria social apresentam as suas conclusões às autoridades locais e à comunidade em geral. Estas audiências públicas permitem à comunidade falar das suas experiências do programa/serviço que está a ser auditado. </a:t>
            </a:r>
            <a:endParaRPr sz="1400">
              <a:solidFill>
                <a:srgbClr val="333333"/>
              </a:solidFill>
              <a:latin typeface="Calibri"/>
              <a:ea typeface="Calibri"/>
              <a:cs typeface="Calibri"/>
              <a:sym typeface="Calibri"/>
            </a:endParaRPr>
          </a:p>
          <a:p>
            <a:pPr indent="-228600" lvl="0" marL="228600" rtl="0" algn="l">
              <a:lnSpc>
                <a:spcPct val="100000"/>
              </a:lnSpc>
              <a:spcBef>
                <a:spcPts val="700"/>
              </a:spcBef>
              <a:spcAft>
                <a:spcPts val="0"/>
              </a:spcAft>
              <a:buClr>
                <a:srgbClr val="008CAA"/>
              </a:buClr>
              <a:buSzPts val="1400"/>
              <a:buFont typeface="Noto Sans Symbols"/>
              <a:buChar char="●"/>
            </a:pPr>
            <a:r>
              <a:rPr b="0" i="0" lang="en-GB" sz="1400" u="none">
                <a:solidFill>
                  <a:srgbClr val="333333"/>
                </a:solidFill>
                <a:latin typeface="Calibri"/>
                <a:ea typeface="Calibri"/>
                <a:cs typeface="Calibri"/>
                <a:sym typeface="Calibri"/>
              </a:rPr>
              <a:t>As autoridades locais têm oportunidade de ouvir as conclusões da comunidade para determinar onde existem oportunidades para melhoramento.</a:t>
            </a:r>
            <a:endParaRPr sz="1400">
              <a:solidFill>
                <a:srgbClr val="333333"/>
              </a:solidFill>
              <a:latin typeface="Calibri"/>
              <a:ea typeface="Calibri"/>
              <a:cs typeface="Calibri"/>
              <a:sym typeface="Calibri"/>
            </a:endParaRPr>
          </a:p>
          <a:p>
            <a:pPr indent="-228600" lvl="0" marL="228600" rtl="0" algn="l">
              <a:lnSpc>
                <a:spcPct val="100000"/>
              </a:lnSpc>
              <a:spcBef>
                <a:spcPts val="700"/>
              </a:spcBef>
              <a:spcAft>
                <a:spcPts val="0"/>
              </a:spcAft>
              <a:buClr>
                <a:srgbClr val="008CAA"/>
              </a:buClr>
              <a:buSzPts val="1400"/>
              <a:buFont typeface="Noto Sans Symbols"/>
              <a:buChar char="●"/>
            </a:pPr>
            <a:r>
              <a:rPr b="0" i="0" lang="en-GB" sz="1400" u="none">
                <a:solidFill>
                  <a:srgbClr val="333333"/>
                </a:solidFill>
                <a:latin typeface="Calibri"/>
                <a:ea typeface="Calibri"/>
                <a:cs typeface="Calibri"/>
                <a:sym typeface="Calibri"/>
              </a:rPr>
              <a:t>São criados planos de acção com prazos para remediar os problemas identificados.</a:t>
            </a:r>
            <a:endParaRPr sz="1400">
              <a:solidFill>
                <a:srgbClr val="333333"/>
              </a:solidFill>
              <a:latin typeface="Calibri"/>
              <a:ea typeface="Calibri"/>
              <a:cs typeface="Calibri"/>
              <a:sym typeface="Calibri"/>
            </a:endParaRPr>
          </a:p>
          <a:p>
            <a:pPr indent="0" lvl="0" marL="0" rtl="0" algn="l">
              <a:lnSpc>
                <a:spcPct val="100000"/>
              </a:lnSpc>
              <a:spcBef>
                <a:spcPts val="1400"/>
              </a:spcBef>
              <a:spcAft>
                <a:spcPts val="1100"/>
              </a:spcAft>
              <a:buSzPts val="1100"/>
              <a:buNone/>
            </a:pPr>
            <a:r>
              <a:t/>
            </a:r>
            <a:endParaRPr sz="1400">
              <a:solidFill>
                <a:srgbClr val="333333"/>
              </a:solidFill>
              <a:latin typeface="Calibri"/>
              <a:ea typeface="Calibri"/>
              <a:cs typeface="Calibri"/>
              <a:sym typeface="Calibri"/>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p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5" name="Google Shape;765;p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p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1" name="Google Shape;771;p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7" name="Google Shape;777;p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p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4" name="Google Shape;784;p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u="none"/>
              <a:t>Perguntar aos participantes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u="none"/>
              <a:t>Nota para facilitadores: </a:t>
            </a:r>
            <a:r>
              <a:rPr b="1" i="0" lang="en-GB" u="none">
                <a:solidFill>
                  <a:schemeClr val="dk1"/>
                </a:solidFill>
              </a:rPr>
              <a:t>Exercício</a:t>
            </a:r>
            <a:endParaRPr b="1">
              <a:solidFill>
                <a:schemeClr val="dk1"/>
              </a:solidFill>
            </a:endParaRPr>
          </a:p>
          <a:p>
            <a:pPr indent="0" lvl="0" marL="0" rtl="0" algn="l">
              <a:lnSpc>
                <a:spcPct val="100000"/>
              </a:lnSpc>
              <a:spcBef>
                <a:spcPts val="0"/>
              </a:spcBef>
              <a:spcAft>
                <a:spcPts val="0"/>
              </a:spcAft>
              <a:buSzPts val="1100"/>
              <a:buNone/>
            </a:pPr>
            <a:r>
              <a:rPr b="1" i="0" lang="en-GB" u="none">
                <a:solidFill>
                  <a:schemeClr val="dk1"/>
                </a:solidFill>
              </a:rPr>
              <a:t>Necessitará de: </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b="1" i="0" lang="en-GB" u="none">
                <a:solidFill>
                  <a:schemeClr val="dk1"/>
                </a:solidFill>
              </a:rPr>
              <a:t>Um espaço aberto </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b="1" i="0" lang="en-GB" u="none">
                <a:solidFill>
                  <a:schemeClr val="dk1"/>
                </a:solidFill>
              </a:rPr>
              <a:t>3 folhas de papel com os nomes das fases do ciclo de desenvolvimento</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b="1" i="0" lang="en-GB" u="none">
                <a:solidFill>
                  <a:schemeClr val="dk1"/>
                </a:solidFill>
              </a:rPr>
              <a:t>Folhas de papel com o nome de cada uma das </a:t>
            </a:r>
            <a:r>
              <a:rPr b="1" i="0" lang="en-GB" u="none">
                <a:solidFill>
                  <a:schemeClr val="dk1"/>
                </a:solidFill>
                <a:extLst>
                  <a:ext uri="http://customooxmlschemas.google.com/">
                    <go:slidesCustomData xmlns:go="http://customooxmlschemas.google.com/" textRoundtripDataId="8"/>
                  </a:ext>
                </a:extLst>
              </a:rPr>
              <a:t>ferramentas</a:t>
            </a:r>
            <a:r>
              <a:rPr b="0" i="0" lang="en-GB" u="none">
                <a:solidFill>
                  <a:schemeClr val="dk1"/>
                </a:solidFill>
              </a:rPr>
              <a:t> </a:t>
            </a:r>
            <a:r>
              <a:rPr b="1" i="0" lang="en-GB" u="none">
                <a:solidFill>
                  <a:schemeClr val="dk1"/>
                </a:solidFill>
              </a:rPr>
              <a:t>de responsabilização social impresso/escrito </a:t>
            </a:r>
            <a:r>
              <a:rPr b="1" i="0" lang="en-GB" u="none">
                <a:solidFill>
                  <a:schemeClr val="dk1"/>
                </a:solidFill>
              </a:rPr>
              <a:t>(um conjunto completo de ferramentas/folhas para cada grupo) </a:t>
            </a:r>
            <a:endParaRPr b="1">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b="1" i="0" lang="en-GB" u="none">
                <a:solidFill>
                  <a:schemeClr val="dk1"/>
                </a:solidFill>
              </a:rPr>
              <a:t>Condução do exercício: </a:t>
            </a:r>
            <a:r>
              <a:rPr b="0" i="0" lang="en-GB" u="none">
                <a:solidFill>
                  <a:schemeClr val="dk1"/>
                </a:solidFill>
              </a:rPr>
              <a:t>Imprima ou escreva os nomes das fases do ciclo de desenvolvimento nas folhas de papel (um nome em cada folha)</a:t>
            </a:r>
            <a:r>
              <a:rPr lang="en-GB">
                <a:solidFill>
                  <a:schemeClr val="dk1"/>
                </a:solidFill>
              </a:rPr>
              <a:t>.</a:t>
            </a:r>
            <a:r>
              <a:rPr b="0" i="0" lang="en-GB" u="none">
                <a:solidFill>
                  <a:schemeClr val="dk1"/>
                </a:solidFill>
              </a:rPr>
              <a:t> Faça o mesmo para as ferramentas de responsabilização social, de modo a que haja um conjunto completo de ferramentas/</a:t>
            </a:r>
            <a:r>
              <a:rPr lang="en-GB">
                <a:solidFill>
                  <a:schemeClr val="dk1"/>
                </a:solidFill>
              </a:rPr>
              <a:t>fases </a:t>
            </a:r>
            <a:r>
              <a:rPr b="0" i="0" lang="en-GB" u="none">
                <a:solidFill>
                  <a:schemeClr val="dk1"/>
                </a:solidFill>
              </a:rPr>
              <a:t>para cada grupo. Usando um espaço aberto, coloque as folhas de papel com as fases do ciclo de desenvolvimento em diferentes partes da sala/área. Distribua os participantes em grupos e dê a cada grupo um conjunto completo de folhas com os nomes das ferramentas. Os grupos devem então colocar cada ferramenta na fase de desenvolvimento em que pensam que a ferramenta deve ser usada no mais curto espaço de tempo possível.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b="0" i="0" lang="en-GB" u="none">
                <a:solidFill>
                  <a:schemeClr val="dk1"/>
                </a:solidFill>
              </a:rPr>
              <a:t>Quando todos os grupos tiverem concluído a tarefa, peça-lhes que digam, um de cada vez, por que razão colocaram as ferramentas nessas fases.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0" i="0" lang="en-GB" sz="1400" u="none">
                <a:solidFill>
                  <a:srgbClr val="333333"/>
                </a:solidFill>
                <a:latin typeface="Calibri"/>
                <a:ea typeface="Calibri"/>
                <a:cs typeface="Calibri"/>
                <a:sym typeface="Calibri"/>
              </a:rPr>
              <a:t>Consulte o </a:t>
            </a:r>
            <a:r>
              <a:rPr b="0" i="0" lang="en-GB" sz="1400" u="sng">
                <a:solidFill>
                  <a:srgbClr val="007D98"/>
                </a:solidFill>
                <a:latin typeface="Calibri"/>
                <a:ea typeface="Calibri"/>
                <a:cs typeface="Calibri"/>
                <a:sym typeface="Calibri"/>
                <a:hlinkClick r:id="rId2">
                  <a:extLst>
                    <a:ext uri="{A12FA001-AC4F-418D-AE19-62706E023703}">
                      <ahyp:hlinkClr val="tx"/>
                    </a:ext>
                  </a:extLst>
                </a:hlinkClick>
              </a:rPr>
              <a:t>CIVICUS Participatory Governance Toolkit</a:t>
            </a:r>
            <a:r>
              <a:rPr b="0" i="0" lang="en-GB" sz="1400" u="none">
                <a:solidFill>
                  <a:srgbClr val="333333"/>
                </a:solidFill>
                <a:latin typeface="Calibri"/>
                <a:ea typeface="Calibri"/>
                <a:cs typeface="Calibri"/>
                <a:sym typeface="Calibri"/>
              </a:rPr>
              <a:t> para uma leitura mais aprofundada.</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GB" u="none"/>
              <a:t>Pode não levar directamente ao envolvimento da comunidade na implementação concreta, monitorização ou avaliação das acções. Mesmo que existam enquadramentos jurídicos favoráveis, poderá não haver o ambiente certo para este envolvimento. Por exemplo, poderá não existir uma cultura que incentive a interacção entre os cidadãos e o governo, ou uma comunidade informada e empenhada, ou apoio político.</a:t>
            </a:r>
            <a:endParaRPr/>
          </a:p>
          <a:p>
            <a:pPr indent="-298450" lvl="0" marL="457200" rtl="0" algn="l">
              <a:lnSpc>
                <a:spcPct val="100000"/>
              </a:lnSpc>
              <a:spcBef>
                <a:spcPts val="0"/>
              </a:spcBef>
              <a:spcAft>
                <a:spcPts val="0"/>
              </a:spcAft>
              <a:buSzPts val="1100"/>
              <a:buChar char="●"/>
            </a:pPr>
            <a:r>
              <a:rPr b="0" i="0" lang="en-GB" u="none"/>
              <a:t>O processo pode ser dominado por grupos com privilégios específicos na comunidade ou por outras pessoas e organizações poderosas que procurem promover os seus próprios interesses, manipulando o processo.</a:t>
            </a:r>
            <a:endParaRPr/>
          </a:p>
          <a:p>
            <a:pPr indent="-298450" lvl="0" marL="457200" rtl="0" algn="l">
              <a:lnSpc>
                <a:spcPct val="100000"/>
              </a:lnSpc>
              <a:spcBef>
                <a:spcPts val="0"/>
              </a:spcBef>
              <a:spcAft>
                <a:spcPts val="0"/>
              </a:spcAft>
              <a:buSzPts val="1100"/>
              <a:buChar char="●"/>
            </a:pPr>
            <a:r>
              <a:rPr b="0" i="0" lang="en-GB" u="none"/>
              <a:t>São necessários tempo e recursos para incluir diferentes partes interessadas com interesses diversos. </a:t>
            </a:r>
            <a:endParaRPr/>
          </a:p>
          <a:p>
            <a:pPr indent="-298450" lvl="0" marL="457200" rtl="0" algn="l">
              <a:lnSpc>
                <a:spcPct val="100000"/>
              </a:lnSpc>
              <a:spcBef>
                <a:spcPts val="0"/>
              </a:spcBef>
              <a:spcAft>
                <a:spcPts val="0"/>
              </a:spcAft>
              <a:buSzPts val="1100"/>
              <a:buChar char="●"/>
            </a:pPr>
            <a:r>
              <a:rPr b="0" i="0" lang="en-GB" u="none"/>
              <a:t>Aumenta as expectativas. Pedir o contributo de múltiplas partes interessadas para o processo de elaboração e planeamento de políticas irá provavelmente aumentar as respectivas expectativas de que as suas opiniões sejam tidas em conta; isto nem sempre é possível e estas limitações necessitam de ser claramente explicadas desde o início.</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u="none"/>
              <a:t>Nota para facilitadores: Crie os grupos com base no processo TIC usado pelos participantes. Se usam todos um mesmo processo, cheguem a acordo sobre quais são as fases do processo TIC antes de distribuir as pessoas pelos grupos, para determinar como irão abordar o processo de planeamento e como irão decidir quais as questões em que querem centrar-se como igreja e comunidade.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u="none"/>
              <a:t>Nota para </a:t>
            </a:r>
            <a:r>
              <a:rPr lang="en-GB"/>
              <a:t>facilitadores</a:t>
            </a:r>
            <a:r>
              <a:rPr b="0" i="0" lang="en-GB" u="none"/>
              <a:t>: Conclua o exercício recordando aos participantes </a:t>
            </a:r>
            <a:r>
              <a:rPr b="0" i="0" lang="en-GB" u="none">
                <a:extLst>
                  <a:ext uri="http://customooxmlschemas.google.com/">
                    <go:slidesCustomData xmlns:go="http://customooxmlschemas.google.com/" textRoundtripDataId="18"/>
                  </a:ext>
                </a:extLst>
              </a:rPr>
              <a:t>como funcionam os processos participativos </a:t>
            </a:r>
            <a:r>
              <a:rPr b="0" i="0" lang="en-GB" u="none">
                <a:extLst>
                  <a:ext uri="http://customooxmlschemas.google.com/">
                    <go:slidesCustomData xmlns:go="http://customooxmlschemas.google.com/" textRoundtripDataId="19"/>
                  </a:ext>
                </a:extLst>
              </a:rPr>
              <a:t>TIC</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u="none"/>
              <a:t>Nota para </a:t>
            </a:r>
            <a:r>
              <a:rPr lang="en-GB"/>
              <a:t>facilitadores</a:t>
            </a:r>
            <a:r>
              <a:rPr b="0" i="0" lang="en-GB" u="none"/>
              <a:t>: Utilizando a informação recolhida no exercício do processo TIC dos slides 27/28</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0" i="0" lang="en-GB" u="none">
                <a:extLst>
                  <a:ext uri="http://customooxmlschemas.google.com/">
                    <go:slidesCustomData xmlns:go="http://customooxmlschemas.google.com/" textRoundtripDataId="20"/>
                  </a:ext>
                </a:extLst>
              </a:rPr>
              <a:t>Alguns pontos</a:t>
            </a:r>
            <a:r>
              <a:rPr b="0" i="0" lang="en-GB" u="none"/>
              <a:t> a considerar ao completar a 3.ª etapa:</a:t>
            </a:r>
            <a:endParaRPr/>
          </a:p>
          <a:p>
            <a:pPr indent="0" lvl="0" marL="0" rtl="0" algn="l">
              <a:lnSpc>
                <a:spcPct val="100000"/>
              </a:lnSpc>
              <a:spcBef>
                <a:spcPts val="0"/>
              </a:spcBef>
              <a:spcAft>
                <a:spcPts val="0"/>
              </a:spcAft>
              <a:buSzPts val="1100"/>
              <a:buNone/>
            </a:pPr>
            <a:r>
              <a:rPr b="1" i="0" lang="en-GB" u="none"/>
              <a:t>a. Fazer uma investigação de base: </a:t>
            </a:r>
            <a:r>
              <a:rPr b="0" i="0" lang="en-GB" u="none"/>
              <a:t>Ver que leis e políticas existem no país relativas à participação dos cidadãos nos processos de planeamento do governo.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i="0" lang="en-GB" u="none"/>
              <a:t>b. </a:t>
            </a:r>
            <a:r>
              <a:rPr b="1" lang="en-GB"/>
              <a:t>Estabelecer relações</a:t>
            </a:r>
            <a:r>
              <a:rPr b="1" i="0" lang="en-GB" u="none"/>
              <a:t>:</a:t>
            </a:r>
            <a:r>
              <a:rPr b="0" i="0" lang="en-GB" u="none"/>
              <a:t> É muito importante tentar estabelecer relações com pessoas no departamento governamental ou na autoridade local relevante, assim como com os líderes da comunidade.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i="0" lang="en-GB" u="none"/>
              <a:t>c. Chegar a acordo sobre as questões que necessitam de ser incluídas no plano e orçamento do governo:</a:t>
            </a:r>
            <a:r>
              <a:rPr b="0" i="0" lang="en-GB" u="none"/>
              <a:t> Isto baseia-se nas prioridades e recursos identificados durante o exercício TIC de identificação e priorização de problemas. Nem todas as questões serão incorporadas no plano do governo; algumas delas serão tratadas pela comunidade, usando os seus próprios recursos em conformidade com os princípios TIC.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i="0" lang="en-GB" u="none"/>
              <a:t>d. Recolher as informações de que necessita: </a:t>
            </a:r>
            <a:r>
              <a:rPr b="0" i="0" lang="en-GB" u="none"/>
              <a:t>Tente obter as directrizes da autoridade local referentes ao planeamento e à participação da comunidade, para ver se existe um enquadramento jurídico que apoie a participação dos cidadãos e para compreender quais as plataformas de planeamento do governo existentes (incluindo as datas mais importantes do processo de planeamento). Quando receber todos</a:t>
            </a:r>
            <a:r>
              <a:rPr b="0" i="0" lang="en-GB" u="none">
                <a:extLst>
                  <a:ext uri="http://customooxmlschemas.google.com/">
                    <go:slidesCustomData xmlns:go="http://customooxmlschemas.google.com/" textRoundtripDataId="21"/>
                  </a:ext>
                </a:extLst>
              </a:rPr>
              <a:t> os documento</a:t>
            </a:r>
            <a:r>
              <a:rPr b="0" i="0" lang="en-GB" u="none"/>
              <a:t>s, leia-os com atenção. Não se preocupe se tiver dúvidas sobre coisas que não compreende – pode pedir esclarecimentos às pessoas do gabinete ou autoridade que lhe deu a informação.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i="0" lang="en-GB" u="none"/>
              <a:t>e. Desenvolv</a:t>
            </a:r>
            <a:r>
              <a:rPr b="1" lang="en-GB"/>
              <a:t>er</a:t>
            </a:r>
            <a:r>
              <a:rPr b="1" i="0" lang="en-GB" u="none"/>
              <a:t> uma estratégia:</a:t>
            </a:r>
            <a:r>
              <a:rPr b="0" i="0" lang="en-GB" u="none"/>
              <a:t> Dependendo das respostas dadas na ferramenta de planeamento participativo, chegarão a acordo sobre como colaborar com o processo de planeamentro do governo para assegurar que as prioridades da comunidade constam dos planos e orçamentos finais do governo. Isto incluirá chegar a acordo sobre quem deverá fazer o quê.</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sz="1150" u="none">
                <a:solidFill>
                  <a:srgbClr val="333333"/>
                </a:solidFill>
                <a:highlight>
                  <a:srgbClr val="FFFFFF"/>
                </a:highlight>
                <a:extLst>
                  <a:ext uri="http://customooxmlschemas.google.com/">
                    <go:slidesCustomData xmlns:go="http://customooxmlschemas.google.com/" textRoundtripDataId="0"/>
                  </a:ext>
                </a:extLst>
              </a:rPr>
              <a:t>Foto:</a:t>
            </a:r>
            <a:r>
              <a:rPr b="0" i="0" lang="en-GB" sz="1150" u="none">
                <a:solidFill>
                  <a:srgbClr val="333333"/>
                </a:solidFill>
                <a:highlight>
                  <a:srgbClr val="FFFFFF"/>
                </a:highlight>
              </a:rPr>
              <a:t> Alex Baker/Tearfund </a:t>
            </a:r>
            <a:endParaRPr>
              <a:highlight>
                <a:srgbClr val="CFE2F3"/>
              </a:highlight>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u="none"/>
              <a:t>Nota para facilitadores: O teste do modelo pode ser feito usando dramatização, com dois (2) principais papéis - o grupo de facilitadores e o grupo da igreja e comunidade. Dependendo do número de participantes, cada grupo tem de ter entre 3 e 6 pessoas. Distribua cópias do modelo de planeamento participativo ao grupo de facilitadores e cópias do estudo de caso ao grupo da igreja e comunidade.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i="0" lang="en-GB" u="none"/>
              <a:t>Necessitará de: </a:t>
            </a:r>
            <a:endParaRPr b="1"/>
          </a:p>
          <a:p>
            <a:pPr indent="-298450" lvl="0" marL="457200" rtl="0" algn="l">
              <a:lnSpc>
                <a:spcPct val="100000"/>
              </a:lnSpc>
              <a:spcBef>
                <a:spcPts val="0"/>
              </a:spcBef>
              <a:spcAft>
                <a:spcPts val="0"/>
              </a:spcAft>
              <a:buSzPts val="1100"/>
              <a:buChar char="●"/>
            </a:pPr>
            <a:r>
              <a:rPr b="0" i="0" lang="en-GB" u="none"/>
              <a:t>Cópias do modelo impressas </a:t>
            </a:r>
            <a:endParaRPr/>
          </a:p>
          <a:p>
            <a:pPr indent="-298450" lvl="0" marL="457200" rtl="0" algn="l">
              <a:lnSpc>
                <a:spcPct val="100000"/>
              </a:lnSpc>
              <a:spcBef>
                <a:spcPts val="0"/>
              </a:spcBef>
              <a:spcAft>
                <a:spcPts val="0"/>
              </a:spcAft>
              <a:buSzPts val="1100"/>
              <a:buChar char="●"/>
            </a:pPr>
            <a:r>
              <a:rPr b="0" i="0" lang="en-GB" u="none"/>
              <a:t>Cópias impressas do</a:t>
            </a:r>
            <a:r>
              <a:rPr lang="en-GB" u="none"/>
              <a:t> </a:t>
            </a:r>
            <a:r>
              <a:rPr b="0" i="0" lang="en-GB" u="sng">
                <a:solidFill>
                  <a:schemeClr val="hlink"/>
                </a:solidFill>
                <a:hlinkClick r:id="rId2"/>
              </a:rPr>
              <a:t>estudo de caso,</a:t>
            </a:r>
            <a:r>
              <a:rPr lang="en-GB"/>
              <a:t> </a:t>
            </a:r>
            <a:r>
              <a:rPr b="0" i="0" lang="en-GB" u="none"/>
              <a:t>que está disponível nas 4 línguas pr</a:t>
            </a:r>
            <a:r>
              <a:rPr lang="en-GB"/>
              <a:t>incipais</a:t>
            </a:r>
            <a:r>
              <a:rPr b="0" i="0" lang="en-GB" u="none"/>
              <a:t> da Tearfund</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u="none"/>
              <a:t>Nota para facilitadores: Esta sessão de reflexão irá ajudá-lo</a:t>
            </a:r>
            <a:r>
              <a:rPr lang="en-GB"/>
              <a:t>s</a:t>
            </a:r>
            <a:r>
              <a:rPr b="0" i="0" lang="en-GB" u="none"/>
              <a:t> a ver se os participantes compreendem o material.  São indicados mais recursos no Guia, na secção «Mais orientação», que os facilitadores podem usar quando fazem as suas leituras e a sua investigação de base  </a:t>
            </a:r>
            <a:endParaRPr/>
          </a:p>
          <a:p>
            <a:pPr indent="0" lvl="0" marL="0" rtl="0" algn="l">
              <a:lnSpc>
                <a:spcPct val="100000"/>
              </a:lnSpc>
              <a:spcBef>
                <a:spcPts val="0"/>
              </a:spcBef>
              <a:spcAft>
                <a:spcPts val="0"/>
              </a:spcAft>
              <a:buSzPts val="1100"/>
              <a:buNone/>
            </a:pPr>
            <a:r>
              <a:rPr b="0" i="0" lang="en-GB" u="none"/>
              <a:t>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Google Shape;302;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 name="Google Shape;308;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0" i="0" lang="en-GB" u="none">
                <a:solidFill>
                  <a:schemeClr val="dk1"/>
                </a:solidFill>
              </a:rPr>
              <a:t>*Se tem um bom acesso à internet, pode descarregar e ver o vídeo breve que explica o processo TIC em vez de usar este slide: </a:t>
            </a:r>
            <a:r>
              <a:rPr b="0" i="0" lang="en-GB" u="sng">
                <a:solidFill>
                  <a:schemeClr val="hlink"/>
                </a:solidFill>
                <a:hlinkClick r:id="rId2"/>
                <a:extLst>
                  <a:ext uri="http://customooxmlschemas.google.com/">
                    <go:slidesCustomData xmlns:go="http://customooxmlschemas.google.com/" textRoundtripDataId="1"/>
                  </a:ext>
                </a:extLst>
              </a:rPr>
              <a:t>https://www.youtube.com/watch?v=v4sUoJHZkH4</a:t>
            </a:r>
            <a:r>
              <a:rPr b="0" i="0" lang="en-GB" u="none">
                <a:solidFill>
                  <a:schemeClr val="dk1"/>
                </a:solidFill>
              </a:rPr>
              <a:t>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b="0" i="0" lang="en-GB" u="none">
                <a:solidFill>
                  <a:schemeClr val="dk1"/>
                </a:solidFill>
              </a:rPr>
              <a:t>Um </a:t>
            </a:r>
            <a:r>
              <a:rPr b="0" i="1" lang="en-GB" u="none">
                <a:solidFill>
                  <a:schemeClr val="dk1"/>
                </a:solidFill>
              </a:rPr>
              <a:t>link</a:t>
            </a:r>
            <a:r>
              <a:rPr b="0" i="0" lang="en-GB" u="none">
                <a:solidFill>
                  <a:schemeClr val="dk1"/>
                </a:solidFill>
              </a:rPr>
              <a:t> para </a:t>
            </a:r>
            <a:r>
              <a:rPr b="0" i="0" lang="en-GB" u="sng">
                <a:solidFill>
                  <a:schemeClr val="hlink"/>
                </a:solidFill>
                <a:hlinkClick r:id="rId3"/>
              </a:rPr>
              <a:t>Uma introdução à Transformação de Igrejas e Comunidades (TIC)</a:t>
            </a:r>
            <a:r>
              <a:rPr b="0" i="0" lang="en-GB" u="none">
                <a:solidFill>
                  <a:schemeClr val="dk1"/>
                </a:solidFill>
              </a:rPr>
              <a:t> - Tearfund Aprendizagem</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0" i="0" lang="en-GB" u="none">
                <a:solidFill>
                  <a:schemeClr val="dk1"/>
                </a:solidFill>
              </a:rPr>
              <a:t>Nota para o facilitador: Isto é feito usando as fases do processo TIC vistas com os participantes no exercício anterior. Se usam todos um mesmo processo, cheguem a acordo sobre quais são as fases do processo TIC antes de distribuir as pessoas pelos grupos, para determinar como irão abordar o processo de planeamento e como irão decidir quais as questões em que querem centrar-se como igreja e comunidade.</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0" name="Google Shape;340;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7" name="Google Shape;347;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3" name="Google Shape;353;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0" i="0" lang="en-GB" u="none"/>
              <a:t>Nota para facilitadores: Cabe-lhe a si decidir se é ou não necessário tratar mais detalhadamente desta informação com os participantes. Se decidir que sim, os participantes podem descrever algumas das leis do seu país.</a:t>
            </a:r>
            <a:endParaRPr sz="10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9" name="Google Shape;359;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u="none"/>
              <a:t>Este exemplo do ciclo político e orçamental do Malawi demonstra como os diversos planos contribuem para a realização dos objectivos e visões nacionais. Principal lição: Temos de apanhar o AUTOCARRO CERTO para chegar ao DESTINO CERTO. Se os planos anuais não forem correctamente implementados, será impossível realizar os objectivos de mais longo prazo definidos nos planos nacionais de desenvolvimento (p. ex. o plano para 5 anos, o plano para 20 anos).</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5" name="Google Shape;365;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2" name="Google Shape;382;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u="none"/>
              <a:t>Nota: Os participantes trabalham em grupos para determinar as datas em que os processos do ciclo orçamental têm lugar. Deve ser antecipadamente</a:t>
            </a:r>
            <a:r>
              <a:rPr b="0" i="0" lang="en-GB" u="none">
                <a:extLst>
                  <a:ext uri="http://customooxmlschemas.google.com/">
                    <go:slidesCustomData xmlns:go="http://customooxmlschemas.google.com/" textRoundtripDataId="25"/>
                  </a:ext>
                </a:extLst>
              </a:rPr>
              <a:t> acordado</a:t>
            </a:r>
            <a:r>
              <a:rPr b="0" i="0" lang="en-GB" u="none"/>
              <a:t> se vão indicar as datas dos processos locais, regionais ou nacionais. Isto dependerá </a:t>
            </a:r>
            <a:r>
              <a:rPr b="0" i="0" lang="en-GB" u="none">
                <a:extLst>
                  <a:ext uri="http://customooxmlschemas.google.com/">
                    <go:slidesCustomData xmlns:go="http://customooxmlschemas.google.com/" textRoundtripDataId="26"/>
                  </a:ext>
                </a:extLst>
              </a:rPr>
              <a:t>de </a:t>
            </a:r>
            <a:r>
              <a:rPr b="0" i="0" lang="en-GB" u="none"/>
              <a:t>quem esteja a receber formação - a igreja e a comunidade, organizações nacionais parceiras, etc.</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9" name="Google Shape;389;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u="none"/>
              <a:t>Nota para facilitadores: Siga as instruções das páginas </a:t>
            </a:r>
            <a:r>
              <a:rPr lang="en-GB"/>
              <a:t>57</a:t>
            </a:r>
            <a:r>
              <a:rPr b="0" i="0" lang="en-GB" u="none"/>
              <a:t> e </a:t>
            </a:r>
            <a:r>
              <a:rPr lang="en-GB"/>
              <a:t>58</a:t>
            </a:r>
            <a:r>
              <a:rPr b="0" i="0" lang="en-GB" u="none"/>
              <a:t> do guia, assim como as instruções a seguir indicadas: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b="0" i="0" lang="en-GB" u="none"/>
              <a:t>Todas as famílias fazem planos e orçamentos. Algumas fazem planos baseados na fé porque nunca sabem ao certo quanto dinheiro irão ter. Como facilitador(a): </a:t>
            </a:r>
            <a:endParaRPr/>
          </a:p>
          <a:p>
            <a:pPr indent="-298450" lvl="0" marL="457200" rtl="0" algn="l">
              <a:lnSpc>
                <a:spcPct val="100000"/>
              </a:lnSpc>
              <a:spcBef>
                <a:spcPts val="0"/>
              </a:spcBef>
              <a:spcAft>
                <a:spcPts val="0"/>
              </a:spcAft>
              <a:buSzPts val="1100"/>
              <a:buChar char="●"/>
            </a:pPr>
            <a:r>
              <a:rPr b="0" i="0" lang="en-GB" u="none"/>
              <a:t>Utilizando a tabela acima, divida os participantes em grupos de «famílias».</a:t>
            </a:r>
            <a:endParaRPr/>
          </a:p>
          <a:p>
            <a:pPr indent="-298450" lvl="0" marL="457200" rtl="0" algn="l">
              <a:lnSpc>
                <a:spcPct val="100000"/>
              </a:lnSpc>
              <a:spcBef>
                <a:spcPts val="0"/>
              </a:spcBef>
              <a:spcAft>
                <a:spcPts val="0"/>
              </a:spcAft>
              <a:buSzPts val="1100"/>
              <a:buChar char="●"/>
            </a:pPr>
            <a:r>
              <a:rPr b="0" i="0" lang="en-GB" u="none"/>
              <a:t>Peça a cada grupo familiar que elabore um orçamento para o mês.</a:t>
            </a:r>
            <a:endParaRPr/>
          </a:p>
          <a:p>
            <a:pPr indent="-298450" lvl="0" marL="457200" rtl="0" algn="l">
              <a:lnSpc>
                <a:spcPct val="100000"/>
              </a:lnSpc>
              <a:spcBef>
                <a:spcPts val="0"/>
              </a:spcBef>
              <a:spcAft>
                <a:spcPts val="0"/>
              </a:spcAft>
              <a:buSzPts val="1100"/>
              <a:buChar char="●"/>
            </a:pPr>
            <a:r>
              <a:rPr b="0" i="0" lang="en-GB" u="none"/>
              <a:t>Cada família apresenta depois o seu orçamento ao grupo global, explicando as razões para as suas escolhas e as suas decisões.</a:t>
            </a:r>
            <a:endParaRPr/>
          </a:p>
          <a:p>
            <a:pPr indent="-298450" lvl="0" marL="457200" rtl="0" algn="l">
              <a:lnSpc>
                <a:spcPct val="100000"/>
              </a:lnSpc>
              <a:spcBef>
                <a:spcPts val="0"/>
              </a:spcBef>
              <a:spcAft>
                <a:spcPts val="0"/>
              </a:spcAft>
              <a:buSzPts val="1100"/>
              <a:buChar char="●"/>
            </a:pPr>
            <a:r>
              <a:rPr b="0" i="0" lang="en-GB" u="none"/>
              <a:t>Oriente a conversa para ajudar os participantes a pensar no tipo de coisas incluídas no orçamento.</a:t>
            </a:r>
            <a:endParaRPr/>
          </a:p>
          <a:p>
            <a:pPr indent="-298450" lvl="0" marL="457200" rtl="0" algn="l">
              <a:lnSpc>
                <a:spcPct val="100000"/>
              </a:lnSpc>
              <a:spcBef>
                <a:spcPts val="0"/>
              </a:spcBef>
              <a:spcAft>
                <a:spcPts val="0"/>
              </a:spcAft>
              <a:buSzPts val="1100"/>
              <a:buChar char="●"/>
            </a:pPr>
            <a:r>
              <a:rPr b="0" i="0" lang="en-GB" u="none"/>
              <a:t>Discuta as diferenças de prioridades entre as famílias, se existentes.</a:t>
            </a:r>
            <a:endParaRPr/>
          </a:p>
          <a:p>
            <a:pPr indent="-298450" lvl="0" marL="457200" rtl="0" algn="l">
              <a:lnSpc>
                <a:spcPct val="100000"/>
              </a:lnSpc>
              <a:spcBef>
                <a:spcPts val="0"/>
              </a:spcBef>
              <a:spcAft>
                <a:spcPts val="0"/>
              </a:spcAft>
              <a:buSzPts val="1100"/>
              <a:buChar char="●"/>
            </a:pPr>
            <a:r>
              <a:rPr b="0" i="0" lang="en-GB" u="none"/>
              <a:t>Discuta o que acontecerá se o dinheiro não for gasto de acordo com o orçamento elaborado por cada família. Por exemplo, imagine que o sr. Koffi gasta 700 em </a:t>
            </a:r>
            <a:r>
              <a:rPr lang="en-GB">
                <a:solidFill>
                  <a:srgbClr val="222222"/>
                </a:solidFill>
                <a:highlight>
                  <a:srgbClr val="FFFFFF"/>
                </a:highlight>
              </a:rPr>
              <a:t>bebidas alcoólicas</a:t>
            </a:r>
            <a:r>
              <a:rPr b="0" i="0" lang="en-GB" u="none"/>
              <a:t>. Qual seria o impacto na família durante esse mês? Ou se a família Mwale contribuísse com 5000 para um casamento na família?</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6" name="Google Shape;396;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u="sng">
                <a:solidFill>
                  <a:schemeClr val="hlink"/>
                </a:solidFill>
                <a:hlinkClick r:id="rId2"/>
              </a:rPr>
              <a:t>https://player.vimeo.com/video/229535462</a:t>
            </a:r>
            <a:r>
              <a:rPr b="0" i="0" lang="en-GB" u="none"/>
              <a:t> Advocacia MIC</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2" name="Google Shape;402;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9" name="Google Shape;409;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5" name="Google Shape;415;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u="none"/>
              <a:t>Nota para facilitadores: Este exercício destina-se a ajudar os participantes a praticar como </a:t>
            </a:r>
            <a:r>
              <a:rPr b="0" i="0" lang="en-GB" u="none">
                <a:extLst>
                  <a:ext uri="http://customooxmlschemas.google.com/">
                    <go:slidesCustomData xmlns:go="http://customooxmlschemas.google.com/" textRoundtripDataId="31"/>
                  </a:ext>
                </a:extLst>
              </a:rPr>
              <a:t>redigir </a:t>
            </a:r>
            <a:r>
              <a:rPr b="0" i="0" lang="en-GB" u="none"/>
              <a:t>recomendações simples com base nas suas conclusões. Trabalhe com os participantes numa mensagem chave para chegar a acordo sobre como formular a recomendação. Dê a cada grupo uma mensagem chave e peça-lhes que formulem a sua recomendação.</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1" name="Google Shape;421;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7" name="Google Shape;427;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4" name="Google Shape;434;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0" name="Google Shape;440;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7" name="Google Shape;447;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3" name="Google Shape;453;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0" name="Google Shape;460;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6" name="Google Shape;466;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2" name="Google Shape;472;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8" name="Google Shape;478;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0" i="0" lang="en-GB" u="none">
                <a:solidFill>
                  <a:schemeClr val="dk1"/>
                </a:solidFill>
              </a:rPr>
              <a:t>Nota para facilitadores: Crie os grupos com base no processo TIC usado pelos participantes. Se usam todos um mesmo processo, cheguem a acordo sobre quais são as fases do processo TIC antes de distribuir as pessoas pelos grupos, para determinar como irão abordar o processo de planeamento e como irão decidir quais as questões em que querem centrar-se como igreja e comunidade.</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5" name="Google Shape;485;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2" name="Google Shape;492;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8" name="Google Shape;498;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4" name="Google Shape;504;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u="none"/>
              <a:t>Os grupos apresentarão depois as suas histórias e os outros participantes darão feedback</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0" name="Google Shape;510;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6" name="Google Shape;516;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2" name="Google Shape;522;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sz="1150" u="none">
                <a:solidFill>
                  <a:srgbClr val="333333"/>
                </a:solidFill>
                <a:highlight>
                  <a:srgbClr val="FFFFFF"/>
                </a:highlight>
                <a:extLst>
                  <a:ext uri="http://customooxmlschemas.google.com/">
                    <go:slidesCustomData xmlns:go="http://customooxmlschemas.google.com/" textRoundtripDataId="3"/>
                  </a:ext>
                </a:extLst>
              </a:rPr>
              <a:t>Foto: </a:t>
            </a:r>
            <a:r>
              <a:rPr b="0" i="0" lang="en-GB" sz="1150" u="none">
                <a:solidFill>
                  <a:srgbClr val="333333"/>
                </a:solidFill>
                <a:highlight>
                  <a:srgbClr val="FFFFFF"/>
                </a:highlight>
              </a:rPr>
              <a:t>Alex Baker/Tearfund</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9" name="Google Shape;529;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5" name="Google Shape;535;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2" name="Google Shape;542;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8" name="Google Shape;548;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4" name="Google Shape;554;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0" name="Google Shape;560;p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0" i="0" lang="en-GB" u="none">
                <a:solidFill>
                  <a:schemeClr val="dk1"/>
                </a:solidFill>
              </a:rPr>
              <a:t>Nota para facilitadores: Crie os grupos com base no processo TIC usado pelos participantes. Se usam todos um mesmo processo, cheguem a acordo sobre quais são as fases do processo TIC antes de distribuir as pessoas pelos grupos, para determinar como irão abordar o processo de planeamento e como irão decidir quais as questões em que querem centrar-se como igreja e comunidade.</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7" name="Google Shape;567;p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4" name="Google Shape;574;p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u="none"/>
              <a:t>Nota para facilitadores: Este slide pode ser feito como um exercício de velocidade - dê os títulos escritos em papel de cor e peça aos grupos que os coloquem pela ordem correcta. Ganha a primeira equipa a completar a tarefa!</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1" name="Google Shape;581;p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GB" sz="1400">
                <a:solidFill>
                  <a:srgbClr val="434343"/>
                </a:solidFill>
                <a:latin typeface="Calibri"/>
                <a:ea typeface="Calibri"/>
                <a:cs typeface="Calibri"/>
                <a:sym typeface="Calibri"/>
              </a:rPr>
              <a:t>Pode ser lido por quem está a facilitar a formação ou individualmente pelos participantes, como alternativa a ouvir.</a:t>
            </a:r>
            <a:r>
              <a:rPr b="0" i="0" lang="en-GB" sz="1400" u="none">
                <a:solidFill>
                  <a:srgbClr val="434343"/>
                </a:solidFill>
                <a:latin typeface="Calibri"/>
                <a:ea typeface="Calibri"/>
                <a:cs typeface="Calibri"/>
                <a:sym typeface="Calibri"/>
                <a:extLst>
                  <a:ext uri="http://customooxmlschemas.google.com/">
                    <go:slidesCustomData xmlns:go="http://customooxmlschemas.google.com/" textRoundtripDataId="38"/>
                  </a:ext>
                </a:extLst>
              </a:rPr>
              <a:t>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8" name="Google Shape;588;p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u="none"/>
              <a:t>Nota para facilitadores: O teste do modelo pode ser feito usando dramatização, com dois (2) principais papéis - o grupo de facilitadores e o grupo da igreja e comunidade. Dependendo do número de participantes, cada grupo tem de ter entre 3 e 6 pessoas. Distribua cópias do</a:t>
            </a:r>
            <a:r>
              <a:rPr b="0" i="0" lang="en-GB" u="none">
                <a:extLst>
                  <a:ext uri="http://customooxmlschemas.google.com/">
                    <go:slidesCustomData xmlns:go="http://customooxmlschemas.google.com/" textRoundtripDataId="39"/>
                  </a:ext>
                </a:extLst>
              </a:rPr>
              <a:t> modelo </a:t>
            </a:r>
            <a:r>
              <a:rPr b="0" i="0" lang="en-GB" u="none">
                <a:extLst>
                  <a:ext uri="http://customooxmlschemas.google.com/">
                    <go:slidesCustomData xmlns:go="http://customooxmlschemas.google.com/" textRoundtripDataId="40"/>
                  </a:ext>
                </a:extLst>
              </a:rPr>
              <a:t>de ficha de pontuação da comunidade</a:t>
            </a:r>
            <a:r>
              <a:rPr b="0" i="0" lang="en-GB" u="none">
                <a:extLst>
                  <a:ext uri="http://customooxmlschemas.google.com/">
                    <go:slidesCustomData xmlns:go="http://customooxmlschemas.google.com/" textRoundtripDataId="41"/>
                  </a:ext>
                </a:extLst>
              </a:rPr>
              <a:t> ao </a:t>
            </a:r>
            <a:r>
              <a:rPr b="0" i="0" lang="en-GB" u="none"/>
              <a:t>grupo de facilitadores e cópias do estudo de caso ao grupo da igreja e comunidade.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i="0" lang="en-GB" u="none"/>
              <a:t>Necessitará de: </a:t>
            </a:r>
            <a:endParaRPr b="1"/>
          </a:p>
          <a:p>
            <a:pPr indent="-298450" lvl="0" marL="457200" rtl="0" algn="l">
              <a:lnSpc>
                <a:spcPct val="100000"/>
              </a:lnSpc>
              <a:spcBef>
                <a:spcPts val="0"/>
              </a:spcBef>
              <a:spcAft>
                <a:spcPts val="0"/>
              </a:spcAft>
              <a:buSzPts val="1100"/>
              <a:buChar char="●"/>
            </a:pPr>
            <a:r>
              <a:rPr b="0" i="0" lang="en-GB" u="none"/>
              <a:t>Cópias do modelo impressas </a:t>
            </a:r>
            <a:endParaRPr/>
          </a:p>
          <a:p>
            <a:pPr indent="-298450" lvl="0" marL="457200" rtl="0" algn="l">
              <a:lnSpc>
                <a:spcPct val="100000"/>
              </a:lnSpc>
              <a:spcBef>
                <a:spcPts val="0"/>
              </a:spcBef>
              <a:spcAft>
                <a:spcPts val="0"/>
              </a:spcAft>
              <a:buSzPts val="1100"/>
              <a:buChar char="●"/>
            </a:pPr>
            <a:r>
              <a:rPr b="0" i="0" lang="en-GB" u="none"/>
              <a:t>Cópias impressas </a:t>
            </a:r>
            <a:r>
              <a:rPr b="0" i="0" lang="en-GB" u="none">
                <a:extLst>
                  <a:ext uri="http://customooxmlschemas.google.com/">
                    <go:slidesCustomData xmlns:go="http://customooxmlschemas.google.com/" textRoundtripDataId="42"/>
                  </a:ext>
                </a:extLst>
              </a:rPr>
              <a:t>do </a:t>
            </a:r>
            <a:r>
              <a:rPr b="0" i="0" lang="en-GB" u="sng">
                <a:solidFill>
                  <a:schemeClr val="hlink"/>
                </a:solidFill>
                <a:hlinkClick r:id="rId2"/>
                <a:extLst>
                  <a:ext uri="http://customooxmlschemas.google.com/">
                    <go:slidesCustomData xmlns:go="http://customooxmlschemas.google.com/" textRoundtripDataId="43"/>
                  </a:ext>
                </a:extLst>
              </a:rPr>
              <a:t>estudo de caso,</a:t>
            </a:r>
            <a:r>
              <a:rPr b="0" i="0" lang="en-GB" u="none"/>
              <a:t>que está disponível nas 4 línguas da Tearfund</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6" name="Google Shape;596;p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u="none"/>
              <a:t>Nota para facilitadores: Esta sessão de reflexão irá ajudá-los a ver se os participantes compreendem o material.  São indicados mais recursos no Guia, na secção «Mais orientação», que os facilitadores podem usar quando fazem as suas leituras e a sua investigação de base  </a:t>
            </a:r>
            <a:endParaRPr/>
          </a:p>
          <a:p>
            <a:pPr indent="0" lvl="0" marL="0" rtl="0" algn="l">
              <a:lnSpc>
                <a:spcPct val="100000"/>
              </a:lnSpc>
              <a:spcBef>
                <a:spcPts val="0"/>
              </a:spcBef>
              <a:spcAft>
                <a:spcPts val="0"/>
              </a:spcAft>
              <a:buSzPts val="1100"/>
              <a:buNone/>
            </a:pPr>
            <a:r>
              <a:rPr b="0" i="0" lang="en-GB" u="none"/>
              <a:t>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7" name="Google Shape;607;p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3" name="Google Shape;613;p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0" name="Google Shape;620;p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6" name="Google Shape;626;p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3" name="Google Shape;633;p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9" name="Google Shape;639;p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5" name="Google Shape;645;p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0" i="0" lang="en-GB" u="none">
                <a:solidFill>
                  <a:schemeClr val="dk1"/>
                </a:solidFill>
              </a:rPr>
              <a:t>Nota para facilitadores: Crie os grupos com base no processo TIC usado pelos participantes. Se usam todos um mesmo processo, cheguem a acordo sobre quais são as fases do processo TIC antes de distribuir as pessoas pelos grupos, para determinar como irão abordar o processo de planeamento e como irão decidir quais as questões em que querem centrar-se como igreja e comunidade.</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2" name="Google Shape;652;p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9" name="Google Shape;659;p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u="none"/>
              <a:t>Orientação para a actividade: Distribua os participantes por grupos e dê a cada grupo um conjunto completo das etapas acima indicadas. Peça aos grupos que coloquem as etapas pela ordem correcta. Se quiser acrescentar um elemento lúdico/competitivo, peça aos grupos que completem a tarefa o mais rapidamente possível.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i="0" lang="en-GB" u="none"/>
              <a:t>Necessitará de: </a:t>
            </a:r>
            <a:endParaRPr b="1"/>
          </a:p>
          <a:p>
            <a:pPr indent="-298450" lvl="0" marL="457200" rtl="0" algn="l">
              <a:lnSpc>
                <a:spcPct val="100000"/>
              </a:lnSpc>
              <a:spcBef>
                <a:spcPts val="0"/>
              </a:spcBef>
              <a:spcAft>
                <a:spcPts val="0"/>
              </a:spcAft>
              <a:buSzPts val="1100"/>
              <a:buChar char="-"/>
            </a:pPr>
            <a:r>
              <a:rPr b="0" i="0" lang="en-GB" u="none"/>
              <a:t>Folhas de papel com os nomes, escritos ou impressos, de cada uma das etapas (um conjunto completo de etapas para cada grupo)</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3" name="Google Shape;673;p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sz="1200" u="none">
                <a:solidFill>
                  <a:srgbClr val="333333"/>
                </a:solidFill>
                <a:latin typeface="Calibri"/>
                <a:ea typeface="Calibri"/>
                <a:cs typeface="Calibri"/>
                <a:sym typeface="Calibri"/>
              </a:rPr>
              <a:t>Informações adicionais para facilitadores:</a:t>
            </a:r>
            <a:endParaRPr sz="1200">
              <a:solidFill>
                <a:srgbClr val="333333"/>
              </a:solidFill>
              <a:latin typeface="Calibri"/>
              <a:ea typeface="Calibri"/>
              <a:cs typeface="Calibri"/>
              <a:sym typeface="Calibri"/>
            </a:endParaRPr>
          </a:p>
          <a:p>
            <a:pPr indent="-304800" lvl="0" marL="457200" rtl="0" algn="l">
              <a:lnSpc>
                <a:spcPct val="100000"/>
              </a:lnSpc>
              <a:spcBef>
                <a:spcPts val="700"/>
              </a:spcBef>
              <a:spcAft>
                <a:spcPts val="0"/>
              </a:spcAft>
              <a:buClr>
                <a:srgbClr val="333333"/>
              </a:buClr>
              <a:buSzPts val="1200"/>
              <a:buFont typeface="Calibri"/>
              <a:buAutoNum type="arabicPeriod"/>
            </a:pPr>
            <a:r>
              <a:rPr b="1" i="0" lang="en-GB" sz="1200" u="none">
                <a:solidFill>
                  <a:srgbClr val="333333"/>
                </a:solidFill>
                <a:latin typeface="Calibri"/>
                <a:ea typeface="Calibri"/>
                <a:cs typeface="Calibri"/>
                <a:sym typeface="Calibri"/>
              </a:rPr>
              <a:t>Formar uma equipa de acompanhamento de despesas públicas: </a:t>
            </a:r>
            <a:r>
              <a:rPr b="0" i="0" lang="en-GB" sz="1200" u="none">
                <a:solidFill>
                  <a:srgbClr val="333333"/>
                </a:solidFill>
                <a:latin typeface="Calibri"/>
                <a:ea typeface="Calibri"/>
                <a:cs typeface="Calibri"/>
                <a:sym typeface="Calibri"/>
              </a:rPr>
              <a:t>Se possível, a equipa deve ser eleita pela comunidade. As equipas variam no tamanho, mas têm geralmente entre nove e </a:t>
            </a:r>
            <a:r>
              <a:rPr lang="en-GB" sz="1200">
                <a:solidFill>
                  <a:srgbClr val="333333"/>
                </a:solidFill>
                <a:latin typeface="Calibri"/>
                <a:ea typeface="Calibri"/>
                <a:cs typeface="Calibri"/>
                <a:sym typeface="Calibri"/>
              </a:rPr>
              <a:t>catorze </a:t>
            </a:r>
            <a:r>
              <a:rPr b="0" i="0" lang="en-GB" sz="1200" u="none">
                <a:solidFill>
                  <a:srgbClr val="333333"/>
                </a:solidFill>
                <a:latin typeface="Calibri"/>
                <a:ea typeface="Calibri"/>
                <a:cs typeface="Calibri"/>
                <a:sym typeface="Calibri"/>
              </a:rPr>
              <a:t>membros. Devem incluir mulheres e homens e pessoas de idades, grupos étnicos e estatutos diferentes na comunidade. </a:t>
            </a:r>
            <a:endParaRPr sz="1200">
              <a:solidFill>
                <a:srgbClr val="333333"/>
              </a:solidFill>
              <a:latin typeface="Calibri"/>
              <a:ea typeface="Calibri"/>
              <a:cs typeface="Calibri"/>
              <a:sym typeface="Calibri"/>
            </a:endParaRPr>
          </a:p>
          <a:p>
            <a:pPr indent="-304800" lvl="0" marL="457200" rtl="0" algn="l">
              <a:lnSpc>
                <a:spcPct val="100000"/>
              </a:lnSpc>
              <a:spcBef>
                <a:spcPts val="0"/>
              </a:spcBef>
              <a:spcAft>
                <a:spcPts val="0"/>
              </a:spcAft>
              <a:buClr>
                <a:srgbClr val="333333"/>
              </a:buClr>
              <a:buSzPts val="1200"/>
              <a:buFont typeface="Calibri"/>
              <a:buAutoNum type="arabicPeriod"/>
            </a:pPr>
            <a:r>
              <a:rPr b="1" lang="en-GB" sz="1200">
                <a:solidFill>
                  <a:srgbClr val="333333"/>
                </a:solidFill>
                <a:latin typeface="Calibri"/>
                <a:ea typeface="Calibri"/>
                <a:cs typeface="Calibri"/>
                <a:sym typeface="Calibri"/>
              </a:rPr>
              <a:t>Fazer uma i</a:t>
            </a:r>
            <a:r>
              <a:rPr b="1" i="0" lang="en-GB" sz="1200" u="none">
                <a:solidFill>
                  <a:srgbClr val="333333"/>
                </a:solidFill>
                <a:latin typeface="Calibri"/>
                <a:ea typeface="Calibri"/>
                <a:cs typeface="Calibri"/>
                <a:sym typeface="Calibri"/>
              </a:rPr>
              <a:t>nvestigação de base:</a:t>
            </a:r>
            <a:r>
              <a:rPr b="0" i="0" lang="en-GB" sz="1200" u="none">
                <a:solidFill>
                  <a:srgbClr val="333333"/>
                </a:solidFill>
                <a:latin typeface="Calibri"/>
                <a:ea typeface="Calibri"/>
                <a:cs typeface="Calibri"/>
                <a:sym typeface="Calibri"/>
              </a:rPr>
              <a:t> Tente descobrir que leis e políticas relacionadas com a transparência das despesas existem no seu país. Por exemplo, poderão existir leis que digam que as pessoas são livres de aceder a informação relacionada com despesas públicas.</a:t>
            </a:r>
            <a:endParaRPr sz="1200">
              <a:solidFill>
                <a:srgbClr val="333333"/>
              </a:solidFill>
              <a:latin typeface="Calibri"/>
              <a:ea typeface="Calibri"/>
              <a:cs typeface="Calibri"/>
              <a:sym typeface="Calibri"/>
            </a:endParaRPr>
          </a:p>
          <a:p>
            <a:pPr indent="-304800" lvl="0" marL="457200" rtl="0" algn="l">
              <a:lnSpc>
                <a:spcPct val="100000"/>
              </a:lnSpc>
              <a:spcBef>
                <a:spcPts val="0"/>
              </a:spcBef>
              <a:spcAft>
                <a:spcPts val="0"/>
              </a:spcAft>
              <a:buClr>
                <a:srgbClr val="333333"/>
              </a:buClr>
              <a:buSzPts val="1200"/>
              <a:buFont typeface="Calibri"/>
              <a:buAutoNum type="arabicPeriod"/>
            </a:pPr>
            <a:r>
              <a:rPr b="1" lang="en-GB" sz="1200">
                <a:solidFill>
                  <a:srgbClr val="333333"/>
                </a:solidFill>
                <a:latin typeface="Calibri"/>
                <a:ea typeface="Calibri"/>
                <a:cs typeface="Calibri"/>
                <a:sym typeface="Calibri"/>
              </a:rPr>
              <a:t>Estabelecer </a:t>
            </a:r>
            <a:r>
              <a:rPr b="1" i="0" lang="en-GB" sz="1200" u="none">
                <a:solidFill>
                  <a:srgbClr val="333333"/>
                </a:solidFill>
                <a:latin typeface="Calibri"/>
                <a:ea typeface="Calibri"/>
                <a:cs typeface="Calibri"/>
                <a:sym typeface="Calibri"/>
              </a:rPr>
              <a:t>relações:</a:t>
            </a:r>
            <a:r>
              <a:rPr b="0" i="0" lang="en-GB" sz="1200" u="none">
                <a:solidFill>
                  <a:srgbClr val="333333"/>
                </a:solidFill>
                <a:latin typeface="Calibri"/>
                <a:ea typeface="Calibri"/>
                <a:cs typeface="Calibri"/>
                <a:sym typeface="Calibri"/>
              </a:rPr>
              <a:t> É muito importante tentar estabelecer relações com pessoas no departamento governamental ou autoridade local relevante, assim como com os líderes da comunidade.</a:t>
            </a:r>
            <a:endParaRPr sz="1200">
              <a:solidFill>
                <a:srgbClr val="333333"/>
              </a:solidFill>
              <a:latin typeface="Calibri"/>
              <a:ea typeface="Calibri"/>
              <a:cs typeface="Calibri"/>
              <a:sym typeface="Calibri"/>
            </a:endParaRPr>
          </a:p>
          <a:p>
            <a:pPr indent="-304800" lvl="0" marL="457200" rtl="0" algn="l">
              <a:lnSpc>
                <a:spcPct val="100000"/>
              </a:lnSpc>
              <a:spcBef>
                <a:spcPts val="0"/>
              </a:spcBef>
              <a:spcAft>
                <a:spcPts val="0"/>
              </a:spcAft>
              <a:buClr>
                <a:srgbClr val="333333"/>
              </a:buClr>
              <a:buSzPts val="1200"/>
              <a:buFont typeface="Calibri"/>
              <a:buAutoNum type="arabicPeriod"/>
            </a:pPr>
            <a:r>
              <a:rPr b="1" i="0" lang="en-GB" sz="1200" u="none">
                <a:solidFill>
                  <a:srgbClr val="333333"/>
                </a:solidFill>
                <a:latin typeface="Calibri"/>
                <a:ea typeface="Calibri"/>
                <a:cs typeface="Calibri"/>
                <a:sym typeface="Calibri"/>
              </a:rPr>
              <a:t>Cheg</a:t>
            </a:r>
            <a:r>
              <a:rPr b="1" lang="en-GB" sz="1200">
                <a:solidFill>
                  <a:srgbClr val="333333"/>
                </a:solidFill>
                <a:latin typeface="Calibri"/>
                <a:ea typeface="Calibri"/>
                <a:cs typeface="Calibri"/>
                <a:sym typeface="Calibri"/>
              </a:rPr>
              <a:t>ar</a:t>
            </a:r>
            <a:r>
              <a:rPr b="1" i="0" lang="en-GB" sz="1200" u="none">
                <a:solidFill>
                  <a:srgbClr val="333333"/>
                </a:solidFill>
                <a:latin typeface="Calibri"/>
                <a:ea typeface="Calibri"/>
                <a:cs typeface="Calibri"/>
                <a:sym typeface="Calibri"/>
              </a:rPr>
              <a:t> a acordo quanto à questão/projecto a monitorizar</a:t>
            </a:r>
            <a:r>
              <a:rPr b="0" i="0" lang="en-GB" sz="1200" u="none">
                <a:solidFill>
                  <a:srgbClr val="333333"/>
                </a:solidFill>
                <a:latin typeface="Calibri"/>
                <a:ea typeface="Calibri"/>
                <a:cs typeface="Calibri"/>
                <a:sym typeface="Calibri"/>
              </a:rPr>
              <a:t> com base nas prioridades definidas durante a identificação de problemas e definição de prioridades do processo TIC.</a:t>
            </a:r>
            <a:endParaRPr sz="1200">
              <a:solidFill>
                <a:srgbClr val="333333"/>
              </a:solidFill>
              <a:latin typeface="Calibri"/>
              <a:ea typeface="Calibri"/>
              <a:cs typeface="Calibri"/>
              <a:sym typeface="Calibri"/>
            </a:endParaRPr>
          </a:p>
          <a:p>
            <a:pPr indent="-304800" lvl="0" marL="457200" rtl="0" algn="l">
              <a:lnSpc>
                <a:spcPct val="100000"/>
              </a:lnSpc>
              <a:spcBef>
                <a:spcPts val="0"/>
              </a:spcBef>
              <a:spcAft>
                <a:spcPts val="0"/>
              </a:spcAft>
              <a:buClr>
                <a:srgbClr val="333333"/>
              </a:buClr>
              <a:buSzPts val="1200"/>
              <a:buFont typeface="Calibri"/>
              <a:buAutoNum type="arabicPeriod"/>
            </a:pPr>
            <a:r>
              <a:rPr b="1" i="0" lang="en-GB" sz="1200" u="none">
                <a:solidFill>
                  <a:srgbClr val="333333"/>
                </a:solidFill>
                <a:latin typeface="Calibri"/>
                <a:ea typeface="Calibri"/>
                <a:cs typeface="Calibri"/>
                <a:sym typeface="Calibri"/>
              </a:rPr>
              <a:t>Recolher as informações de que necessita sobre as despesas públicas: </a:t>
            </a:r>
            <a:r>
              <a:rPr b="0" i="0" lang="en-GB" sz="1200" u="none">
                <a:solidFill>
                  <a:srgbClr val="333333"/>
                </a:solidFill>
                <a:latin typeface="Calibri"/>
                <a:ea typeface="Calibri"/>
                <a:cs typeface="Calibri"/>
                <a:sym typeface="Calibri"/>
              </a:rPr>
              <a:t>Tente obter os planos, orçamentos e a informação de despesas </a:t>
            </a:r>
            <a:r>
              <a:rPr lang="en-GB" sz="1200">
                <a:solidFill>
                  <a:srgbClr val="333333"/>
                </a:solidFill>
                <a:latin typeface="Calibri"/>
                <a:ea typeface="Calibri"/>
                <a:cs typeface="Calibri"/>
                <a:sym typeface="Calibri"/>
              </a:rPr>
              <a:t>da autoridade local </a:t>
            </a:r>
            <a:r>
              <a:rPr b="0" i="0" lang="en-GB" sz="1200" u="none">
                <a:solidFill>
                  <a:srgbClr val="333333"/>
                </a:solidFill>
                <a:latin typeface="Calibri"/>
                <a:ea typeface="Calibri"/>
                <a:cs typeface="Calibri"/>
                <a:sym typeface="Calibri"/>
              </a:rPr>
              <a:t>de que necessita. Quando receber todos os documentos, leia-os com atenção. Não se preocupe se tiver dúvidas sobre coisas que não compreende – pode pedir esclarecimentos às pessoas do gabinete ou autoridade que forneceu o orçamento.</a:t>
            </a:r>
            <a:endParaRPr sz="1200">
              <a:solidFill>
                <a:srgbClr val="333333"/>
              </a:solidFill>
              <a:latin typeface="Calibri"/>
              <a:ea typeface="Calibri"/>
              <a:cs typeface="Calibri"/>
              <a:sym typeface="Calibri"/>
            </a:endParaRPr>
          </a:p>
          <a:p>
            <a:pPr indent="-304800" lvl="0" marL="457200" rtl="0" algn="l">
              <a:lnSpc>
                <a:spcPct val="100000"/>
              </a:lnSpc>
              <a:spcBef>
                <a:spcPts val="0"/>
              </a:spcBef>
              <a:spcAft>
                <a:spcPts val="0"/>
              </a:spcAft>
              <a:buClr>
                <a:srgbClr val="333333"/>
              </a:buClr>
              <a:buSzPts val="1200"/>
              <a:buFont typeface="Calibri"/>
              <a:buAutoNum type="arabicPeriod"/>
            </a:pPr>
            <a:r>
              <a:rPr b="1" i="0" lang="en-GB" sz="1200" u="none">
                <a:solidFill>
                  <a:srgbClr val="333333"/>
                </a:solidFill>
                <a:latin typeface="Calibri"/>
                <a:ea typeface="Calibri"/>
                <a:cs typeface="Calibri"/>
                <a:sym typeface="Calibri"/>
              </a:rPr>
              <a:t>Ver o que está realmente a acontecer:</a:t>
            </a:r>
            <a:r>
              <a:rPr b="0" i="0" lang="en-GB" sz="1200" u="none">
                <a:solidFill>
                  <a:srgbClr val="333333"/>
                </a:solidFill>
                <a:latin typeface="Calibri"/>
                <a:ea typeface="Calibri"/>
                <a:cs typeface="Calibri"/>
                <a:sym typeface="Calibri"/>
              </a:rPr>
              <a:t> Os fundos para o projecto estão a ser usados devidamente?</a:t>
            </a:r>
            <a:endParaRPr sz="1200">
              <a:solidFill>
                <a:srgbClr val="333333"/>
              </a:solidFill>
              <a:latin typeface="Calibri"/>
              <a:ea typeface="Calibri"/>
              <a:cs typeface="Calibri"/>
              <a:sym typeface="Calibri"/>
            </a:endParaRPr>
          </a:p>
          <a:p>
            <a:pPr indent="-304800" lvl="0" marL="457200" rtl="0" algn="l">
              <a:lnSpc>
                <a:spcPct val="100000"/>
              </a:lnSpc>
              <a:spcBef>
                <a:spcPts val="0"/>
              </a:spcBef>
              <a:spcAft>
                <a:spcPts val="0"/>
              </a:spcAft>
              <a:buClr>
                <a:srgbClr val="333333"/>
              </a:buClr>
              <a:buSzPts val="1200"/>
              <a:buFont typeface="Calibri"/>
              <a:buAutoNum type="arabicPeriod"/>
            </a:pPr>
            <a:r>
              <a:rPr b="1" i="0" lang="en-GB" sz="1200" u="none">
                <a:solidFill>
                  <a:srgbClr val="333333"/>
                </a:solidFill>
                <a:latin typeface="Calibri"/>
                <a:ea typeface="Calibri"/>
                <a:cs typeface="Calibri"/>
                <a:sym typeface="Calibri"/>
              </a:rPr>
              <a:t>Analisar toda a informação</a:t>
            </a:r>
            <a:r>
              <a:rPr b="0" i="0" lang="en-GB" sz="1200" u="none">
                <a:solidFill>
                  <a:srgbClr val="333333"/>
                </a:solidFill>
                <a:latin typeface="Calibri"/>
                <a:ea typeface="Calibri"/>
                <a:cs typeface="Calibri"/>
                <a:sym typeface="Calibri"/>
              </a:rPr>
              <a:t>: Tudo faz sentido quando olha para os valores atribuídos, os valores gastos e os progressos feitos?</a:t>
            </a:r>
            <a:endParaRPr sz="1200">
              <a:solidFill>
                <a:srgbClr val="333333"/>
              </a:solidFill>
              <a:latin typeface="Calibri"/>
              <a:ea typeface="Calibri"/>
              <a:cs typeface="Calibri"/>
              <a:sym typeface="Calibri"/>
            </a:endParaRPr>
          </a:p>
          <a:p>
            <a:pPr indent="-304800" lvl="0" marL="457200" rtl="0" algn="l">
              <a:lnSpc>
                <a:spcPct val="100000"/>
              </a:lnSpc>
              <a:spcBef>
                <a:spcPts val="0"/>
              </a:spcBef>
              <a:spcAft>
                <a:spcPts val="0"/>
              </a:spcAft>
              <a:buClr>
                <a:srgbClr val="333333"/>
              </a:buClr>
              <a:buSzPts val="1200"/>
              <a:buFont typeface="Calibri"/>
              <a:buAutoNum type="arabicPeriod"/>
            </a:pPr>
            <a:r>
              <a:rPr b="1" i="0" lang="en-GB" sz="1200" u="none">
                <a:solidFill>
                  <a:srgbClr val="333333"/>
                </a:solidFill>
                <a:latin typeface="Calibri"/>
                <a:ea typeface="Calibri"/>
                <a:cs typeface="Calibri"/>
                <a:sym typeface="Calibri"/>
              </a:rPr>
              <a:t>Comunicar a informação obtida à comunidade e aos responsáveis pelo orçamento</a:t>
            </a:r>
            <a:r>
              <a:rPr b="0" i="0" lang="en-GB" sz="1200" u="none">
                <a:solidFill>
                  <a:srgbClr val="333333"/>
                </a:solidFill>
                <a:latin typeface="Calibri"/>
                <a:ea typeface="Calibri"/>
                <a:cs typeface="Calibri"/>
                <a:sym typeface="Calibri"/>
              </a:rPr>
              <a:t> e respectiva utilização e decidir o que fazer a seguir. Recolha toda a sua informação, analise-a, organize-a num relatório e faça uma reunião com a comunidade, para assegurar que todas as pessoas têm oportunidade de ouvir as suas conclusões e participar em qualquer acção de seguimento. </a:t>
            </a:r>
            <a:endParaRPr sz="1200">
              <a:solidFill>
                <a:srgbClr val="333333"/>
              </a:solidFill>
              <a:latin typeface="Calibri"/>
              <a:ea typeface="Calibri"/>
              <a:cs typeface="Calibri"/>
              <a:sym typeface="Calibri"/>
            </a:endParaRPr>
          </a:p>
          <a:p>
            <a:pPr indent="0" lvl="0" marL="0" rtl="0" algn="l">
              <a:lnSpc>
                <a:spcPct val="100000"/>
              </a:lnSpc>
              <a:spcBef>
                <a:spcPts val="700"/>
              </a:spcBef>
              <a:spcAft>
                <a:spcPts val="0"/>
              </a:spcAft>
              <a:buClr>
                <a:schemeClr val="dk1"/>
              </a:buClr>
              <a:buSzPts val="1100"/>
              <a:buFont typeface="Arial"/>
              <a:buNone/>
            </a:pPr>
            <a:r>
              <a:t/>
            </a:r>
            <a:endParaRPr sz="1200">
              <a:solidFill>
                <a:srgbClr val="333333"/>
              </a:solidFill>
              <a:latin typeface="Calibri"/>
              <a:ea typeface="Calibri"/>
              <a:cs typeface="Calibri"/>
              <a:sym typeface="Calibri"/>
            </a:endParaRPr>
          </a:p>
          <a:p>
            <a:pPr indent="0" lvl="0" marL="0" rtl="0" algn="l">
              <a:lnSpc>
                <a:spcPct val="100000"/>
              </a:lnSpc>
              <a:spcBef>
                <a:spcPts val="700"/>
              </a:spcBef>
              <a:spcAft>
                <a:spcPts val="0"/>
              </a:spcAft>
              <a:buClr>
                <a:schemeClr val="dk1"/>
              </a:buClr>
              <a:buSzPts val="1100"/>
              <a:buFont typeface="Arial"/>
              <a:buNone/>
            </a:pPr>
            <a:r>
              <a:t/>
            </a:r>
            <a:endParaRPr sz="1200">
              <a:solidFill>
                <a:srgbClr val="333333"/>
              </a:solidFill>
              <a:latin typeface="Calibri"/>
              <a:ea typeface="Calibri"/>
              <a:cs typeface="Calibri"/>
              <a:sym typeface="Calibri"/>
            </a:endParaRPr>
          </a:p>
          <a:p>
            <a:pPr indent="0" lvl="0" marL="0" rtl="0" algn="l">
              <a:lnSpc>
                <a:spcPct val="100000"/>
              </a:lnSpc>
              <a:spcBef>
                <a:spcPts val="700"/>
              </a:spcBef>
              <a:spcAft>
                <a:spcPts val="0"/>
              </a:spcAft>
              <a:buClr>
                <a:schemeClr val="dk1"/>
              </a:buClr>
              <a:buSzPts val="1100"/>
              <a:buFont typeface="Arial"/>
              <a:buNone/>
            </a:pPr>
            <a:r>
              <a:t/>
            </a:r>
            <a:endParaRPr sz="1200">
              <a:solidFill>
                <a:srgbClr val="333333"/>
              </a:solidFill>
              <a:latin typeface="Calibri"/>
              <a:ea typeface="Calibri"/>
              <a:cs typeface="Calibri"/>
              <a:sym typeface="Calibri"/>
            </a:endParaRPr>
          </a:p>
          <a:p>
            <a:pPr indent="0" lvl="0" marL="0" rtl="0" algn="l">
              <a:lnSpc>
                <a:spcPct val="100000"/>
              </a:lnSpc>
              <a:spcBef>
                <a:spcPts val="700"/>
              </a:spcBef>
              <a:spcAft>
                <a:spcPts val="0"/>
              </a:spcAft>
              <a:buClr>
                <a:schemeClr val="dk1"/>
              </a:buClr>
              <a:buSzPts val="1100"/>
              <a:buFont typeface="Arial"/>
              <a:buNone/>
            </a:pPr>
            <a:r>
              <a:t/>
            </a:r>
            <a:endParaRPr sz="1200">
              <a:solidFill>
                <a:srgbClr val="333333"/>
              </a:solidFill>
              <a:latin typeface="Calibri"/>
              <a:ea typeface="Calibri"/>
              <a:cs typeface="Calibri"/>
              <a:sym typeface="Calibri"/>
            </a:endParaRPr>
          </a:p>
          <a:p>
            <a:pPr indent="0" lvl="0" marL="0" rtl="0" algn="l">
              <a:lnSpc>
                <a:spcPct val="100000"/>
              </a:lnSpc>
              <a:spcBef>
                <a:spcPts val="700"/>
              </a:spcBef>
              <a:spcAft>
                <a:spcPts val="0"/>
              </a:spcAft>
              <a:buClr>
                <a:schemeClr val="dk1"/>
              </a:buClr>
              <a:buSzPts val="1100"/>
              <a:buFont typeface="Arial"/>
              <a:buNone/>
            </a:pPr>
            <a:r>
              <a:t/>
            </a:r>
            <a:endParaRPr sz="1200">
              <a:solidFill>
                <a:srgbClr val="333333"/>
              </a:solidFill>
              <a:latin typeface="Calibri"/>
              <a:ea typeface="Calibri"/>
              <a:cs typeface="Calibri"/>
              <a:sym typeface="Calibri"/>
            </a:endParaRPr>
          </a:p>
          <a:p>
            <a:pPr indent="0" lvl="0" marL="0" rtl="0" algn="l">
              <a:lnSpc>
                <a:spcPct val="100000"/>
              </a:lnSpc>
              <a:spcBef>
                <a:spcPts val="700"/>
              </a:spcBef>
              <a:spcAft>
                <a:spcPts val="0"/>
              </a:spcAft>
              <a:buClr>
                <a:schemeClr val="dk1"/>
              </a:buClr>
              <a:buSzPts val="1100"/>
              <a:buFont typeface="Arial"/>
              <a:buNone/>
            </a:pPr>
            <a:r>
              <a:t/>
            </a:r>
            <a:endParaRPr sz="1200">
              <a:solidFill>
                <a:srgbClr val="333333"/>
              </a:solidFill>
              <a:latin typeface="Calibri"/>
              <a:ea typeface="Calibri"/>
              <a:cs typeface="Calibri"/>
              <a:sym typeface="Calibri"/>
            </a:endParaRPr>
          </a:p>
          <a:p>
            <a:pPr indent="0" lvl="0" marL="0" rtl="0" algn="l">
              <a:lnSpc>
                <a:spcPct val="100000"/>
              </a:lnSpc>
              <a:spcBef>
                <a:spcPts val="700"/>
              </a:spcBef>
              <a:spcAft>
                <a:spcPts val="0"/>
              </a:spcAft>
              <a:buClr>
                <a:schemeClr val="dk1"/>
              </a:buClr>
              <a:buSzPts val="1100"/>
              <a:buFont typeface="Arial"/>
              <a:buNone/>
            </a:pPr>
            <a:r>
              <a:t/>
            </a:r>
            <a:endParaRPr sz="1200">
              <a:solidFill>
                <a:srgbClr val="333333"/>
              </a:solidFill>
              <a:latin typeface="Calibri"/>
              <a:ea typeface="Calibri"/>
              <a:cs typeface="Calibri"/>
              <a:sym typeface="Calibri"/>
            </a:endParaRPr>
          </a:p>
          <a:p>
            <a:pPr indent="0" lvl="0" marL="0" rtl="0" algn="l">
              <a:lnSpc>
                <a:spcPct val="100000"/>
              </a:lnSpc>
              <a:spcBef>
                <a:spcPts val="1400"/>
              </a:spcBef>
              <a:spcAft>
                <a:spcPts val="0"/>
              </a:spcAft>
              <a:buClr>
                <a:schemeClr val="dk1"/>
              </a:buClr>
              <a:buSzPts val="1100"/>
              <a:buFont typeface="Arial"/>
              <a:buNone/>
            </a:pPr>
            <a:r>
              <a:t/>
            </a:r>
            <a:endParaRPr sz="1200">
              <a:solidFill>
                <a:srgbClr val="434343"/>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0" name="Google Shape;680;p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7" name="Google Shape;687;p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u="none"/>
              <a:t>Nota para facilitadores: O teste do modelo pode ser feito usando dramatização, com dois (2) principais papéis - o grupo de facilitadores e o grupo da igreja e comunidade. Dependendo do número de participantes, cada grupo tem de ter entre 3 e 6 pessoas. Distribua cópias do modelo de </a:t>
            </a:r>
            <a:r>
              <a:rPr b="0" i="0" lang="en-GB" u="none">
                <a:extLst>
                  <a:ext uri="http://customooxmlschemas.google.com/">
                    <go:slidesCustomData xmlns:go="http://customooxmlschemas.google.com/" textRoundtripDataId="46"/>
                  </a:ext>
                </a:extLst>
              </a:rPr>
              <a:t>sondagem de acompanhamento de despesas públicas</a:t>
            </a:r>
            <a:r>
              <a:rPr b="0" i="0" lang="en-GB" u="none"/>
              <a:t> ao grupo de facilitadores e cópias do estudo de caso ao grupo da igreja e comunidade.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i="0" lang="en-GB" u="none"/>
              <a:t>Necessitará de: </a:t>
            </a:r>
            <a:endParaRPr b="1"/>
          </a:p>
          <a:p>
            <a:pPr indent="-298450" lvl="0" marL="457200" rtl="0" algn="l">
              <a:lnSpc>
                <a:spcPct val="100000"/>
              </a:lnSpc>
              <a:spcBef>
                <a:spcPts val="0"/>
              </a:spcBef>
              <a:spcAft>
                <a:spcPts val="0"/>
              </a:spcAft>
              <a:buSzPts val="1100"/>
              <a:buChar char="●"/>
            </a:pPr>
            <a:r>
              <a:rPr b="0" i="0" lang="en-GB" u="none"/>
              <a:t>Cópias do modelo impressas </a:t>
            </a:r>
            <a:endParaRPr/>
          </a:p>
          <a:p>
            <a:pPr indent="-298450" lvl="0" marL="457200" rtl="0" algn="l">
              <a:lnSpc>
                <a:spcPct val="100000"/>
              </a:lnSpc>
              <a:spcBef>
                <a:spcPts val="0"/>
              </a:spcBef>
              <a:spcAft>
                <a:spcPts val="0"/>
              </a:spcAft>
              <a:buSzPts val="1100"/>
              <a:buChar char="●"/>
            </a:pPr>
            <a:r>
              <a:rPr b="0" i="0" lang="en-GB" u="none"/>
              <a:t>Cópias impressas do </a:t>
            </a:r>
            <a:r>
              <a:rPr b="0" i="0" lang="en-GB" u="sng">
                <a:solidFill>
                  <a:schemeClr val="hlink"/>
                </a:solidFill>
                <a:hlinkClick r:id="rId2"/>
                <a:extLst>
                  <a:ext uri="http://customooxmlschemas.google.com/">
                    <go:slidesCustomData xmlns:go="http://customooxmlschemas.google.com/" textRoundtripDataId="47"/>
                  </a:ext>
                </a:extLst>
              </a:rPr>
              <a:t>estudo de caso,</a:t>
            </a:r>
            <a:r>
              <a:rPr b="0" i="0" lang="en-GB" u="none">
                <a:extLst>
                  <a:ext uri="http://customooxmlschemas.google.com/">
                    <go:slidesCustomData xmlns:go="http://customooxmlschemas.google.com/" textRoundtripDataId="48"/>
                  </a:ext>
                </a:extLst>
              </a:rPr>
              <a:t> </a:t>
            </a:r>
            <a:r>
              <a:rPr b="0" i="0" lang="en-GB" u="none"/>
              <a:t>que está disponível nas 4 línguas da Tearfund</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5" name="Google Shape;695;p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u="none"/>
              <a:t>Nota para facilitadores: Esta sessão de reflexão irá ajudá-los a ver se os participantes compreendem o material.  São indicados mais recursos no Guia, na secção «Mais orientação», que os facilitadores podem usar quando fazem as suas leituras e a sua investigação de base  </a:t>
            </a:r>
            <a:endParaRPr/>
          </a:p>
          <a:p>
            <a:pPr indent="0" lvl="0" marL="0" rtl="0" algn="l">
              <a:lnSpc>
                <a:spcPct val="100000"/>
              </a:lnSpc>
              <a:spcBef>
                <a:spcPts val="0"/>
              </a:spcBef>
              <a:spcAft>
                <a:spcPts val="0"/>
              </a:spcAft>
              <a:buSzPts val="1100"/>
              <a:buNone/>
            </a:pPr>
            <a:r>
              <a:rPr b="0" i="0" lang="en-GB" u="none"/>
              <a:t>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6" name="Google Shape;706;p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p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2" name="Google Shape;712;p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p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9" name="Google Shape;719;p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5" name="Google Shape;725;p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p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2" name="Google Shape;732;p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8" name="Google Shape;738;p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ver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108"/>
          <p:cNvSpPr txBox="1"/>
          <p:nvPr>
            <p:ph type="ctrTitle"/>
          </p:nvPr>
        </p:nvSpPr>
        <p:spPr>
          <a:xfrm>
            <a:off x="357150" y="1571600"/>
            <a:ext cx="8429700" cy="960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434343"/>
              </a:buClr>
              <a:buSzPts val="5200"/>
              <a:buFont typeface="Calibri"/>
              <a:buNone/>
              <a:defRPr b="1" sz="5200">
                <a:solidFill>
                  <a:srgbClr val="434343"/>
                </a:solidFill>
                <a:latin typeface="Calibri"/>
                <a:ea typeface="Calibri"/>
                <a:cs typeface="Calibri"/>
                <a:sym typeface="Calibri"/>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08"/>
          <p:cNvSpPr txBox="1"/>
          <p:nvPr>
            <p:ph idx="1" type="subTitle"/>
          </p:nvPr>
        </p:nvSpPr>
        <p:spPr>
          <a:xfrm>
            <a:off x="996150" y="2532500"/>
            <a:ext cx="71517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434343"/>
              </a:buClr>
              <a:buSzPts val="3000"/>
              <a:buFont typeface="Calibri"/>
              <a:buNone/>
              <a:defRPr sz="3000">
                <a:solidFill>
                  <a:srgbClr val="434343"/>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pic>
        <p:nvPicPr>
          <p:cNvPr id="12" name="Google Shape;12;p108"/>
          <p:cNvPicPr preferRelativeResize="0"/>
          <p:nvPr/>
        </p:nvPicPr>
        <p:blipFill rotWithShape="1">
          <a:blip r:embed="rId3">
            <a:alphaModFix/>
          </a:blip>
          <a:srcRect b="0" l="0" r="0" t="0"/>
          <a:stretch/>
        </p:blipFill>
        <p:spPr>
          <a:xfrm>
            <a:off x="321725" y="4462600"/>
            <a:ext cx="1341000" cy="422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52" name="Shape 52"/>
        <p:cNvGrpSpPr/>
        <p:nvPr/>
      </p:nvGrpSpPr>
      <p:grpSpPr>
        <a:xfrm>
          <a:off x="0" y="0"/>
          <a:ext cx="0" cy="0"/>
          <a:chOff x="0" y="0"/>
          <a:chExt cx="0" cy="0"/>
        </a:xfrm>
      </p:grpSpPr>
      <p:sp>
        <p:nvSpPr>
          <p:cNvPr id="53" name="Google Shape;53;p117"/>
          <p:cNvSpPr txBox="1"/>
          <p:nvPr>
            <p:ph type="title"/>
          </p:nvPr>
        </p:nvSpPr>
        <p:spPr>
          <a:xfrm>
            <a:off x="457200" y="342900"/>
            <a:ext cx="8229600" cy="10287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4" name="Google Shape;54;p117"/>
          <p:cNvSpPr txBox="1"/>
          <p:nvPr>
            <p:ph idx="1" type="body"/>
          </p:nvPr>
        </p:nvSpPr>
        <p:spPr>
          <a:xfrm>
            <a:off x="457200" y="1485900"/>
            <a:ext cx="8229600" cy="2914800"/>
          </a:xfrm>
          <a:prstGeom prst="rect">
            <a:avLst/>
          </a:prstGeom>
          <a:noFill/>
          <a:ln>
            <a:noFill/>
          </a:ln>
        </p:spPr>
        <p:txBody>
          <a:bodyPr anchorCtr="0" anchor="t" bIns="45700" lIns="91425" spcFirstLastPara="1" rIns="91425" wrap="square" tIns="45700">
            <a:noAutofit/>
          </a:bodyPr>
          <a:lstStyle>
            <a:lvl1pPr indent="-314325" lvl="0" marL="457200" algn="l">
              <a:lnSpc>
                <a:spcPct val="115000"/>
              </a:lnSpc>
              <a:spcBef>
                <a:spcPts val="360"/>
              </a:spcBef>
              <a:spcAft>
                <a:spcPts val="0"/>
              </a:spcAft>
              <a:buSzPts val="1350"/>
              <a:buChar char="●"/>
              <a:defRPr/>
            </a:lvl1pPr>
            <a:lvl2pPr indent="-320040" lvl="1" marL="914400" algn="l">
              <a:lnSpc>
                <a:spcPct val="115000"/>
              </a:lnSpc>
              <a:spcBef>
                <a:spcPts val="360"/>
              </a:spcBef>
              <a:spcAft>
                <a:spcPts val="0"/>
              </a:spcAft>
              <a:buSzPts val="1440"/>
              <a:buChar char="○"/>
              <a:defRPr/>
            </a:lvl2pPr>
            <a:lvl3pPr indent="-302895" lvl="2" marL="1371600" algn="l">
              <a:lnSpc>
                <a:spcPct val="115000"/>
              </a:lnSpc>
              <a:spcBef>
                <a:spcPts val="360"/>
              </a:spcBef>
              <a:spcAft>
                <a:spcPts val="0"/>
              </a:spcAft>
              <a:buSzPts val="1170"/>
              <a:buChar char="■"/>
              <a:defRPr/>
            </a:lvl3pPr>
            <a:lvl4pPr indent="-308610" lvl="3" marL="1828800" algn="l">
              <a:lnSpc>
                <a:spcPct val="115000"/>
              </a:lnSpc>
              <a:spcBef>
                <a:spcPts val="360"/>
              </a:spcBef>
              <a:spcAft>
                <a:spcPts val="0"/>
              </a:spcAft>
              <a:buSzPts val="1260"/>
              <a:buChar char="●"/>
              <a:defRPr/>
            </a:lvl4pPr>
            <a:lvl5pPr indent="-342900" lvl="4" marL="2286000" algn="l">
              <a:lnSpc>
                <a:spcPct val="115000"/>
              </a:lnSpc>
              <a:spcBef>
                <a:spcPts val="360"/>
              </a:spcBef>
              <a:spcAft>
                <a:spcPts val="0"/>
              </a:spcAft>
              <a:buSzPts val="1800"/>
              <a:buChar char="○"/>
              <a:defRPr/>
            </a:lvl5pPr>
            <a:lvl6pPr indent="-342900" lvl="5" marL="2743200" algn="l">
              <a:lnSpc>
                <a:spcPct val="115000"/>
              </a:lnSpc>
              <a:spcBef>
                <a:spcPts val="360"/>
              </a:spcBef>
              <a:spcAft>
                <a:spcPts val="0"/>
              </a:spcAft>
              <a:buSzPts val="1800"/>
              <a:buChar char="■"/>
              <a:defRPr/>
            </a:lvl6pPr>
            <a:lvl7pPr indent="-342900" lvl="6" marL="3200400" algn="l">
              <a:lnSpc>
                <a:spcPct val="115000"/>
              </a:lnSpc>
              <a:spcBef>
                <a:spcPts val="360"/>
              </a:spcBef>
              <a:spcAft>
                <a:spcPts val="0"/>
              </a:spcAft>
              <a:buSzPts val="1800"/>
              <a:buChar char="●"/>
              <a:defRPr/>
            </a:lvl7pPr>
            <a:lvl8pPr indent="-342900" lvl="7" marL="3657600" algn="l">
              <a:lnSpc>
                <a:spcPct val="115000"/>
              </a:lnSpc>
              <a:spcBef>
                <a:spcPts val="360"/>
              </a:spcBef>
              <a:spcAft>
                <a:spcPts val="0"/>
              </a:spcAft>
              <a:buSzPts val="1800"/>
              <a:buChar char="○"/>
              <a:defRPr/>
            </a:lvl8pPr>
            <a:lvl9pPr indent="-342900" lvl="8" marL="4114800" algn="l">
              <a:lnSpc>
                <a:spcPct val="115000"/>
              </a:lnSpc>
              <a:spcBef>
                <a:spcPts val="360"/>
              </a:spcBef>
              <a:spcAft>
                <a:spcPts val="0"/>
              </a:spcAft>
              <a:buSzPts val="1800"/>
              <a:buChar char="■"/>
              <a:defRPr/>
            </a:lvl9pPr>
          </a:lstStyle>
          <a:p/>
        </p:txBody>
      </p:sp>
      <p:sp>
        <p:nvSpPr>
          <p:cNvPr id="55" name="Google Shape;55;p117"/>
          <p:cNvSpPr txBox="1"/>
          <p:nvPr>
            <p:ph idx="11" type="ftr"/>
          </p:nvPr>
        </p:nvSpPr>
        <p:spPr>
          <a:xfrm>
            <a:off x="3124200" y="4686300"/>
            <a:ext cx="2895600" cy="3429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6" name="Google Shape;56;p117"/>
          <p:cNvSpPr txBox="1"/>
          <p:nvPr>
            <p:ph idx="12" type="sldNum"/>
          </p:nvPr>
        </p:nvSpPr>
        <p:spPr>
          <a:xfrm>
            <a:off x="6553200" y="4686300"/>
            <a:ext cx="2133600" cy="3429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GB"/>
              <a:t>‹#›</a:t>
            </a:fld>
            <a:endParaRPr/>
          </a:p>
        </p:txBody>
      </p:sp>
      <p:sp>
        <p:nvSpPr>
          <p:cNvPr id="57" name="Google Shape;57;p117"/>
          <p:cNvSpPr txBox="1"/>
          <p:nvPr>
            <p:ph idx="10" type="dt"/>
          </p:nvPr>
        </p:nvSpPr>
        <p:spPr>
          <a:xfrm>
            <a:off x="457200" y="4683919"/>
            <a:ext cx="2133600" cy="357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style 1" type="twoColTx">
  <p:cSld name="TITLE_AND_TWO_COLUMNS">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109"/>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434343"/>
              </a:buClr>
              <a:buSzPts val="2600"/>
              <a:buFont typeface="Calibri"/>
              <a:buNone/>
              <a:defRPr b="1" sz="2600">
                <a:solidFill>
                  <a:srgbClr val="434343"/>
                </a:solidFill>
                <a:latin typeface="Calibri"/>
                <a:ea typeface="Calibri"/>
                <a:cs typeface="Calibri"/>
                <a:sym typeface="Calibri"/>
              </a:defRPr>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15" name="Google Shape;15;p109"/>
          <p:cNvSpPr txBox="1"/>
          <p:nvPr>
            <p:ph idx="1" type="body"/>
          </p:nvPr>
        </p:nvSpPr>
        <p:spPr>
          <a:xfrm>
            <a:off x="311700" y="1006525"/>
            <a:ext cx="85206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434343"/>
              </a:buClr>
              <a:buSzPts val="1400"/>
              <a:buFont typeface="Calibri"/>
              <a:buChar char="●"/>
              <a:defRPr sz="1400">
                <a:solidFill>
                  <a:srgbClr val="434343"/>
                </a:solidFill>
                <a:latin typeface="Calibri"/>
                <a:ea typeface="Calibri"/>
                <a:cs typeface="Calibri"/>
                <a:sym typeface="Calibri"/>
              </a:defRPr>
            </a:lvl1pPr>
            <a:lvl2pPr indent="-317500" lvl="1" marL="9144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2pPr>
            <a:lvl3pPr indent="-317500" lvl="2" marL="13716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indent="-317500" lvl="3" marL="18288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4pPr>
            <a:lvl5pPr indent="-317500" lvl="4" marL="22860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5pPr>
            <a:lvl6pPr indent="-317500" lvl="5" marL="27432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6pPr>
            <a:lvl7pPr indent="-317500" lvl="6" marL="32004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7pPr>
            <a:lvl8pPr indent="-317500" lvl="7" marL="36576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8pPr>
            <a:lvl9pPr indent="-317500" lvl="8" marL="4114800" algn="l">
              <a:lnSpc>
                <a:spcPct val="115000"/>
              </a:lnSpc>
              <a:spcBef>
                <a:spcPts val="1600"/>
              </a:spcBef>
              <a:spcAft>
                <a:spcPts val="1600"/>
              </a:spcAft>
              <a:buClr>
                <a:srgbClr val="434343"/>
              </a:buClr>
              <a:buSzPts val="1400"/>
              <a:buFont typeface="Calibri"/>
              <a:buChar char="■"/>
              <a:defRPr>
                <a:solidFill>
                  <a:srgbClr val="434343"/>
                </a:solidFill>
                <a:latin typeface="Calibri"/>
                <a:ea typeface="Calibri"/>
                <a:cs typeface="Calibri"/>
                <a:sym typeface="Calibri"/>
              </a:defRPr>
            </a:lvl9pPr>
          </a:lstStyle>
          <a:p/>
        </p:txBody>
      </p:sp>
      <p:sp>
        <p:nvSpPr>
          <p:cNvPr id="16" name="Google Shape;16;p109"/>
          <p:cNvSpPr txBox="1"/>
          <p:nvPr/>
        </p:nvSpPr>
        <p:spPr>
          <a:xfrm>
            <a:off x="8605750" y="4655300"/>
            <a:ext cx="323400" cy="2739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accent2"/>
                </a:solidFill>
                <a:latin typeface="Source Code Pro"/>
                <a:ea typeface="Source Code Pro"/>
                <a:cs typeface="Source Code Pro"/>
                <a:sym typeface="Source Code Pro"/>
              </a:rPr>
              <a:t>‹#›</a:t>
            </a:fld>
            <a:endParaRPr b="0" i="0" sz="1400" u="none" cap="none" strike="noStrike">
              <a:solidFill>
                <a:srgbClr val="000000"/>
              </a:solidFill>
              <a:latin typeface="Arial"/>
              <a:ea typeface="Arial"/>
              <a:cs typeface="Arial"/>
              <a:sym typeface="Arial"/>
            </a:endParaRPr>
          </a:p>
        </p:txBody>
      </p:sp>
      <p:pic>
        <p:nvPicPr>
          <p:cNvPr id="17" name="Google Shape;17;p109"/>
          <p:cNvPicPr preferRelativeResize="0"/>
          <p:nvPr/>
        </p:nvPicPr>
        <p:blipFill rotWithShape="1">
          <a:blip r:embed="rId3">
            <a:alphaModFix/>
          </a:blip>
          <a:srcRect b="0" l="0" r="0" t="0"/>
          <a:stretch/>
        </p:blipFill>
        <p:spPr>
          <a:xfrm>
            <a:off x="321725" y="4462600"/>
            <a:ext cx="1341000" cy="422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style 2">
  <p:cSld name="TITLE_AND_TWO_COLUMNS_1">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110"/>
          <p:cNvSpPr txBox="1"/>
          <p:nvPr>
            <p:ph idx="1" type="body"/>
          </p:nvPr>
        </p:nvSpPr>
        <p:spPr>
          <a:xfrm>
            <a:off x="4437075" y="509525"/>
            <a:ext cx="4397400" cy="37053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434343"/>
              </a:buClr>
              <a:buSzPts val="1400"/>
              <a:buFont typeface="Calibri"/>
              <a:buChar char="●"/>
              <a:defRPr sz="1400">
                <a:solidFill>
                  <a:srgbClr val="434343"/>
                </a:solidFill>
                <a:latin typeface="Calibri"/>
                <a:ea typeface="Calibri"/>
                <a:cs typeface="Calibri"/>
                <a:sym typeface="Calibri"/>
              </a:defRPr>
            </a:lvl1pPr>
            <a:lvl2pPr indent="-317500" lvl="1" marL="9144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2pPr>
            <a:lvl3pPr indent="-317500" lvl="2" marL="13716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indent="-317500" lvl="3" marL="18288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4pPr>
            <a:lvl5pPr indent="-317500" lvl="4" marL="22860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5pPr>
            <a:lvl6pPr indent="-317500" lvl="5" marL="27432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6pPr>
            <a:lvl7pPr indent="-317500" lvl="6" marL="32004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7pPr>
            <a:lvl8pPr indent="-317500" lvl="7" marL="36576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8pPr>
            <a:lvl9pPr indent="-317500" lvl="8" marL="4114800" algn="l">
              <a:lnSpc>
                <a:spcPct val="115000"/>
              </a:lnSpc>
              <a:spcBef>
                <a:spcPts val="1600"/>
              </a:spcBef>
              <a:spcAft>
                <a:spcPts val="1600"/>
              </a:spcAft>
              <a:buClr>
                <a:srgbClr val="434343"/>
              </a:buClr>
              <a:buSzPts val="1400"/>
              <a:buFont typeface="Calibri"/>
              <a:buChar char="■"/>
              <a:defRPr>
                <a:solidFill>
                  <a:srgbClr val="434343"/>
                </a:solidFill>
                <a:latin typeface="Calibri"/>
                <a:ea typeface="Calibri"/>
                <a:cs typeface="Calibri"/>
                <a:sym typeface="Calibri"/>
              </a:defRPr>
            </a:lvl9pPr>
          </a:lstStyle>
          <a:p/>
        </p:txBody>
      </p:sp>
      <p:sp>
        <p:nvSpPr>
          <p:cNvPr id="20" name="Google Shape;20;p110"/>
          <p:cNvSpPr txBox="1"/>
          <p:nvPr>
            <p:ph type="title"/>
          </p:nvPr>
        </p:nvSpPr>
        <p:spPr>
          <a:xfrm>
            <a:off x="462625" y="1362038"/>
            <a:ext cx="2966100" cy="1027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434343"/>
              </a:buClr>
              <a:buSzPts val="3000"/>
              <a:buFont typeface="Calibri"/>
              <a:buNone/>
              <a:defRPr b="1" sz="3000">
                <a:solidFill>
                  <a:srgbClr val="434343"/>
                </a:solidFill>
                <a:latin typeface="Calibri"/>
                <a:ea typeface="Calibri"/>
                <a:cs typeface="Calibri"/>
                <a:sym typeface="Calibri"/>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1" name="Google Shape;21;p110"/>
          <p:cNvSpPr txBox="1"/>
          <p:nvPr>
            <p:ph idx="2" type="subTitle"/>
          </p:nvPr>
        </p:nvSpPr>
        <p:spPr>
          <a:xfrm>
            <a:off x="546475" y="2336734"/>
            <a:ext cx="2798400" cy="843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434343"/>
              </a:buClr>
              <a:buSzPts val="1900"/>
              <a:buFont typeface="Calibri"/>
              <a:buNone/>
              <a:defRPr sz="1900">
                <a:solidFill>
                  <a:srgbClr val="434343"/>
                </a:solidFill>
                <a:latin typeface="Calibri"/>
                <a:ea typeface="Calibri"/>
                <a:cs typeface="Calibri"/>
                <a:sym typeface="Calibri"/>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pic>
        <p:nvPicPr>
          <p:cNvPr id="22" name="Google Shape;22;p110"/>
          <p:cNvPicPr preferRelativeResize="0"/>
          <p:nvPr/>
        </p:nvPicPr>
        <p:blipFill rotWithShape="1">
          <a:blip r:embed="rId3">
            <a:alphaModFix/>
          </a:blip>
          <a:srcRect b="0" l="0" r="0" t="0"/>
          <a:stretch/>
        </p:blipFill>
        <p:spPr>
          <a:xfrm>
            <a:off x="321725" y="4462600"/>
            <a:ext cx="1341000" cy="422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111"/>
          <p:cNvSpPr txBox="1"/>
          <p:nvPr>
            <p:ph type="title"/>
          </p:nvPr>
        </p:nvSpPr>
        <p:spPr>
          <a:xfrm>
            <a:off x="457200" y="342900"/>
            <a:ext cx="8229600" cy="555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25" name="Google Shape;25;p111"/>
          <p:cNvSpPr txBox="1"/>
          <p:nvPr>
            <p:ph idx="1" type="body"/>
          </p:nvPr>
        </p:nvSpPr>
        <p:spPr>
          <a:xfrm>
            <a:off x="457200" y="1006078"/>
            <a:ext cx="8229600" cy="3833700"/>
          </a:xfrm>
          <a:prstGeom prst="rect">
            <a:avLst/>
          </a:prstGeom>
          <a:noFill/>
          <a:ln>
            <a:noFill/>
          </a:ln>
        </p:spPr>
        <p:txBody>
          <a:bodyPr anchorCtr="0" anchor="t" bIns="45700" lIns="91425" spcFirstLastPara="1" rIns="91425" wrap="square" tIns="45700">
            <a:noAutofit/>
          </a:bodyPr>
          <a:lstStyle>
            <a:lvl1pPr indent="-342900" lvl="0" marL="457200" algn="l">
              <a:lnSpc>
                <a:spcPct val="115000"/>
              </a:lnSpc>
              <a:spcBef>
                <a:spcPts val="360"/>
              </a:spcBef>
              <a:spcAft>
                <a:spcPts val="0"/>
              </a:spcAft>
              <a:buSzPts val="1800"/>
              <a:buChar char="●"/>
              <a:defRPr/>
            </a:lvl1pPr>
            <a:lvl2pPr indent="-342900" lvl="1" marL="914400" algn="l">
              <a:lnSpc>
                <a:spcPct val="115000"/>
              </a:lnSpc>
              <a:spcBef>
                <a:spcPts val="360"/>
              </a:spcBef>
              <a:spcAft>
                <a:spcPts val="0"/>
              </a:spcAft>
              <a:buSzPts val="1800"/>
              <a:buChar char="○"/>
              <a:defRPr/>
            </a:lvl2pPr>
            <a:lvl3pPr indent="-342900" lvl="2" marL="1371600" algn="l">
              <a:lnSpc>
                <a:spcPct val="115000"/>
              </a:lnSpc>
              <a:spcBef>
                <a:spcPts val="360"/>
              </a:spcBef>
              <a:spcAft>
                <a:spcPts val="0"/>
              </a:spcAft>
              <a:buSzPts val="1800"/>
              <a:buChar char="■"/>
              <a:defRPr/>
            </a:lvl3pPr>
            <a:lvl4pPr indent="-342900" lvl="3" marL="1828800" algn="l">
              <a:lnSpc>
                <a:spcPct val="115000"/>
              </a:lnSpc>
              <a:spcBef>
                <a:spcPts val="360"/>
              </a:spcBef>
              <a:spcAft>
                <a:spcPts val="0"/>
              </a:spcAft>
              <a:buSzPts val="1800"/>
              <a:buChar char="●"/>
              <a:defRPr/>
            </a:lvl4pPr>
            <a:lvl5pPr indent="-342900" lvl="4" marL="2286000" algn="l">
              <a:lnSpc>
                <a:spcPct val="115000"/>
              </a:lnSpc>
              <a:spcBef>
                <a:spcPts val="360"/>
              </a:spcBef>
              <a:spcAft>
                <a:spcPts val="0"/>
              </a:spcAft>
              <a:buSzPts val="1800"/>
              <a:buChar char="○"/>
              <a:defRPr/>
            </a:lvl5pPr>
            <a:lvl6pPr indent="-342900" lvl="5" marL="2743200" algn="l">
              <a:lnSpc>
                <a:spcPct val="115000"/>
              </a:lnSpc>
              <a:spcBef>
                <a:spcPts val="360"/>
              </a:spcBef>
              <a:spcAft>
                <a:spcPts val="0"/>
              </a:spcAft>
              <a:buSzPts val="1800"/>
              <a:buChar char="■"/>
              <a:defRPr/>
            </a:lvl6pPr>
            <a:lvl7pPr indent="-342900" lvl="6" marL="3200400" algn="l">
              <a:lnSpc>
                <a:spcPct val="115000"/>
              </a:lnSpc>
              <a:spcBef>
                <a:spcPts val="360"/>
              </a:spcBef>
              <a:spcAft>
                <a:spcPts val="0"/>
              </a:spcAft>
              <a:buSzPts val="1800"/>
              <a:buChar char="●"/>
              <a:defRPr/>
            </a:lvl7pPr>
            <a:lvl8pPr indent="-342900" lvl="7" marL="3657600" algn="l">
              <a:lnSpc>
                <a:spcPct val="115000"/>
              </a:lnSpc>
              <a:spcBef>
                <a:spcPts val="360"/>
              </a:spcBef>
              <a:spcAft>
                <a:spcPts val="0"/>
              </a:spcAft>
              <a:buSzPts val="1800"/>
              <a:buChar char="○"/>
              <a:defRPr/>
            </a:lvl8pPr>
            <a:lvl9pPr indent="-342900" lvl="8" marL="4114800" algn="l">
              <a:lnSpc>
                <a:spcPct val="115000"/>
              </a:lnSpc>
              <a:spcBef>
                <a:spcPts val="360"/>
              </a:spcBef>
              <a:spcAft>
                <a:spcPts val="0"/>
              </a:spcAft>
              <a:buSzPts val="1800"/>
              <a:buChar char="■"/>
              <a:defRPr/>
            </a:lvl9pPr>
          </a:lstStyle>
          <a:p/>
        </p:txBody>
      </p:sp>
      <p:sp>
        <p:nvSpPr>
          <p:cNvPr id="26" name="Google Shape;26;p111"/>
          <p:cNvSpPr txBox="1"/>
          <p:nvPr>
            <p:ph idx="11" type="ftr"/>
          </p:nvPr>
        </p:nvSpPr>
        <p:spPr>
          <a:xfrm>
            <a:off x="3124200" y="4686300"/>
            <a:ext cx="2895600" cy="3429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 name="Google Shape;27;p111"/>
          <p:cNvSpPr txBox="1"/>
          <p:nvPr>
            <p:ph idx="12" type="sldNum"/>
          </p:nvPr>
        </p:nvSpPr>
        <p:spPr>
          <a:xfrm>
            <a:off x="6553200" y="4686300"/>
            <a:ext cx="2133600" cy="3429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8" name="Google Shape;28;p111"/>
          <p:cNvSpPr txBox="1"/>
          <p:nvPr>
            <p:ph idx="10" type="dt"/>
          </p:nvPr>
        </p:nvSpPr>
        <p:spPr>
          <a:xfrm>
            <a:off x="457200" y="4683919"/>
            <a:ext cx="2133600" cy="357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MAIN_POINT_1">
    <p:bg>
      <p:bgPr>
        <a:blipFill>
          <a:blip r:embed="rId2">
            <a:alphaModFix/>
          </a:blip>
          <a:stretch>
            <a:fillRect/>
          </a:stretch>
        </a:blipFill>
      </p:bgPr>
    </p:bg>
    <p:spTree>
      <p:nvGrpSpPr>
        <p:cNvPr id="29" name="Shape 29"/>
        <p:cNvGrpSpPr/>
        <p:nvPr/>
      </p:nvGrpSpPr>
      <p:grpSpPr>
        <a:xfrm>
          <a:off x="0" y="0"/>
          <a:ext cx="0" cy="0"/>
          <a:chOff x="0" y="0"/>
          <a:chExt cx="0" cy="0"/>
        </a:xfrm>
      </p:grpSpPr>
      <p:sp>
        <p:nvSpPr>
          <p:cNvPr id="30" name="Google Shape;30;p112"/>
          <p:cNvSpPr txBox="1"/>
          <p:nvPr/>
        </p:nvSpPr>
        <p:spPr>
          <a:xfrm>
            <a:off x="2615400" y="2918475"/>
            <a:ext cx="3913200" cy="673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1" i="0" lang="en-GB" sz="2300" u="none" cap="none" strike="noStrike">
                <a:solidFill>
                  <a:srgbClr val="0B2F43"/>
                </a:solidFill>
                <a:latin typeface="Calibri"/>
                <a:ea typeface="Calibri"/>
                <a:cs typeface="Calibri"/>
                <a:sym typeface="Calibri"/>
              </a:rPr>
              <a:t>tearfund.org</a:t>
            </a:r>
            <a:endParaRPr b="1" i="0" sz="3000" u="none" cap="none" strike="noStrike">
              <a:solidFill>
                <a:srgbClr val="0B2F43"/>
              </a:solidFill>
              <a:latin typeface="Calibri"/>
              <a:ea typeface="Calibri"/>
              <a:cs typeface="Calibri"/>
              <a:sym typeface="Calibri"/>
            </a:endParaRPr>
          </a:p>
        </p:txBody>
      </p:sp>
      <p:pic>
        <p:nvPicPr>
          <p:cNvPr id="31" name="Google Shape;31;p112"/>
          <p:cNvPicPr preferRelativeResize="0"/>
          <p:nvPr/>
        </p:nvPicPr>
        <p:blipFill rotWithShape="1">
          <a:blip r:embed="rId3">
            <a:alphaModFix/>
          </a:blip>
          <a:srcRect b="0" l="0" r="0" t="0"/>
          <a:stretch/>
        </p:blipFill>
        <p:spPr>
          <a:xfrm>
            <a:off x="2901625" y="1805675"/>
            <a:ext cx="3340750" cy="10493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bg>
      <p:bgPr>
        <a:solidFill>
          <a:srgbClr val="FCD500"/>
        </a:solidFill>
      </p:bgPr>
    </p:bg>
    <p:spTree>
      <p:nvGrpSpPr>
        <p:cNvPr id="32" name="Shape 32"/>
        <p:cNvGrpSpPr/>
        <p:nvPr/>
      </p:nvGrpSpPr>
      <p:grpSpPr>
        <a:xfrm>
          <a:off x="0" y="0"/>
          <a:ext cx="0" cy="0"/>
          <a:chOff x="0" y="0"/>
          <a:chExt cx="0" cy="0"/>
        </a:xfrm>
      </p:grpSpPr>
      <p:pic>
        <p:nvPicPr>
          <p:cNvPr id="33" name="Google Shape;33;p113"/>
          <p:cNvPicPr preferRelativeResize="0"/>
          <p:nvPr/>
        </p:nvPicPr>
        <p:blipFill rotWithShape="1">
          <a:blip r:embed="rId2">
            <a:alphaModFix/>
          </a:blip>
          <a:srcRect b="0" l="0" r="0" t="0"/>
          <a:stretch/>
        </p:blipFill>
        <p:spPr>
          <a:xfrm>
            <a:off x="321725" y="4462600"/>
            <a:ext cx="1341000" cy="4225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 name="Shape 34"/>
        <p:cNvGrpSpPr/>
        <p:nvPr/>
      </p:nvGrpSpPr>
      <p:grpSpPr>
        <a:xfrm>
          <a:off x="0" y="0"/>
          <a:ext cx="0" cy="0"/>
          <a:chOff x="0" y="0"/>
          <a:chExt cx="0" cy="0"/>
        </a:xfrm>
      </p:grpSpPr>
      <p:pic>
        <p:nvPicPr>
          <p:cNvPr id="35" name="Google Shape;35;p114"/>
          <p:cNvPicPr preferRelativeResize="0"/>
          <p:nvPr/>
        </p:nvPicPr>
        <p:blipFill rotWithShape="1">
          <a:blip r:embed="rId2">
            <a:alphaModFix/>
          </a:blip>
          <a:srcRect b="0" l="0" r="0" t="0"/>
          <a:stretch/>
        </p:blipFill>
        <p:spPr>
          <a:xfrm>
            <a:off x="321725" y="4462600"/>
            <a:ext cx="1341000" cy="4225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15"/>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38" name="Google Shape;38;p115"/>
          <p:cNvSpPr txBox="1"/>
          <p:nvPr>
            <p:ph idx="1" type="body"/>
          </p:nvPr>
        </p:nvSpPr>
        <p:spPr>
          <a:xfrm>
            <a:off x="457200" y="1151335"/>
            <a:ext cx="4040100" cy="480000"/>
          </a:xfrm>
          <a:prstGeom prst="rect">
            <a:avLst/>
          </a:prstGeom>
          <a:noFill/>
          <a:ln>
            <a:noFill/>
          </a:ln>
        </p:spPr>
        <p:txBody>
          <a:bodyPr anchorCtr="0" anchor="b" bIns="45700" lIns="91425" spcFirstLastPara="1" rIns="91425" wrap="square" tIns="45700">
            <a:noAutofit/>
          </a:bodyPr>
          <a:lstStyle>
            <a:lvl1pPr indent="-228600" lvl="0" marL="457200" algn="l">
              <a:lnSpc>
                <a:spcPct val="115000"/>
              </a:lnSpc>
              <a:spcBef>
                <a:spcPts val="480"/>
              </a:spcBef>
              <a:spcAft>
                <a:spcPts val="0"/>
              </a:spcAft>
              <a:buSzPts val="2400"/>
              <a:buNone/>
              <a:defRPr b="1" sz="2400"/>
            </a:lvl1pPr>
            <a:lvl2pPr indent="-228600" lvl="1" marL="914400" algn="l">
              <a:lnSpc>
                <a:spcPct val="115000"/>
              </a:lnSpc>
              <a:spcBef>
                <a:spcPts val="400"/>
              </a:spcBef>
              <a:spcAft>
                <a:spcPts val="0"/>
              </a:spcAft>
              <a:buSzPts val="2000"/>
              <a:buNone/>
              <a:defRPr b="1" sz="2000"/>
            </a:lvl2pPr>
            <a:lvl3pPr indent="-228600" lvl="2" marL="1371600" algn="l">
              <a:lnSpc>
                <a:spcPct val="115000"/>
              </a:lnSpc>
              <a:spcBef>
                <a:spcPts val="360"/>
              </a:spcBef>
              <a:spcAft>
                <a:spcPts val="0"/>
              </a:spcAft>
              <a:buSzPts val="1800"/>
              <a:buNone/>
              <a:defRPr b="1" sz="1800"/>
            </a:lvl3pPr>
            <a:lvl4pPr indent="-228600" lvl="3" marL="1828800" algn="l">
              <a:lnSpc>
                <a:spcPct val="115000"/>
              </a:lnSpc>
              <a:spcBef>
                <a:spcPts val="320"/>
              </a:spcBef>
              <a:spcAft>
                <a:spcPts val="0"/>
              </a:spcAft>
              <a:buSzPts val="1600"/>
              <a:buNone/>
              <a:defRPr b="1" sz="1600"/>
            </a:lvl4pPr>
            <a:lvl5pPr indent="-228600" lvl="4" marL="2286000" algn="l">
              <a:lnSpc>
                <a:spcPct val="115000"/>
              </a:lnSpc>
              <a:spcBef>
                <a:spcPts val="320"/>
              </a:spcBef>
              <a:spcAft>
                <a:spcPts val="0"/>
              </a:spcAft>
              <a:buSzPts val="1600"/>
              <a:buNone/>
              <a:defRPr b="1" sz="1600"/>
            </a:lvl5pPr>
            <a:lvl6pPr indent="-228600" lvl="5" marL="2743200" algn="l">
              <a:lnSpc>
                <a:spcPct val="115000"/>
              </a:lnSpc>
              <a:spcBef>
                <a:spcPts val="320"/>
              </a:spcBef>
              <a:spcAft>
                <a:spcPts val="0"/>
              </a:spcAft>
              <a:buSzPts val="1600"/>
              <a:buNone/>
              <a:defRPr b="1" sz="1600"/>
            </a:lvl6pPr>
            <a:lvl7pPr indent="-228600" lvl="6" marL="3200400" algn="l">
              <a:lnSpc>
                <a:spcPct val="115000"/>
              </a:lnSpc>
              <a:spcBef>
                <a:spcPts val="320"/>
              </a:spcBef>
              <a:spcAft>
                <a:spcPts val="0"/>
              </a:spcAft>
              <a:buSzPts val="1600"/>
              <a:buNone/>
              <a:defRPr b="1" sz="1600"/>
            </a:lvl7pPr>
            <a:lvl8pPr indent="-228600" lvl="7" marL="3657600" algn="l">
              <a:lnSpc>
                <a:spcPct val="115000"/>
              </a:lnSpc>
              <a:spcBef>
                <a:spcPts val="320"/>
              </a:spcBef>
              <a:spcAft>
                <a:spcPts val="0"/>
              </a:spcAft>
              <a:buSzPts val="1600"/>
              <a:buNone/>
              <a:defRPr b="1" sz="1600"/>
            </a:lvl8pPr>
            <a:lvl9pPr indent="-228600" lvl="8" marL="4114800" algn="l">
              <a:lnSpc>
                <a:spcPct val="115000"/>
              </a:lnSpc>
              <a:spcBef>
                <a:spcPts val="320"/>
              </a:spcBef>
              <a:spcAft>
                <a:spcPts val="0"/>
              </a:spcAft>
              <a:buSzPts val="1600"/>
              <a:buNone/>
              <a:defRPr b="1" sz="1600"/>
            </a:lvl9pPr>
          </a:lstStyle>
          <a:p/>
        </p:txBody>
      </p:sp>
      <p:sp>
        <p:nvSpPr>
          <p:cNvPr id="39" name="Google Shape;39;p115"/>
          <p:cNvSpPr txBox="1"/>
          <p:nvPr>
            <p:ph idx="2" type="body"/>
          </p:nvPr>
        </p:nvSpPr>
        <p:spPr>
          <a:xfrm>
            <a:off x="457200" y="1631156"/>
            <a:ext cx="4040100" cy="2963400"/>
          </a:xfrm>
          <a:prstGeom prst="rect">
            <a:avLst/>
          </a:prstGeom>
          <a:noFill/>
          <a:ln>
            <a:noFill/>
          </a:ln>
        </p:spPr>
        <p:txBody>
          <a:bodyPr anchorCtr="0" anchor="t" bIns="45700" lIns="91425" spcFirstLastPara="1" rIns="91425" wrap="square" tIns="45700">
            <a:noAutofit/>
          </a:bodyPr>
          <a:lstStyle>
            <a:lvl1pPr indent="-381000" lvl="0" marL="457200" algn="l">
              <a:lnSpc>
                <a:spcPct val="115000"/>
              </a:lnSpc>
              <a:spcBef>
                <a:spcPts val="480"/>
              </a:spcBef>
              <a:spcAft>
                <a:spcPts val="0"/>
              </a:spcAft>
              <a:buSzPts val="2400"/>
              <a:buChar char="●"/>
              <a:defRPr sz="2400"/>
            </a:lvl1pPr>
            <a:lvl2pPr indent="-355600" lvl="1" marL="914400" algn="l">
              <a:lnSpc>
                <a:spcPct val="115000"/>
              </a:lnSpc>
              <a:spcBef>
                <a:spcPts val="400"/>
              </a:spcBef>
              <a:spcAft>
                <a:spcPts val="0"/>
              </a:spcAft>
              <a:buSzPts val="2000"/>
              <a:buChar char="○"/>
              <a:defRPr sz="2000"/>
            </a:lvl2pPr>
            <a:lvl3pPr indent="-342900" lvl="2" marL="1371600" algn="l">
              <a:lnSpc>
                <a:spcPct val="115000"/>
              </a:lnSpc>
              <a:spcBef>
                <a:spcPts val="360"/>
              </a:spcBef>
              <a:spcAft>
                <a:spcPts val="0"/>
              </a:spcAft>
              <a:buSzPts val="1800"/>
              <a:buChar char="■"/>
              <a:defRPr sz="1800"/>
            </a:lvl3pPr>
            <a:lvl4pPr indent="-330200" lvl="3" marL="1828800" algn="l">
              <a:lnSpc>
                <a:spcPct val="115000"/>
              </a:lnSpc>
              <a:spcBef>
                <a:spcPts val="320"/>
              </a:spcBef>
              <a:spcAft>
                <a:spcPts val="0"/>
              </a:spcAft>
              <a:buSzPts val="1600"/>
              <a:buChar char="●"/>
              <a:defRPr sz="1600"/>
            </a:lvl4pPr>
            <a:lvl5pPr indent="-330200" lvl="4" marL="2286000" algn="l">
              <a:lnSpc>
                <a:spcPct val="115000"/>
              </a:lnSpc>
              <a:spcBef>
                <a:spcPts val="320"/>
              </a:spcBef>
              <a:spcAft>
                <a:spcPts val="0"/>
              </a:spcAft>
              <a:buSzPts val="1600"/>
              <a:buChar char="○"/>
              <a:defRPr sz="1600"/>
            </a:lvl5pPr>
            <a:lvl6pPr indent="-330200" lvl="5" marL="2743200" algn="l">
              <a:lnSpc>
                <a:spcPct val="115000"/>
              </a:lnSpc>
              <a:spcBef>
                <a:spcPts val="320"/>
              </a:spcBef>
              <a:spcAft>
                <a:spcPts val="0"/>
              </a:spcAft>
              <a:buSzPts val="1600"/>
              <a:buChar char="■"/>
              <a:defRPr sz="1600"/>
            </a:lvl6pPr>
            <a:lvl7pPr indent="-330200" lvl="6" marL="3200400" algn="l">
              <a:lnSpc>
                <a:spcPct val="115000"/>
              </a:lnSpc>
              <a:spcBef>
                <a:spcPts val="320"/>
              </a:spcBef>
              <a:spcAft>
                <a:spcPts val="0"/>
              </a:spcAft>
              <a:buSzPts val="1600"/>
              <a:buChar char="●"/>
              <a:defRPr sz="1600"/>
            </a:lvl7pPr>
            <a:lvl8pPr indent="-330200" lvl="7" marL="3657600" algn="l">
              <a:lnSpc>
                <a:spcPct val="115000"/>
              </a:lnSpc>
              <a:spcBef>
                <a:spcPts val="320"/>
              </a:spcBef>
              <a:spcAft>
                <a:spcPts val="0"/>
              </a:spcAft>
              <a:buSzPts val="1600"/>
              <a:buChar char="○"/>
              <a:defRPr sz="1600"/>
            </a:lvl8pPr>
            <a:lvl9pPr indent="-330200" lvl="8" marL="4114800" algn="l">
              <a:lnSpc>
                <a:spcPct val="115000"/>
              </a:lnSpc>
              <a:spcBef>
                <a:spcPts val="320"/>
              </a:spcBef>
              <a:spcAft>
                <a:spcPts val="0"/>
              </a:spcAft>
              <a:buSzPts val="1600"/>
              <a:buChar char="■"/>
              <a:defRPr sz="1600"/>
            </a:lvl9pPr>
          </a:lstStyle>
          <a:p/>
        </p:txBody>
      </p:sp>
      <p:sp>
        <p:nvSpPr>
          <p:cNvPr id="40" name="Google Shape;40;p115"/>
          <p:cNvSpPr txBox="1"/>
          <p:nvPr>
            <p:ph idx="3" type="body"/>
          </p:nvPr>
        </p:nvSpPr>
        <p:spPr>
          <a:xfrm>
            <a:off x="4645025" y="1151335"/>
            <a:ext cx="4041900" cy="480000"/>
          </a:xfrm>
          <a:prstGeom prst="rect">
            <a:avLst/>
          </a:prstGeom>
          <a:noFill/>
          <a:ln>
            <a:noFill/>
          </a:ln>
        </p:spPr>
        <p:txBody>
          <a:bodyPr anchorCtr="0" anchor="b" bIns="45700" lIns="91425" spcFirstLastPara="1" rIns="91425" wrap="square" tIns="45700">
            <a:noAutofit/>
          </a:bodyPr>
          <a:lstStyle>
            <a:lvl1pPr indent="-228600" lvl="0" marL="457200" algn="l">
              <a:lnSpc>
                <a:spcPct val="115000"/>
              </a:lnSpc>
              <a:spcBef>
                <a:spcPts val="480"/>
              </a:spcBef>
              <a:spcAft>
                <a:spcPts val="0"/>
              </a:spcAft>
              <a:buSzPts val="2400"/>
              <a:buNone/>
              <a:defRPr b="1" sz="2400"/>
            </a:lvl1pPr>
            <a:lvl2pPr indent="-228600" lvl="1" marL="914400" algn="l">
              <a:lnSpc>
                <a:spcPct val="115000"/>
              </a:lnSpc>
              <a:spcBef>
                <a:spcPts val="400"/>
              </a:spcBef>
              <a:spcAft>
                <a:spcPts val="0"/>
              </a:spcAft>
              <a:buSzPts val="2000"/>
              <a:buNone/>
              <a:defRPr b="1" sz="2000"/>
            </a:lvl2pPr>
            <a:lvl3pPr indent="-228600" lvl="2" marL="1371600" algn="l">
              <a:lnSpc>
                <a:spcPct val="115000"/>
              </a:lnSpc>
              <a:spcBef>
                <a:spcPts val="360"/>
              </a:spcBef>
              <a:spcAft>
                <a:spcPts val="0"/>
              </a:spcAft>
              <a:buSzPts val="1800"/>
              <a:buNone/>
              <a:defRPr b="1" sz="1800"/>
            </a:lvl3pPr>
            <a:lvl4pPr indent="-228600" lvl="3" marL="1828800" algn="l">
              <a:lnSpc>
                <a:spcPct val="115000"/>
              </a:lnSpc>
              <a:spcBef>
                <a:spcPts val="320"/>
              </a:spcBef>
              <a:spcAft>
                <a:spcPts val="0"/>
              </a:spcAft>
              <a:buSzPts val="1600"/>
              <a:buNone/>
              <a:defRPr b="1" sz="1600"/>
            </a:lvl4pPr>
            <a:lvl5pPr indent="-228600" lvl="4" marL="2286000" algn="l">
              <a:lnSpc>
                <a:spcPct val="115000"/>
              </a:lnSpc>
              <a:spcBef>
                <a:spcPts val="320"/>
              </a:spcBef>
              <a:spcAft>
                <a:spcPts val="0"/>
              </a:spcAft>
              <a:buSzPts val="1600"/>
              <a:buNone/>
              <a:defRPr b="1" sz="1600"/>
            </a:lvl5pPr>
            <a:lvl6pPr indent="-228600" lvl="5" marL="2743200" algn="l">
              <a:lnSpc>
                <a:spcPct val="115000"/>
              </a:lnSpc>
              <a:spcBef>
                <a:spcPts val="320"/>
              </a:spcBef>
              <a:spcAft>
                <a:spcPts val="0"/>
              </a:spcAft>
              <a:buSzPts val="1600"/>
              <a:buNone/>
              <a:defRPr b="1" sz="1600"/>
            </a:lvl6pPr>
            <a:lvl7pPr indent="-228600" lvl="6" marL="3200400" algn="l">
              <a:lnSpc>
                <a:spcPct val="115000"/>
              </a:lnSpc>
              <a:spcBef>
                <a:spcPts val="320"/>
              </a:spcBef>
              <a:spcAft>
                <a:spcPts val="0"/>
              </a:spcAft>
              <a:buSzPts val="1600"/>
              <a:buNone/>
              <a:defRPr b="1" sz="1600"/>
            </a:lvl7pPr>
            <a:lvl8pPr indent="-228600" lvl="7" marL="3657600" algn="l">
              <a:lnSpc>
                <a:spcPct val="115000"/>
              </a:lnSpc>
              <a:spcBef>
                <a:spcPts val="320"/>
              </a:spcBef>
              <a:spcAft>
                <a:spcPts val="0"/>
              </a:spcAft>
              <a:buSzPts val="1600"/>
              <a:buNone/>
              <a:defRPr b="1" sz="1600"/>
            </a:lvl8pPr>
            <a:lvl9pPr indent="-228600" lvl="8" marL="4114800" algn="l">
              <a:lnSpc>
                <a:spcPct val="115000"/>
              </a:lnSpc>
              <a:spcBef>
                <a:spcPts val="320"/>
              </a:spcBef>
              <a:spcAft>
                <a:spcPts val="0"/>
              </a:spcAft>
              <a:buSzPts val="1600"/>
              <a:buNone/>
              <a:defRPr b="1" sz="1600"/>
            </a:lvl9pPr>
          </a:lstStyle>
          <a:p/>
        </p:txBody>
      </p:sp>
      <p:sp>
        <p:nvSpPr>
          <p:cNvPr id="41" name="Google Shape;41;p115"/>
          <p:cNvSpPr txBox="1"/>
          <p:nvPr>
            <p:ph idx="4" type="body"/>
          </p:nvPr>
        </p:nvSpPr>
        <p:spPr>
          <a:xfrm>
            <a:off x="4645025" y="1631156"/>
            <a:ext cx="4041900" cy="2963400"/>
          </a:xfrm>
          <a:prstGeom prst="rect">
            <a:avLst/>
          </a:prstGeom>
          <a:noFill/>
          <a:ln>
            <a:noFill/>
          </a:ln>
        </p:spPr>
        <p:txBody>
          <a:bodyPr anchorCtr="0" anchor="t" bIns="45700" lIns="91425" spcFirstLastPara="1" rIns="91425" wrap="square" tIns="45700">
            <a:noAutofit/>
          </a:bodyPr>
          <a:lstStyle>
            <a:lvl1pPr indent="-381000" lvl="0" marL="457200" algn="l">
              <a:lnSpc>
                <a:spcPct val="115000"/>
              </a:lnSpc>
              <a:spcBef>
                <a:spcPts val="480"/>
              </a:spcBef>
              <a:spcAft>
                <a:spcPts val="0"/>
              </a:spcAft>
              <a:buSzPts val="2400"/>
              <a:buChar char="●"/>
              <a:defRPr sz="2400"/>
            </a:lvl1pPr>
            <a:lvl2pPr indent="-355600" lvl="1" marL="914400" algn="l">
              <a:lnSpc>
                <a:spcPct val="115000"/>
              </a:lnSpc>
              <a:spcBef>
                <a:spcPts val="400"/>
              </a:spcBef>
              <a:spcAft>
                <a:spcPts val="0"/>
              </a:spcAft>
              <a:buSzPts val="2000"/>
              <a:buChar char="○"/>
              <a:defRPr sz="2000"/>
            </a:lvl2pPr>
            <a:lvl3pPr indent="-342900" lvl="2" marL="1371600" algn="l">
              <a:lnSpc>
                <a:spcPct val="115000"/>
              </a:lnSpc>
              <a:spcBef>
                <a:spcPts val="360"/>
              </a:spcBef>
              <a:spcAft>
                <a:spcPts val="0"/>
              </a:spcAft>
              <a:buSzPts val="1800"/>
              <a:buChar char="■"/>
              <a:defRPr sz="1800"/>
            </a:lvl3pPr>
            <a:lvl4pPr indent="-330200" lvl="3" marL="1828800" algn="l">
              <a:lnSpc>
                <a:spcPct val="115000"/>
              </a:lnSpc>
              <a:spcBef>
                <a:spcPts val="320"/>
              </a:spcBef>
              <a:spcAft>
                <a:spcPts val="0"/>
              </a:spcAft>
              <a:buSzPts val="1600"/>
              <a:buChar char="●"/>
              <a:defRPr sz="1600"/>
            </a:lvl4pPr>
            <a:lvl5pPr indent="-330200" lvl="4" marL="2286000" algn="l">
              <a:lnSpc>
                <a:spcPct val="115000"/>
              </a:lnSpc>
              <a:spcBef>
                <a:spcPts val="320"/>
              </a:spcBef>
              <a:spcAft>
                <a:spcPts val="0"/>
              </a:spcAft>
              <a:buSzPts val="1600"/>
              <a:buChar char="○"/>
              <a:defRPr sz="1600"/>
            </a:lvl5pPr>
            <a:lvl6pPr indent="-330200" lvl="5" marL="2743200" algn="l">
              <a:lnSpc>
                <a:spcPct val="115000"/>
              </a:lnSpc>
              <a:spcBef>
                <a:spcPts val="320"/>
              </a:spcBef>
              <a:spcAft>
                <a:spcPts val="0"/>
              </a:spcAft>
              <a:buSzPts val="1600"/>
              <a:buChar char="■"/>
              <a:defRPr sz="1600"/>
            </a:lvl6pPr>
            <a:lvl7pPr indent="-330200" lvl="6" marL="3200400" algn="l">
              <a:lnSpc>
                <a:spcPct val="115000"/>
              </a:lnSpc>
              <a:spcBef>
                <a:spcPts val="320"/>
              </a:spcBef>
              <a:spcAft>
                <a:spcPts val="0"/>
              </a:spcAft>
              <a:buSzPts val="1600"/>
              <a:buChar char="●"/>
              <a:defRPr sz="1600"/>
            </a:lvl7pPr>
            <a:lvl8pPr indent="-330200" lvl="7" marL="3657600" algn="l">
              <a:lnSpc>
                <a:spcPct val="115000"/>
              </a:lnSpc>
              <a:spcBef>
                <a:spcPts val="320"/>
              </a:spcBef>
              <a:spcAft>
                <a:spcPts val="0"/>
              </a:spcAft>
              <a:buSzPts val="1600"/>
              <a:buChar char="○"/>
              <a:defRPr sz="1600"/>
            </a:lvl8pPr>
            <a:lvl9pPr indent="-330200" lvl="8" marL="4114800" algn="l">
              <a:lnSpc>
                <a:spcPct val="115000"/>
              </a:lnSpc>
              <a:spcBef>
                <a:spcPts val="320"/>
              </a:spcBef>
              <a:spcAft>
                <a:spcPts val="0"/>
              </a:spcAft>
              <a:buSzPts val="1600"/>
              <a:buChar char="■"/>
              <a:defRPr sz="1600"/>
            </a:lvl9pPr>
          </a:lstStyle>
          <a:p/>
        </p:txBody>
      </p:sp>
      <p:sp>
        <p:nvSpPr>
          <p:cNvPr id="42" name="Google Shape;42;p115"/>
          <p:cNvSpPr txBox="1"/>
          <p:nvPr>
            <p:ph idx="11" type="ftr"/>
          </p:nvPr>
        </p:nvSpPr>
        <p:spPr>
          <a:xfrm>
            <a:off x="3124200" y="4686300"/>
            <a:ext cx="2895600" cy="3429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3" name="Google Shape;43;p115"/>
          <p:cNvSpPr txBox="1"/>
          <p:nvPr>
            <p:ph idx="12" type="sldNum"/>
          </p:nvPr>
        </p:nvSpPr>
        <p:spPr>
          <a:xfrm>
            <a:off x="6553200" y="4686300"/>
            <a:ext cx="2133600" cy="3429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44" name="Google Shape;44;p115"/>
          <p:cNvSpPr txBox="1"/>
          <p:nvPr>
            <p:ph idx="10" type="dt"/>
          </p:nvPr>
        </p:nvSpPr>
        <p:spPr>
          <a:xfrm>
            <a:off x="457200" y="4683919"/>
            <a:ext cx="2133600" cy="357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over Content" type="txOverObj">
  <p:cSld name="TEXT_OVER_OBJECT">
    <p:spTree>
      <p:nvGrpSpPr>
        <p:cNvPr id="45" name="Shape 45"/>
        <p:cNvGrpSpPr/>
        <p:nvPr/>
      </p:nvGrpSpPr>
      <p:grpSpPr>
        <a:xfrm>
          <a:off x="0" y="0"/>
          <a:ext cx="0" cy="0"/>
          <a:chOff x="0" y="0"/>
          <a:chExt cx="0" cy="0"/>
        </a:xfrm>
      </p:grpSpPr>
      <p:sp>
        <p:nvSpPr>
          <p:cNvPr id="46" name="Google Shape;46;p116"/>
          <p:cNvSpPr txBox="1"/>
          <p:nvPr>
            <p:ph type="title"/>
          </p:nvPr>
        </p:nvSpPr>
        <p:spPr>
          <a:xfrm>
            <a:off x="457200" y="342900"/>
            <a:ext cx="8229600" cy="555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47" name="Google Shape;47;p116"/>
          <p:cNvSpPr txBox="1"/>
          <p:nvPr>
            <p:ph idx="1" type="body"/>
          </p:nvPr>
        </p:nvSpPr>
        <p:spPr>
          <a:xfrm>
            <a:off x="457200" y="1006078"/>
            <a:ext cx="8229600" cy="1860000"/>
          </a:xfrm>
          <a:prstGeom prst="rect">
            <a:avLst/>
          </a:prstGeom>
          <a:noFill/>
          <a:ln>
            <a:noFill/>
          </a:ln>
        </p:spPr>
        <p:txBody>
          <a:bodyPr anchorCtr="0" anchor="t" bIns="45700" lIns="91425" spcFirstLastPara="1" rIns="91425" wrap="square" tIns="45700">
            <a:noAutofit/>
          </a:bodyPr>
          <a:lstStyle>
            <a:lvl1pPr indent="-342900" lvl="0" marL="457200" algn="l">
              <a:lnSpc>
                <a:spcPct val="115000"/>
              </a:lnSpc>
              <a:spcBef>
                <a:spcPts val="360"/>
              </a:spcBef>
              <a:spcAft>
                <a:spcPts val="0"/>
              </a:spcAft>
              <a:buSzPts val="1800"/>
              <a:buChar char="●"/>
              <a:defRPr/>
            </a:lvl1pPr>
            <a:lvl2pPr indent="-342900" lvl="1" marL="914400" algn="l">
              <a:lnSpc>
                <a:spcPct val="115000"/>
              </a:lnSpc>
              <a:spcBef>
                <a:spcPts val="360"/>
              </a:spcBef>
              <a:spcAft>
                <a:spcPts val="0"/>
              </a:spcAft>
              <a:buSzPts val="1800"/>
              <a:buChar char="○"/>
              <a:defRPr/>
            </a:lvl2pPr>
            <a:lvl3pPr indent="-342900" lvl="2" marL="1371600" algn="l">
              <a:lnSpc>
                <a:spcPct val="115000"/>
              </a:lnSpc>
              <a:spcBef>
                <a:spcPts val="360"/>
              </a:spcBef>
              <a:spcAft>
                <a:spcPts val="0"/>
              </a:spcAft>
              <a:buSzPts val="1800"/>
              <a:buChar char="■"/>
              <a:defRPr/>
            </a:lvl3pPr>
            <a:lvl4pPr indent="-342900" lvl="3" marL="1828800" algn="l">
              <a:lnSpc>
                <a:spcPct val="115000"/>
              </a:lnSpc>
              <a:spcBef>
                <a:spcPts val="360"/>
              </a:spcBef>
              <a:spcAft>
                <a:spcPts val="0"/>
              </a:spcAft>
              <a:buSzPts val="1800"/>
              <a:buChar char="●"/>
              <a:defRPr/>
            </a:lvl4pPr>
            <a:lvl5pPr indent="-342900" lvl="4" marL="2286000" algn="l">
              <a:lnSpc>
                <a:spcPct val="115000"/>
              </a:lnSpc>
              <a:spcBef>
                <a:spcPts val="360"/>
              </a:spcBef>
              <a:spcAft>
                <a:spcPts val="0"/>
              </a:spcAft>
              <a:buSzPts val="1800"/>
              <a:buChar char="○"/>
              <a:defRPr/>
            </a:lvl5pPr>
            <a:lvl6pPr indent="-342900" lvl="5" marL="2743200" algn="l">
              <a:lnSpc>
                <a:spcPct val="115000"/>
              </a:lnSpc>
              <a:spcBef>
                <a:spcPts val="360"/>
              </a:spcBef>
              <a:spcAft>
                <a:spcPts val="0"/>
              </a:spcAft>
              <a:buSzPts val="1800"/>
              <a:buChar char="■"/>
              <a:defRPr/>
            </a:lvl6pPr>
            <a:lvl7pPr indent="-342900" lvl="6" marL="3200400" algn="l">
              <a:lnSpc>
                <a:spcPct val="115000"/>
              </a:lnSpc>
              <a:spcBef>
                <a:spcPts val="360"/>
              </a:spcBef>
              <a:spcAft>
                <a:spcPts val="0"/>
              </a:spcAft>
              <a:buSzPts val="1800"/>
              <a:buChar char="●"/>
              <a:defRPr/>
            </a:lvl7pPr>
            <a:lvl8pPr indent="-342900" lvl="7" marL="3657600" algn="l">
              <a:lnSpc>
                <a:spcPct val="115000"/>
              </a:lnSpc>
              <a:spcBef>
                <a:spcPts val="360"/>
              </a:spcBef>
              <a:spcAft>
                <a:spcPts val="0"/>
              </a:spcAft>
              <a:buSzPts val="1800"/>
              <a:buChar char="○"/>
              <a:defRPr/>
            </a:lvl8pPr>
            <a:lvl9pPr indent="-342900" lvl="8" marL="4114800" algn="l">
              <a:lnSpc>
                <a:spcPct val="115000"/>
              </a:lnSpc>
              <a:spcBef>
                <a:spcPts val="360"/>
              </a:spcBef>
              <a:spcAft>
                <a:spcPts val="0"/>
              </a:spcAft>
              <a:buSzPts val="1800"/>
              <a:buChar char="■"/>
              <a:defRPr/>
            </a:lvl9pPr>
          </a:lstStyle>
          <a:p/>
        </p:txBody>
      </p:sp>
      <p:sp>
        <p:nvSpPr>
          <p:cNvPr id="48" name="Google Shape;48;p116"/>
          <p:cNvSpPr txBox="1"/>
          <p:nvPr>
            <p:ph idx="2" type="body"/>
          </p:nvPr>
        </p:nvSpPr>
        <p:spPr>
          <a:xfrm>
            <a:off x="457200" y="2980135"/>
            <a:ext cx="8229600" cy="1860000"/>
          </a:xfrm>
          <a:prstGeom prst="rect">
            <a:avLst/>
          </a:prstGeom>
          <a:noFill/>
          <a:ln>
            <a:noFill/>
          </a:ln>
        </p:spPr>
        <p:txBody>
          <a:bodyPr anchorCtr="0" anchor="t" bIns="45700" lIns="91425" spcFirstLastPara="1" rIns="91425" wrap="square" tIns="45700">
            <a:noAutofit/>
          </a:bodyPr>
          <a:lstStyle>
            <a:lvl1pPr indent="-342900" lvl="0" marL="457200" algn="l">
              <a:lnSpc>
                <a:spcPct val="115000"/>
              </a:lnSpc>
              <a:spcBef>
                <a:spcPts val="360"/>
              </a:spcBef>
              <a:spcAft>
                <a:spcPts val="0"/>
              </a:spcAft>
              <a:buSzPts val="1800"/>
              <a:buChar char="●"/>
              <a:defRPr/>
            </a:lvl1pPr>
            <a:lvl2pPr indent="-342900" lvl="1" marL="914400" algn="l">
              <a:lnSpc>
                <a:spcPct val="115000"/>
              </a:lnSpc>
              <a:spcBef>
                <a:spcPts val="360"/>
              </a:spcBef>
              <a:spcAft>
                <a:spcPts val="0"/>
              </a:spcAft>
              <a:buSzPts val="1800"/>
              <a:buChar char="○"/>
              <a:defRPr/>
            </a:lvl2pPr>
            <a:lvl3pPr indent="-342900" lvl="2" marL="1371600" algn="l">
              <a:lnSpc>
                <a:spcPct val="115000"/>
              </a:lnSpc>
              <a:spcBef>
                <a:spcPts val="360"/>
              </a:spcBef>
              <a:spcAft>
                <a:spcPts val="0"/>
              </a:spcAft>
              <a:buSzPts val="1800"/>
              <a:buChar char="■"/>
              <a:defRPr/>
            </a:lvl3pPr>
            <a:lvl4pPr indent="-342900" lvl="3" marL="1828800" algn="l">
              <a:lnSpc>
                <a:spcPct val="115000"/>
              </a:lnSpc>
              <a:spcBef>
                <a:spcPts val="360"/>
              </a:spcBef>
              <a:spcAft>
                <a:spcPts val="0"/>
              </a:spcAft>
              <a:buSzPts val="1800"/>
              <a:buChar char="●"/>
              <a:defRPr/>
            </a:lvl4pPr>
            <a:lvl5pPr indent="-342900" lvl="4" marL="2286000" algn="l">
              <a:lnSpc>
                <a:spcPct val="115000"/>
              </a:lnSpc>
              <a:spcBef>
                <a:spcPts val="360"/>
              </a:spcBef>
              <a:spcAft>
                <a:spcPts val="0"/>
              </a:spcAft>
              <a:buSzPts val="1800"/>
              <a:buChar char="○"/>
              <a:defRPr/>
            </a:lvl5pPr>
            <a:lvl6pPr indent="-342900" lvl="5" marL="2743200" algn="l">
              <a:lnSpc>
                <a:spcPct val="115000"/>
              </a:lnSpc>
              <a:spcBef>
                <a:spcPts val="360"/>
              </a:spcBef>
              <a:spcAft>
                <a:spcPts val="0"/>
              </a:spcAft>
              <a:buSzPts val="1800"/>
              <a:buChar char="■"/>
              <a:defRPr/>
            </a:lvl6pPr>
            <a:lvl7pPr indent="-342900" lvl="6" marL="3200400" algn="l">
              <a:lnSpc>
                <a:spcPct val="115000"/>
              </a:lnSpc>
              <a:spcBef>
                <a:spcPts val="360"/>
              </a:spcBef>
              <a:spcAft>
                <a:spcPts val="0"/>
              </a:spcAft>
              <a:buSzPts val="1800"/>
              <a:buChar char="●"/>
              <a:defRPr/>
            </a:lvl7pPr>
            <a:lvl8pPr indent="-342900" lvl="7" marL="3657600" algn="l">
              <a:lnSpc>
                <a:spcPct val="115000"/>
              </a:lnSpc>
              <a:spcBef>
                <a:spcPts val="360"/>
              </a:spcBef>
              <a:spcAft>
                <a:spcPts val="0"/>
              </a:spcAft>
              <a:buSzPts val="1800"/>
              <a:buChar char="○"/>
              <a:defRPr/>
            </a:lvl8pPr>
            <a:lvl9pPr indent="-342900" lvl="8" marL="4114800" algn="l">
              <a:lnSpc>
                <a:spcPct val="115000"/>
              </a:lnSpc>
              <a:spcBef>
                <a:spcPts val="360"/>
              </a:spcBef>
              <a:spcAft>
                <a:spcPts val="0"/>
              </a:spcAft>
              <a:buSzPts val="1800"/>
              <a:buChar char="■"/>
              <a:defRPr/>
            </a:lvl9pPr>
          </a:lstStyle>
          <a:p/>
        </p:txBody>
      </p:sp>
      <p:sp>
        <p:nvSpPr>
          <p:cNvPr id="49" name="Google Shape;49;p116"/>
          <p:cNvSpPr txBox="1"/>
          <p:nvPr>
            <p:ph idx="11" type="ftr"/>
          </p:nvPr>
        </p:nvSpPr>
        <p:spPr>
          <a:xfrm>
            <a:off x="3124200" y="4686300"/>
            <a:ext cx="2895600" cy="3429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0" name="Google Shape;50;p116"/>
          <p:cNvSpPr txBox="1"/>
          <p:nvPr>
            <p:ph idx="12" type="sldNum"/>
          </p:nvPr>
        </p:nvSpPr>
        <p:spPr>
          <a:xfrm>
            <a:off x="6553200" y="4686300"/>
            <a:ext cx="2133600" cy="3429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51" name="Google Shape;51;p116"/>
          <p:cNvSpPr txBox="1"/>
          <p:nvPr>
            <p:ph idx="10" type="dt"/>
          </p:nvPr>
        </p:nvSpPr>
        <p:spPr>
          <a:xfrm>
            <a:off x="457200" y="4683919"/>
            <a:ext cx="2133600" cy="357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0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0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0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 Id="rId3" Type="http://schemas.openxmlformats.org/officeDocument/2006/relationships/image" Target="../media/image13.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 Id="rId3" Type="http://schemas.openxmlformats.org/officeDocument/2006/relationships/image" Target="../media/image28.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1" Type="http://schemas.openxmlformats.org/officeDocument/2006/relationships/hyperlink" Target="https://www.academia.edu/34789214/MANUAL_ON_SOCIAL_ACCOUNTABILITY_for_Civil_Societya_Organizations_and_Municipalities_in_Palestine" TargetMode="External"/><Relationship Id="rId10" Type="http://schemas.openxmlformats.org/officeDocument/2006/relationships/hyperlink" Target="https://www.academia.edu/34789214/MANUAL_ON_SOCIAL_ACCOUNTABILITY_for_Civil_Societya_Organizations_and_Municipalities_in_Palestine" TargetMode="External"/><Relationship Id="rId13" Type="http://schemas.openxmlformats.org/officeDocument/2006/relationships/hyperlink" Target="https://www.cbgaindia.org/wp-content/uploads/2016/04/Manual-on-Social-Accountability-Concepts-and-Tools.pdf" TargetMode="External"/><Relationship Id="rId12" Type="http://schemas.openxmlformats.org/officeDocument/2006/relationships/hyperlink" Target="https://www.cbgaindia.org/wp-content/uploads/2016/04/Manual-on-Social-Accountability-Concepts-and-Tools.pdf" TargetMode="External"/><Relationship Id="rId1" Type="http://schemas.openxmlformats.org/officeDocument/2006/relationships/slideLayout" Target="../slideLayouts/slideLayout2.xml"/><Relationship Id="rId2" Type="http://schemas.openxmlformats.org/officeDocument/2006/relationships/notesSlide" Target="../notesSlides/notesSlide105.xml"/><Relationship Id="rId3" Type="http://schemas.openxmlformats.org/officeDocument/2006/relationships/comments" Target="../comments/comment3.xml"/><Relationship Id="rId4" Type="http://schemas.openxmlformats.org/officeDocument/2006/relationships/hyperlink" Target="https://knowledgehub.transparency.org/assets/uploads/kproducts/Social_Accountability_Topic_Guide.pdf" TargetMode="External"/><Relationship Id="rId9" Type="http://schemas.openxmlformats.org/officeDocument/2006/relationships/hyperlink" Target="https://www.academia.edu/34789214/MANUAL_ON_SOCIAL_ACCOUNTABILITY_for_Civil_Societya_Organizations_and_Municipalities_in_Palestine" TargetMode="External"/><Relationship Id="rId15" Type="http://schemas.openxmlformats.org/officeDocument/2006/relationships/image" Target="../media/image12.png"/><Relationship Id="rId14" Type="http://schemas.openxmlformats.org/officeDocument/2006/relationships/hyperlink" Target="https://www.cbgaindia.org/wp-content/uploads/2016/04/Manual-on-Social-Accountability-Concepts-and-Tools.pdf" TargetMode="External"/><Relationship Id="rId5" Type="http://schemas.openxmlformats.org/officeDocument/2006/relationships/hyperlink" Target="https://www.civilsocietyacademy.org/post/social-audits" TargetMode="External"/><Relationship Id="rId6" Type="http://schemas.openxmlformats.org/officeDocument/2006/relationships/hyperlink" Target="https://pria-academy.org/pdf/m4-4-addl-Social-Audit-Toolkit.pdf" TargetMode="External"/><Relationship Id="rId7" Type="http://schemas.openxmlformats.org/officeDocument/2006/relationships/hyperlink" Target="https://pria-academy.org/pdf/m4-4-addl-Social-Audit-Toolkit.pdf" TargetMode="External"/><Relationship Id="rId8" Type="http://schemas.openxmlformats.org/officeDocument/2006/relationships/hyperlink" Target="https://pria-academy.org/pdf/m4-4-addl-Social-Audit-Toolkit.pdf" TargetMode="Externa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learn.tearfund.org/pt-pt/resources/case-studies/advocacy-in-nepal-training-communities-to-work-with-local-government" TargetMode="External"/><Relationship Id="rId4" Type="http://schemas.openxmlformats.org/officeDocument/2006/relationships/image" Target="../media/image13.png"/><Relationship Id="rId5" Type="http://schemas.openxmlformats.org/officeDocument/2006/relationships/hyperlink" Target="https://learn.tearfund.org/pt-pt/resources/case-studies/advocacy-in-nepal-training-communities-to-work-with-local-governmen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s://learn.tearfund.org/pt-pt/resources/case-studies/advocacy-in-nepal-community-participation-in-government-planning" TargetMode="External"/><Relationship Id="rId4" Type="http://schemas.openxmlformats.org/officeDocument/2006/relationships/hyperlink" Target="https://learn.tearfund.org/pt-pt/resources/case-studies/advocacy-in-nepal-community-participation-in-government-planning" TargetMode="External"/><Relationship Id="rId5" Type="http://schemas.openxmlformats.org/officeDocument/2006/relationships/hyperlink" Target="https://learn.tearfund.org/pt-pt/resources/case-studies/advocacy-in-nepal-community-participation-in-government-planning" TargetMode="External"/><Relationship Id="rId6" Type="http://schemas.openxmlformats.org/officeDocument/2006/relationships/hyperlink" Target="http://www.nzdl.org/cgi-bin/library.cgi?e=d-00000-00---off-0aginfo--00-0----0-10-0---0---0direct-10---4-------0-1l--11-en-50---20-about---00-0-1-00-0-0-11-1-0utfZz-8-00&amp;cl=CL2.10&amp;d=HASH01dafc3b5ca7c3c48a301404.6.1.4&amp;gt=1" TargetMode="External"/><Relationship Id="rId7" Type="http://schemas.openxmlformats.org/officeDocument/2006/relationships/hyperlink" Target="https://civicus.org/documents/toolkits/PGX_F_Participatory%20Development%20Planning.pdf" TargetMode="External"/><Relationship Id="rId8"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comments" Target="../comments/commen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hyperlink" Target="https://learn.tearfund.org/pt-pt/resources/case-studies/advocacy-in-zambia-budget-monitoring" TargetMode="External"/><Relationship Id="rId4" Type="http://schemas.openxmlformats.org/officeDocument/2006/relationships/hyperlink" Target="https://docs.google.com/document/d/0B8D0Ib0sF8YWaEpKbFptd0JuTWZmb3Z0VjFIMksyQUoxdjNj/edit?usp=sharing&amp;ouid=117930654132534315401&amp;resourcekey=0-U4ddUwxDEndE6DAM47THpQ&amp;rtpof=true&amp;sd=true" TargetMode="External"/><Relationship Id="rId5" Type="http://schemas.openxmlformats.org/officeDocument/2006/relationships/image" Target="../media/image1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comments" Target="../comments/comment2.xml"/><Relationship Id="rId4" Type="http://schemas.openxmlformats.org/officeDocument/2006/relationships/image" Target="../media/image1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image" Target="../media/image1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hyperlink" Target="https://learn.tearfund.org/pt-pt/resources/case-studies/advocacy-in-bolivia-improving-water-supply" TargetMode="External"/><Relationship Id="rId4" Type="http://schemas.openxmlformats.org/officeDocument/2006/relationships/hyperlink" Target="https://learn.tearfund.org/pt-pt/resources/case-studies/advocacy-in-bolivia-improving-water-supply" TargetMode="External"/><Relationship Id="rId5" Type="http://schemas.openxmlformats.org/officeDocument/2006/relationships/hyperlink" Target="https://learn.tearfund.org/pt-pt/resources/case-studies/advocacy-in-bolivia-improving-water-supply" TargetMode="External"/><Relationship Id="rId6" Type="http://schemas.openxmlformats.org/officeDocument/2006/relationships/image" Target="../media/image2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1" Type="http://schemas.openxmlformats.org/officeDocument/2006/relationships/hyperlink" Target="https://www.cbgaindia.org/wp-content/uploads/2016/04/Manual-on-Social-Accountability-Concepts-and-Tools.pdf" TargetMode="External"/><Relationship Id="rId10" Type="http://schemas.openxmlformats.org/officeDocument/2006/relationships/hyperlink" Target="https://learn.tearfund.org/en/resources/tools-and-guides/budget-tracking-for-beginners-an-introductory-guide" TargetMode="External"/><Relationship Id="rId13" Type="http://schemas.openxmlformats.org/officeDocument/2006/relationships/hyperlink" Target="https://actionaid.org/sites/default/files/budgets_-_revenues_and_financing_public_service_provision_-_hrba_governance_resources.pdf" TargetMode="External"/><Relationship Id="rId12" Type="http://schemas.openxmlformats.org/officeDocument/2006/relationships/hyperlink" Target="https://actionaid.org/sites/default/files/budgets_-_revenues_and_financing_public_service_provision_-_hrba_governance_resources.pdf" TargetMode="External"/><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hyperlink" Target="https://learn.tearfund.org/pt-pt/resources/series/reveal-toolkit/reveal-toolkit-corruption-and-governance/monitoring-government-spending--good-practice-guide" TargetMode="External"/><Relationship Id="rId4" Type="http://schemas.openxmlformats.org/officeDocument/2006/relationships/hyperlink" Target="https://learn.tearfund.org/pt-pt/resources/series/reveal-toolkit/reveal-toolkit-corruption-and-governance/monitoring-government-spending--good-practice-guide" TargetMode="External"/><Relationship Id="rId9" Type="http://schemas.openxmlformats.org/officeDocument/2006/relationships/hyperlink" Target="https://learn.tearfund.org/en/resources/tools-and-guides/budget-tracking-for-beginners-an-introductory-guide" TargetMode="External"/><Relationship Id="rId15" Type="http://schemas.openxmlformats.org/officeDocument/2006/relationships/hyperlink" Target="https://www.internationalbudget.org/publications/kenya-county-budget-workshop-training-materials/" TargetMode="External"/><Relationship Id="rId14" Type="http://schemas.openxmlformats.org/officeDocument/2006/relationships/hyperlink" Target="https://actionaid.org/sites/default/files/budgets_-_revenues_and_financing_public_service_provision_-_hrba_governance_resources.pdf" TargetMode="External"/><Relationship Id="rId16" Type="http://schemas.openxmlformats.org/officeDocument/2006/relationships/image" Target="../media/image12.png"/><Relationship Id="rId5" Type="http://schemas.openxmlformats.org/officeDocument/2006/relationships/hyperlink" Target="https://learn.tearfund.org/pt-pt/resources/series/reveal-toolkit/reveal-toolkit-corruption-and-governance/monitoring-government-spending--good-practice-guide" TargetMode="External"/><Relationship Id="rId6" Type="http://schemas.openxmlformats.org/officeDocument/2006/relationships/hyperlink" Target="https://learn.tearfund.org/pt-pt/resources/series/reveal-toolkit/reveal-toolkit-corruption-and-governance/monitoring-government-spending--good-practice-guide" TargetMode="External"/><Relationship Id="rId7" Type="http://schemas.openxmlformats.org/officeDocument/2006/relationships/hyperlink" Target="https://learn.tearfund.org/pt-pt/resources/series/reveal-toolkit/reveal-toolkit-corruption-and-governance/monitoring-government-spending--good-practice-guide" TargetMode="External"/><Relationship Id="rId8" Type="http://schemas.openxmlformats.org/officeDocument/2006/relationships/hyperlink" Target="https://learn.tearfund.org/en/resources/tools-and-guides/budget-tracking-for-beginners-an-introductory-guide"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2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1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hyperlink" Target="http://www.youtube.com/watch?v=KzKjOOkJCA0" TargetMode="External"/><Relationship Id="rId4" Type="http://schemas.openxmlformats.org/officeDocument/2006/relationships/image" Target="../media/image23.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1" Type="http://schemas.openxmlformats.org/officeDocument/2006/relationships/hyperlink" Target="https://www.eskills4girls.org/female-zambian-citizen-journalists-ready-to-tell-their-stories/" TargetMode="External"/><Relationship Id="rId10" Type="http://schemas.openxmlformats.org/officeDocument/2006/relationships/hyperlink" Target="https://www.researchgate.net/publication/331059791_Citizen_Journalism_Practices_Propaganda_Pedagogy" TargetMode="External"/><Relationship Id="rId12"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hyperlink" Target="https://thecitizenscampaign.org/wp-content/uploads/2017/04/Participation_Guide-Citizen_Journalist.pdf" TargetMode="External"/><Relationship Id="rId4" Type="http://schemas.openxmlformats.org/officeDocument/2006/relationships/hyperlink" Target="https://assets-global.website-files.com/5cfe1ff171000a855754a32f/5d138a3f422ada190480ae33_citizen_journalists_draft4FIINAL%5B1%5D.pdf" TargetMode="External"/><Relationship Id="rId9" Type="http://schemas.openxmlformats.org/officeDocument/2006/relationships/hyperlink" Target="https://kq.freepressunlimited.org/wp-content/uploads/2022/03/local-media-survival-guide-2022.pdf" TargetMode="External"/><Relationship Id="rId5" Type="http://schemas.openxmlformats.org/officeDocument/2006/relationships/hyperlink" Target="https://www.researchgate.net/publication/332627049_Citizen_Journalism" TargetMode="External"/><Relationship Id="rId6" Type="http://schemas.openxmlformats.org/officeDocument/2006/relationships/hyperlink" Target="https://www.mediasupport.org/wp-content/uploads/2018/03/Zim_IMS-Citizen-Journalism-1-1.pdf" TargetMode="External"/><Relationship Id="rId7" Type="http://schemas.openxmlformats.org/officeDocument/2006/relationships/hyperlink" Target="https://www.cima.ned.org/wp-content/uploads/2015/02/CIMA-Media_Literacy_Citizen_Journalists-Report.pdf" TargetMode="External"/><Relationship Id="rId8" Type="http://schemas.openxmlformats.org/officeDocument/2006/relationships/hyperlink" Target="https://www.civilsocietyacademy.org/post/advocacy-strategies-media-and-online-campaign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2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1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25.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hyperlink" Target="https://learn.tearfund.org/pt-pt/resources/footsteps/footsteps-111-120/footsteps-118/community-champions" TargetMode="External"/><Relationship Id="rId4" Type="http://schemas.openxmlformats.org/officeDocument/2006/relationships/hyperlink" Target="https://youtu.be/ZlLBtGQE1Fw" TargetMode="External"/><Relationship Id="rId5" Type="http://schemas.openxmlformats.org/officeDocument/2006/relationships/image" Target="../media/image27.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hyperlink" Target="https://learn.tearfund.org/pt-pt/resources/footsteps/footsteps-111-120/footsteps-118/community-champions" TargetMode="External"/><Relationship Id="rId4" Type="http://schemas.openxmlformats.org/officeDocument/2006/relationships/image" Target="../media/image13.png"/><Relationship Id="rId5" Type="http://schemas.openxmlformats.org/officeDocument/2006/relationships/hyperlink" Target="https://learn.tearfund.org/pt-pt/resources/footsteps/footsteps-111-120/footsteps-118/community-champion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1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1" Type="http://schemas.openxmlformats.org/officeDocument/2006/relationships/hyperlink" Target="https://www.civicus.org/documents/toolkits/PGX_H_Community%20Score%20Cards.pdf" TargetMode="External"/><Relationship Id="rId10" Type="http://schemas.openxmlformats.org/officeDocument/2006/relationships/hyperlink" Target="https://www.civicus.org/documents/toolkits/PGX_H_Community%20Score%20Cards.pdf" TargetMode="External"/><Relationship Id="rId13" Type="http://schemas.openxmlformats.org/officeDocument/2006/relationships/hyperlink" Target="https://www.civilsocietyacademy.org/post/community-score-cards-a-powerful-tool" TargetMode="External"/><Relationship Id="rId12" Type="http://schemas.openxmlformats.org/officeDocument/2006/relationships/hyperlink" Target="https://knowledgehub.transparency.org/assets/uploads/kproducts/Social_Accountability_Topic_Guide.pdf" TargetMode="External"/><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hyperlink" Target="https://ieakenya.or.ke/download/participatory-budgeting-community-score-card-and-citizen-report-card-toolkit/" TargetMode="External"/><Relationship Id="rId4" Type="http://schemas.openxmlformats.org/officeDocument/2006/relationships/hyperlink" Target="https://ieakenya.or.ke/download/participatory-budgeting-community-score-card-and-citizen-report-card-toolkit/" TargetMode="External"/><Relationship Id="rId9" Type="http://schemas.openxmlformats.org/officeDocument/2006/relationships/hyperlink" Target="https://www.civicus.org/documents/toolkits/PGX_H_Community%20Score%20Cards.pdf" TargetMode="External"/><Relationship Id="rId15" Type="http://schemas.openxmlformats.org/officeDocument/2006/relationships/image" Target="../media/image12.png"/><Relationship Id="rId14" Type="http://schemas.openxmlformats.org/officeDocument/2006/relationships/hyperlink" Target="https://www.academia.edu/34789214/MANUAL_ON_SOCIAL_ACCOUNTABILITY_for_Civil_Societya_Organizations_and_Municipalities_in_Palestine" TargetMode="External"/><Relationship Id="rId5" Type="http://schemas.openxmlformats.org/officeDocument/2006/relationships/hyperlink" Target="https://ieakenya.or.ke/download/participatory-budgeting-community-score-card-and-citizen-report-card-toolkit/" TargetMode="External"/><Relationship Id="rId6" Type="http://schemas.openxmlformats.org/officeDocument/2006/relationships/hyperlink" Target="https://ieakenya.or.ke/download/participatory-budgeting-community-score-card-and-citizen-report-card-toolkit/" TargetMode="External"/><Relationship Id="rId7" Type="http://schemas.openxmlformats.org/officeDocument/2006/relationships/hyperlink" Target="https://ieakenya.or.ke/download/participatory-budgeting-community-score-card-and-citizen-report-card-toolkit/" TargetMode="External"/><Relationship Id="rId8" Type="http://schemas.openxmlformats.org/officeDocument/2006/relationships/hyperlink" Target="https://ieakenya.or.ke/download/participatory-budgeting-community-score-card-and-citizen-report-card-toolkit/"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29.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13.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 Id="rId3" Type="http://schemas.openxmlformats.org/officeDocument/2006/relationships/image" Target="../media/image29.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hyperlink" Target="https://learn.tearfund.org/pt-pt/resources/case-studies/advocacy-in-uganda-building-relationships-with-local-government" TargetMode="External"/><Relationship Id="rId4" Type="http://schemas.openxmlformats.org/officeDocument/2006/relationships/hyperlink" Target="https://learn.tearfund.org/pt-pt/resources/case-studies/advocacy-in-uganda-building-relationships-with-local-government" TargetMode="External"/><Relationship Id="rId5" Type="http://schemas.openxmlformats.org/officeDocument/2006/relationships/image" Target="../media/image26.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 Id="rId3" Type="http://schemas.openxmlformats.org/officeDocument/2006/relationships/hyperlink" Target="https://learn.tearfund.org/pt-pt/resources/case-studies/advocacy-in-uganda-building-relationships-with-local-government" TargetMode="External"/><Relationship Id="rId4" Type="http://schemas.openxmlformats.org/officeDocument/2006/relationships/image" Target="../media/image13.png"/><Relationship Id="rId5" Type="http://schemas.openxmlformats.org/officeDocument/2006/relationships/hyperlink" Target="https://learn.tearfund.org/pt-pt/resources/case-studies/advocacy-in-uganda-building-relationships-with-local-government"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 Id="rId3" Type="http://schemas.openxmlformats.org/officeDocument/2006/relationships/image" Target="../media/image13.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 Id="rId3" Type="http://schemas.openxmlformats.org/officeDocument/2006/relationships/hyperlink" Target="https://openknowledge.worldbank.org/server/api/core/bitstreams/6218df93-3d28-5d99-a661-bcea14b0d27f/content" TargetMode="External"/><Relationship Id="rId4" Type="http://schemas.openxmlformats.org/officeDocument/2006/relationships/image" Target="../media/image12.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 Id="rId3" Type="http://schemas.openxmlformats.org/officeDocument/2006/relationships/image" Target="../media/image28.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
          <p:cNvSpPr txBox="1"/>
          <p:nvPr>
            <p:ph type="ctrTitle"/>
          </p:nvPr>
        </p:nvSpPr>
        <p:spPr>
          <a:xfrm>
            <a:off x="357150" y="1146150"/>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i="0" lang="en-GB" u="none"/>
              <a:t>Guia de ferramentas de </a:t>
            </a:r>
            <a:br>
              <a:rPr lang="en-GB"/>
            </a:br>
            <a:r>
              <a:rPr b="1" i="0" lang="en-GB" u="none"/>
              <a:t>responsabilização social</a:t>
            </a:r>
            <a:endParaRPr/>
          </a:p>
        </p:txBody>
      </p:sp>
      <p:sp>
        <p:nvSpPr>
          <p:cNvPr id="63" name="Google Shape;63;p1"/>
          <p:cNvSpPr txBox="1"/>
          <p:nvPr>
            <p:ph idx="1" type="subTitle"/>
          </p:nvPr>
        </p:nvSpPr>
        <p:spPr>
          <a:xfrm>
            <a:off x="713650" y="1955125"/>
            <a:ext cx="76407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0" i="0" lang="en-GB" u="none"/>
              <a:t>Como integrar a advocacia no processo de Transformação de I</a:t>
            </a:r>
            <a:r>
              <a:rPr lang="en-GB"/>
              <a:t>grejas e Comunidades (</a:t>
            </a:r>
            <a:r>
              <a:rPr b="0" i="0" lang="en-GB" u="none"/>
              <a:t>TIC)</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0"/>
          <p:cNvSpPr txBox="1"/>
          <p:nvPr>
            <p:ph idx="1" type="body"/>
          </p:nvPr>
        </p:nvSpPr>
        <p:spPr>
          <a:xfrm>
            <a:off x="596400" y="1030750"/>
            <a:ext cx="8235900" cy="30036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b="1" i="0" lang="en-GB" sz="1800" u="none"/>
              <a:t>Responsabilização perante Deus:</a:t>
            </a:r>
            <a:r>
              <a:rPr b="0" i="0" lang="en-GB" sz="1800" u="none"/>
              <a:t> </a:t>
            </a:r>
            <a:r>
              <a:rPr b="0" i="1" lang="en-GB" sz="1800" u="none"/>
              <a:t>Identifique diferentes modos pelos quais você mostra confiar na vontade de Deus, especialmente em circunstâncias difíceis.</a:t>
            </a:r>
            <a:endParaRPr i="1" sz="1800"/>
          </a:p>
          <a:p>
            <a:pPr indent="0" lvl="0" marL="457200" rtl="0" algn="l">
              <a:lnSpc>
                <a:spcPct val="100000"/>
              </a:lnSpc>
              <a:spcBef>
                <a:spcPts val="0"/>
              </a:spcBef>
              <a:spcAft>
                <a:spcPts val="0"/>
              </a:spcAft>
              <a:buSzPts val="1400"/>
              <a:buNone/>
            </a:pPr>
            <a:r>
              <a:t/>
            </a:r>
            <a:endParaRPr i="1" sz="1800"/>
          </a:p>
          <a:p>
            <a:pPr indent="-342900" lvl="0" marL="457200" rtl="0" algn="l">
              <a:lnSpc>
                <a:spcPct val="100000"/>
              </a:lnSpc>
              <a:spcBef>
                <a:spcPts val="0"/>
              </a:spcBef>
              <a:spcAft>
                <a:spcPts val="0"/>
              </a:spcAft>
              <a:buSzPts val="1800"/>
              <a:buChar char="●"/>
            </a:pPr>
            <a:r>
              <a:rPr b="1" i="0" lang="en-GB" sz="1800" u="none"/>
              <a:t>Responsabilização perante </a:t>
            </a:r>
            <a:r>
              <a:rPr b="1" lang="en-GB" sz="1800"/>
              <a:t>si</a:t>
            </a:r>
            <a:r>
              <a:rPr b="1" i="0" lang="en-GB" sz="1800" u="none"/>
              <a:t> </a:t>
            </a:r>
            <a:r>
              <a:rPr b="1" lang="en-GB" sz="1800"/>
              <a:t>mesmo(a)</a:t>
            </a:r>
            <a:r>
              <a:rPr b="1" i="0" lang="en-GB" sz="1800" u="none"/>
              <a:t>:</a:t>
            </a:r>
            <a:r>
              <a:rPr b="0" i="0" lang="en-GB" sz="1800" u="none"/>
              <a:t> </a:t>
            </a:r>
            <a:r>
              <a:rPr b="0" i="1" lang="en-GB" sz="1800" u="none"/>
              <a:t>Como é que o seu trabalho diário reflecte o propósito de Deus para a sua vida?</a:t>
            </a:r>
            <a:endParaRPr i="1" sz="1800"/>
          </a:p>
          <a:p>
            <a:pPr indent="0" lvl="0" marL="457200" rtl="0" algn="l">
              <a:lnSpc>
                <a:spcPct val="100000"/>
              </a:lnSpc>
              <a:spcBef>
                <a:spcPts val="0"/>
              </a:spcBef>
              <a:spcAft>
                <a:spcPts val="0"/>
              </a:spcAft>
              <a:buSzPts val="1400"/>
              <a:buNone/>
            </a:pPr>
            <a:r>
              <a:t/>
            </a:r>
            <a:endParaRPr i="1" sz="1800"/>
          </a:p>
          <a:p>
            <a:pPr indent="-342900" lvl="0" marL="457200" rtl="0" algn="l">
              <a:lnSpc>
                <a:spcPct val="100000"/>
              </a:lnSpc>
              <a:spcBef>
                <a:spcPts val="0"/>
              </a:spcBef>
              <a:spcAft>
                <a:spcPts val="0"/>
              </a:spcAft>
              <a:buSzPts val="1800"/>
              <a:buChar char="●"/>
            </a:pPr>
            <a:r>
              <a:rPr b="1" i="0" lang="en-GB" sz="1800" u="none"/>
              <a:t>Responsabilização perante outros: </a:t>
            </a:r>
            <a:r>
              <a:rPr b="0" i="1" lang="en-GB" sz="1800" u="none"/>
              <a:t>Que actividades pode introduzir na sua igreja para que os membros da igreja sintam maior conexão?</a:t>
            </a:r>
            <a:endParaRPr i="1" sz="1800"/>
          </a:p>
          <a:p>
            <a:pPr indent="0" lvl="0" marL="0" rtl="0" algn="ctr">
              <a:lnSpc>
                <a:spcPct val="100000"/>
              </a:lnSpc>
              <a:spcBef>
                <a:spcPts val="0"/>
              </a:spcBef>
              <a:spcAft>
                <a:spcPts val="0"/>
              </a:spcAft>
              <a:buSzPts val="1400"/>
              <a:buNone/>
            </a:pPr>
            <a:r>
              <a:t/>
            </a:r>
            <a:endParaRPr sz="1800"/>
          </a:p>
          <a:p>
            <a:pPr indent="0" lvl="0" marL="0" rtl="0" algn="ctr">
              <a:lnSpc>
                <a:spcPct val="100000"/>
              </a:lnSpc>
              <a:spcBef>
                <a:spcPts val="0"/>
              </a:spcBef>
              <a:spcAft>
                <a:spcPts val="0"/>
              </a:spcAft>
              <a:buClr>
                <a:schemeClr val="dk1"/>
              </a:buClr>
              <a:buSzPts val="1100"/>
              <a:buFont typeface="Arial"/>
              <a:buNone/>
            </a:pPr>
            <a:r>
              <a:t/>
            </a:r>
            <a:endParaRPr sz="1800"/>
          </a:p>
          <a:p>
            <a:pPr indent="0" lvl="0" marL="0" rtl="0" algn="l">
              <a:lnSpc>
                <a:spcPct val="100000"/>
              </a:lnSpc>
              <a:spcBef>
                <a:spcPts val="0"/>
              </a:spcBef>
              <a:spcAft>
                <a:spcPts val="0"/>
              </a:spcAft>
              <a:buClr>
                <a:schemeClr val="dk1"/>
              </a:buClr>
              <a:buSzPts val="1100"/>
              <a:buFont typeface="Arial"/>
              <a:buNone/>
            </a:pPr>
            <a:r>
              <a:t/>
            </a:r>
            <a:endParaRPr sz="1800"/>
          </a:p>
          <a:p>
            <a:pPr indent="0" lvl="0" marL="0" rtl="0" algn="l">
              <a:lnSpc>
                <a:spcPct val="115000"/>
              </a:lnSpc>
              <a:spcBef>
                <a:spcPts val="0"/>
              </a:spcBef>
              <a:spcAft>
                <a:spcPts val="1600"/>
              </a:spcAft>
              <a:buSzPts val="1400"/>
              <a:buNone/>
            </a:pPr>
            <a:r>
              <a:t/>
            </a:r>
            <a:endParaRPr sz="1800"/>
          </a:p>
        </p:txBody>
      </p:sp>
      <p:sp>
        <p:nvSpPr>
          <p:cNvPr id="127" name="Google Shape;127;p10"/>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 Três áreas de </a:t>
            </a:r>
            <a:r>
              <a:rPr b="1" i="0" lang="en-GB" u="none"/>
              <a:t>responsabilização</a:t>
            </a:r>
            <a:endParaRPr/>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t/>
            </a:r>
            <a:endParaRPr/>
          </a:p>
        </p:txBody>
      </p:sp>
      <p:pic>
        <p:nvPicPr>
          <p:cNvPr id="128" name="Google Shape;128;p10"/>
          <p:cNvPicPr preferRelativeResize="0"/>
          <p:nvPr/>
        </p:nvPicPr>
        <p:blipFill rotWithShape="1">
          <a:blip r:embed="rId3">
            <a:alphaModFix/>
          </a:blip>
          <a:srcRect b="0" l="0" r="0" t="0"/>
          <a:stretch/>
        </p:blipFill>
        <p:spPr>
          <a:xfrm>
            <a:off x="4045613" y="3773975"/>
            <a:ext cx="1052775" cy="1052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100"/>
          <p:cNvSpPr txBox="1"/>
          <p:nvPr>
            <p:ph type="title"/>
          </p:nvPr>
        </p:nvSpPr>
        <p:spPr>
          <a:xfrm>
            <a:off x="311700" y="111650"/>
            <a:ext cx="8780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700" u="none"/>
              <a:t>Ferramenta 6: As auditorias sociais no seu processo TIC </a:t>
            </a:r>
            <a:endParaRPr/>
          </a:p>
          <a:p>
            <a:pPr indent="0" lvl="0" marL="0" rtl="0" algn="l">
              <a:lnSpc>
                <a:spcPct val="100000"/>
              </a:lnSpc>
              <a:spcBef>
                <a:spcPts val="0"/>
              </a:spcBef>
              <a:spcAft>
                <a:spcPts val="0"/>
              </a:spcAft>
              <a:buSzPts val="2600"/>
              <a:buNone/>
            </a:pPr>
            <a:r>
              <a:rPr b="0" i="0" lang="en-GB" u="none"/>
              <a:t> </a:t>
            </a:r>
            <a:endParaRPr/>
          </a:p>
        </p:txBody>
      </p:sp>
      <p:graphicFrame>
        <p:nvGraphicFramePr>
          <p:cNvPr id="747" name="Google Shape;747;p100"/>
          <p:cNvGraphicFramePr/>
          <p:nvPr/>
        </p:nvGraphicFramePr>
        <p:xfrm>
          <a:off x="222275" y="1244500"/>
          <a:ext cx="3000000" cy="3000000"/>
        </p:xfrm>
        <a:graphic>
          <a:graphicData uri="http://schemas.openxmlformats.org/drawingml/2006/table">
            <a:tbl>
              <a:tblPr>
                <a:noFill/>
                <a:tableStyleId>{9CD51B39-72E2-483C-9CB6-AF7C1062CC6F}</a:tableStyleId>
              </a:tblPr>
              <a:tblGrid>
                <a:gridCol w="1771700"/>
                <a:gridCol w="1915275"/>
                <a:gridCol w="2919375"/>
                <a:gridCol w="2093100"/>
              </a:tblGrid>
              <a:tr h="671175">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Abordagem TIC</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PMIC</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Umoja/Parivartan/Unidos</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Sangsangai</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r>
              <a:tr h="12657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r h="102020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pic>
        <p:nvPicPr>
          <p:cNvPr id="748" name="Google Shape;748;p100"/>
          <p:cNvPicPr preferRelativeResize="0"/>
          <p:nvPr/>
        </p:nvPicPr>
        <p:blipFill rotWithShape="1">
          <a:blip r:embed="rId3">
            <a:alphaModFix/>
          </a:blip>
          <a:srcRect b="0" l="0" r="0" t="0"/>
          <a:stretch/>
        </p:blipFill>
        <p:spPr>
          <a:xfrm>
            <a:off x="4134487" y="4268450"/>
            <a:ext cx="875025" cy="875050"/>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101"/>
          <p:cNvSpPr txBox="1"/>
          <p:nvPr>
            <p:ph type="title"/>
          </p:nvPr>
        </p:nvSpPr>
        <p:spPr>
          <a:xfrm>
            <a:off x="311700" y="111650"/>
            <a:ext cx="8780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500" u="none"/>
              <a:t>Ferramenta 6: As auditorias sociais no seu processo TIC (sumário)</a:t>
            </a:r>
            <a:endParaRPr sz="2500"/>
          </a:p>
          <a:p>
            <a:pPr indent="0" lvl="0" marL="0" rtl="0" algn="l">
              <a:lnSpc>
                <a:spcPct val="100000"/>
              </a:lnSpc>
              <a:spcBef>
                <a:spcPts val="0"/>
              </a:spcBef>
              <a:spcAft>
                <a:spcPts val="0"/>
              </a:spcAft>
              <a:buSzPts val="2600"/>
              <a:buNone/>
            </a:pPr>
            <a:r>
              <a:t/>
            </a:r>
            <a:endParaRPr sz="2700"/>
          </a:p>
          <a:p>
            <a:pPr indent="0" lvl="0" marL="0" rtl="0" algn="l">
              <a:lnSpc>
                <a:spcPct val="100000"/>
              </a:lnSpc>
              <a:spcBef>
                <a:spcPts val="0"/>
              </a:spcBef>
              <a:spcAft>
                <a:spcPts val="0"/>
              </a:spcAft>
              <a:buSzPts val="2600"/>
              <a:buNone/>
            </a:pPr>
            <a:r>
              <a:t/>
            </a:r>
            <a:endParaRPr sz="2700"/>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rPr b="0" i="0" lang="en-GB" u="none"/>
              <a:t> </a:t>
            </a:r>
            <a:endParaRPr/>
          </a:p>
        </p:txBody>
      </p:sp>
      <p:sp>
        <p:nvSpPr>
          <p:cNvPr id="754" name="Google Shape;754;p101"/>
          <p:cNvSpPr txBox="1"/>
          <p:nvPr/>
        </p:nvSpPr>
        <p:spPr>
          <a:xfrm>
            <a:off x="0" y="824500"/>
            <a:ext cx="9091800" cy="113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GB" sz="1500" u="none" cap="none" strike="noStrike">
                <a:solidFill>
                  <a:srgbClr val="434343"/>
                </a:solidFill>
                <a:latin typeface="Calibri"/>
                <a:ea typeface="Calibri"/>
                <a:cs typeface="Calibri"/>
                <a:sym typeface="Calibri"/>
              </a:rPr>
              <a:t>Esta ferramenta é ideal para utilização na fase em que já foi feito o mapeamento de recursos: </a:t>
            </a:r>
            <a:endParaRPr b="0" i="0" sz="1500" u="none" cap="none" strike="noStrike">
              <a:solidFill>
                <a:srgbClr val="434343"/>
              </a:solidFill>
              <a:latin typeface="Calibri"/>
              <a:ea typeface="Calibri"/>
              <a:cs typeface="Calibri"/>
              <a:sym typeface="Calibri"/>
            </a:endParaRPr>
          </a:p>
          <a:p>
            <a:pPr indent="-323850" lvl="0" marL="457200" marR="0" rtl="0" algn="l">
              <a:lnSpc>
                <a:spcPct val="100000"/>
              </a:lnSpc>
              <a:spcBef>
                <a:spcPts val="0"/>
              </a:spcBef>
              <a:spcAft>
                <a:spcPts val="0"/>
              </a:spcAft>
              <a:buClr>
                <a:srgbClr val="434343"/>
              </a:buClr>
              <a:buSzPts val="1500"/>
              <a:buFont typeface="Calibri"/>
              <a:buChar char="●"/>
            </a:pPr>
            <a:r>
              <a:rPr b="0" i="0" lang="en-GB" sz="1500" u="none" cap="none" strike="noStrike">
                <a:solidFill>
                  <a:srgbClr val="434343"/>
                </a:solidFill>
                <a:latin typeface="Calibri"/>
                <a:ea typeface="Calibri"/>
                <a:cs typeface="Calibri"/>
                <a:sym typeface="Calibri"/>
              </a:rPr>
              <a:t>as comunidades, juntamente com a igreja, fizeram a sua avaliação de necessidades, </a:t>
            </a:r>
            <a:endParaRPr b="0" i="0" sz="1500" u="none" cap="none" strike="noStrike">
              <a:solidFill>
                <a:srgbClr val="434343"/>
              </a:solidFill>
              <a:latin typeface="Calibri"/>
              <a:ea typeface="Calibri"/>
              <a:cs typeface="Calibri"/>
              <a:sym typeface="Calibri"/>
            </a:endParaRPr>
          </a:p>
          <a:p>
            <a:pPr indent="-323850" lvl="0" marL="457200" marR="0" rtl="0" algn="l">
              <a:lnSpc>
                <a:spcPct val="100000"/>
              </a:lnSpc>
              <a:spcBef>
                <a:spcPts val="0"/>
              </a:spcBef>
              <a:spcAft>
                <a:spcPts val="0"/>
              </a:spcAft>
              <a:buClr>
                <a:srgbClr val="434343"/>
              </a:buClr>
              <a:buSzPts val="1500"/>
              <a:buFont typeface="Calibri"/>
              <a:buChar char="●"/>
            </a:pPr>
            <a:r>
              <a:rPr b="0" i="0" lang="en-GB" sz="1500" u="none" cap="none" strike="noStrike">
                <a:solidFill>
                  <a:srgbClr val="434343"/>
                </a:solidFill>
                <a:latin typeface="Calibri"/>
                <a:ea typeface="Calibri"/>
                <a:cs typeface="Calibri"/>
                <a:sym typeface="Calibri"/>
              </a:rPr>
              <a:t>identificaram os problemas e as oportunidades nas suas comunidades, definiram prioridades para os problemas em que desejam centrar-se e começaram a mobilizar recursos para resolver esses problemas. </a:t>
            </a:r>
            <a:endParaRPr b="0" i="0" sz="1500" u="none" cap="none" strike="noStrike">
              <a:solidFill>
                <a:srgbClr val="434343"/>
              </a:solidFill>
              <a:latin typeface="Calibri"/>
              <a:ea typeface="Calibri"/>
              <a:cs typeface="Calibri"/>
              <a:sym typeface="Calibri"/>
            </a:endParaRPr>
          </a:p>
          <a:p>
            <a:pPr indent="-323850" lvl="0" marL="457200" marR="0" rtl="0" algn="l">
              <a:lnSpc>
                <a:spcPct val="100000"/>
              </a:lnSpc>
              <a:spcBef>
                <a:spcPts val="0"/>
              </a:spcBef>
              <a:spcAft>
                <a:spcPts val="0"/>
              </a:spcAft>
              <a:buClr>
                <a:srgbClr val="434343"/>
              </a:buClr>
              <a:buSzPts val="1500"/>
              <a:buFont typeface="Calibri"/>
              <a:buChar char="●"/>
            </a:pPr>
            <a:r>
              <a:rPr b="0" i="0" lang="en-GB" sz="1500" u="none" cap="none" strike="noStrike">
                <a:solidFill>
                  <a:srgbClr val="434343"/>
                </a:solidFill>
                <a:latin typeface="Calibri"/>
                <a:ea typeface="Calibri"/>
                <a:cs typeface="Calibri"/>
                <a:sym typeface="Calibri"/>
              </a:rPr>
              <a:t>Se o governo já está a implementar um projecto para tratar de uma questão identificada e priorizada pela comunidade, esta ferramenta pode ser usada para assegurar que esse problema é tratado da melhor forma possível de modo a conseguir </a:t>
            </a:r>
            <a:r>
              <a:rPr lang="en-GB" sz="1500">
                <a:solidFill>
                  <a:srgbClr val="434343"/>
                </a:solidFill>
                <a:latin typeface="Calibri"/>
                <a:ea typeface="Calibri"/>
                <a:cs typeface="Calibri"/>
                <a:sym typeface="Calibri"/>
              </a:rPr>
              <a:t>os resultados desejados</a:t>
            </a:r>
            <a:r>
              <a:rPr b="0" i="0" lang="en-GB" sz="1500" u="none" cap="none" strike="noStrike">
                <a:solidFill>
                  <a:srgbClr val="434343"/>
                </a:solidFill>
                <a:latin typeface="Calibri"/>
                <a:ea typeface="Calibri"/>
                <a:cs typeface="Calibri"/>
                <a:sym typeface="Calibri"/>
              </a:rPr>
              <a:t>. Esta ferramenta ajudará a comunidade a determinar se as actividades, projectos ou programas estão a produzir resultados positivos. </a:t>
            </a:r>
            <a:endParaRPr b="0" i="0" sz="15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5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5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5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5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5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5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5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5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5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500" u="none" cap="none" strike="noStrike">
              <a:solidFill>
                <a:srgbClr val="434343"/>
              </a:solidFill>
              <a:latin typeface="Calibri"/>
              <a:ea typeface="Calibri"/>
              <a:cs typeface="Calibri"/>
              <a:sym typeface="Calibri"/>
            </a:endParaRPr>
          </a:p>
        </p:txBody>
      </p:sp>
      <p:graphicFrame>
        <p:nvGraphicFramePr>
          <p:cNvPr id="755" name="Google Shape;755;p101"/>
          <p:cNvGraphicFramePr/>
          <p:nvPr/>
        </p:nvGraphicFramePr>
        <p:xfrm>
          <a:off x="65525" y="2978550"/>
          <a:ext cx="3000000" cy="3000000"/>
        </p:xfrm>
        <a:graphic>
          <a:graphicData uri="http://schemas.openxmlformats.org/drawingml/2006/table">
            <a:tbl>
              <a:tblPr>
                <a:noFill/>
                <a:tableStyleId>{2AC9AD8D-5662-4846-B513-B60F9D49BA07}</a:tableStyleId>
              </a:tblPr>
              <a:tblGrid>
                <a:gridCol w="1883300"/>
                <a:gridCol w="1932450"/>
                <a:gridCol w="3197625"/>
                <a:gridCol w="1947375"/>
              </a:tblGrid>
              <a:tr h="336800">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Abordagem TIC</a:t>
                      </a:r>
                      <a:endParaRPr b="1" sz="15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PMIC</a:t>
                      </a:r>
                      <a:endParaRPr b="1" sz="15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Umoja/Parivartan/Unidos</a:t>
                      </a:r>
                      <a:endParaRPr b="1" sz="15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Sangsangai</a:t>
                      </a:r>
                      <a:endParaRPr b="1" sz="1500" u="none" cap="none" strike="noStrike">
                        <a:solidFill>
                          <a:srgbClr val="333333"/>
                        </a:solidFill>
                        <a:latin typeface="Calibri"/>
                        <a:ea typeface="Calibri"/>
                        <a:cs typeface="Calibri"/>
                        <a:sym typeface="Calibri"/>
                      </a:endParaRPr>
                    </a:p>
                  </a:txBody>
                  <a:tcPr marT="63500" marB="63500" marR="63500" marL="63500">
                    <a:solidFill>
                      <a:srgbClr val="FCE97D"/>
                    </a:solidFill>
                  </a:tcPr>
                </a:tc>
              </a:tr>
              <a:tr h="1697650">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Quando pode ser introduzida a ferramenta de auditoria social</a:t>
                      </a:r>
                      <a:endParaRPr b="1" sz="15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4.ª fase:</a:t>
                      </a:r>
                      <a:r>
                        <a:rPr b="0" i="0" lang="en-GB" sz="1500" u="none" cap="none" strike="noStrike">
                          <a:solidFill>
                            <a:srgbClr val="333333"/>
                          </a:solidFill>
                          <a:latin typeface="Calibri"/>
                          <a:ea typeface="Calibri"/>
                          <a:cs typeface="Calibri"/>
                          <a:sym typeface="Calibri"/>
                        </a:rPr>
                        <a:t> </a:t>
                      </a:r>
                      <a:br>
                        <a:rPr lang="en-GB" sz="1500" u="none" cap="none" strike="noStrike">
                          <a:solidFill>
                            <a:srgbClr val="333333"/>
                          </a:solidFill>
                          <a:latin typeface="Calibri"/>
                          <a:ea typeface="Calibri"/>
                          <a:cs typeface="Calibri"/>
                          <a:sym typeface="Calibri"/>
                        </a:rPr>
                      </a:br>
                      <a:r>
                        <a:rPr b="0" i="0" lang="en-GB" sz="1500" u="none" cap="none" strike="noStrike">
                          <a:solidFill>
                            <a:srgbClr val="333333"/>
                          </a:solidFill>
                          <a:latin typeface="Calibri"/>
                          <a:ea typeface="Calibri"/>
                          <a:cs typeface="Calibri"/>
                          <a:sym typeface="Calibri"/>
                        </a:rPr>
                        <a:t>Análise de informações</a:t>
                      </a:r>
                      <a:endParaRPr sz="15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5.ª fase:</a:t>
                      </a:r>
                      <a:r>
                        <a:rPr b="0" i="0" lang="en-GB" sz="1500" u="none" cap="none" strike="noStrike">
                          <a:solidFill>
                            <a:srgbClr val="333333"/>
                          </a:solidFill>
                          <a:latin typeface="Calibri"/>
                          <a:ea typeface="Calibri"/>
                          <a:cs typeface="Calibri"/>
                          <a:sym typeface="Calibri"/>
                        </a:rPr>
                        <a:t> </a:t>
                      </a:r>
                      <a:br>
                        <a:rPr lang="en-GB" sz="1500" u="none" cap="none" strike="noStrike">
                          <a:solidFill>
                            <a:srgbClr val="333333"/>
                          </a:solidFill>
                          <a:latin typeface="Calibri"/>
                          <a:ea typeface="Calibri"/>
                          <a:cs typeface="Calibri"/>
                          <a:sym typeface="Calibri"/>
                        </a:rPr>
                      </a:br>
                      <a:r>
                        <a:rPr b="0" i="0" lang="en-GB" sz="1500" u="none" cap="none" strike="noStrike">
                          <a:solidFill>
                            <a:srgbClr val="333333"/>
                          </a:solidFill>
                          <a:latin typeface="Calibri"/>
                          <a:ea typeface="Calibri"/>
                          <a:cs typeface="Calibri"/>
                          <a:sym typeface="Calibri"/>
                        </a:rPr>
                        <a:t>Tomada de decisões</a:t>
                      </a:r>
                      <a:endParaRPr sz="15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3.ª fase</a:t>
                      </a:r>
                      <a:r>
                        <a:rPr b="1" i="0" lang="en-GB" sz="1500" u="none" cap="none" strike="noStrike">
                          <a:solidFill>
                            <a:srgbClr val="333333"/>
                          </a:solidFill>
                          <a:highlight>
                            <a:srgbClr val="FFFFFF"/>
                          </a:highlight>
                          <a:latin typeface="Calibri"/>
                          <a:ea typeface="Calibri"/>
                          <a:cs typeface="Calibri"/>
                          <a:sym typeface="Calibri"/>
                        </a:rPr>
                        <a:t>: </a:t>
                      </a:r>
                      <a:br>
                        <a:rPr b="1" lang="en-GB" sz="1500" u="none" cap="none" strike="noStrike">
                          <a:solidFill>
                            <a:srgbClr val="333333"/>
                          </a:solidFill>
                          <a:highlight>
                            <a:srgbClr val="FFFFFF"/>
                          </a:highlight>
                          <a:latin typeface="Calibri"/>
                          <a:ea typeface="Calibri"/>
                          <a:cs typeface="Calibri"/>
                          <a:sym typeface="Calibri"/>
                        </a:rPr>
                      </a:br>
                      <a:r>
                        <a:rPr b="0" i="0" lang="en-GB" sz="1500" u="none" cap="none" strike="noStrike">
                          <a:solidFill>
                            <a:srgbClr val="333333"/>
                          </a:solidFill>
                          <a:highlight>
                            <a:srgbClr val="FFFFFF"/>
                          </a:highlight>
                          <a:latin typeface="Calibri"/>
                          <a:ea typeface="Calibri"/>
                          <a:cs typeface="Calibri"/>
                          <a:sym typeface="Calibri"/>
                        </a:rPr>
                        <a:t>Descrever desejos e tomar medidas (planear a acção)</a:t>
                      </a:r>
                      <a:endParaRPr sz="1500" u="none" cap="none" strike="noStrike">
                        <a:solidFill>
                          <a:srgbClr val="333333"/>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highlight>
                            <a:srgbClr val="FFFFFF"/>
                          </a:highlight>
                          <a:latin typeface="Calibri"/>
                          <a:ea typeface="Calibri"/>
                          <a:cs typeface="Calibri"/>
                          <a:sym typeface="Calibri"/>
                        </a:rPr>
                        <a:t>4.ª fase: </a:t>
                      </a:r>
                      <a:br>
                        <a:rPr lang="en-GB" sz="1500" u="none" cap="none" strike="noStrike">
                          <a:solidFill>
                            <a:srgbClr val="333333"/>
                          </a:solidFill>
                          <a:highlight>
                            <a:srgbClr val="FFFFFF"/>
                          </a:highlight>
                          <a:latin typeface="Calibri"/>
                          <a:ea typeface="Calibri"/>
                          <a:cs typeface="Calibri"/>
                          <a:sym typeface="Calibri"/>
                        </a:rPr>
                      </a:br>
                      <a:r>
                        <a:rPr b="0" i="0" lang="en-GB" sz="1500" u="none" cap="none" strike="noStrike">
                          <a:solidFill>
                            <a:srgbClr val="333333"/>
                          </a:solidFill>
                          <a:highlight>
                            <a:srgbClr val="FFFFFF"/>
                          </a:highlight>
                          <a:latin typeface="Calibri"/>
                          <a:ea typeface="Calibri"/>
                          <a:cs typeface="Calibri"/>
                          <a:sym typeface="Calibri"/>
                        </a:rPr>
                        <a:t>Tomar medidas</a:t>
                      </a:r>
                      <a:endParaRPr sz="1500" u="none" cap="none" strike="noStrike">
                        <a:solidFill>
                          <a:srgbClr val="333333"/>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highlight>
                            <a:srgbClr val="FFFFFF"/>
                          </a:highlight>
                          <a:latin typeface="Calibri"/>
                          <a:ea typeface="Calibri"/>
                          <a:cs typeface="Calibri"/>
                          <a:sym typeface="Calibri"/>
                        </a:rPr>
                        <a:t>5.ª fase: </a:t>
                      </a:r>
                      <a:br>
                        <a:rPr b="1" lang="en-GB" sz="1500" u="none" cap="none" strike="noStrike">
                          <a:solidFill>
                            <a:srgbClr val="333333"/>
                          </a:solidFill>
                          <a:highlight>
                            <a:srgbClr val="FFFFFF"/>
                          </a:highlight>
                          <a:latin typeface="Calibri"/>
                          <a:ea typeface="Calibri"/>
                          <a:cs typeface="Calibri"/>
                          <a:sym typeface="Calibri"/>
                        </a:rPr>
                      </a:br>
                      <a:r>
                        <a:rPr b="0" i="0" lang="en-GB" sz="1500" u="none" cap="none" strike="noStrike">
                          <a:solidFill>
                            <a:srgbClr val="333333"/>
                          </a:solidFill>
                          <a:highlight>
                            <a:srgbClr val="FFFFFF"/>
                          </a:highlight>
                          <a:latin typeface="Calibri"/>
                          <a:ea typeface="Calibri"/>
                          <a:cs typeface="Calibri"/>
                          <a:sym typeface="Calibri"/>
                        </a:rPr>
                        <a:t>Avaliação</a:t>
                      </a:r>
                      <a:endParaRPr sz="1500" u="none" cap="none" strike="noStrike">
                        <a:solidFill>
                          <a:srgbClr val="333333"/>
                        </a:solidFill>
                        <a:highlight>
                          <a:srgbClr val="FFFFFF"/>
                        </a:highlight>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3.º ciclo:</a:t>
                      </a:r>
                      <a:r>
                        <a:rPr b="0" i="0" lang="en-GB" sz="1500" u="none" cap="none" strike="noStrike">
                          <a:solidFill>
                            <a:srgbClr val="333333"/>
                          </a:solidFill>
                          <a:latin typeface="Calibri"/>
                          <a:ea typeface="Calibri"/>
                          <a:cs typeface="Calibri"/>
                          <a:sym typeface="Calibri"/>
                        </a:rPr>
                        <a:t> </a:t>
                      </a:r>
                      <a:br>
                        <a:rPr lang="en-GB" sz="1500" u="none" cap="none" strike="noStrike">
                          <a:solidFill>
                            <a:srgbClr val="333333"/>
                          </a:solidFill>
                          <a:latin typeface="Calibri"/>
                          <a:ea typeface="Calibri"/>
                          <a:cs typeface="Calibri"/>
                          <a:sym typeface="Calibri"/>
                        </a:rPr>
                      </a:br>
                      <a:r>
                        <a:rPr b="0" i="0" lang="en-GB" sz="1500" u="none" cap="none" strike="noStrike">
                          <a:solidFill>
                            <a:srgbClr val="333333"/>
                          </a:solidFill>
                          <a:latin typeface="Calibri"/>
                          <a:ea typeface="Calibri"/>
                          <a:cs typeface="Calibri"/>
                          <a:sym typeface="Calibri"/>
                        </a:rPr>
                        <a:t>A comunidade</a:t>
                      </a:r>
                      <a:endParaRPr sz="15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102"/>
          <p:cNvSpPr txBox="1"/>
          <p:nvPr>
            <p:ph type="title"/>
          </p:nvPr>
        </p:nvSpPr>
        <p:spPr>
          <a:xfrm>
            <a:off x="160800" y="-57775"/>
            <a:ext cx="89832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500" u="none"/>
              <a:t>Ferramenta 6: Principais etapas de uma ferramenta de auditoria social</a:t>
            </a:r>
            <a:endParaRPr sz="2500"/>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t/>
            </a:r>
            <a:endParaRPr/>
          </a:p>
        </p:txBody>
      </p:sp>
      <p:sp>
        <p:nvSpPr>
          <p:cNvPr id="761" name="Google Shape;761;p102"/>
          <p:cNvSpPr txBox="1"/>
          <p:nvPr>
            <p:ph idx="1" type="body"/>
          </p:nvPr>
        </p:nvSpPr>
        <p:spPr>
          <a:xfrm>
            <a:off x="295775" y="938750"/>
            <a:ext cx="4610700" cy="347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GB" sz="2300" u="none">
                <a:solidFill>
                  <a:schemeClr val="dk1"/>
                </a:solidFill>
              </a:rPr>
              <a:t>Etapa 1: </a:t>
            </a:r>
            <a:r>
              <a:rPr b="0" i="0" lang="en-GB" sz="2300" u="none">
                <a:solidFill>
                  <a:schemeClr val="dk1"/>
                </a:solidFill>
              </a:rPr>
              <a:t>Identificação do problema</a:t>
            </a:r>
            <a:endParaRPr sz="2300">
              <a:solidFill>
                <a:schemeClr val="dk1"/>
              </a:solidFill>
            </a:endParaRPr>
          </a:p>
          <a:p>
            <a:pPr indent="0" lvl="0" marL="0" rtl="0" algn="l">
              <a:lnSpc>
                <a:spcPct val="100000"/>
              </a:lnSpc>
              <a:spcBef>
                <a:spcPts val="700"/>
              </a:spcBef>
              <a:spcAft>
                <a:spcPts val="0"/>
              </a:spcAft>
              <a:buSzPts val="1400"/>
              <a:buNone/>
            </a:pPr>
            <a:r>
              <a:rPr b="1" i="0" lang="en-GB" sz="2300" u="none">
                <a:solidFill>
                  <a:schemeClr val="dk1"/>
                </a:solidFill>
              </a:rPr>
              <a:t>Etapa 2:</a:t>
            </a:r>
            <a:r>
              <a:rPr b="0" i="0" lang="en-GB" sz="2300" u="none">
                <a:solidFill>
                  <a:schemeClr val="dk1"/>
                </a:solidFill>
              </a:rPr>
              <a:t> Identificação da informação </a:t>
            </a:r>
            <a:br>
              <a:rPr lang="en-GB" sz="2300">
                <a:solidFill>
                  <a:schemeClr val="dk1"/>
                </a:solidFill>
              </a:rPr>
            </a:br>
            <a:r>
              <a:rPr b="0" i="0" lang="en-GB" sz="2300" u="none">
                <a:solidFill>
                  <a:schemeClr val="dk1"/>
                </a:solidFill>
              </a:rPr>
              <a:t>		relevante</a:t>
            </a:r>
            <a:endParaRPr sz="2300">
              <a:solidFill>
                <a:schemeClr val="dk1"/>
              </a:solidFill>
            </a:endParaRPr>
          </a:p>
          <a:p>
            <a:pPr indent="0" lvl="0" marL="0" rtl="0" algn="l">
              <a:lnSpc>
                <a:spcPct val="100000"/>
              </a:lnSpc>
              <a:spcBef>
                <a:spcPts val="700"/>
              </a:spcBef>
              <a:spcAft>
                <a:spcPts val="0"/>
              </a:spcAft>
              <a:buSzPts val="1400"/>
              <a:buNone/>
            </a:pPr>
            <a:r>
              <a:rPr b="1" i="0" lang="en-GB" sz="2300" u="none">
                <a:solidFill>
                  <a:schemeClr val="dk1"/>
                </a:solidFill>
              </a:rPr>
              <a:t>Etapa 3: </a:t>
            </a:r>
            <a:r>
              <a:rPr b="0" i="0" lang="en-GB" sz="2300" u="none">
                <a:solidFill>
                  <a:schemeClr val="dk1"/>
                </a:solidFill>
              </a:rPr>
              <a:t>Aquisição da informação</a:t>
            </a:r>
            <a:endParaRPr sz="2300">
              <a:solidFill>
                <a:schemeClr val="dk1"/>
              </a:solidFill>
            </a:endParaRPr>
          </a:p>
          <a:p>
            <a:pPr indent="0" lvl="0" marL="0" rtl="0" algn="l">
              <a:lnSpc>
                <a:spcPct val="100000"/>
              </a:lnSpc>
              <a:spcBef>
                <a:spcPts val="700"/>
              </a:spcBef>
              <a:spcAft>
                <a:spcPts val="0"/>
              </a:spcAft>
              <a:buSzPts val="1400"/>
              <a:buNone/>
            </a:pPr>
            <a:r>
              <a:rPr b="1" i="0" lang="en-GB" sz="2300" u="none">
                <a:solidFill>
                  <a:schemeClr val="dk1"/>
                </a:solidFill>
              </a:rPr>
              <a:t>Etapa 4: </a:t>
            </a:r>
            <a:r>
              <a:rPr b="0" i="0" lang="en-GB" sz="2300" u="none">
                <a:solidFill>
                  <a:schemeClr val="dk1"/>
                </a:solidFill>
              </a:rPr>
              <a:t>Aceder à informação</a:t>
            </a:r>
            <a:endParaRPr sz="2300">
              <a:solidFill>
                <a:schemeClr val="dk1"/>
              </a:solidFill>
            </a:endParaRPr>
          </a:p>
          <a:p>
            <a:pPr indent="0" lvl="0" marL="0" rtl="0" algn="l">
              <a:lnSpc>
                <a:spcPct val="100000"/>
              </a:lnSpc>
              <a:spcBef>
                <a:spcPts val="700"/>
              </a:spcBef>
              <a:spcAft>
                <a:spcPts val="0"/>
              </a:spcAft>
              <a:buSzPts val="1400"/>
              <a:buNone/>
            </a:pPr>
            <a:r>
              <a:rPr b="1" i="0" lang="en-GB" sz="2300" u="none">
                <a:solidFill>
                  <a:schemeClr val="dk1"/>
                </a:solidFill>
              </a:rPr>
              <a:t>Etapa 5:</a:t>
            </a:r>
            <a:r>
              <a:rPr b="0" i="0" lang="en-GB" sz="2300" u="none">
                <a:solidFill>
                  <a:schemeClr val="dk1"/>
                </a:solidFill>
              </a:rPr>
              <a:t> Escrutinar a informação</a:t>
            </a:r>
            <a:endParaRPr sz="2300">
              <a:solidFill>
                <a:schemeClr val="dk1"/>
              </a:solidFill>
            </a:endParaRPr>
          </a:p>
          <a:p>
            <a:pPr indent="0" lvl="0" marL="0" rtl="0" algn="l">
              <a:lnSpc>
                <a:spcPct val="100000"/>
              </a:lnSpc>
              <a:spcBef>
                <a:spcPts val="700"/>
              </a:spcBef>
              <a:spcAft>
                <a:spcPts val="0"/>
              </a:spcAft>
              <a:buSzPts val="1400"/>
              <a:buNone/>
            </a:pPr>
            <a:r>
              <a:rPr b="1" i="0" lang="en-GB" sz="2300" u="none">
                <a:solidFill>
                  <a:schemeClr val="dk1"/>
                </a:solidFill>
              </a:rPr>
              <a:t>Etapa 6:</a:t>
            </a:r>
            <a:r>
              <a:rPr b="0" i="0" lang="en-GB" sz="2300" u="none">
                <a:solidFill>
                  <a:schemeClr val="dk1"/>
                </a:solidFill>
              </a:rPr>
              <a:t> Auditoria da informação</a:t>
            </a:r>
            <a:endParaRPr sz="2300">
              <a:solidFill>
                <a:schemeClr val="dk1"/>
              </a:solidFill>
            </a:endParaRPr>
          </a:p>
          <a:p>
            <a:pPr indent="0" lvl="0" marL="0" rtl="0" algn="l">
              <a:lnSpc>
                <a:spcPct val="100000"/>
              </a:lnSpc>
              <a:spcBef>
                <a:spcPts val="700"/>
              </a:spcBef>
              <a:spcAft>
                <a:spcPts val="0"/>
              </a:spcAft>
              <a:buSzPts val="1400"/>
              <a:buNone/>
            </a:pPr>
            <a:r>
              <a:rPr b="1" i="0" lang="en-GB" sz="2300" u="none">
                <a:solidFill>
                  <a:schemeClr val="dk1"/>
                </a:solidFill>
              </a:rPr>
              <a:t>Etapa 7:</a:t>
            </a:r>
            <a:r>
              <a:rPr b="0" i="0" lang="en-GB" sz="2300" u="none">
                <a:solidFill>
                  <a:schemeClr val="dk1"/>
                </a:solidFill>
              </a:rPr>
              <a:t> Audiência pública</a:t>
            </a:r>
            <a:endParaRPr sz="2300">
              <a:solidFill>
                <a:schemeClr val="dk1"/>
              </a:solidFill>
            </a:endParaRPr>
          </a:p>
          <a:p>
            <a:pPr indent="0" lvl="0" marL="0" rtl="0" algn="l">
              <a:lnSpc>
                <a:spcPct val="100000"/>
              </a:lnSpc>
              <a:spcBef>
                <a:spcPts val="700"/>
              </a:spcBef>
              <a:spcAft>
                <a:spcPts val="0"/>
              </a:spcAft>
              <a:buSzPts val="1400"/>
              <a:buNone/>
            </a:pPr>
            <a:r>
              <a:t/>
            </a:r>
            <a:endParaRPr sz="1800">
              <a:solidFill>
                <a:schemeClr val="dk1"/>
              </a:solidFill>
            </a:endParaRPr>
          </a:p>
          <a:p>
            <a:pPr indent="0" lvl="0" marL="0" rtl="0" algn="l">
              <a:lnSpc>
                <a:spcPct val="100000"/>
              </a:lnSpc>
              <a:spcBef>
                <a:spcPts val="700"/>
              </a:spcBef>
              <a:spcAft>
                <a:spcPts val="0"/>
              </a:spcAft>
              <a:buSzPts val="1400"/>
              <a:buNone/>
            </a:pPr>
            <a:r>
              <a:t/>
            </a:r>
            <a:endParaRPr sz="1800">
              <a:solidFill>
                <a:schemeClr val="dk1"/>
              </a:solidFill>
            </a:endParaRPr>
          </a:p>
          <a:p>
            <a:pPr indent="0" lvl="0" marL="0" rtl="0" algn="l">
              <a:lnSpc>
                <a:spcPct val="100000"/>
              </a:lnSpc>
              <a:spcBef>
                <a:spcPts val="700"/>
              </a:spcBef>
              <a:spcAft>
                <a:spcPts val="0"/>
              </a:spcAft>
              <a:buSzPts val="1400"/>
              <a:buNone/>
            </a:pPr>
            <a:r>
              <a:t/>
            </a:r>
            <a:endParaRPr sz="1800">
              <a:solidFill>
                <a:schemeClr val="dk1"/>
              </a:solidFill>
            </a:endParaRPr>
          </a:p>
          <a:p>
            <a:pPr indent="0" lvl="0" marL="457200" rtl="0" algn="l">
              <a:lnSpc>
                <a:spcPct val="100000"/>
              </a:lnSpc>
              <a:spcBef>
                <a:spcPts val="700"/>
              </a:spcBef>
              <a:spcAft>
                <a:spcPts val="0"/>
              </a:spcAft>
              <a:buSzPts val="1400"/>
              <a:buNone/>
            </a:pPr>
            <a:r>
              <a:t/>
            </a:r>
            <a:endParaRPr b="1" sz="1800">
              <a:solidFill>
                <a:schemeClr val="dk1"/>
              </a:solidFill>
            </a:endParaRPr>
          </a:p>
          <a:p>
            <a:pPr indent="0" lvl="0" marL="0" rtl="0" algn="l">
              <a:lnSpc>
                <a:spcPct val="100000"/>
              </a:lnSpc>
              <a:spcBef>
                <a:spcPts val="700"/>
              </a:spcBef>
              <a:spcAft>
                <a:spcPts val="0"/>
              </a:spcAft>
              <a:buSzPts val="1400"/>
              <a:buNone/>
            </a:pPr>
            <a:r>
              <a:t/>
            </a:r>
            <a:endParaRPr sz="1800">
              <a:solidFill>
                <a:schemeClr val="dk1"/>
              </a:solidFill>
            </a:endParaRPr>
          </a:p>
          <a:p>
            <a:pPr indent="0" lvl="0" marL="0" rtl="0" algn="l">
              <a:lnSpc>
                <a:spcPct val="100000"/>
              </a:lnSpc>
              <a:spcBef>
                <a:spcPts val="700"/>
              </a:spcBef>
              <a:spcAft>
                <a:spcPts val="0"/>
              </a:spcAft>
              <a:buSzPts val="1400"/>
              <a:buNone/>
            </a:pPr>
            <a:r>
              <a:t/>
            </a:r>
            <a:endParaRPr sz="1800">
              <a:solidFill>
                <a:schemeClr val="dk1"/>
              </a:solidFill>
            </a:endParaRPr>
          </a:p>
          <a:p>
            <a:pPr indent="0" lvl="0" marL="0" rtl="0" algn="l">
              <a:lnSpc>
                <a:spcPct val="100000"/>
              </a:lnSpc>
              <a:spcBef>
                <a:spcPts val="700"/>
              </a:spcBef>
              <a:spcAft>
                <a:spcPts val="0"/>
              </a:spcAft>
              <a:buSzPts val="1400"/>
              <a:buNone/>
            </a:pPr>
            <a:r>
              <a:t/>
            </a:r>
            <a:endParaRPr sz="1800">
              <a:solidFill>
                <a:schemeClr val="dk1"/>
              </a:solidFill>
            </a:endParaRPr>
          </a:p>
          <a:p>
            <a:pPr indent="0" lvl="0" marL="0" rtl="0" algn="l">
              <a:lnSpc>
                <a:spcPct val="100000"/>
              </a:lnSpc>
              <a:spcBef>
                <a:spcPts val="700"/>
              </a:spcBef>
              <a:spcAft>
                <a:spcPts val="0"/>
              </a:spcAft>
              <a:buSzPts val="1400"/>
              <a:buNone/>
            </a:pPr>
            <a:r>
              <a:t/>
            </a:r>
            <a:endParaRPr sz="1800">
              <a:solidFill>
                <a:schemeClr val="dk1"/>
              </a:solidFill>
            </a:endParaRPr>
          </a:p>
          <a:p>
            <a:pPr indent="0" lvl="0" marL="0" rtl="0" algn="l">
              <a:lnSpc>
                <a:spcPct val="100000"/>
              </a:lnSpc>
              <a:spcBef>
                <a:spcPts val="700"/>
              </a:spcBef>
              <a:spcAft>
                <a:spcPts val="0"/>
              </a:spcAft>
              <a:buSzPts val="1400"/>
              <a:buNone/>
            </a:pPr>
            <a:r>
              <a:t/>
            </a:r>
            <a:endParaRPr sz="1800">
              <a:solidFill>
                <a:schemeClr val="dk1"/>
              </a:solidFill>
            </a:endParaRPr>
          </a:p>
          <a:p>
            <a:pPr indent="0" lvl="0" marL="0" rtl="0" algn="l">
              <a:lnSpc>
                <a:spcPct val="100000"/>
              </a:lnSpc>
              <a:spcBef>
                <a:spcPts val="700"/>
              </a:spcBef>
              <a:spcAft>
                <a:spcPts val="0"/>
              </a:spcAft>
              <a:buSzPts val="1400"/>
              <a:buNone/>
            </a:pPr>
            <a:r>
              <a:t/>
            </a:r>
            <a:endParaRPr sz="1800">
              <a:solidFill>
                <a:schemeClr val="dk1"/>
              </a:solidFill>
            </a:endParaRPr>
          </a:p>
          <a:p>
            <a:pPr indent="0" lvl="0" marL="0" rtl="0" algn="l">
              <a:lnSpc>
                <a:spcPct val="100000"/>
              </a:lnSpc>
              <a:spcBef>
                <a:spcPts val="700"/>
              </a:spcBef>
              <a:spcAft>
                <a:spcPts val="0"/>
              </a:spcAft>
              <a:buSzPts val="1400"/>
              <a:buNone/>
            </a:pPr>
            <a:r>
              <a:t/>
            </a:r>
            <a:endParaRPr sz="1800">
              <a:solidFill>
                <a:schemeClr val="dk1"/>
              </a:solidFill>
            </a:endParaRPr>
          </a:p>
          <a:p>
            <a:pPr indent="0" lvl="0" marL="0" rtl="0" algn="l">
              <a:lnSpc>
                <a:spcPct val="100000"/>
              </a:lnSpc>
              <a:spcBef>
                <a:spcPts val="1400"/>
              </a:spcBef>
              <a:spcAft>
                <a:spcPts val="0"/>
              </a:spcAft>
              <a:buSzPts val="1400"/>
              <a:buNone/>
            </a:pPr>
            <a:r>
              <a:t/>
            </a:r>
            <a:endParaRPr sz="1800"/>
          </a:p>
        </p:txBody>
      </p:sp>
      <p:pic>
        <p:nvPicPr>
          <p:cNvPr descr="A ilustração mostra um homem e uma mulher a apresentar um gráfico que mostra uma tendência de subida. O homem aponta para o gráfico com um ponteiro enquanto a mulher aponta também para o gráfico com a mão" id="762" name="Google Shape;762;p102"/>
          <p:cNvPicPr preferRelativeResize="0"/>
          <p:nvPr/>
        </p:nvPicPr>
        <p:blipFill rotWithShape="1">
          <a:blip r:embed="rId3">
            <a:alphaModFix/>
          </a:blip>
          <a:srcRect b="0" l="0" r="0" t="0"/>
          <a:stretch/>
        </p:blipFill>
        <p:spPr>
          <a:xfrm>
            <a:off x="5065700" y="1445150"/>
            <a:ext cx="3819525" cy="2371725"/>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103"/>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Ferramenta 6: Estudo de caso  </a:t>
            </a:r>
            <a:endParaRPr/>
          </a:p>
        </p:txBody>
      </p:sp>
      <p:sp>
        <p:nvSpPr>
          <p:cNvPr id="768" name="Google Shape;768;p103"/>
          <p:cNvSpPr txBox="1"/>
          <p:nvPr>
            <p:ph idx="1" type="body"/>
          </p:nvPr>
        </p:nvSpPr>
        <p:spPr>
          <a:xfrm>
            <a:off x="311700" y="781175"/>
            <a:ext cx="8486400" cy="3641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i="0" lang="en-GB" sz="1600" u="none"/>
              <a:t>Estava em construção um centro local de desenvolvimento e educação pré-escolar ao abrigo do programa Agile and Harmonised Assistance for Devolved Institutions (AHADI), da USAID, num distrito. A comunidade queria ter a certeza de que este recurso precioso iria responder às suas necessidades e expectativas de melhorar o acesso a educação de qualidade num ambiente seguro. </a:t>
            </a:r>
            <a:r>
              <a:rPr lang="en-GB" sz="1600"/>
              <a:t>Após um escrutínio rigoroso dos documentos do plano, os membros da comunidade foram de opinião unânime de que havia uma discrepância preocupante entre os trabalhos e o plano de construção</a:t>
            </a:r>
            <a:r>
              <a:rPr b="0" i="0" lang="en-GB" sz="1600" u="none"/>
              <a:t>. Os cidadãos comunicaram as suas preocupações ao Director Distrital de Desenvolvimento e Educação Pré-Escolar e ao Deputado da Assembleia Distrital. Os dirigentes distritais, por sua vez, chamaram o empreiteiro a uma reunião pública para que explicasse a discrepância. O empreiteiro aceitou responsabilidade, demoliu as obras mal feitas e reconstruiu o centro educativo, respeitando o projecto aprovado e a lista de quantidades do contrato. A construção foi concluída sob a supervisão atenta dos engenheiros de obras públicas do governo distrital e do conselho de gestão da escola.</a:t>
            </a:r>
            <a:endParaRPr sz="1600"/>
          </a:p>
          <a:p>
            <a:pPr indent="0" lvl="0" marL="0" rtl="0" algn="l">
              <a:lnSpc>
                <a:spcPct val="115000"/>
              </a:lnSpc>
              <a:spcBef>
                <a:spcPts val="1000"/>
              </a:spcBef>
              <a:spcAft>
                <a:spcPts val="0"/>
              </a:spcAft>
              <a:buSzPts val="1400"/>
              <a:buNone/>
            </a:pPr>
            <a:r>
              <a:rPr b="1" i="0" lang="en-GB" sz="1600" u="none"/>
              <a:t>Exercício em grupos: </a:t>
            </a:r>
            <a:r>
              <a:rPr b="0" i="1" lang="en-GB" sz="1600" u="none"/>
              <a:t>Se a comunidade quisesse saber se a qualidade da educação tinha melhorado ao fim de um ano de utilização do centro educativo, que ferramenta(s) de responsabilização social poderia usar e porquê?</a:t>
            </a:r>
            <a:endParaRPr i="1" sz="1600"/>
          </a:p>
          <a:p>
            <a:pPr indent="0" lvl="0" marL="0" rtl="0" algn="l">
              <a:lnSpc>
                <a:spcPct val="115000"/>
              </a:lnSpc>
              <a:spcBef>
                <a:spcPts val="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00000"/>
              </a:lnSpc>
              <a:spcBef>
                <a:spcPts val="1600"/>
              </a:spcBef>
              <a:spcAft>
                <a:spcPts val="0"/>
              </a:spcAft>
              <a:buSzPts val="1400"/>
              <a:buNone/>
            </a:pPr>
            <a:r>
              <a:t/>
            </a:r>
            <a:endParaRPr b="1">
              <a:solidFill>
                <a:schemeClr val="dk1"/>
              </a:solidFill>
            </a:endParaRPr>
          </a:p>
          <a:p>
            <a:pPr indent="0" lvl="0" marL="0" rtl="0" algn="l">
              <a:lnSpc>
                <a:spcPct val="100000"/>
              </a:lnSpc>
              <a:spcBef>
                <a:spcPts val="0"/>
              </a:spcBef>
              <a:spcAft>
                <a:spcPts val="0"/>
              </a:spcAft>
              <a:buSzPts val="1400"/>
              <a:buNone/>
            </a:pPr>
            <a:r>
              <a:t/>
            </a:r>
            <a:endParaRPr b="1"/>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104"/>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Mais orientação </a:t>
            </a:r>
            <a:endParaRPr/>
          </a:p>
        </p:txBody>
      </p:sp>
      <p:sp>
        <p:nvSpPr>
          <p:cNvPr id="774" name="Google Shape;774;p104"/>
          <p:cNvSpPr txBox="1"/>
          <p:nvPr>
            <p:ph idx="1" type="body"/>
          </p:nvPr>
        </p:nvSpPr>
        <p:spPr>
          <a:xfrm>
            <a:off x="311700" y="100652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en-GB" sz="2000" u="none">
                <a:solidFill>
                  <a:schemeClr val="dk1"/>
                </a:solidFill>
              </a:rPr>
              <a:t>Antes de começar a usar a ferramenta de auditoria social com a comunidade:</a:t>
            </a:r>
            <a:endParaRPr sz="2000">
              <a:solidFill>
                <a:schemeClr val="dk1"/>
              </a:solidFill>
            </a:endParaRPr>
          </a:p>
          <a:p>
            <a:pPr indent="-355600" lvl="0" marL="457200" rtl="0" algn="l">
              <a:lnSpc>
                <a:spcPct val="115000"/>
              </a:lnSpc>
              <a:spcBef>
                <a:spcPts val="1400"/>
              </a:spcBef>
              <a:spcAft>
                <a:spcPts val="0"/>
              </a:spcAft>
              <a:buClr>
                <a:schemeClr val="dk1"/>
              </a:buClr>
              <a:buSzPts val="2000"/>
              <a:buChar char="●"/>
            </a:pPr>
            <a:r>
              <a:rPr lang="en-GB" sz="2000">
                <a:solidFill>
                  <a:schemeClr val="dk1"/>
                </a:solidFill>
              </a:rPr>
              <a:t>Certifique-se de que compreende bem a abordagem TIC usada na comunidade onde vai utilizar esta ferramenta</a:t>
            </a:r>
            <a:r>
              <a:rPr b="0" i="0" lang="en-GB" sz="2000" u="none">
                <a:solidFill>
                  <a:schemeClr val="dk1"/>
                </a:solidFill>
              </a:rPr>
              <a:t>.</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b="0" i="0" lang="en-GB" sz="2000" u="none">
                <a:solidFill>
                  <a:schemeClr val="dk1"/>
                </a:solidFill>
              </a:rPr>
              <a:t>Faça alguma investigação preliminar, respondendo às seguintes perguntas:</a:t>
            </a:r>
            <a:endParaRPr sz="2000">
              <a:solidFill>
                <a:schemeClr val="dk1"/>
              </a:solidFill>
            </a:endParaRPr>
          </a:p>
          <a:p>
            <a:pPr indent="-355600" lvl="1" marL="914400" rtl="0" algn="l">
              <a:lnSpc>
                <a:spcPct val="115000"/>
              </a:lnSpc>
              <a:spcBef>
                <a:spcPts val="0"/>
              </a:spcBef>
              <a:spcAft>
                <a:spcPts val="0"/>
              </a:spcAft>
              <a:buClr>
                <a:schemeClr val="dk1"/>
              </a:buClr>
              <a:buSzPts val="2000"/>
              <a:buChar char="○"/>
            </a:pPr>
            <a:r>
              <a:rPr b="0" i="0" lang="en-GB" sz="2000" u="none">
                <a:solidFill>
                  <a:schemeClr val="dk1"/>
                </a:solidFill>
              </a:rPr>
              <a:t>Há alguma lei em vigor sobre o direito à informação?</a:t>
            </a:r>
            <a:endParaRPr sz="2000">
              <a:solidFill>
                <a:schemeClr val="dk1"/>
              </a:solidFill>
            </a:endParaRPr>
          </a:p>
          <a:p>
            <a:pPr indent="-355600" lvl="1" marL="914400" rtl="0" algn="l">
              <a:lnSpc>
                <a:spcPct val="115000"/>
              </a:lnSpc>
              <a:spcBef>
                <a:spcPts val="0"/>
              </a:spcBef>
              <a:spcAft>
                <a:spcPts val="0"/>
              </a:spcAft>
              <a:buClr>
                <a:schemeClr val="dk1"/>
              </a:buClr>
              <a:buSzPts val="2000"/>
              <a:buChar char="○"/>
            </a:pPr>
            <a:r>
              <a:rPr b="0" i="0" lang="en-GB" sz="2000" u="none">
                <a:solidFill>
                  <a:schemeClr val="dk1"/>
                </a:solidFill>
              </a:rPr>
              <a:t>As instituições governamentais estão dispostas a partilhar informação? Se não estão, algo terá de ser feito para resolver isto, porque será difícil fazer auditorias sociais sem os principais documentos relativos ao projecto seleccionado para auditoria.</a:t>
            </a:r>
            <a:endParaRPr sz="2000">
              <a:solidFill>
                <a:schemeClr val="dk1"/>
              </a:solidFill>
            </a:endParaRPr>
          </a:p>
          <a:p>
            <a:pPr indent="0" lvl="0" marL="457200" rtl="0" algn="l">
              <a:lnSpc>
                <a:spcPct val="100000"/>
              </a:lnSpc>
              <a:spcBef>
                <a:spcPts val="1400"/>
              </a:spcBef>
              <a:spcAft>
                <a:spcPts val="0"/>
              </a:spcAft>
              <a:buSzPts val="1400"/>
              <a:buNone/>
            </a:pPr>
            <a:r>
              <a:t/>
            </a:r>
            <a:endParaRPr>
              <a:solidFill>
                <a:schemeClr val="dk1"/>
              </a:solidFill>
            </a:endParaRPr>
          </a:p>
          <a:p>
            <a:pPr indent="0" lvl="0" marL="0" rtl="0" algn="l">
              <a:lnSpc>
                <a:spcPct val="100000"/>
              </a:lnSpc>
              <a:spcBef>
                <a:spcPts val="1400"/>
              </a:spcBef>
              <a:spcAft>
                <a:spcPts val="0"/>
              </a:spcAft>
              <a:buSzPts val="1400"/>
              <a:buNone/>
            </a:pPr>
            <a:r>
              <a:t/>
            </a:r>
            <a:endParaRPr>
              <a:solidFill>
                <a:schemeClr val="dk1"/>
              </a:solidFill>
            </a:endParaRPr>
          </a:p>
          <a:p>
            <a:pPr indent="0" lvl="0" marL="0" rtl="0" algn="l">
              <a:lnSpc>
                <a:spcPct val="100000"/>
              </a:lnSpc>
              <a:spcBef>
                <a:spcPts val="1400"/>
              </a:spcBef>
              <a:spcAft>
                <a:spcPts val="0"/>
              </a:spcAft>
              <a:buSzPts val="1400"/>
              <a:buNone/>
            </a:pPr>
            <a:r>
              <a:t/>
            </a:r>
            <a:endParaRPr>
              <a:solidFill>
                <a:schemeClr val="dk1"/>
              </a:solidFill>
            </a:endParaRPr>
          </a:p>
          <a:p>
            <a:pPr indent="0" lvl="0" marL="457200" rtl="0" algn="l">
              <a:lnSpc>
                <a:spcPct val="100000"/>
              </a:lnSpc>
              <a:spcBef>
                <a:spcPts val="1400"/>
              </a:spcBef>
              <a:spcAft>
                <a:spcPts val="0"/>
              </a:spcAft>
              <a:buSzPts val="1400"/>
              <a:buNone/>
            </a:pPr>
            <a:r>
              <a:t/>
            </a:r>
            <a:endParaRPr>
              <a:solidFill>
                <a:schemeClr val="dk1"/>
              </a:solidFill>
            </a:endParaRPr>
          </a:p>
          <a:p>
            <a:pPr indent="0" lvl="0" marL="0" rtl="0" algn="l">
              <a:lnSpc>
                <a:spcPct val="100000"/>
              </a:lnSpc>
              <a:spcBef>
                <a:spcPts val="1400"/>
              </a:spcBef>
              <a:spcAft>
                <a:spcPts val="0"/>
              </a:spcAft>
              <a:buSzPts val="1400"/>
              <a:buNone/>
            </a:pPr>
            <a:r>
              <a:t/>
            </a:r>
            <a:endParaRPr>
              <a:solidFill>
                <a:schemeClr val="dk1"/>
              </a:solidFill>
            </a:endParaRPr>
          </a:p>
          <a:p>
            <a:pPr indent="0" lvl="0" marL="0" rtl="0" algn="l">
              <a:lnSpc>
                <a:spcPct val="100000"/>
              </a:lnSpc>
              <a:spcBef>
                <a:spcPts val="1400"/>
              </a:spcBef>
              <a:spcAft>
                <a:spcPts val="0"/>
              </a:spcAft>
              <a:buSzPts val="1400"/>
              <a:buNone/>
            </a:pPr>
            <a:r>
              <a:t/>
            </a:r>
            <a:endParaRPr>
              <a:solidFill>
                <a:schemeClr val="dk1"/>
              </a:solidFill>
            </a:endParaRPr>
          </a:p>
          <a:p>
            <a:pPr indent="0" lvl="0" marL="0" rtl="0" algn="l">
              <a:lnSpc>
                <a:spcPct val="115000"/>
              </a:lnSpc>
              <a:spcBef>
                <a:spcPts val="1400"/>
              </a:spcBef>
              <a:spcAft>
                <a:spcPts val="0"/>
              </a:spcAft>
              <a:buSzPts val="1400"/>
              <a:buNone/>
            </a:pPr>
            <a:r>
              <a:t/>
            </a:r>
            <a:endParaRPr/>
          </a:p>
          <a:p>
            <a:pPr indent="0" lvl="0" marL="0" rtl="0" algn="l">
              <a:lnSpc>
                <a:spcPct val="115000"/>
              </a:lnSpc>
              <a:spcBef>
                <a:spcPts val="1600"/>
              </a:spcBef>
              <a:spcAft>
                <a:spcPts val="1600"/>
              </a:spcAft>
              <a:buSzPts val="1400"/>
              <a:buNone/>
            </a:pPr>
            <a:r>
              <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105"/>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Mais leituras</a:t>
            </a:r>
            <a:endParaRPr/>
          </a:p>
        </p:txBody>
      </p:sp>
      <p:sp>
        <p:nvSpPr>
          <p:cNvPr id="780" name="Google Shape;780;p105"/>
          <p:cNvSpPr txBox="1"/>
          <p:nvPr>
            <p:ph idx="1" type="body"/>
          </p:nvPr>
        </p:nvSpPr>
        <p:spPr>
          <a:xfrm>
            <a:off x="559850" y="1279125"/>
            <a:ext cx="4775100" cy="2742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1">
              <a:solidFill>
                <a:srgbClr val="007D98"/>
              </a:solidFill>
            </a:endParaRPr>
          </a:p>
          <a:p>
            <a:pPr indent="-317500" lvl="0" marL="457200" rtl="0" algn="l">
              <a:lnSpc>
                <a:spcPct val="100000"/>
              </a:lnSpc>
              <a:spcBef>
                <a:spcPts val="700"/>
              </a:spcBef>
              <a:spcAft>
                <a:spcPts val="0"/>
              </a:spcAft>
              <a:buSzPts val="1400"/>
              <a:buAutoNum type="alphaUcPeriod"/>
            </a:pPr>
            <a:r>
              <a:rPr b="1" i="0" lang="en-GB" u="sng">
                <a:solidFill>
                  <a:srgbClr val="007D98"/>
                </a:solidFill>
                <a:hlinkClick r:id="rId4">
                  <a:extLst>
                    <a:ext uri="{A12FA001-AC4F-418D-AE19-62706E023703}">
                      <ahyp:hlinkClr val="tx"/>
                    </a:ext>
                  </a:extLst>
                </a:hlinkClick>
              </a:rPr>
              <a:t>Social Accountability Topic Guide</a:t>
            </a:r>
            <a:endParaRPr/>
          </a:p>
          <a:p>
            <a:pPr indent="-317500" lvl="0" marL="457200" rtl="0" algn="l">
              <a:lnSpc>
                <a:spcPct val="100000"/>
              </a:lnSpc>
              <a:spcBef>
                <a:spcPts val="0"/>
              </a:spcBef>
              <a:spcAft>
                <a:spcPts val="0"/>
              </a:spcAft>
              <a:buSzPts val="1400"/>
              <a:buAutoNum type="alphaUcPeriod"/>
            </a:pPr>
            <a:r>
              <a:rPr b="1" i="0" lang="en-GB" u="sng">
                <a:solidFill>
                  <a:srgbClr val="007D98"/>
                </a:solidFill>
                <a:hlinkClick r:id="rId5">
                  <a:extLst>
                    <a:ext uri="{A12FA001-AC4F-418D-AE19-62706E023703}">
                      <ahyp:hlinkClr val="tx"/>
                    </a:ext>
                  </a:extLst>
                </a:hlinkClick>
              </a:rPr>
              <a:t>Advocacy and social accountability toolbox</a:t>
            </a:r>
            <a:endParaRPr/>
          </a:p>
          <a:p>
            <a:pPr indent="-317500" lvl="0" marL="457200" rtl="0" algn="l">
              <a:lnSpc>
                <a:spcPct val="100000"/>
              </a:lnSpc>
              <a:spcBef>
                <a:spcPts val="0"/>
              </a:spcBef>
              <a:spcAft>
                <a:spcPts val="0"/>
              </a:spcAft>
              <a:buSzPts val="1400"/>
              <a:buAutoNum type="alphaUcPeriod"/>
            </a:pPr>
            <a:r>
              <a:rPr b="1" i="0" lang="en-GB" u="sng">
                <a:solidFill>
                  <a:srgbClr val="007D98"/>
                </a:solidFill>
                <a:hlinkClick r:id="rId6">
                  <a:extLst>
                    <a:ext uri="{A12FA001-AC4F-418D-AE19-62706E023703}">
                      <ahyp:hlinkClr val="tx"/>
                    </a:ext>
                  </a:extLst>
                </a:hlinkClick>
              </a:rPr>
              <a:t>Social Audit: A Toolkit A Guide for Performance Improvement and </a:t>
            </a:r>
            <a:br>
              <a:rPr b="1" lang="en-GB" u="sng">
                <a:solidFill>
                  <a:srgbClr val="007D98"/>
                </a:solidFill>
                <a:hlinkClick r:id="rId7">
                  <a:extLst>
                    <a:ext uri="{A12FA001-AC4F-418D-AE19-62706E023703}">
                      <ahyp:hlinkClr val="tx"/>
                    </a:ext>
                  </a:extLst>
                </a:hlinkClick>
              </a:rPr>
            </a:br>
            <a:r>
              <a:rPr b="1" i="0" lang="en-GB" u="sng">
                <a:solidFill>
                  <a:srgbClr val="007D98"/>
                </a:solidFill>
                <a:hlinkClick r:id="rId8">
                  <a:extLst>
                    <a:ext uri="{A12FA001-AC4F-418D-AE19-62706E023703}">
                      <ahyp:hlinkClr val="tx"/>
                    </a:ext>
                  </a:extLst>
                </a:hlinkClick>
              </a:rPr>
              <a:t>Outcome Measurement</a:t>
            </a:r>
            <a:endParaRPr/>
          </a:p>
          <a:p>
            <a:pPr indent="-317500" lvl="0" marL="457200" rtl="0" algn="l">
              <a:lnSpc>
                <a:spcPct val="100000"/>
              </a:lnSpc>
              <a:spcBef>
                <a:spcPts val="0"/>
              </a:spcBef>
              <a:spcAft>
                <a:spcPts val="0"/>
              </a:spcAft>
              <a:buSzPts val="1400"/>
              <a:buAutoNum type="alphaUcPeriod"/>
            </a:pPr>
            <a:r>
              <a:rPr b="1" i="0" lang="en-GB" u="sng">
                <a:solidFill>
                  <a:srgbClr val="007D98"/>
                </a:solidFill>
                <a:hlinkClick r:id="rId9">
                  <a:extLst>
                    <a:ext uri="{A12FA001-AC4F-418D-AE19-62706E023703}">
                      <ahyp:hlinkClr val="tx"/>
                    </a:ext>
                  </a:extLst>
                </a:hlinkClick>
              </a:rPr>
              <a:t>Manual on Social Accountability for Civil Society Organizations and Municipalities </a:t>
            </a:r>
            <a:br>
              <a:rPr b="1" lang="en-GB" u="sng">
                <a:solidFill>
                  <a:srgbClr val="007D98"/>
                </a:solidFill>
                <a:hlinkClick r:id="rId10">
                  <a:extLst>
                    <a:ext uri="{A12FA001-AC4F-418D-AE19-62706E023703}">
                      <ahyp:hlinkClr val="tx"/>
                    </a:ext>
                  </a:extLst>
                </a:hlinkClick>
              </a:rPr>
            </a:br>
            <a:r>
              <a:rPr b="1" i="0" lang="en-GB" u="sng">
                <a:solidFill>
                  <a:srgbClr val="007D98"/>
                </a:solidFill>
                <a:hlinkClick r:id="rId11">
                  <a:extLst>
                    <a:ext uri="{A12FA001-AC4F-418D-AE19-62706E023703}">
                      <ahyp:hlinkClr val="tx"/>
                    </a:ext>
                  </a:extLst>
                </a:hlinkClick>
              </a:rPr>
              <a:t>in Palestine</a:t>
            </a:r>
            <a:endParaRPr/>
          </a:p>
          <a:p>
            <a:pPr indent="-317500" lvl="0" marL="457200" rtl="0" algn="l">
              <a:lnSpc>
                <a:spcPct val="100000"/>
              </a:lnSpc>
              <a:spcBef>
                <a:spcPts val="0"/>
              </a:spcBef>
              <a:spcAft>
                <a:spcPts val="0"/>
              </a:spcAft>
              <a:buSzPts val="1400"/>
              <a:buAutoNum type="alphaUcPeriod"/>
            </a:pPr>
            <a:r>
              <a:rPr b="1" i="0" lang="en-GB" u="sng">
                <a:solidFill>
                  <a:srgbClr val="007D98"/>
                </a:solidFill>
                <a:hlinkClick r:id="rId12">
                  <a:extLst>
                    <a:ext uri="{A12FA001-AC4F-418D-AE19-62706E023703}">
                      <ahyp:hlinkClr val="tx"/>
                    </a:ext>
                  </a:extLst>
                </a:hlinkClick>
              </a:rPr>
              <a:t>Manual on Social Accountability: </a:t>
            </a:r>
            <a:br>
              <a:rPr b="1" lang="en-GB" u="sng">
                <a:solidFill>
                  <a:srgbClr val="007D98"/>
                </a:solidFill>
                <a:hlinkClick r:id="rId13">
                  <a:extLst>
                    <a:ext uri="{A12FA001-AC4F-418D-AE19-62706E023703}">
                      <ahyp:hlinkClr val="tx"/>
                    </a:ext>
                  </a:extLst>
                </a:hlinkClick>
              </a:rPr>
            </a:br>
            <a:r>
              <a:rPr b="1" i="0" lang="en-GB" u="sng">
                <a:solidFill>
                  <a:srgbClr val="007D98"/>
                </a:solidFill>
                <a:hlinkClick r:id="rId14">
                  <a:extLst>
                    <a:ext uri="{A12FA001-AC4F-418D-AE19-62706E023703}">
                      <ahyp:hlinkClr val="tx"/>
                    </a:ext>
                  </a:extLst>
                </a:hlinkClick>
                <a:extLst>
                  <a:ext uri="http://customooxmlschemas.google.com/">
                    <go:slidesCustomData xmlns:go="http://customooxmlschemas.google.com/" textRoundtripDataId="50"/>
                  </a:ext>
                </a:extLst>
              </a:rPr>
              <a:t>Concepts &amp; Tools</a:t>
            </a:r>
            <a:endParaRPr b="1">
              <a:solidFill>
                <a:srgbClr val="333333"/>
              </a:solidFill>
            </a:endParaRPr>
          </a:p>
          <a:p>
            <a:pPr indent="0" lvl="0" marL="0" rtl="0" algn="l">
              <a:lnSpc>
                <a:spcPct val="100000"/>
              </a:lnSpc>
              <a:spcBef>
                <a:spcPts val="1100"/>
              </a:spcBef>
              <a:spcAft>
                <a:spcPts val="700"/>
              </a:spcAft>
              <a:buSzPts val="1400"/>
              <a:buNone/>
            </a:pPr>
            <a:r>
              <a:t/>
            </a:r>
            <a:endParaRPr b="1"/>
          </a:p>
        </p:txBody>
      </p:sp>
      <p:pic>
        <p:nvPicPr>
          <p:cNvPr id="781" name="Google Shape;781;p105"/>
          <p:cNvPicPr preferRelativeResize="0"/>
          <p:nvPr/>
        </p:nvPicPr>
        <p:blipFill rotWithShape="1">
          <a:blip r:embed="rId15">
            <a:alphaModFix/>
          </a:blip>
          <a:srcRect b="0" l="0" r="0" t="0"/>
          <a:stretch/>
        </p:blipFill>
        <p:spPr>
          <a:xfrm>
            <a:off x="5681513" y="1574088"/>
            <a:ext cx="2447925" cy="2447925"/>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p106"/>
          <p:cNvSpPr txBox="1"/>
          <p:nvPr/>
        </p:nvSpPr>
        <p:spPr>
          <a:xfrm>
            <a:off x="0" y="3962250"/>
            <a:ext cx="9144000" cy="755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200"/>
              </a:spcAft>
              <a:buClr>
                <a:srgbClr val="000000"/>
              </a:buClr>
              <a:buSzPts val="1000"/>
              <a:buFont typeface="Arial"/>
              <a:buNone/>
            </a:pPr>
            <a:r>
              <a:rPr lang="en-GB" sz="1000">
                <a:solidFill>
                  <a:srgbClr val="0B2F43"/>
                </a:solidFill>
                <a:latin typeface="Calibri"/>
                <a:ea typeface="Calibri"/>
                <a:cs typeface="Calibri"/>
                <a:sym typeface="Calibri"/>
              </a:rPr>
              <a:t>Sede</a:t>
            </a:r>
            <a:r>
              <a:rPr b="0" i="0" lang="en-GB" sz="1000" u="none" cap="none" strike="noStrike">
                <a:solidFill>
                  <a:srgbClr val="0B2F43"/>
                </a:solidFill>
                <a:latin typeface="Calibri"/>
                <a:ea typeface="Calibri"/>
                <a:cs typeface="Calibri"/>
                <a:sym typeface="Calibri"/>
              </a:rPr>
              <a:t>: Tearfund, 100 Church Road, Teddington, TW11 8QE, Reino Unido. </a:t>
            </a:r>
            <a:r>
              <a:rPr lang="en-GB" sz="1000">
                <a:solidFill>
                  <a:srgbClr val="0B2F43"/>
                </a:solidFill>
                <a:latin typeface="Calibri"/>
                <a:ea typeface="Calibri"/>
                <a:cs typeface="Calibri"/>
                <a:sym typeface="Calibri"/>
              </a:rPr>
              <a:t>Registada em Inglaterra com o n.º</a:t>
            </a:r>
            <a:r>
              <a:rPr b="0" i="0" lang="en-GB" sz="1000" u="none" cap="none" strike="noStrike">
                <a:solidFill>
                  <a:srgbClr val="0B2F43"/>
                </a:solidFill>
                <a:latin typeface="Calibri"/>
                <a:ea typeface="Calibri"/>
                <a:cs typeface="Calibri"/>
                <a:sym typeface="Calibri"/>
              </a:rPr>
              <a:t>: 994339. </a:t>
            </a:r>
            <a:r>
              <a:rPr lang="en-GB" sz="1000">
                <a:solidFill>
                  <a:srgbClr val="0B2F43"/>
                </a:solidFill>
                <a:latin typeface="Calibri"/>
                <a:ea typeface="Calibri"/>
                <a:cs typeface="Calibri"/>
                <a:sym typeface="Calibri"/>
              </a:rPr>
              <a:t>Uma organização de responsabilidade limitada por garantia</a:t>
            </a:r>
            <a:r>
              <a:rPr b="0" i="0" lang="en-GB" sz="1000" u="none" cap="none" strike="noStrike">
                <a:solidFill>
                  <a:srgbClr val="0B2F43"/>
                </a:solidFill>
                <a:latin typeface="Calibri"/>
                <a:ea typeface="Calibri"/>
                <a:cs typeface="Calibri"/>
                <a:sym typeface="Calibri"/>
              </a:rPr>
              <a:t>. </a:t>
            </a:r>
            <a:r>
              <a:rPr lang="en-GB" sz="1000">
                <a:solidFill>
                  <a:srgbClr val="0B2F43"/>
                </a:solidFill>
                <a:latin typeface="Calibri"/>
                <a:ea typeface="Calibri"/>
                <a:cs typeface="Calibri"/>
                <a:sym typeface="Calibri"/>
              </a:rPr>
              <a:t>Instituição de beneficência registada com o n.º 265464 (Inglaterra e País de Gales) e n.º SC037624 (Escócia)</a:t>
            </a:r>
            <a:endParaRPr b="0" i="0" sz="1000" u="none" cap="none" strike="noStrike">
              <a:solidFill>
                <a:srgbClr val="0B2F43"/>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1"/>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A base bíblica da responsabilização social</a:t>
            </a:r>
            <a:endParaRPr/>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134" name="Google Shape;134;p11"/>
          <p:cNvSpPr txBox="1"/>
          <p:nvPr>
            <p:ph idx="1" type="body"/>
          </p:nvPr>
        </p:nvSpPr>
        <p:spPr>
          <a:xfrm>
            <a:off x="311700" y="1921950"/>
            <a:ext cx="4653000" cy="24399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434343"/>
              </a:buClr>
              <a:buSzPts val="1800"/>
              <a:buFont typeface="Calibri"/>
              <a:buChar char="●"/>
            </a:pPr>
            <a:r>
              <a:rPr b="0" i="0" lang="en-GB" sz="1800" u="none"/>
              <a:t>Denunciando a injustiça e a idolatria</a:t>
            </a:r>
            <a:endParaRPr sz="1800"/>
          </a:p>
          <a:p>
            <a:pPr indent="-342900" lvl="0" marL="457200" rtl="0" algn="l">
              <a:lnSpc>
                <a:spcPct val="100000"/>
              </a:lnSpc>
              <a:spcBef>
                <a:spcPts val="0"/>
              </a:spcBef>
              <a:spcAft>
                <a:spcPts val="0"/>
              </a:spcAft>
              <a:buClr>
                <a:srgbClr val="434343"/>
              </a:buClr>
              <a:buSzPts val="1800"/>
              <a:buFont typeface="Calibri"/>
              <a:buChar char="●"/>
            </a:pPr>
            <a:r>
              <a:rPr b="0" i="0" lang="en-GB" sz="1800" u="none"/>
              <a:t>Exemplificando uma sociedade alternativa, mostrando como Deus queria que a sociedade fosse</a:t>
            </a:r>
            <a:endParaRPr sz="1800"/>
          </a:p>
          <a:p>
            <a:pPr indent="-342900" lvl="0" marL="457200" rtl="0" algn="l">
              <a:lnSpc>
                <a:spcPct val="100000"/>
              </a:lnSpc>
              <a:spcBef>
                <a:spcPts val="0"/>
              </a:spcBef>
              <a:spcAft>
                <a:spcPts val="0"/>
              </a:spcAft>
              <a:buClr>
                <a:srgbClr val="434343"/>
              </a:buClr>
              <a:buSzPts val="1800"/>
              <a:buFont typeface="Calibri"/>
              <a:buChar char="●"/>
            </a:pPr>
            <a:r>
              <a:rPr b="0" i="0" lang="en-GB" sz="1800" u="none"/>
              <a:t>Confrontando a autoridade quando ela vai contra aquilo que a Bíblia ensina</a:t>
            </a:r>
            <a:endParaRPr sz="1800"/>
          </a:p>
          <a:p>
            <a:pPr indent="-342900" lvl="0" marL="457200" rtl="0" algn="l">
              <a:lnSpc>
                <a:spcPct val="100000"/>
              </a:lnSpc>
              <a:spcBef>
                <a:spcPts val="0"/>
              </a:spcBef>
              <a:spcAft>
                <a:spcPts val="0"/>
              </a:spcAft>
              <a:buClr>
                <a:srgbClr val="434343"/>
              </a:buClr>
              <a:buSzPts val="1800"/>
              <a:buFont typeface="Calibri"/>
              <a:buChar char="●"/>
            </a:pPr>
            <a:r>
              <a:rPr b="0" i="0" lang="en-GB" sz="1800" u="none"/>
              <a:t>Orando a Deus para que intervenha </a:t>
            </a:r>
            <a:endParaRPr sz="1800"/>
          </a:p>
          <a:p>
            <a:pPr indent="-342900" lvl="0" marL="457200" rtl="0" algn="l">
              <a:lnSpc>
                <a:spcPct val="100000"/>
              </a:lnSpc>
              <a:spcBef>
                <a:spcPts val="0"/>
              </a:spcBef>
              <a:spcAft>
                <a:spcPts val="0"/>
              </a:spcAft>
              <a:buClr>
                <a:srgbClr val="434343"/>
              </a:buClr>
              <a:buSzPts val="1800"/>
              <a:buFont typeface="Calibri"/>
              <a:buChar char="●"/>
            </a:pPr>
            <a:r>
              <a:rPr b="0" i="0" lang="en-GB" sz="1800" u="none"/>
              <a:t>Trazendo a paz e a reconciliação </a:t>
            </a:r>
            <a:endParaRPr sz="1800"/>
          </a:p>
          <a:p>
            <a:pPr indent="-342900" lvl="0" marL="457200" rtl="0" algn="l">
              <a:lnSpc>
                <a:spcPct val="100000"/>
              </a:lnSpc>
              <a:spcBef>
                <a:spcPts val="0"/>
              </a:spcBef>
              <a:spcAft>
                <a:spcPts val="0"/>
              </a:spcAft>
              <a:buClr>
                <a:srgbClr val="434343"/>
              </a:buClr>
              <a:buSzPts val="1800"/>
              <a:buFont typeface="Calibri"/>
              <a:buChar char="●"/>
            </a:pPr>
            <a:r>
              <a:rPr b="0" i="0" lang="en-GB" sz="1800" u="none"/>
              <a:t>Procurando a justiça social e económica</a:t>
            </a:r>
            <a:endParaRPr sz="1800"/>
          </a:p>
          <a:p>
            <a:pPr indent="0" lvl="0" marL="0" rtl="0" algn="l">
              <a:lnSpc>
                <a:spcPct val="115000"/>
              </a:lnSpc>
              <a:spcBef>
                <a:spcPts val="0"/>
              </a:spcBef>
              <a:spcAft>
                <a:spcPts val="1600"/>
              </a:spcAft>
              <a:buSzPts val="1400"/>
              <a:buNone/>
            </a:pPr>
            <a:r>
              <a:t/>
            </a:r>
            <a:endParaRPr sz="1800"/>
          </a:p>
        </p:txBody>
      </p:sp>
      <p:pic>
        <p:nvPicPr>
          <p:cNvPr id="135" name="Google Shape;135;p11"/>
          <p:cNvPicPr preferRelativeResize="0"/>
          <p:nvPr/>
        </p:nvPicPr>
        <p:blipFill rotWithShape="1">
          <a:blip r:embed="rId3">
            <a:alphaModFix/>
          </a:blip>
          <a:srcRect b="0" l="0" r="0" t="0"/>
          <a:stretch/>
        </p:blipFill>
        <p:spPr>
          <a:xfrm>
            <a:off x="5076800" y="2141113"/>
            <a:ext cx="3583575" cy="2388474"/>
          </a:xfrm>
          <a:prstGeom prst="rect">
            <a:avLst/>
          </a:prstGeom>
          <a:noFill/>
          <a:ln>
            <a:noFill/>
          </a:ln>
        </p:spPr>
      </p:pic>
      <p:sp>
        <p:nvSpPr>
          <p:cNvPr id="136" name="Google Shape;136;p11"/>
          <p:cNvSpPr txBox="1"/>
          <p:nvPr>
            <p:ph idx="1" type="body"/>
          </p:nvPr>
        </p:nvSpPr>
        <p:spPr>
          <a:xfrm>
            <a:off x="286050" y="818438"/>
            <a:ext cx="8571900" cy="118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i="0" lang="en-GB" sz="1800" u="none"/>
              <a:t>Deus colocou os Cristãos em muitas e diferentes áreas de trabalho e da sociedade, que necessitam todas elas de ser influenciadas e transformadas, para que a pobreza possa ser aliviada. Os Cristãos necessitam de usar a sua influência estratégica seguindo o exemplo da Bíblia: </a:t>
            </a:r>
            <a:endParaRPr/>
          </a:p>
          <a:p>
            <a:pPr indent="0" lvl="0" marL="0" rtl="0" algn="l">
              <a:lnSpc>
                <a:spcPct val="115000"/>
              </a:lnSpc>
              <a:spcBef>
                <a:spcPts val="0"/>
              </a:spcBef>
              <a:spcAft>
                <a:spcPts val="1600"/>
              </a:spcAft>
              <a:buSzPts val="1400"/>
              <a:buNone/>
            </a:pPr>
            <a:r>
              <a:t/>
            </a: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2"/>
          <p:cNvSpPr txBox="1"/>
          <p:nvPr>
            <p:ph idx="1" type="body"/>
          </p:nvPr>
        </p:nvSpPr>
        <p:spPr>
          <a:xfrm>
            <a:off x="4410750" y="1127400"/>
            <a:ext cx="4397400" cy="288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en-GB" sz="2700" u="none"/>
              <a:t>O que precisamos de ter em mente para aumentar a eficácia e as hipóteses de sucesso das ferramentas de responsabilização social?</a:t>
            </a:r>
            <a:endParaRPr sz="2700"/>
          </a:p>
          <a:p>
            <a:pPr indent="0" lvl="0" marL="0" rtl="0" algn="ctr">
              <a:lnSpc>
                <a:spcPct val="115000"/>
              </a:lnSpc>
              <a:spcBef>
                <a:spcPts val="1600"/>
              </a:spcBef>
              <a:spcAft>
                <a:spcPts val="0"/>
              </a:spcAft>
              <a:buSzPts val="1400"/>
              <a:buNone/>
            </a:pPr>
            <a:r>
              <a:rPr b="1" i="0" lang="en-GB" sz="1800" u="none"/>
              <a:t>(Discutir em pares)</a:t>
            </a:r>
            <a:endParaRPr b="1" sz="1800"/>
          </a:p>
          <a:p>
            <a:pPr indent="0" lvl="0" marL="0" rtl="0" algn="l">
              <a:lnSpc>
                <a:spcPct val="115000"/>
              </a:lnSpc>
              <a:spcBef>
                <a:spcPts val="1600"/>
              </a:spcBef>
              <a:spcAft>
                <a:spcPts val="1600"/>
              </a:spcAft>
              <a:buSzPts val="1400"/>
              <a:buNone/>
            </a:pPr>
            <a:r>
              <a:t/>
            </a:r>
            <a:endParaRPr sz="2700"/>
          </a:p>
        </p:txBody>
      </p:sp>
      <p:sp>
        <p:nvSpPr>
          <p:cNvPr id="142" name="Google Shape;142;p12"/>
          <p:cNvSpPr txBox="1"/>
          <p:nvPr>
            <p:ph type="title"/>
          </p:nvPr>
        </p:nvSpPr>
        <p:spPr>
          <a:xfrm>
            <a:off x="532050" y="1998150"/>
            <a:ext cx="3074400" cy="1129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GB" u="none"/>
              <a:t>Ferramentas de responsabilização social</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3"/>
          <p:cNvSpPr txBox="1"/>
          <p:nvPr>
            <p:ph idx="1" type="body"/>
          </p:nvPr>
        </p:nvSpPr>
        <p:spPr>
          <a:xfrm>
            <a:off x="4437075" y="509525"/>
            <a:ext cx="4397400" cy="37053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AutoNum type="arabicPeriod"/>
            </a:pPr>
            <a:r>
              <a:rPr b="1" i="0" lang="en-GB" u="none"/>
              <a:t>Permitir o envolvimento directo dos cidadãos</a:t>
            </a:r>
            <a:r>
              <a:rPr b="0" i="0" lang="en-GB" u="none"/>
              <a:t> com as instituições do Estado – para influenciar as políticas e monitorizar os processos.</a:t>
            </a:r>
            <a:endParaRPr/>
          </a:p>
          <a:p>
            <a:pPr indent="-317500" lvl="0" marL="457200" rtl="0" algn="l">
              <a:lnSpc>
                <a:spcPct val="115000"/>
              </a:lnSpc>
              <a:spcBef>
                <a:spcPts val="0"/>
              </a:spcBef>
              <a:spcAft>
                <a:spcPts val="0"/>
              </a:spcAft>
              <a:buSzPts val="1400"/>
              <a:buAutoNum type="arabicPeriod"/>
            </a:pPr>
            <a:r>
              <a:rPr b="0" i="0" lang="en-GB" u="none"/>
              <a:t>Ser uma maneira eficaz de </a:t>
            </a:r>
            <a:r>
              <a:rPr b="1" i="0" lang="en-GB" u="none"/>
              <a:t>recolher, analisar e transmitir informação</a:t>
            </a:r>
            <a:r>
              <a:rPr b="0" i="0" lang="en-GB" u="none"/>
              <a:t>.</a:t>
            </a:r>
            <a:endParaRPr/>
          </a:p>
          <a:p>
            <a:pPr indent="-317500" lvl="0" marL="457200" rtl="0" algn="l">
              <a:lnSpc>
                <a:spcPct val="115000"/>
              </a:lnSpc>
              <a:spcBef>
                <a:spcPts val="0"/>
              </a:spcBef>
              <a:spcAft>
                <a:spcPts val="0"/>
              </a:spcAft>
              <a:buSzPts val="1400"/>
              <a:buAutoNum type="arabicPeriod"/>
            </a:pPr>
            <a:r>
              <a:rPr b="0" i="0" lang="en-GB" u="none"/>
              <a:t>Dar </a:t>
            </a:r>
            <a:r>
              <a:rPr b="1" i="0" lang="en-GB" u="none"/>
              <a:t>oportunidades para mobilizar</a:t>
            </a:r>
            <a:r>
              <a:rPr b="0" i="0" lang="en-GB" u="none"/>
              <a:t> </a:t>
            </a:r>
            <a:r>
              <a:rPr b="1" i="0" lang="en-GB" u="none"/>
              <a:t>o apoio d</a:t>
            </a:r>
            <a:r>
              <a:rPr b="1" i="0" lang="en-GB" u="none"/>
              <a:t>a comunidade</a:t>
            </a:r>
            <a:r>
              <a:rPr b="0" i="0" lang="en-GB" u="none"/>
              <a:t> para projectos de desenvolvimento.</a:t>
            </a:r>
            <a:endParaRPr/>
          </a:p>
          <a:p>
            <a:pPr indent="-317500" lvl="0" marL="457200" rtl="0" algn="l">
              <a:lnSpc>
                <a:spcPct val="115000"/>
              </a:lnSpc>
              <a:spcBef>
                <a:spcPts val="0"/>
              </a:spcBef>
              <a:spcAft>
                <a:spcPts val="0"/>
              </a:spcAft>
              <a:buSzPts val="1400"/>
              <a:buAutoNum type="arabicPeriod"/>
            </a:pPr>
            <a:r>
              <a:rPr b="1" i="0" lang="en-GB" u="none"/>
              <a:t>Facilitar a advocacia</a:t>
            </a:r>
            <a:r>
              <a:rPr b="0" i="0" lang="en-GB" u="none"/>
              <a:t> e a negociação para conseguir mudanças ou melhoramentos na prestação de serviços.</a:t>
            </a:r>
            <a:endParaRPr/>
          </a:p>
          <a:p>
            <a:pPr indent="-317500" lvl="0" marL="457200" rtl="0" algn="l">
              <a:lnSpc>
                <a:spcPct val="115000"/>
              </a:lnSpc>
              <a:spcBef>
                <a:spcPts val="0"/>
              </a:spcBef>
              <a:spcAft>
                <a:spcPts val="0"/>
              </a:spcAft>
              <a:buSzPts val="1400"/>
              <a:buAutoNum type="arabicPeriod"/>
            </a:pPr>
            <a:r>
              <a:rPr b="0" i="0" lang="en-GB" u="none"/>
              <a:t>Ajudar os cidadãos e as comunidades a </a:t>
            </a:r>
            <a:r>
              <a:rPr b="1" i="0" lang="en-GB" u="none"/>
              <a:t>compreender os processos de responsabilização</a:t>
            </a:r>
            <a:r>
              <a:rPr b="0" i="0" lang="en-GB" u="none"/>
              <a:t> nos diferentes níveis de governo.</a:t>
            </a:r>
            <a:endParaRPr/>
          </a:p>
          <a:p>
            <a:pPr indent="-317500" lvl="0" marL="457200" rtl="0" algn="l">
              <a:lnSpc>
                <a:spcPct val="115000"/>
              </a:lnSpc>
              <a:spcBef>
                <a:spcPts val="0"/>
              </a:spcBef>
              <a:spcAft>
                <a:spcPts val="0"/>
              </a:spcAft>
              <a:buSzPts val="1400"/>
              <a:buAutoNum type="arabicPeriod"/>
            </a:pPr>
            <a:r>
              <a:rPr b="1" i="0" lang="en-GB" u="none"/>
              <a:t>Aumentar a participação dos cidadãos</a:t>
            </a:r>
            <a:r>
              <a:rPr b="0" i="0" lang="en-GB" u="none"/>
              <a:t> ou das organizações da sociedade civil nos processos de responsabilização «interna» do governo.</a:t>
            </a:r>
            <a:endParaRPr/>
          </a:p>
          <a:p>
            <a:pPr indent="0" lvl="0" marL="45720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1600"/>
              </a:spcAft>
              <a:buSzPts val="1400"/>
              <a:buNone/>
            </a:pPr>
            <a:r>
              <a:t/>
            </a:r>
            <a:endParaRPr sz="1400"/>
          </a:p>
        </p:txBody>
      </p:sp>
      <p:sp>
        <p:nvSpPr>
          <p:cNvPr id="148" name="Google Shape;148;p13"/>
          <p:cNvSpPr txBox="1"/>
          <p:nvPr>
            <p:ph type="title"/>
          </p:nvPr>
        </p:nvSpPr>
        <p:spPr>
          <a:xfrm>
            <a:off x="454925" y="1402625"/>
            <a:ext cx="3100500" cy="1919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GB" u="none"/>
              <a:t>Principais objectivos das ferramentas de responsabilização social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4"/>
          <p:cNvSpPr txBox="1"/>
          <p:nvPr>
            <p:ph idx="1" type="body"/>
          </p:nvPr>
        </p:nvSpPr>
        <p:spPr>
          <a:xfrm>
            <a:off x="4191525" y="124650"/>
            <a:ext cx="4831200" cy="409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en-GB" u="none"/>
              <a:t>Para utilizar as ferramentas de responsabilização social com êxito e eficazmente, é pre</a:t>
            </a:r>
            <a:r>
              <a:rPr lang="en-GB"/>
              <a:t>ciso</a:t>
            </a:r>
            <a:r>
              <a:rPr b="0" i="0" lang="en-GB" u="none"/>
              <a:t>: </a:t>
            </a:r>
            <a:endParaRPr/>
          </a:p>
          <a:p>
            <a:pPr indent="-317500" lvl="0" marL="457200" rtl="0" algn="l">
              <a:lnSpc>
                <a:spcPct val="115000"/>
              </a:lnSpc>
              <a:spcBef>
                <a:spcPts val="1600"/>
              </a:spcBef>
              <a:spcAft>
                <a:spcPts val="0"/>
              </a:spcAft>
              <a:buSzPts val="1400"/>
              <a:buAutoNum type="arabicPeriod"/>
            </a:pPr>
            <a:r>
              <a:rPr b="0" i="0" lang="en-GB" u="none"/>
              <a:t>Ter uma boa compreensão do </a:t>
            </a:r>
            <a:r>
              <a:rPr b="1" i="0" lang="en-GB" u="none"/>
              <a:t>contexto social e político</a:t>
            </a:r>
            <a:r>
              <a:rPr b="0" i="0" lang="en-GB" u="none"/>
              <a:t>.</a:t>
            </a:r>
            <a:endParaRPr b="1"/>
          </a:p>
          <a:p>
            <a:pPr indent="-317500" lvl="0" marL="457200" rtl="0" algn="l">
              <a:lnSpc>
                <a:spcPct val="115000"/>
              </a:lnSpc>
              <a:spcBef>
                <a:spcPts val="0"/>
              </a:spcBef>
              <a:spcAft>
                <a:spcPts val="0"/>
              </a:spcAft>
              <a:buSzPts val="1400"/>
              <a:buAutoNum type="arabicPeriod"/>
            </a:pPr>
            <a:r>
              <a:rPr b="0" i="0" lang="en-GB" u="none"/>
              <a:t>Dedicar tempo a compreender a </a:t>
            </a:r>
            <a:r>
              <a:rPr b="1" i="0" lang="en-GB" u="none"/>
              <a:t>estrutura das finanças públicas</a:t>
            </a:r>
            <a:r>
              <a:rPr b="0" i="0" lang="en-GB" u="none"/>
              <a:t> aos níveis local, regional e nacional. </a:t>
            </a:r>
            <a:endParaRPr/>
          </a:p>
          <a:p>
            <a:pPr indent="-317500" lvl="0" marL="457200" rtl="0" algn="l">
              <a:lnSpc>
                <a:spcPct val="115000"/>
              </a:lnSpc>
              <a:spcBef>
                <a:spcPts val="0"/>
              </a:spcBef>
              <a:spcAft>
                <a:spcPts val="0"/>
              </a:spcAft>
              <a:buSzPts val="1400"/>
              <a:buAutoNum type="arabicPeriod"/>
            </a:pPr>
            <a:r>
              <a:rPr b="0" i="0" lang="en-GB" u="none"/>
              <a:t>Seguir a </a:t>
            </a:r>
            <a:r>
              <a:rPr b="1" i="0" lang="en-GB" u="none"/>
              <a:t>abordagem TIC de identificar e dar prioridade às necessidades</a:t>
            </a:r>
            <a:r>
              <a:rPr b="0" i="0" lang="en-GB" u="none"/>
              <a:t> de modo a assegurar uma resposta sensível às pessoas da comunidade. </a:t>
            </a:r>
            <a:endParaRPr/>
          </a:p>
          <a:p>
            <a:pPr indent="-317500" lvl="0" marL="457200" rtl="0" algn="l">
              <a:lnSpc>
                <a:spcPct val="115000"/>
              </a:lnSpc>
              <a:spcBef>
                <a:spcPts val="0"/>
              </a:spcBef>
              <a:spcAft>
                <a:spcPts val="0"/>
              </a:spcAft>
              <a:buSzPts val="1400"/>
              <a:buAutoNum type="arabicPeriod"/>
            </a:pPr>
            <a:r>
              <a:rPr b="0" i="0" lang="en-GB" u="none"/>
              <a:t>Ajudar a comunidade a identificar um grupo (chamado o grupo dos </a:t>
            </a:r>
            <a:r>
              <a:rPr b="0" i="0" lang="en-GB" u="none"/>
              <a:t>«</a:t>
            </a:r>
            <a:r>
              <a:rPr lang="en-GB"/>
              <a:t>promotores</a:t>
            </a:r>
            <a:r>
              <a:rPr b="0" i="0" lang="en-GB" u="none"/>
              <a:t> da responsabilização social» nalguns contextos) para liderar o processo. </a:t>
            </a:r>
            <a:endParaRPr/>
          </a:p>
          <a:p>
            <a:pPr indent="-317500" lvl="0" marL="457200" rtl="0" algn="l">
              <a:lnSpc>
                <a:spcPct val="115000"/>
              </a:lnSpc>
              <a:spcBef>
                <a:spcPts val="0"/>
              </a:spcBef>
              <a:spcAft>
                <a:spcPts val="0"/>
              </a:spcAft>
              <a:buSzPts val="1400"/>
              <a:buAutoNum type="arabicPeriod"/>
            </a:pPr>
            <a:r>
              <a:rPr b="0" i="0" lang="en-GB" u="none"/>
              <a:t>Assegurar que os outros membros da comunidade compreendem o processo e dar regularmente feedback para garantir participação máxima. </a:t>
            </a:r>
            <a:endParaRPr/>
          </a:p>
          <a:p>
            <a:pPr indent="-317500" lvl="0" marL="457200" rtl="0" algn="l">
              <a:lnSpc>
                <a:spcPct val="115000"/>
              </a:lnSpc>
              <a:spcBef>
                <a:spcPts val="0"/>
              </a:spcBef>
              <a:spcAft>
                <a:spcPts val="0"/>
              </a:spcAft>
              <a:buSzPts val="1400"/>
              <a:buAutoNum type="arabicPeriod"/>
            </a:pPr>
            <a:r>
              <a:rPr b="0" i="0" lang="en-GB" u="none"/>
              <a:t>Assegurar desde o início o empenhamento dos prestadores de serviços.</a:t>
            </a:r>
            <a:endParaRPr/>
          </a:p>
          <a:p>
            <a:pPr indent="-317500" lvl="0" marL="457200" rtl="0" algn="l">
              <a:lnSpc>
                <a:spcPct val="115000"/>
              </a:lnSpc>
              <a:spcBef>
                <a:spcPts val="0"/>
              </a:spcBef>
              <a:spcAft>
                <a:spcPts val="0"/>
              </a:spcAft>
              <a:buSzPts val="1400"/>
              <a:buAutoNum type="arabicPeriod"/>
            </a:pPr>
            <a:r>
              <a:rPr b="0" i="0" lang="en-GB" u="none"/>
              <a:t>Formular um plano para coordenar o acompanhamento do processo. </a:t>
            </a:r>
            <a:endParaRPr/>
          </a:p>
          <a:p>
            <a:pPr indent="0" lvl="0" marL="457200" rtl="0" algn="l">
              <a:lnSpc>
                <a:spcPct val="115000"/>
              </a:lnSpc>
              <a:spcBef>
                <a:spcPts val="1600"/>
              </a:spcBef>
              <a:spcAft>
                <a:spcPts val="0"/>
              </a:spcAft>
              <a:buSzPts val="1400"/>
              <a:buNone/>
            </a:pPr>
            <a:r>
              <a:t/>
            </a:r>
            <a:endParaRPr sz="1300"/>
          </a:p>
          <a:p>
            <a:pPr indent="0" lvl="0" marL="0" rtl="0" algn="l">
              <a:lnSpc>
                <a:spcPct val="115000"/>
              </a:lnSpc>
              <a:spcBef>
                <a:spcPts val="1600"/>
              </a:spcBef>
              <a:spcAft>
                <a:spcPts val="1600"/>
              </a:spcAft>
              <a:buSzPts val="1400"/>
              <a:buNone/>
            </a:pPr>
            <a:r>
              <a:t/>
            </a:r>
            <a:endParaRPr sz="1400"/>
          </a:p>
        </p:txBody>
      </p:sp>
      <p:sp>
        <p:nvSpPr>
          <p:cNvPr id="154" name="Google Shape;154;p14"/>
          <p:cNvSpPr txBox="1"/>
          <p:nvPr>
            <p:ph type="title"/>
          </p:nvPr>
        </p:nvSpPr>
        <p:spPr>
          <a:xfrm>
            <a:off x="532050" y="1998154"/>
            <a:ext cx="2966100" cy="1147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GB" u="none"/>
              <a:t>Factores a ter em mente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5"/>
          <p:cNvSpPr txBox="1"/>
          <p:nvPr>
            <p:ph type="title"/>
          </p:nvPr>
        </p:nvSpPr>
        <p:spPr>
          <a:xfrm>
            <a:off x="236550" y="43075"/>
            <a:ext cx="8670900" cy="622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500" u="none"/>
              <a:t>Ciclo genérico d</a:t>
            </a:r>
            <a:r>
              <a:rPr lang="en-GB" sz="2500"/>
              <a:t>os</a:t>
            </a:r>
            <a:r>
              <a:rPr b="1" i="0" lang="en-GB" sz="2500" u="none"/>
              <a:t> projectos de desenvolvimento de </a:t>
            </a:r>
            <a:r>
              <a:rPr b="1" i="0" lang="en-GB" sz="2500" u="none">
                <a:extLst>
                  <a:ext uri="http://customooxmlschemas.google.com/">
                    <go:slidesCustomData xmlns:go="http://customooxmlschemas.google.com/" textRoundtripDataId="7"/>
                  </a:ext>
                </a:extLst>
              </a:rPr>
              <a:t>um governo</a:t>
            </a:r>
            <a:r>
              <a:rPr b="1" i="0" lang="en-GB" u="none"/>
              <a:t> </a:t>
            </a:r>
            <a:endParaRPr/>
          </a:p>
          <a:p>
            <a:pPr indent="0" lvl="0" marL="0" rtl="0" algn="l">
              <a:lnSpc>
                <a:spcPct val="100000"/>
              </a:lnSpc>
              <a:spcBef>
                <a:spcPts val="0"/>
              </a:spcBef>
              <a:spcAft>
                <a:spcPts val="0"/>
              </a:spcAft>
              <a:buSzPts val="2600"/>
              <a:buNone/>
            </a:pPr>
            <a:r>
              <a:t/>
            </a:r>
            <a:endParaRPr/>
          </a:p>
        </p:txBody>
      </p:sp>
      <p:pic>
        <p:nvPicPr>
          <p:cNvPr id="160" name="Google Shape;160;p15" title="Artboard 1.jpg"/>
          <p:cNvPicPr preferRelativeResize="0"/>
          <p:nvPr/>
        </p:nvPicPr>
        <p:blipFill rotWithShape="1">
          <a:blip r:embed="rId3">
            <a:alphaModFix/>
          </a:blip>
          <a:srcRect b="16117" l="0" r="0" t="16110"/>
          <a:stretch/>
        </p:blipFill>
        <p:spPr>
          <a:xfrm>
            <a:off x="157425" y="1125575"/>
            <a:ext cx="6024453" cy="3062327"/>
          </a:xfrm>
          <a:prstGeom prst="rect">
            <a:avLst/>
          </a:prstGeom>
          <a:noFill/>
          <a:ln>
            <a:noFill/>
          </a:ln>
        </p:spPr>
      </p:pic>
      <p:sp>
        <p:nvSpPr>
          <p:cNvPr id="161" name="Google Shape;161;p15"/>
          <p:cNvSpPr txBox="1"/>
          <p:nvPr/>
        </p:nvSpPr>
        <p:spPr>
          <a:xfrm>
            <a:off x="6375150" y="953475"/>
            <a:ext cx="26649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Há </a:t>
            </a:r>
            <a:r>
              <a:rPr b="1" i="0" lang="en-GB" sz="1400" u="none" cap="none" strike="noStrike">
                <a:solidFill>
                  <a:srgbClr val="000000"/>
                </a:solidFill>
                <a:latin typeface="Arial"/>
                <a:ea typeface="Arial"/>
                <a:cs typeface="Arial"/>
                <a:sym typeface="Arial"/>
              </a:rPr>
              <a:t>três fases principais</a:t>
            </a:r>
            <a:r>
              <a:rPr b="0" i="0" lang="en-GB" sz="1400" u="none" cap="none" strike="noStrike">
                <a:solidFill>
                  <a:srgbClr val="000000"/>
                </a:solidFill>
                <a:latin typeface="Arial"/>
                <a:ea typeface="Arial"/>
                <a:cs typeface="Arial"/>
                <a:sym typeface="Arial"/>
              </a:rPr>
              <a:t> em qualquer ciclo governamental de desenvolvimento.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Alguns governos podem separar as tarefas e ter mais fases.</a:t>
            </a:r>
            <a:endParaRPr b="0" i="0" sz="1400" u="none" cap="none" strike="noStrike">
              <a:solidFill>
                <a:srgbClr val="000000"/>
              </a:solidFill>
              <a:latin typeface="Arial"/>
              <a:ea typeface="Arial"/>
              <a:cs typeface="Arial"/>
              <a:sym typeface="Arial"/>
            </a:endParaRPr>
          </a:p>
        </p:txBody>
      </p:sp>
      <p:sp>
        <p:nvSpPr>
          <p:cNvPr id="162" name="Google Shape;162;p15"/>
          <p:cNvSpPr txBox="1"/>
          <p:nvPr/>
        </p:nvSpPr>
        <p:spPr>
          <a:xfrm>
            <a:off x="6530800" y="3149675"/>
            <a:ext cx="2451900" cy="13983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1" lang="en-GB" sz="1400" u="none" cap="none" strike="noStrike">
                <a:solidFill>
                  <a:schemeClr val="dk2"/>
                </a:solidFill>
                <a:latin typeface="Arial"/>
                <a:ea typeface="Arial"/>
                <a:cs typeface="Arial"/>
                <a:sym typeface="Arial"/>
              </a:rPr>
              <a:t>Discussão rápida em plenário:</a:t>
            </a:r>
            <a:endParaRPr b="1" i="1" sz="1400" u="none" cap="none" strike="noStrike">
              <a:solidFill>
                <a:schemeClr val="dk2"/>
              </a:solidFill>
              <a:latin typeface="Arial"/>
              <a:ea typeface="Arial"/>
              <a:cs typeface="Arial"/>
              <a:sym typeface="Arial"/>
            </a:endParaRPr>
          </a:p>
          <a:p>
            <a:pPr indent="-317500" lvl="0" marL="457200" marR="0" rtl="0" algn="l">
              <a:lnSpc>
                <a:spcPct val="100000"/>
              </a:lnSpc>
              <a:spcBef>
                <a:spcPts val="0"/>
              </a:spcBef>
              <a:spcAft>
                <a:spcPts val="0"/>
              </a:spcAft>
              <a:buClr>
                <a:schemeClr val="dk2"/>
              </a:buClr>
              <a:buSzPts val="1400"/>
              <a:buFont typeface="Arial"/>
              <a:buChar char="●"/>
            </a:pPr>
            <a:r>
              <a:rPr b="0" i="0" lang="en-GB" sz="1400" u="none" cap="none" strike="noStrike">
                <a:solidFill>
                  <a:schemeClr val="dk2"/>
                </a:solidFill>
                <a:latin typeface="Arial"/>
                <a:ea typeface="Arial"/>
                <a:cs typeface="Arial"/>
                <a:sym typeface="Arial"/>
              </a:rPr>
              <a:t>O que acontece em cada fase? </a:t>
            </a:r>
            <a:endParaRPr b="0" i="0" sz="1400" u="none" cap="none" strike="noStrike">
              <a:solidFill>
                <a:schemeClr val="dk2"/>
              </a:solidFill>
              <a:latin typeface="Arial"/>
              <a:ea typeface="Arial"/>
              <a:cs typeface="Arial"/>
              <a:sym typeface="Arial"/>
            </a:endParaRPr>
          </a:p>
          <a:p>
            <a:pPr indent="-317500" lvl="0" marL="457200" marR="0" rtl="0" algn="l">
              <a:lnSpc>
                <a:spcPct val="100000"/>
              </a:lnSpc>
              <a:spcBef>
                <a:spcPts val="0"/>
              </a:spcBef>
              <a:spcAft>
                <a:spcPts val="0"/>
              </a:spcAft>
              <a:buClr>
                <a:schemeClr val="dk2"/>
              </a:buClr>
              <a:buSzPts val="1400"/>
              <a:buFont typeface="Arial"/>
              <a:buChar char="●"/>
            </a:pPr>
            <a:r>
              <a:rPr b="0" i="0" lang="en-GB" sz="1400" u="none" cap="none" strike="noStrike">
                <a:solidFill>
                  <a:schemeClr val="dk2"/>
                </a:solidFill>
                <a:latin typeface="Arial"/>
                <a:ea typeface="Arial"/>
                <a:cs typeface="Arial"/>
                <a:sym typeface="Arial"/>
              </a:rPr>
              <a:t>Pode dar alguns exemplos práticos?</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6"/>
          <p:cNvSpPr txBox="1"/>
          <p:nvPr>
            <p:ph type="title"/>
          </p:nvPr>
        </p:nvSpPr>
        <p:spPr>
          <a:xfrm>
            <a:off x="233300" y="-48975"/>
            <a:ext cx="8832300" cy="59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500" u="none"/>
              <a:t>Utilização das ferramentas no ciclo dos projectos de desenvolvimento de um governo</a:t>
            </a:r>
            <a:r>
              <a:rPr b="1" i="0" lang="en-GB" sz="2500" u="none"/>
              <a:t> </a:t>
            </a:r>
            <a:endParaRPr sz="2500"/>
          </a:p>
          <a:p>
            <a:pPr indent="0" lvl="0" marL="0" rtl="0" algn="l">
              <a:lnSpc>
                <a:spcPct val="100000"/>
              </a:lnSpc>
              <a:spcBef>
                <a:spcPts val="0"/>
              </a:spcBef>
              <a:spcAft>
                <a:spcPts val="0"/>
              </a:spcAft>
              <a:buSzPts val="2600"/>
              <a:buNone/>
            </a:pPr>
            <a:r>
              <a:t/>
            </a:r>
            <a:endParaRPr/>
          </a:p>
        </p:txBody>
      </p:sp>
      <p:sp>
        <p:nvSpPr>
          <p:cNvPr id="168" name="Google Shape;168;p16"/>
          <p:cNvSpPr txBox="1"/>
          <p:nvPr/>
        </p:nvSpPr>
        <p:spPr>
          <a:xfrm>
            <a:off x="6323250" y="1748675"/>
            <a:ext cx="2661600" cy="21231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1" lang="en-GB" sz="1400" u="none" cap="none" strike="noStrike">
                <a:solidFill>
                  <a:schemeClr val="dk2"/>
                </a:solidFill>
                <a:latin typeface="Arial"/>
                <a:ea typeface="Arial"/>
                <a:cs typeface="Arial"/>
                <a:sym typeface="Arial"/>
              </a:rPr>
              <a:t>Exercício em grupos:</a:t>
            </a:r>
            <a:endParaRPr b="1" i="1" sz="1400" u="none" cap="none" strike="noStrike">
              <a:solidFill>
                <a:schemeClr val="dk2"/>
              </a:solidFill>
              <a:latin typeface="Arial"/>
              <a:ea typeface="Arial"/>
              <a:cs typeface="Arial"/>
              <a:sym typeface="Arial"/>
            </a:endParaRPr>
          </a:p>
          <a:p>
            <a:pPr indent="-317500" lvl="0" marL="457200" marR="0" rtl="0" algn="l">
              <a:lnSpc>
                <a:spcPct val="100000"/>
              </a:lnSpc>
              <a:spcBef>
                <a:spcPts val="0"/>
              </a:spcBef>
              <a:spcAft>
                <a:spcPts val="0"/>
              </a:spcAft>
              <a:buClr>
                <a:schemeClr val="dk2"/>
              </a:buClr>
              <a:buSzPts val="1400"/>
              <a:buFont typeface="Arial"/>
              <a:buChar char="●"/>
            </a:pPr>
            <a:r>
              <a:rPr b="0" i="0" lang="en-GB" sz="1400" u="none" cap="none" strike="noStrike">
                <a:solidFill>
                  <a:schemeClr val="dk2"/>
                </a:solidFill>
                <a:latin typeface="Arial"/>
                <a:ea typeface="Arial"/>
                <a:cs typeface="Arial"/>
                <a:sym typeface="Arial"/>
              </a:rPr>
              <a:t>Que ferramenta(s) pode(m) ser usada(s) em cada fase do ciclo dos projectos de desenvolvimento? </a:t>
            </a:r>
            <a:endParaRPr b="0" i="0" sz="1400" u="none" cap="none" strike="noStrike">
              <a:solidFill>
                <a:schemeClr val="dk2"/>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a:p>
            <a:pPr indent="-317500" lvl="0" marL="457200" marR="0" rtl="0" algn="l">
              <a:lnSpc>
                <a:spcPct val="100000"/>
              </a:lnSpc>
              <a:spcBef>
                <a:spcPts val="0"/>
              </a:spcBef>
              <a:spcAft>
                <a:spcPts val="0"/>
              </a:spcAft>
              <a:buClr>
                <a:schemeClr val="dk2"/>
              </a:buClr>
              <a:buSzPts val="1400"/>
              <a:buFont typeface="Arial"/>
              <a:buChar char="●"/>
            </a:pPr>
            <a:r>
              <a:rPr b="0" i="0" lang="en-GB" sz="1400" u="none" cap="none" strike="noStrike">
                <a:solidFill>
                  <a:schemeClr val="dk2"/>
                </a:solidFill>
                <a:latin typeface="Arial"/>
                <a:ea typeface="Arial"/>
                <a:cs typeface="Arial"/>
                <a:sym typeface="Arial"/>
              </a:rPr>
              <a:t>Partilhe as razões das suas escolhas.</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69" name="Google Shape;169;p16" title="Artboard 1.jpg"/>
          <p:cNvPicPr preferRelativeResize="0"/>
          <p:nvPr/>
        </p:nvPicPr>
        <p:blipFill rotWithShape="1">
          <a:blip r:embed="rId3">
            <a:alphaModFix/>
          </a:blip>
          <a:srcRect b="16117" l="0" r="0" t="16110"/>
          <a:stretch/>
        </p:blipFill>
        <p:spPr>
          <a:xfrm>
            <a:off x="157425" y="1125575"/>
            <a:ext cx="6024453" cy="306232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7"/>
          <p:cNvSpPr txBox="1"/>
          <p:nvPr>
            <p:ph type="title"/>
          </p:nvPr>
        </p:nvSpPr>
        <p:spPr>
          <a:xfrm>
            <a:off x="135450" y="-53850"/>
            <a:ext cx="8873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300" u="none"/>
              <a:t>Respostas: </a:t>
            </a:r>
            <a:r>
              <a:rPr b="1" i="0" lang="en-GB" sz="2300" u="none"/>
              <a:t>utilização das ferramentas no ciclo dos projectos  de desenvolvimento de um governo</a:t>
            </a:r>
            <a:r>
              <a:rPr b="1" i="0" lang="en-GB" sz="2400" u="none"/>
              <a:t> </a:t>
            </a:r>
            <a:endParaRPr sz="2400"/>
          </a:p>
          <a:p>
            <a:pPr indent="0" lvl="0" marL="0" rtl="0" algn="l">
              <a:lnSpc>
                <a:spcPct val="100000"/>
              </a:lnSpc>
              <a:spcBef>
                <a:spcPts val="0"/>
              </a:spcBef>
              <a:spcAft>
                <a:spcPts val="0"/>
              </a:spcAft>
              <a:buSzPts val="2600"/>
              <a:buNone/>
            </a:pPr>
            <a:r>
              <a:t/>
            </a:r>
            <a:endParaRPr/>
          </a:p>
        </p:txBody>
      </p:sp>
      <p:graphicFrame>
        <p:nvGraphicFramePr>
          <p:cNvPr id="175" name="Google Shape;175;p17"/>
          <p:cNvGraphicFramePr/>
          <p:nvPr/>
        </p:nvGraphicFramePr>
        <p:xfrm>
          <a:off x="60050" y="854800"/>
          <a:ext cx="3000000" cy="3000000"/>
        </p:xfrm>
        <a:graphic>
          <a:graphicData uri="http://schemas.openxmlformats.org/drawingml/2006/table">
            <a:tbl>
              <a:tblPr>
                <a:noFill/>
                <a:tableStyleId>{2AC9AD8D-5662-4846-B513-B60F9D49BA07}</a:tableStyleId>
              </a:tblPr>
              <a:tblGrid>
                <a:gridCol w="2037975"/>
                <a:gridCol w="2329875"/>
                <a:gridCol w="2329875"/>
                <a:gridCol w="2329875"/>
              </a:tblGrid>
              <a:tr h="1044600">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333333"/>
                          </a:solidFill>
                          <a:latin typeface="Calibri"/>
                          <a:ea typeface="Calibri"/>
                          <a:cs typeface="Calibri"/>
                          <a:sym typeface="Calibri"/>
                        </a:rPr>
                        <a:t>Fases do ciclo dos projectos de desenvolvimento de um governo</a:t>
                      </a:r>
                      <a:endParaRPr b="1" sz="1400" u="none" cap="none" strike="noStrike">
                        <a:solidFill>
                          <a:srgbClr val="333333"/>
                        </a:solidFill>
                        <a:latin typeface="Calibri"/>
                        <a:ea typeface="Calibri"/>
                        <a:cs typeface="Calibri"/>
                        <a:sym typeface="Calibri"/>
                      </a:endParaRPr>
                    </a:p>
                  </a:txBody>
                  <a:tcPr marT="45075" marB="45075" marR="45075" marL="45075">
                    <a:solidFill>
                      <a:srgbClr val="E5E5E5"/>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FFFFFF"/>
                          </a:solidFill>
                          <a:latin typeface="Calibri"/>
                          <a:ea typeface="Calibri"/>
                          <a:cs typeface="Calibri"/>
                          <a:sym typeface="Calibri"/>
                        </a:rPr>
                        <a:t>1.ª fase:</a:t>
                      </a:r>
                      <a:endParaRPr b="1" sz="14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FFFFFF"/>
                          </a:solidFill>
                          <a:latin typeface="Calibri"/>
                          <a:ea typeface="Calibri"/>
                          <a:cs typeface="Calibri"/>
                          <a:sym typeface="Calibri"/>
                        </a:rPr>
                        <a:t>Monitorizar e influenciar </a:t>
                      </a:r>
                      <a:br>
                        <a:rPr b="1" lang="en-GB" sz="1400" u="none" cap="none" strike="noStrike">
                          <a:solidFill>
                            <a:srgbClr val="FFFFFF"/>
                          </a:solidFill>
                          <a:latin typeface="Calibri"/>
                          <a:ea typeface="Calibri"/>
                          <a:cs typeface="Calibri"/>
                          <a:sym typeface="Calibri"/>
                        </a:rPr>
                      </a:br>
                      <a:r>
                        <a:rPr b="1" i="0" lang="en-GB" sz="1400" u="none" cap="none" strike="noStrike">
                          <a:solidFill>
                            <a:srgbClr val="FFFFFF"/>
                          </a:solidFill>
                          <a:latin typeface="Calibri"/>
                          <a:ea typeface="Calibri"/>
                          <a:cs typeface="Calibri"/>
                          <a:sym typeface="Calibri"/>
                        </a:rPr>
                        <a:t>o planeamento estratégico </a:t>
                      </a:r>
                      <a:br>
                        <a:rPr b="1" lang="en-GB" sz="1400" u="none" cap="none" strike="noStrike">
                          <a:solidFill>
                            <a:srgbClr val="FFFFFF"/>
                          </a:solidFill>
                          <a:latin typeface="Calibri"/>
                          <a:ea typeface="Calibri"/>
                          <a:cs typeface="Calibri"/>
                          <a:sym typeface="Calibri"/>
                        </a:rPr>
                      </a:br>
                      <a:r>
                        <a:rPr b="1" i="0" lang="en-GB" sz="1400" u="none" cap="none" strike="noStrike">
                          <a:solidFill>
                            <a:srgbClr val="FFFFFF"/>
                          </a:solidFill>
                          <a:latin typeface="Calibri"/>
                          <a:ea typeface="Calibri"/>
                          <a:cs typeface="Calibri"/>
                          <a:sym typeface="Calibri"/>
                        </a:rPr>
                        <a:t>e a elaboração do orçamento</a:t>
                      </a:r>
                      <a:endParaRPr b="1" sz="1400" u="none" cap="none" strike="noStrike">
                        <a:solidFill>
                          <a:srgbClr val="333333"/>
                        </a:solidFill>
                        <a:latin typeface="Calibri"/>
                        <a:ea typeface="Calibri"/>
                        <a:cs typeface="Calibri"/>
                        <a:sym typeface="Calibri"/>
                      </a:endParaRPr>
                    </a:p>
                  </a:txBody>
                  <a:tcPr marT="45075" marB="45075" marR="45075" marL="45075">
                    <a:solidFill>
                      <a:srgbClr val="5260B5"/>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FFFFFF"/>
                          </a:solidFill>
                          <a:latin typeface="Calibri"/>
                          <a:ea typeface="Calibri"/>
                          <a:cs typeface="Calibri"/>
                          <a:sym typeface="Calibri"/>
                        </a:rPr>
                        <a:t>2.ª fase:</a:t>
                      </a:r>
                      <a:endParaRPr b="1" sz="14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FFFFFF"/>
                          </a:solidFill>
                          <a:latin typeface="Calibri"/>
                          <a:ea typeface="Calibri"/>
                          <a:cs typeface="Calibri"/>
                          <a:sym typeface="Calibri"/>
                        </a:rPr>
                        <a:t>Monitorizar a implementação d</a:t>
                      </a:r>
                      <a:r>
                        <a:rPr b="1" lang="en-GB">
                          <a:solidFill>
                            <a:srgbClr val="FFFFFF"/>
                          </a:solidFill>
                          <a:latin typeface="Calibri"/>
                          <a:ea typeface="Calibri"/>
                          <a:cs typeface="Calibri"/>
                          <a:sym typeface="Calibri"/>
                        </a:rPr>
                        <a:t>e</a:t>
                      </a:r>
                      <a:r>
                        <a:rPr b="1" i="0" lang="en-GB" sz="1400" u="none" cap="none" strike="noStrike">
                          <a:solidFill>
                            <a:srgbClr val="FFFFFF"/>
                          </a:solidFill>
                          <a:latin typeface="Calibri"/>
                          <a:ea typeface="Calibri"/>
                          <a:cs typeface="Calibri"/>
                          <a:sym typeface="Calibri"/>
                        </a:rPr>
                        <a:t> projectos e programas</a:t>
                      </a:r>
                      <a:endParaRPr b="1" sz="1400" u="none" cap="none" strike="noStrike">
                        <a:solidFill>
                          <a:srgbClr val="333333"/>
                        </a:solidFill>
                        <a:latin typeface="Calibri"/>
                        <a:ea typeface="Calibri"/>
                        <a:cs typeface="Calibri"/>
                        <a:sym typeface="Calibri"/>
                      </a:endParaRPr>
                    </a:p>
                  </a:txBody>
                  <a:tcPr marT="45075" marB="45075" marR="45075" marL="45075">
                    <a:solidFill>
                      <a:srgbClr val="D13D60"/>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FFFFFF"/>
                          </a:solidFill>
                          <a:latin typeface="Calibri"/>
                          <a:ea typeface="Calibri"/>
                          <a:cs typeface="Calibri"/>
                          <a:sym typeface="Calibri"/>
                        </a:rPr>
                        <a:t>3.ª fase:</a:t>
                      </a:r>
                      <a:endParaRPr b="1" sz="14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FFFFFF"/>
                          </a:solidFill>
                          <a:latin typeface="Calibri"/>
                          <a:ea typeface="Calibri"/>
                          <a:cs typeface="Calibri"/>
                          <a:sym typeface="Calibri"/>
                        </a:rPr>
                        <a:t>Monitorizar os resultados de desenvolvimento</a:t>
                      </a:r>
                      <a:endParaRPr b="1" sz="1400" u="none" cap="none" strike="noStrike">
                        <a:solidFill>
                          <a:srgbClr val="333333"/>
                        </a:solidFill>
                        <a:latin typeface="Calibri"/>
                        <a:ea typeface="Calibri"/>
                        <a:cs typeface="Calibri"/>
                        <a:sym typeface="Calibri"/>
                      </a:endParaRPr>
                    </a:p>
                  </a:txBody>
                  <a:tcPr marT="45075" marB="45075" marR="45075" marL="45075">
                    <a:solidFill>
                      <a:srgbClr val="78398E"/>
                    </a:solidFill>
                  </a:tcPr>
                </a:tc>
              </a:tr>
              <a:tr h="1044600">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333333"/>
                          </a:solidFill>
                          <a:latin typeface="Calibri"/>
                          <a:ea typeface="Calibri"/>
                          <a:cs typeface="Calibri"/>
                          <a:sym typeface="Calibri"/>
                        </a:rPr>
                        <a:t>Principal pergunta </a:t>
                      </a:r>
                      <a:br>
                        <a:rPr b="1" lang="en-GB" sz="1400" u="none" cap="none" strike="noStrike">
                          <a:solidFill>
                            <a:srgbClr val="333333"/>
                          </a:solidFill>
                          <a:latin typeface="Calibri"/>
                          <a:ea typeface="Calibri"/>
                          <a:cs typeface="Calibri"/>
                          <a:sym typeface="Calibri"/>
                        </a:rPr>
                      </a:br>
                      <a:r>
                        <a:rPr b="1" i="0" lang="en-GB" sz="1400" u="none" cap="none" strike="noStrike">
                          <a:solidFill>
                            <a:srgbClr val="333333"/>
                          </a:solidFill>
                          <a:latin typeface="Calibri"/>
                          <a:ea typeface="Calibri"/>
                          <a:cs typeface="Calibri"/>
                          <a:sym typeface="Calibri"/>
                        </a:rPr>
                        <a:t>a que é preciso responder</a:t>
                      </a:r>
                      <a:endParaRPr b="1" sz="1400" u="none" cap="none" strike="noStrike">
                        <a:solidFill>
                          <a:srgbClr val="333333"/>
                        </a:solidFill>
                        <a:latin typeface="Calibri"/>
                        <a:ea typeface="Calibri"/>
                        <a:cs typeface="Calibri"/>
                        <a:sym typeface="Calibri"/>
                      </a:endParaRPr>
                    </a:p>
                  </a:txBody>
                  <a:tcPr marT="45075" marB="45075" marR="45075" marL="45075">
                    <a:solidFill>
                      <a:srgbClr val="E5E5E5"/>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333333"/>
                          </a:solidFill>
                          <a:latin typeface="Calibri"/>
                          <a:ea typeface="Calibri"/>
                          <a:cs typeface="Calibri"/>
                          <a:sym typeface="Calibri"/>
                        </a:rPr>
                        <a:t>Os planos elaborados </a:t>
                      </a:r>
                      <a:br>
                        <a:rPr lang="en-GB" sz="1400" u="none" cap="none" strike="noStrike">
                          <a:solidFill>
                            <a:srgbClr val="333333"/>
                          </a:solidFill>
                          <a:latin typeface="Calibri"/>
                          <a:ea typeface="Calibri"/>
                          <a:cs typeface="Calibri"/>
                          <a:sym typeface="Calibri"/>
                        </a:rPr>
                      </a:br>
                      <a:r>
                        <a:rPr b="0" i="0" lang="en-GB" sz="1400" u="none" cap="none" strike="noStrike">
                          <a:solidFill>
                            <a:srgbClr val="333333"/>
                          </a:solidFill>
                          <a:latin typeface="Calibri"/>
                          <a:ea typeface="Calibri"/>
                          <a:cs typeface="Calibri"/>
                          <a:sym typeface="Calibri"/>
                        </a:rPr>
                        <a:t>e os fundos atribuídos são adequados para </a:t>
                      </a:r>
                      <a:r>
                        <a:rPr lang="en-GB">
                          <a:solidFill>
                            <a:srgbClr val="333333"/>
                          </a:solidFill>
                          <a:latin typeface="Calibri"/>
                          <a:ea typeface="Calibri"/>
                          <a:cs typeface="Calibri"/>
                          <a:sym typeface="Calibri"/>
                        </a:rPr>
                        <a:t>obter os objectivos definidos</a:t>
                      </a:r>
                      <a:r>
                        <a:rPr b="0" i="0" lang="en-GB" sz="1400" u="none" cap="none" strike="noStrike">
                          <a:solidFill>
                            <a:srgbClr val="333333"/>
                          </a:solidFill>
                          <a:latin typeface="Calibri"/>
                          <a:ea typeface="Calibri"/>
                          <a:cs typeface="Calibri"/>
                          <a:sym typeface="Calibri"/>
                        </a:rPr>
                        <a:t>?</a:t>
                      </a:r>
                      <a:endParaRPr b="1" sz="1400" u="none" cap="none" strike="noStrike">
                        <a:solidFill>
                          <a:srgbClr val="333333"/>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333333"/>
                          </a:solidFill>
                          <a:latin typeface="Calibri"/>
                          <a:ea typeface="Calibri"/>
                          <a:cs typeface="Calibri"/>
                          <a:sym typeface="Calibri"/>
                        </a:rPr>
                        <a:t>Os projectos/as actividades </a:t>
                      </a:r>
                      <a:br>
                        <a:rPr lang="en-GB" sz="1400" u="none" cap="none" strike="noStrike">
                          <a:solidFill>
                            <a:srgbClr val="333333"/>
                          </a:solidFill>
                          <a:latin typeface="Calibri"/>
                          <a:ea typeface="Calibri"/>
                          <a:cs typeface="Calibri"/>
                          <a:sym typeface="Calibri"/>
                        </a:rPr>
                      </a:br>
                      <a:r>
                        <a:rPr b="0" i="0" lang="en-GB" sz="1400" u="none" cap="none" strike="noStrike">
                          <a:solidFill>
                            <a:srgbClr val="333333"/>
                          </a:solidFill>
                          <a:latin typeface="Calibri"/>
                          <a:ea typeface="Calibri"/>
                          <a:cs typeface="Calibri"/>
                          <a:sym typeface="Calibri"/>
                        </a:rPr>
                        <a:t>estão a ser realizados de acordo com a qualidade, o plano e o orçamento desejados?</a:t>
                      </a:r>
                      <a:endParaRPr b="1" sz="1400" u="none" cap="none" strike="noStrike">
                        <a:solidFill>
                          <a:srgbClr val="333333"/>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333333"/>
                          </a:solidFill>
                          <a:latin typeface="Calibri"/>
                          <a:ea typeface="Calibri"/>
                          <a:cs typeface="Calibri"/>
                          <a:sym typeface="Calibri"/>
                        </a:rPr>
                        <a:t>Os projectos e as actividades implementados estão a ajudar-nos a atingir os objectivos/resultados desejados?</a:t>
                      </a:r>
                      <a:endParaRPr b="1" sz="1400" u="none" cap="none" strike="noStrike">
                        <a:solidFill>
                          <a:srgbClr val="333333"/>
                        </a:solidFill>
                        <a:latin typeface="Calibri"/>
                        <a:ea typeface="Calibri"/>
                        <a:cs typeface="Calibri"/>
                        <a:sym typeface="Calibri"/>
                      </a:endParaRPr>
                    </a:p>
                  </a:txBody>
                  <a:tcPr marT="45075" marB="45075" marR="45075" marL="45075">
                    <a:solidFill>
                      <a:schemeClr val="lt1"/>
                    </a:solidFill>
                  </a:tcPr>
                </a:tc>
              </a:tr>
              <a:tr h="572975">
                <a:tc rowSpan="5">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333333"/>
                          </a:solidFill>
                          <a:latin typeface="Calibri"/>
                          <a:ea typeface="Calibri"/>
                          <a:cs typeface="Calibri"/>
                          <a:sym typeface="Calibri"/>
                        </a:rPr>
                        <a:t>Ferramentas de responsabilização social a serem usadas, disponíveis</a:t>
                      </a:r>
                      <a:r>
                        <a:rPr b="0" i="0" lang="en-GB" sz="1400" u="none" cap="none" strike="noStrike">
                          <a:solidFill>
                            <a:srgbClr val="333333"/>
                          </a:solidFill>
                          <a:latin typeface="Calibri"/>
                          <a:ea typeface="Calibri"/>
                          <a:cs typeface="Calibri"/>
                          <a:sym typeface="Calibri"/>
                          <a:extLst>
                            <a:ext uri="http://customooxmlschemas.google.com/">
                              <go:slidesCustomData xmlns:go="http://customooxmlschemas.google.com/" textRoundtripDataId="9"/>
                            </a:ext>
                          </a:extLst>
                        </a:rPr>
                        <a:t> </a:t>
                      </a:r>
                      <a:r>
                        <a:rPr b="1" i="0" lang="en-GB" sz="1400" u="none" cap="none" strike="noStrike">
                          <a:solidFill>
                            <a:srgbClr val="333333"/>
                          </a:solidFill>
                          <a:latin typeface="Calibri"/>
                          <a:ea typeface="Calibri"/>
                          <a:cs typeface="Calibri"/>
                          <a:sym typeface="Calibri"/>
                          <a:extLst>
                            <a:ext uri="http://customooxmlschemas.google.com/">
                              <go:slidesCustomData xmlns:go="http://customooxmlschemas.google.com/" textRoundtripDataId="10"/>
                            </a:ext>
                          </a:extLst>
                        </a:rPr>
                        <a:t>no Guia de </a:t>
                      </a:r>
                      <a:r>
                        <a:rPr b="1" lang="en-GB">
                          <a:solidFill>
                            <a:srgbClr val="333333"/>
                          </a:solidFill>
                          <a:latin typeface="Calibri"/>
                          <a:ea typeface="Calibri"/>
                          <a:cs typeface="Calibri"/>
                          <a:sym typeface="Calibri"/>
                          <a:extLst>
                            <a:ext uri="http://customooxmlschemas.google.com/">
                              <go:slidesCustomData xmlns:go="http://customooxmlschemas.google.com/" textRoundtripDataId="11"/>
                            </a:ext>
                          </a:extLst>
                        </a:rPr>
                        <a:t>f</a:t>
                      </a:r>
                      <a:r>
                        <a:rPr b="1" i="0" lang="en-GB" sz="1400" u="none" cap="none" strike="noStrike">
                          <a:solidFill>
                            <a:srgbClr val="333333"/>
                          </a:solidFill>
                          <a:latin typeface="Calibri"/>
                          <a:ea typeface="Calibri"/>
                          <a:cs typeface="Calibri"/>
                          <a:sym typeface="Calibri"/>
                          <a:extLst>
                            <a:ext uri="http://customooxmlschemas.google.com/">
                              <go:slidesCustomData xmlns:go="http://customooxmlschemas.google.com/" textRoundtripDataId="12"/>
                            </a:ext>
                          </a:extLst>
                        </a:rPr>
                        <a:t>erramentas de </a:t>
                      </a:r>
                      <a:r>
                        <a:rPr b="1" lang="en-GB">
                          <a:solidFill>
                            <a:srgbClr val="333333"/>
                          </a:solidFill>
                          <a:latin typeface="Calibri"/>
                          <a:ea typeface="Calibri"/>
                          <a:cs typeface="Calibri"/>
                          <a:sym typeface="Calibri"/>
                          <a:extLst>
                            <a:ext uri="http://customooxmlschemas.google.com/">
                              <go:slidesCustomData xmlns:go="http://customooxmlschemas.google.com/" textRoundtripDataId="13"/>
                            </a:ext>
                          </a:extLst>
                        </a:rPr>
                        <a:t>r</a:t>
                      </a:r>
                      <a:r>
                        <a:rPr b="1" i="0" lang="en-GB" sz="1400" u="none" cap="none" strike="noStrike">
                          <a:solidFill>
                            <a:srgbClr val="333333"/>
                          </a:solidFill>
                          <a:latin typeface="Calibri"/>
                          <a:ea typeface="Calibri"/>
                          <a:cs typeface="Calibri"/>
                          <a:sym typeface="Calibri"/>
                          <a:extLst>
                            <a:ext uri="http://customooxmlschemas.google.com/">
                              <go:slidesCustomData xmlns:go="http://customooxmlschemas.google.com/" textRoundtripDataId="14"/>
                            </a:ext>
                          </a:extLst>
                        </a:rPr>
                        <a:t>esponsabilização </a:t>
                      </a:r>
                      <a:r>
                        <a:rPr b="1" lang="en-GB">
                          <a:solidFill>
                            <a:srgbClr val="333333"/>
                          </a:solidFill>
                          <a:latin typeface="Calibri"/>
                          <a:ea typeface="Calibri"/>
                          <a:cs typeface="Calibri"/>
                          <a:sym typeface="Calibri"/>
                          <a:extLst>
                            <a:ext uri="http://customooxmlschemas.google.com/">
                              <go:slidesCustomData xmlns:go="http://customooxmlschemas.google.com/" textRoundtripDataId="15"/>
                            </a:ext>
                          </a:extLst>
                        </a:rPr>
                        <a:t>s</a:t>
                      </a:r>
                      <a:r>
                        <a:rPr b="1" i="0" lang="en-GB" sz="1400" u="none" cap="none" strike="noStrike">
                          <a:solidFill>
                            <a:srgbClr val="333333"/>
                          </a:solidFill>
                          <a:latin typeface="Calibri"/>
                          <a:ea typeface="Calibri"/>
                          <a:cs typeface="Calibri"/>
                          <a:sym typeface="Calibri"/>
                          <a:extLst>
                            <a:ext uri="http://customooxmlschemas.google.com/">
                              <go:slidesCustomData xmlns:go="http://customooxmlschemas.google.com/" textRoundtripDataId="16"/>
                            </a:ext>
                          </a:extLst>
                        </a:rPr>
                        <a:t>ocial</a:t>
                      </a:r>
                      <a:endParaRPr b="1" sz="1400" u="none" cap="none" strike="noStrike">
                        <a:solidFill>
                          <a:srgbClr val="333333"/>
                        </a:solidFill>
                        <a:latin typeface="Calibri"/>
                        <a:ea typeface="Calibri"/>
                        <a:cs typeface="Calibri"/>
                        <a:sym typeface="Calibri"/>
                      </a:endParaRPr>
                    </a:p>
                  </a:txBody>
                  <a:tcPr marT="45075" marB="45075" marR="45075" marL="45075">
                    <a:solidFill>
                      <a:srgbClr val="E5E5E5"/>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latin typeface="Calibri"/>
                          <a:ea typeface="Calibri"/>
                          <a:cs typeface="Calibri"/>
                          <a:sym typeface="Calibri"/>
                        </a:rPr>
                        <a:t>Processo de planeamento participativo</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latin typeface="Calibri"/>
                          <a:ea typeface="Calibri"/>
                          <a:cs typeface="Calibri"/>
                          <a:sym typeface="Calibri"/>
                        </a:rPr>
                        <a:t>Acompanhamento de orçamentos </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latin typeface="Calibri"/>
                          <a:ea typeface="Calibri"/>
                          <a:cs typeface="Calibri"/>
                          <a:sym typeface="Calibri"/>
                        </a:rPr>
                        <a:t>Acompanhamento de orçamentos </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r>
              <a:tr h="337200">
                <a:tc vMerge="1"/>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latin typeface="Calibri"/>
                          <a:ea typeface="Calibri"/>
                          <a:cs typeface="Calibri"/>
                          <a:sym typeface="Calibri"/>
                        </a:rPr>
                        <a:t>Acompanhamento de orçamentos </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latin typeface="Calibri"/>
                          <a:ea typeface="Calibri"/>
                          <a:cs typeface="Calibri"/>
                          <a:sym typeface="Calibri"/>
                        </a:rPr>
                        <a:t>Jornalismo-cidadão</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latin typeface="Calibri"/>
                          <a:ea typeface="Calibri"/>
                          <a:cs typeface="Calibri"/>
                          <a:sym typeface="Calibri"/>
                        </a:rPr>
                        <a:t>Jornalismo-cidadão</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r>
              <a:tr h="337200">
                <a:tc vMerge="1"/>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latin typeface="Calibri"/>
                          <a:ea typeface="Calibri"/>
                          <a:cs typeface="Calibri"/>
                          <a:sym typeface="Calibri"/>
                        </a:rPr>
                        <a:t>Jornalismo-cidadão</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latin typeface="Calibri"/>
                          <a:ea typeface="Calibri"/>
                          <a:cs typeface="Calibri"/>
                          <a:sym typeface="Calibri"/>
                        </a:rPr>
                        <a:t>Fichas de pontuação da comunidade</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latin typeface="Calibri"/>
                          <a:ea typeface="Calibri"/>
                          <a:cs typeface="Calibri"/>
                          <a:sym typeface="Calibri"/>
                        </a:rPr>
                        <a:t>Fichas de pontuação da comunidade</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r>
              <a:tr h="572975">
                <a:tc vMerge="1"/>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latin typeface="Calibri"/>
                          <a:ea typeface="Calibri"/>
                          <a:cs typeface="Calibri"/>
                          <a:sym typeface="Calibri"/>
                        </a:rPr>
                        <a:t>Fichas de pontuação da comunidade</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latin typeface="Calibri"/>
                          <a:ea typeface="Calibri"/>
                          <a:cs typeface="Calibri"/>
                          <a:sym typeface="Calibri"/>
                        </a:rPr>
                        <a:t>Sondagens de acompanhamento de despesas públicas</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latin typeface="Calibri"/>
                          <a:ea typeface="Calibri"/>
                          <a:cs typeface="Calibri"/>
                          <a:sym typeface="Calibri"/>
                        </a:rPr>
                        <a:t>Auditoria social</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r>
              <a:tr h="341475">
                <a:tc vMerge="1"/>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latin typeface="Calibri"/>
                          <a:ea typeface="Calibri"/>
                          <a:cs typeface="Calibri"/>
                          <a:sym typeface="Calibri"/>
                        </a:rPr>
                        <a:t>Auditoria social</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8"/>
          <p:cNvSpPr txBox="1"/>
          <p:nvPr>
            <p:ph type="title"/>
          </p:nvPr>
        </p:nvSpPr>
        <p:spPr>
          <a:xfrm>
            <a:off x="311700" y="-451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500" u="none"/>
              <a:t>Utilização das ferramentas no ciclo dos projectos de desenvolvimento de um governo </a:t>
            </a:r>
            <a:endParaRPr sz="2500"/>
          </a:p>
          <a:p>
            <a:pPr indent="0" lvl="0" marL="0" rtl="0" algn="l">
              <a:lnSpc>
                <a:spcPct val="100000"/>
              </a:lnSpc>
              <a:spcBef>
                <a:spcPts val="0"/>
              </a:spcBef>
              <a:spcAft>
                <a:spcPts val="0"/>
              </a:spcAft>
              <a:buSzPts val="2600"/>
              <a:buNone/>
            </a:pPr>
            <a:r>
              <a:t/>
            </a:r>
            <a:endParaRPr sz="2500"/>
          </a:p>
          <a:p>
            <a:pPr indent="0" lvl="0" marL="0" rtl="0" algn="l">
              <a:lnSpc>
                <a:spcPct val="100000"/>
              </a:lnSpc>
              <a:spcBef>
                <a:spcPts val="0"/>
              </a:spcBef>
              <a:spcAft>
                <a:spcPts val="0"/>
              </a:spcAft>
              <a:buSzPts val="2600"/>
              <a:buNone/>
            </a:pPr>
            <a:r>
              <a:t/>
            </a:r>
            <a:endParaRPr sz="2500"/>
          </a:p>
        </p:txBody>
      </p:sp>
      <p:sp>
        <p:nvSpPr>
          <p:cNvPr id="181" name="Google Shape;181;p18"/>
          <p:cNvSpPr txBox="1"/>
          <p:nvPr>
            <p:ph idx="1" type="body"/>
          </p:nvPr>
        </p:nvSpPr>
        <p:spPr>
          <a:xfrm>
            <a:off x="311700" y="1101625"/>
            <a:ext cx="4338000" cy="349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en-GB" u="none"/>
              <a:t>As ferramentas de responsabilização social são extremamente eficazes quando:</a:t>
            </a:r>
            <a:endParaRPr/>
          </a:p>
          <a:p>
            <a:pPr indent="-317500" lvl="0" marL="457200" rtl="0" algn="l">
              <a:lnSpc>
                <a:spcPct val="115000"/>
              </a:lnSpc>
              <a:spcBef>
                <a:spcPts val="1600"/>
              </a:spcBef>
              <a:spcAft>
                <a:spcPts val="0"/>
              </a:spcAft>
              <a:buSzPts val="1400"/>
              <a:buChar char="●"/>
            </a:pPr>
            <a:r>
              <a:rPr b="0" i="0" lang="en-GB" u="none"/>
              <a:t>passam a estar estabelecidas e associadas às várias estruturas de governança envolvidas na prestação dos serviços</a:t>
            </a:r>
            <a:endParaRPr/>
          </a:p>
          <a:p>
            <a:pPr indent="-317500" lvl="0" marL="457200" rtl="0" algn="l">
              <a:lnSpc>
                <a:spcPct val="115000"/>
              </a:lnSpc>
              <a:spcBef>
                <a:spcPts val="0"/>
              </a:spcBef>
              <a:spcAft>
                <a:spcPts val="0"/>
              </a:spcAft>
              <a:buSzPts val="1400"/>
              <a:buChar char="●"/>
            </a:pPr>
            <a:r>
              <a:rPr b="0" i="0" lang="en-GB" u="none"/>
              <a:t>são implementadas na fase correcta do ciclo dos projectos de desenvolvimento do governo.</a:t>
            </a:r>
            <a:endParaRPr/>
          </a:p>
          <a:p>
            <a:pPr indent="0" lvl="0" marL="0" rtl="0" algn="l">
              <a:lnSpc>
                <a:spcPct val="115000"/>
              </a:lnSpc>
              <a:spcBef>
                <a:spcPts val="1600"/>
              </a:spcBef>
              <a:spcAft>
                <a:spcPts val="0"/>
              </a:spcAft>
              <a:buSzPts val="1400"/>
              <a:buNone/>
            </a:pPr>
            <a:r>
              <a:rPr b="0" i="0" lang="en-GB" u="none"/>
              <a:t>A maioria das ferramentas de responsabilização social centra-se nas duas primeiras fases, </a:t>
            </a:r>
            <a:r>
              <a:rPr lang="en-GB"/>
              <a:t>porque são a base para a obtenção de resultados positivos</a:t>
            </a:r>
            <a:r>
              <a:rPr b="0" i="0" lang="en-GB" u="none"/>
              <a:t>.</a:t>
            </a:r>
            <a:endParaRPr/>
          </a:p>
          <a:p>
            <a:pPr indent="0" lvl="0" marL="0" rtl="0" algn="l">
              <a:lnSpc>
                <a:spcPct val="115000"/>
              </a:lnSpc>
              <a:spcBef>
                <a:spcPts val="1600"/>
              </a:spcBef>
              <a:spcAft>
                <a:spcPts val="1600"/>
              </a:spcAft>
              <a:buSzPts val="1400"/>
              <a:buNone/>
            </a:pPr>
            <a:r>
              <a:t/>
            </a:r>
            <a:endParaRPr/>
          </a:p>
        </p:txBody>
      </p:sp>
      <p:pic>
        <p:nvPicPr>
          <p:cNvPr id="182" name="Google Shape;182;p18"/>
          <p:cNvPicPr preferRelativeResize="0"/>
          <p:nvPr/>
        </p:nvPicPr>
        <p:blipFill rotWithShape="1">
          <a:blip r:embed="rId3">
            <a:alphaModFix/>
          </a:blip>
          <a:srcRect b="0" l="0" r="0" t="0"/>
          <a:stretch/>
        </p:blipFill>
        <p:spPr>
          <a:xfrm>
            <a:off x="4719275" y="1308625"/>
            <a:ext cx="4192051" cy="2794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9"/>
          <p:cNvSpPr txBox="1"/>
          <p:nvPr>
            <p:ph type="ctrTitle"/>
          </p:nvPr>
        </p:nvSpPr>
        <p:spPr>
          <a:xfrm>
            <a:off x="357150" y="1244925"/>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i="0" lang="en-GB" sz="4500" u="none"/>
              <a:t>Ferramenta de processo de planeamento participativo</a:t>
            </a:r>
            <a:endParaRPr sz="4500"/>
          </a:p>
        </p:txBody>
      </p:sp>
      <p:sp>
        <p:nvSpPr>
          <p:cNvPr id="188" name="Google Shape;188;p19"/>
          <p:cNvSpPr txBox="1"/>
          <p:nvPr>
            <p:ph idx="1" type="subTitle"/>
          </p:nvPr>
        </p:nvSpPr>
        <p:spPr>
          <a:xfrm>
            <a:off x="996150" y="2205825"/>
            <a:ext cx="71517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0" i="0" lang="en-GB" u="none"/>
              <a:t>Ferramenta 1</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2"/>
          <p:cNvSpPr txBox="1"/>
          <p:nvPr>
            <p:ph type="ctrTitle"/>
          </p:nvPr>
        </p:nvSpPr>
        <p:spPr>
          <a:xfrm>
            <a:off x="357150" y="1136225"/>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i="0" lang="en-GB" u="none"/>
              <a:t>Introdução </a:t>
            </a:r>
            <a:endParaRPr/>
          </a:p>
        </p:txBody>
      </p:sp>
      <p:sp>
        <p:nvSpPr>
          <p:cNvPr id="69" name="Google Shape;69;p2"/>
          <p:cNvSpPr txBox="1"/>
          <p:nvPr/>
        </p:nvSpPr>
        <p:spPr>
          <a:xfrm>
            <a:off x="357150" y="2000850"/>
            <a:ext cx="8275200" cy="570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chemeClr val="dk2"/>
                </a:solidFill>
                <a:latin typeface="Calibri"/>
                <a:ea typeface="Calibri"/>
                <a:cs typeface="Calibri"/>
                <a:sym typeface="Calibri"/>
              </a:rPr>
              <a:t>A Transformação de Igrejas e Comunidades (TIC) </a:t>
            </a:r>
            <a:br>
              <a:rPr b="0" i="0" lang="en-GB" sz="3000" u="none" cap="none" strike="noStrike">
                <a:solidFill>
                  <a:schemeClr val="dk2"/>
                </a:solidFill>
                <a:latin typeface="Calibri"/>
                <a:ea typeface="Calibri"/>
                <a:cs typeface="Calibri"/>
                <a:sym typeface="Calibri"/>
              </a:rPr>
            </a:br>
            <a:r>
              <a:rPr b="0" i="0" lang="en-GB" sz="3000" u="none" cap="none" strike="noStrike">
                <a:solidFill>
                  <a:schemeClr val="dk2"/>
                </a:solidFill>
                <a:latin typeface="Calibri"/>
                <a:ea typeface="Calibri"/>
                <a:cs typeface="Calibri"/>
                <a:sym typeface="Calibri"/>
              </a:rPr>
              <a:t>e a advocacia TIC</a:t>
            </a:r>
            <a:endParaRPr b="0" i="0" sz="3000" u="none" cap="none" strike="noStrike">
              <a:solidFill>
                <a:schemeClr val="dk2"/>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0"/>
          <p:cNvSpPr txBox="1"/>
          <p:nvPr>
            <p:ph type="title"/>
          </p:nvPr>
        </p:nvSpPr>
        <p:spPr>
          <a:xfrm>
            <a:off x="311700" y="-881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500" u="none"/>
              <a:t>Ferramenta 1: O que é a ferramenta de processo de planeamento participativo?</a:t>
            </a:r>
            <a:endParaRPr sz="2500"/>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t/>
            </a:r>
            <a:endParaRPr/>
          </a:p>
        </p:txBody>
      </p:sp>
      <p:sp>
        <p:nvSpPr>
          <p:cNvPr id="194" name="Google Shape;194;p20"/>
          <p:cNvSpPr txBox="1"/>
          <p:nvPr>
            <p:ph idx="1" type="body"/>
          </p:nvPr>
        </p:nvSpPr>
        <p:spPr>
          <a:xfrm>
            <a:off x="241450" y="983100"/>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en-GB" sz="1700" u="none"/>
              <a:t>O planeamento participativo é um processo através do qual os cidadãos demonstram a sua influência e controlo de iniciativas de desenvolvimento que os afectam. Os cidadãos têm um papel activo:</a:t>
            </a:r>
            <a:endParaRPr sz="1700"/>
          </a:p>
          <a:p>
            <a:pPr indent="-336550" lvl="0" marL="457200" rtl="0" algn="l">
              <a:lnSpc>
                <a:spcPct val="115000"/>
              </a:lnSpc>
              <a:spcBef>
                <a:spcPts val="0"/>
              </a:spcBef>
              <a:spcAft>
                <a:spcPts val="0"/>
              </a:spcAft>
              <a:buSzPts val="1700"/>
              <a:buChar char="●"/>
            </a:pPr>
            <a:r>
              <a:rPr b="0" i="0" lang="en-GB" sz="1700" u="none"/>
              <a:t>na definição de prioridades </a:t>
            </a:r>
            <a:endParaRPr sz="1700"/>
          </a:p>
          <a:p>
            <a:pPr indent="-336550" lvl="0" marL="457200" rtl="0" algn="l">
              <a:lnSpc>
                <a:spcPct val="115000"/>
              </a:lnSpc>
              <a:spcBef>
                <a:spcPts val="0"/>
              </a:spcBef>
              <a:spcAft>
                <a:spcPts val="0"/>
              </a:spcAft>
              <a:buSzPts val="1700"/>
              <a:buChar char="●"/>
            </a:pPr>
            <a:r>
              <a:rPr b="0" i="0" lang="en-GB" sz="1700" u="none"/>
              <a:t>na atribuição de recursos</a:t>
            </a:r>
            <a:endParaRPr sz="1700"/>
          </a:p>
          <a:p>
            <a:pPr indent="-336550" lvl="0" marL="457200" rtl="0" algn="l">
              <a:lnSpc>
                <a:spcPct val="115000"/>
              </a:lnSpc>
              <a:spcBef>
                <a:spcPts val="0"/>
              </a:spcBef>
              <a:spcAft>
                <a:spcPts val="0"/>
              </a:spcAft>
              <a:buSzPts val="1700"/>
              <a:buChar char="●"/>
            </a:pPr>
            <a:r>
              <a:rPr b="0" i="0" lang="en-GB" sz="1700" u="none"/>
              <a:t>na monitorização dos resultados de desenvolvimento</a:t>
            </a:r>
            <a:endParaRPr sz="1300"/>
          </a:p>
        </p:txBody>
      </p:sp>
      <p:sp>
        <p:nvSpPr>
          <p:cNvPr id="195" name="Google Shape;195;p20"/>
          <p:cNvSpPr txBox="1"/>
          <p:nvPr/>
        </p:nvSpPr>
        <p:spPr>
          <a:xfrm>
            <a:off x="6306750" y="1865725"/>
            <a:ext cx="2333700" cy="197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96" name="Google Shape;196;p20"/>
          <p:cNvPicPr preferRelativeResize="0"/>
          <p:nvPr/>
        </p:nvPicPr>
        <p:blipFill rotWithShape="1">
          <a:blip r:embed="rId3">
            <a:alphaModFix/>
          </a:blip>
          <a:srcRect b="0" l="0" r="0" t="0"/>
          <a:stretch/>
        </p:blipFill>
        <p:spPr>
          <a:xfrm>
            <a:off x="5738513" y="2327226"/>
            <a:ext cx="3093775" cy="2219775"/>
          </a:xfrm>
          <a:prstGeom prst="rect">
            <a:avLst/>
          </a:prstGeom>
          <a:noFill/>
          <a:ln>
            <a:noFill/>
          </a:ln>
        </p:spPr>
      </p:pic>
      <p:sp>
        <p:nvSpPr>
          <p:cNvPr id="197" name="Google Shape;197;p20"/>
          <p:cNvSpPr txBox="1"/>
          <p:nvPr>
            <p:ph idx="1" type="body"/>
          </p:nvPr>
        </p:nvSpPr>
        <p:spPr>
          <a:xfrm>
            <a:off x="311700" y="2770375"/>
            <a:ext cx="5493300" cy="117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en-GB" sz="1700" u="none"/>
              <a:t>O termo «participação» pode ser usado para designar vários processos, como: </a:t>
            </a:r>
            <a:endParaRPr sz="1700"/>
          </a:p>
          <a:p>
            <a:pPr indent="-336550" lvl="0" marL="457200" rtl="0" algn="l">
              <a:lnSpc>
                <a:spcPct val="115000"/>
              </a:lnSpc>
              <a:spcBef>
                <a:spcPts val="0"/>
              </a:spcBef>
              <a:spcAft>
                <a:spcPts val="0"/>
              </a:spcAft>
              <a:buSzPts val="1700"/>
              <a:buChar char="●"/>
            </a:pPr>
            <a:r>
              <a:rPr b="0" i="0" lang="en-GB" sz="1700" u="none"/>
              <a:t>a partilha de informações </a:t>
            </a:r>
            <a:endParaRPr sz="1700"/>
          </a:p>
          <a:p>
            <a:pPr indent="-336550" lvl="0" marL="457200" rtl="0" algn="l">
              <a:lnSpc>
                <a:spcPct val="115000"/>
              </a:lnSpc>
              <a:spcBef>
                <a:spcPts val="0"/>
              </a:spcBef>
              <a:spcAft>
                <a:spcPts val="0"/>
              </a:spcAft>
              <a:buSzPts val="1700"/>
              <a:buChar char="●"/>
            </a:pPr>
            <a:r>
              <a:rPr b="0" i="0" lang="en-GB" sz="1700" u="none"/>
              <a:t>a consulta </a:t>
            </a:r>
            <a:endParaRPr sz="1700"/>
          </a:p>
          <a:p>
            <a:pPr indent="-336550" lvl="0" marL="457200" rtl="0" algn="l">
              <a:lnSpc>
                <a:spcPct val="115000"/>
              </a:lnSpc>
              <a:spcBef>
                <a:spcPts val="0"/>
              </a:spcBef>
              <a:spcAft>
                <a:spcPts val="0"/>
              </a:spcAft>
              <a:buSzPts val="1700"/>
              <a:buChar char="●"/>
            </a:pPr>
            <a:r>
              <a:rPr b="0" i="0" lang="en-GB" sz="1700" u="none"/>
              <a:t>o planeamento colaborativo (*o nosso objectivo)</a:t>
            </a:r>
            <a:endParaRPr sz="13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1"/>
          <p:cNvSpPr txBox="1"/>
          <p:nvPr>
            <p:ph idx="1" type="body"/>
          </p:nvPr>
        </p:nvSpPr>
        <p:spPr>
          <a:xfrm>
            <a:off x="4216650" y="334025"/>
            <a:ext cx="4719600" cy="4274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GB" sz="1700"/>
              <a:t>Esta ferramenta tem como objectivo apoiar os esforços de igrejas e comunidades locais para</a:t>
            </a:r>
            <a:r>
              <a:rPr b="0" i="0" lang="en-GB" sz="1700" u="none"/>
              <a:t>:</a:t>
            </a:r>
            <a:endParaRPr sz="1700"/>
          </a:p>
          <a:p>
            <a:pPr indent="-336550" lvl="0" marL="457200" rtl="0" algn="l">
              <a:lnSpc>
                <a:spcPct val="115000"/>
              </a:lnSpc>
              <a:spcBef>
                <a:spcPts val="1600"/>
              </a:spcBef>
              <a:spcAft>
                <a:spcPts val="0"/>
              </a:spcAft>
              <a:buSzPts val="1700"/>
              <a:buChar char="●"/>
            </a:pPr>
            <a:r>
              <a:rPr b="0" i="0" lang="en-GB" sz="1700" u="none"/>
              <a:t>Assegurar que </a:t>
            </a:r>
            <a:r>
              <a:rPr b="1" i="0" lang="en-GB" sz="1700" u="none"/>
              <a:t>os conhecimentos e a sabedoria locais são incorporados </a:t>
            </a:r>
            <a:r>
              <a:rPr b="0" i="0" lang="en-GB" sz="1700" u="none"/>
              <a:t>nos planos e iniciativas de desenvolvimento do governo.</a:t>
            </a:r>
            <a:endParaRPr sz="1700"/>
          </a:p>
          <a:p>
            <a:pPr indent="-336550" lvl="0" marL="457200" rtl="0" algn="l">
              <a:lnSpc>
                <a:spcPct val="115000"/>
              </a:lnSpc>
              <a:spcBef>
                <a:spcPts val="0"/>
              </a:spcBef>
              <a:spcAft>
                <a:spcPts val="0"/>
              </a:spcAft>
              <a:buSzPts val="1700"/>
              <a:buChar char="●"/>
            </a:pPr>
            <a:r>
              <a:rPr b="0" i="0" lang="en-GB" sz="1700" u="none"/>
              <a:t>Assegurar que as comunidades </a:t>
            </a:r>
            <a:r>
              <a:rPr b="1" i="0" lang="en-GB" sz="1700" u="none"/>
              <a:t>participam activamente na tomada de decisões de desenvolvimento</a:t>
            </a:r>
            <a:r>
              <a:rPr b="0" i="0" lang="en-GB" sz="1700" u="none"/>
              <a:t> que as poderão afectar.</a:t>
            </a:r>
            <a:endParaRPr sz="1700"/>
          </a:p>
          <a:p>
            <a:pPr indent="-336550" lvl="0" marL="457200" rtl="0" algn="l">
              <a:lnSpc>
                <a:spcPct val="115000"/>
              </a:lnSpc>
              <a:spcBef>
                <a:spcPts val="0"/>
              </a:spcBef>
              <a:spcAft>
                <a:spcPts val="0"/>
              </a:spcAft>
              <a:buSzPts val="1700"/>
              <a:buChar char="●"/>
            </a:pPr>
            <a:r>
              <a:rPr b="0" i="0" lang="en-GB" sz="1700" u="none"/>
              <a:t>Assegurar que as intervenções de desenvolvimento são </a:t>
            </a:r>
            <a:r>
              <a:rPr b="1" i="0" lang="en-GB" sz="1700" u="none"/>
              <a:t>apropriadas para as necessidades e preferências</a:t>
            </a:r>
            <a:r>
              <a:rPr b="0" i="0" lang="en-GB" sz="1700" u="none"/>
              <a:t> das comunidades que se pretende venham a beneficiar delas.</a:t>
            </a:r>
            <a:endParaRPr sz="1700"/>
          </a:p>
          <a:p>
            <a:pPr indent="0" lvl="0" marL="457200" rtl="0" algn="l">
              <a:lnSpc>
                <a:spcPct val="115000"/>
              </a:lnSpc>
              <a:spcBef>
                <a:spcPts val="1600"/>
              </a:spcBef>
              <a:spcAft>
                <a:spcPts val="0"/>
              </a:spcAft>
              <a:buSzPts val="1400"/>
              <a:buNone/>
            </a:pPr>
            <a:r>
              <a:t/>
            </a:r>
            <a:endParaRPr sz="1700"/>
          </a:p>
          <a:p>
            <a:pPr indent="0" lvl="0" marL="0" rtl="0" algn="l">
              <a:lnSpc>
                <a:spcPct val="115000"/>
              </a:lnSpc>
              <a:spcBef>
                <a:spcPts val="1600"/>
              </a:spcBef>
              <a:spcAft>
                <a:spcPts val="0"/>
              </a:spcAft>
              <a:buSzPts val="1400"/>
              <a:buNone/>
            </a:pPr>
            <a:r>
              <a:t/>
            </a:r>
            <a:endParaRPr sz="1700"/>
          </a:p>
          <a:p>
            <a:pPr indent="0" lvl="0" marL="0" rtl="0" algn="l">
              <a:lnSpc>
                <a:spcPct val="115000"/>
              </a:lnSpc>
              <a:spcBef>
                <a:spcPts val="1600"/>
              </a:spcBef>
              <a:spcAft>
                <a:spcPts val="1600"/>
              </a:spcAft>
              <a:buSzPts val="1400"/>
              <a:buNone/>
            </a:pPr>
            <a:r>
              <a:t/>
            </a:r>
            <a:endParaRPr sz="1700"/>
          </a:p>
        </p:txBody>
      </p:sp>
      <p:sp>
        <p:nvSpPr>
          <p:cNvPr id="203" name="Google Shape;203;p21"/>
          <p:cNvSpPr txBox="1"/>
          <p:nvPr>
            <p:ph type="title"/>
          </p:nvPr>
        </p:nvSpPr>
        <p:spPr>
          <a:xfrm>
            <a:off x="439475" y="1735056"/>
            <a:ext cx="2966100" cy="885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GB" u="none"/>
              <a:t>Ferramenta 1: Finalidade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2"/>
          <p:cNvSpPr txBox="1"/>
          <p:nvPr>
            <p:ph idx="1" type="body"/>
          </p:nvPr>
        </p:nvSpPr>
        <p:spPr>
          <a:xfrm>
            <a:off x="4386225" y="1142825"/>
            <a:ext cx="4312800" cy="1364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400"/>
              <a:buNone/>
            </a:pPr>
            <a:r>
              <a:rPr b="1" i="0" lang="en-GB" sz="1800" u="none"/>
              <a:t>Exercício em grupos / Discussão em pares</a:t>
            </a:r>
            <a:endParaRPr b="1" sz="1800"/>
          </a:p>
          <a:p>
            <a:pPr indent="0" lvl="0" marL="0" rtl="0" algn="ctr">
              <a:lnSpc>
                <a:spcPct val="115000"/>
              </a:lnSpc>
              <a:spcBef>
                <a:spcPts val="1600"/>
              </a:spcBef>
              <a:spcAft>
                <a:spcPts val="1600"/>
              </a:spcAft>
              <a:buSzPts val="1400"/>
              <a:buNone/>
            </a:pPr>
            <a:r>
              <a:rPr b="0" i="1" lang="en-GB" sz="1800" u="none"/>
              <a:t>Quais são as vantagens de utilizar a ferramenta de processo de planeamento participativo?</a:t>
            </a:r>
            <a:endParaRPr i="1" sz="1800"/>
          </a:p>
        </p:txBody>
      </p:sp>
      <p:sp>
        <p:nvSpPr>
          <p:cNvPr id="209" name="Google Shape;209;p22"/>
          <p:cNvSpPr txBox="1"/>
          <p:nvPr>
            <p:ph type="title"/>
          </p:nvPr>
        </p:nvSpPr>
        <p:spPr>
          <a:xfrm>
            <a:off x="508350" y="1420781"/>
            <a:ext cx="29661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GB" u="none"/>
              <a:t>Ferramenta 1: Pontos fortes</a:t>
            </a:r>
            <a:endParaRPr/>
          </a:p>
        </p:txBody>
      </p:sp>
      <p:pic>
        <p:nvPicPr>
          <p:cNvPr id="210" name="Google Shape;210;p22"/>
          <p:cNvPicPr preferRelativeResize="0"/>
          <p:nvPr/>
        </p:nvPicPr>
        <p:blipFill rotWithShape="1">
          <a:blip r:embed="rId3">
            <a:alphaModFix/>
          </a:blip>
          <a:srcRect b="0" l="0" r="0" t="0"/>
          <a:stretch/>
        </p:blipFill>
        <p:spPr>
          <a:xfrm>
            <a:off x="6213887" y="3258725"/>
            <a:ext cx="875025" cy="8750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3"/>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Ferramenta 1: Pontos fortes/vantagens</a:t>
            </a:r>
            <a:endParaRPr/>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t/>
            </a:r>
            <a:endParaRPr/>
          </a:p>
        </p:txBody>
      </p:sp>
      <p:sp>
        <p:nvSpPr>
          <p:cNvPr id="216" name="Google Shape;216;p23"/>
          <p:cNvSpPr txBox="1"/>
          <p:nvPr>
            <p:ph idx="1" type="body"/>
          </p:nvPr>
        </p:nvSpPr>
        <p:spPr>
          <a:xfrm>
            <a:off x="311700" y="822000"/>
            <a:ext cx="7848000" cy="3499500"/>
          </a:xfrm>
          <a:prstGeom prst="rect">
            <a:avLst/>
          </a:prstGeom>
          <a:noFill/>
          <a:ln>
            <a:noFill/>
          </a:ln>
        </p:spPr>
        <p:txBody>
          <a:bodyPr anchorCtr="0" anchor="t" bIns="91425" lIns="91425" spcFirstLastPara="1" rIns="91425" wrap="square" tIns="91425">
            <a:noAutofit/>
          </a:bodyPr>
          <a:lstStyle/>
          <a:p>
            <a:pPr indent="-314325" lvl="0" marL="457200" rtl="0" algn="l">
              <a:lnSpc>
                <a:spcPct val="115000"/>
              </a:lnSpc>
              <a:spcBef>
                <a:spcPts val="0"/>
              </a:spcBef>
              <a:spcAft>
                <a:spcPts val="0"/>
              </a:spcAft>
              <a:buSzPts val="1350"/>
              <a:buChar char="●"/>
            </a:pPr>
            <a:r>
              <a:rPr b="1" i="0" lang="en-GB" sz="1350" u="none"/>
              <a:t>Amplifica as vozes dos cidadãos</a:t>
            </a:r>
            <a:endParaRPr sz="1350"/>
          </a:p>
          <a:p>
            <a:pPr indent="-314325" lvl="1" marL="914400" rtl="0" algn="l">
              <a:lnSpc>
                <a:spcPct val="100000"/>
              </a:lnSpc>
              <a:spcBef>
                <a:spcPts val="0"/>
              </a:spcBef>
              <a:spcAft>
                <a:spcPts val="0"/>
              </a:spcAft>
              <a:buSzPts val="1350"/>
              <a:buChar char="○"/>
            </a:pPr>
            <a:r>
              <a:rPr b="0" i="0" lang="en-GB" sz="1350" u="none"/>
              <a:t>Os cidadãos são bem informados </a:t>
            </a:r>
            <a:endParaRPr sz="1350"/>
          </a:p>
          <a:p>
            <a:pPr indent="-314325" lvl="1" marL="914400" rtl="0" algn="l">
              <a:lnSpc>
                <a:spcPct val="100000"/>
              </a:lnSpc>
              <a:spcBef>
                <a:spcPts val="0"/>
              </a:spcBef>
              <a:spcAft>
                <a:spcPts val="0"/>
              </a:spcAft>
              <a:buSzPts val="1350"/>
              <a:buChar char="○"/>
            </a:pPr>
            <a:r>
              <a:rPr b="0" i="0" lang="en-GB" sz="1350" u="none"/>
              <a:t>Têm oportunidades de participar na identificação das necessidades de desenvolvimento e na tomada de decisões sobre quais as políticas e os </a:t>
            </a:r>
            <a:r>
              <a:rPr b="0" i="0" lang="en-GB" sz="1350" u="none">
                <a:extLst>
                  <a:ext uri="http://customooxmlschemas.google.com/">
                    <go:slidesCustomData xmlns:go="http://customooxmlschemas.google.com/" textRoundtripDataId="17"/>
                  </a:ext>
                </a:extLst>
              </a:rPr>
              <a:t>programas</a:t>
            </a:r>
            <a:r>
              <a:rPr b="0" i="0" lang="en-GB" sz="1350" u="none"/>
              <a:t> do seu governo local a que deve ser dada prioridade.  </a:t>
            </a:r>
            <a:endParaRPr sz="1350"/>
          </a:p>
          <a:p>
            <a:pPr indent="-314325" lvl="0" marL="457200" rtl="0" algn="l">
              <a:lnSpc>
                <a:spcPct val="115000"/>
              </a:lnSpc>
              <a:spcBef>
                <a:spcPts val="1000"/>
              </a:spcBef>
              <a:spcAft>
                <a:spcPts val="0"/>
              </a:spcAft>
              <a:buSzPts val="1350"/>
              <a:buChar char="●"/>
            </a:pPr>
            <a:r>
              <a:rPr b="1" i="0" lang="en-GB" sz="1350" u="none"/>
              <a:t>Abre novos espaços cívicos em que os cidadãos podem exigir e obter desempenho, transparência e responsabilização dos seus governos locais. </a:t>
            </a:r>
            <a:r>
              <a:rPr b="0" i="0" lang="en-GB" sz="1350" u="none"/>
              <a:t>Os cidadãos são envolvidos não só na implementação dos planos, mas também na monitorização e avaliação do desempenho dos seus governos locais.</a:t>
            </a:r>
            <a:endParaRPr sz="1350"/>
          </a:p>
          <a:p>
            <a:pPr indent="-314325" lvl="0" marL="457200" rtl="0" algn="l">
              <a:lnSpc>
                <a:spcPct val="115000"/>
              </a:lnSpc>
              <a:spcBef>
                <a:spcPts val="1000"/>
              </a:spcBef>
              <a:spcAft>
                <a:spcPts val="0"/>
              </a:spcAft>
              <a:buSzPts val="1350"/>
              <a:buChar char="●"/>
            </a:pPr>
            <a:r>
              <a:rPr b="1" i="0" lang="en-GB" sz="1350" u="none"/>
              <a:t>Cria um sentimento de propriedade da comunidade relativamente aos planos do governo local</a:t>
            </a:r>
            <a:r>
              <a:rPr b="0" i="0" lang="en-GB" sz="1350" u="none"/>
              <a:t>, o que, por sua vez, abre o acesso a recursos comunitários, por exemplo os recursos identificados durante os processos de </a:t>
            </a:r>
            <a:r>
              <a:rPr lang="en-GB" sz="1350">
                <a:solidFill>
                  <a:schemeClr val="dk1"/>
                </a:solidFill>
              </a:rPr>
              <a:t>Mobilização de Igrejas e Comunidades</a:t>
            </a:r>
            <a:r>
              <a:rPr b="0" i="0" lang="en-GB" sz="1350" u="none"/>
              <a:t>.</a:t>
            </a:r>
            <a:endParaRPr sz="1350"/>
          </a:p>
          <a:p>
            <a:pPr indent="-314325" lvl="0" marL="457200" rtl="0" algn="l">
              <a:lnSpc>
                <a:spcPct val="115000"/>
              </a:lnSpc>
              <a:spcBef>
                <a:spcPts val="1000"/>
              </a:spcBef>
              <a:spcAft>
                <a:spcPts val="0"/>
              </a:spcAft>
              <a:buSzPts val="1350"/>
              <a:buChar char="●"/>
            </a:pPr>
            <a:r>
              <a:rPr b="1" i="0" lang="en-GB" sz="1350" u="none"/>
              <a:t>Ajuda a transferir a dinâmica entre os diferentes tipos de poder, as partes interessadas e os recursos</a:t>
            </a:r>
            <a:r>
              <a:rPr b="0" i="0" lang="en-GB" sz="1350" u="none"/>
              <a:t>, permitindo assim que os diversos participantes interajam de modo equitativo e em genuína colaboração.</a:t>
            </a:r>
            <a:endParaRPr sz="1350"/>
          </a:p>
          <a:p>
            <a:pPr indent="0" lvl="0" marL="0" rtl="0" algn="l">
              <a:lnSpc>
                <a:spcPct val="115000"/>
              </a:lnSpc>
              <a:spcBef>
                <a:spcPts val="1000"/>
              </a:spcBef>
              <a:spcAft>
                <a:spcPts val="0"/>
              </a:spcAft>
              <a:buSzPts val="1400"/>
              <a:buNone/>
            </a:pPr>
            <a:r>
              <a:t/>
            </a:r>
            <a:endParaRPr sz="1350"/>
          </a:p>
          <a:p>
            <a:pPr indent="0" lvl="0" marL="0" rtl="0" algn="l">
              <a:lnSpc>
                <a:spcPct val="115000"/>
              </a:lnSpc>
              <a:spcBef>
                <a:spcPts val="1600"/>
              </a:spcBef>
              <a:spcAft>
                <a:spcPts val="0"/>
              </a:spcAft>
              <a:buSzPts val="1400"/>
              <a:buNone/>
            </a:pPr>
            <a:r>
              <a:t/>
            </a:r>
            <a:endParaRPr sz="1350"/>
          </a:p>
          <a:p>
            <a:pPr indent="0" lvl="0" marL="0" rtl="0" algn="l">
              <a:lnSpc>
                <a:spcPct val="115000"/>
              </a:lnSpc>
              <a:spcBef>
                <a:spcPts val="1600"/>
              </a:spcBef>
              <a:spcAft>
                <a:spcPts val="1600"/>
              </a:spcAft>
              <a:buSzPts val="1400"/>
              <a:buNone/>
            </a:pPr>
            <a:r>
              <a:t/>
            </a:r>
            <a:endParaRPr sz="135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4"/>
          <p:cNvSpPr txBox="1"/>
          <p:nvPr>
            <p:ph idx="1" type="body"/>
          </p:nvPr>
        </p:nvSpPr>
        <p:spPr>
          <a:xfrm>
            <a:off x="4121400" y="1201000"/>
            <a:ext cx="4771800" cy="1933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b="1" i="0" lang="en-GB" sz="1800" u="none">
                <a:solidFill>
                  <a:srgbClr val="000000"/>
                </a:solidFill>
              </a:rPr>
              <a:t>Exercício em grupos / Discussão em pares</a:t>
            </a:r>
            <a:endParaRPr b="1" sz="1800">
              <a:solidFill>
                <a:srgbClr val="000000"/>
              </a:solidFill>
            </a:endParaRPr>
          </a:p>
          <a:p>
            <a:pPr indent="0" lvl="0" marL="0" rtl="0" algn="ctr">
              <a:lnSpc>
                <a:spcPct val="100000"/>
              </a:lnSpc>
              <a:spcBef>
                <a:spcPts val="0"/>
              </a:spcBef>
              <a:spcAft>
                <a:spcPts val="0"/>
              </a:spcAft>
              <a:buSzPts val="1400"/>
              <a:buNone/>
            </a:pPr>
            <a:r>
              <a:t/>
            </a:r>
            <a:endParaRPr b="1" sz="1800">
              <a:solidFill>
                <a:srgbClr val="000000"/>
              </a:solidFill>
            </a:endParaRPr>
          </a:p>
          <a:p>
            <a:pPr indent="0" lvl="0" marL="0" rtl="0" algn="ctr">
              <a:lnSpc>
                <a:spcPct val="100000"/>
              </a:lnSpc>
              <a:spcBef>
                <a:spcPts val="0"/>
              </a:spcBef>
              <a:spcAft>
                <a:spcPts val="0"/>
              </a:spcAft>
              <a:buSzPts val="1400"/>
              <a:buNone/>
            </a:pPr>
            <a:r>
              <a:rPr b="0" i="1" lang="en-GB" sz="1800" u="none">
                <a:solidFill>
                  <a:srgbClr val="000000"/>
                </a:solidFill>
              </a:rPr>
              <a:t>Quais são as limitações de utilizar a ferramenta de processo de planeamento participativo?</a:t>
            </a:r>
            <a:endParaRPr i="1" sz="1800">
              <a:solidFill>
                <a:srgbClr val="000000"/>
              </a:solidFill>
            </a:endParaRPr>
          </a:p>
          <a:p>
            <a:pPr indent="0" lvl="0" marL="0" rtl="0" algn="l">
              <a:lnSpc>
                <a:spcPct val="115000"/>
              </a:lnSpc>
              <a:spcBef>
                <a:spcPts val="0"/>
              </a:spcBef>
              <a:spcAft>
                <a:spcPts val="1600"/>
              </a:spcAft>
              <a:buSzPts val="1400"/>
              <a:buNone/>
            </a:pPr>
            <a:r>
              <a:t/>
            </a:r>
            <a:endParaRPr sz="1800"/>
          </a:p>
        </p:txBody>
      </p:sp>
      <p:sp>
        <p:nvSpPr>
          <p:cNvPr id="222" name="Google Shape;222;p24"/>
          <p:cNvSpPr txBox="1"/>
          <p:nvPr>
            <p:ph type="title"/>
          </p:nvPr>
        </p:nvSpPr>
        <p:spPr>
          <a:xfrm>
            <a:off x="470350" y="1957931"/>
            <a:ext cx="29661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GB" u="none"/>
              <a:t>Ferramenta 1: Limitações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5"/>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Ferramenta 1: Algumas limitações</a:t>
            </a:r>
            <a:endParaRPr/>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t/>
            </a:r>
            <a:endParaRPr/>
          </a:p>
        </p:txBody>
      </p:sp>
      <p:sp>
        <p:nvSpPr>
          <p:cNvPr id="228" name="Google Shape;228;p25"/>
          <p:cNvSpPr txBox="1"/>
          <p:nvPr>
            <p:ph idx="1" type="body"/>
          </p:nvPr>
        </p:nvSpPr>
        <p:spPr>
          <a:xfrm>
            <a:off x="311700" y="880800"/>
            <a:ext cx="7726500" cy="35421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1000"/>
              </a:spcBef>
              <a:spcAft>
                <a:spcPts val="0"/>
              </a:spcAft>
              <a:buSzPts val="1800"/>
              <a:buChar char="●"/>
            </a:pPr>
            <a:r>
              <a:rPr b="1" i="0" lang="en-GB" sz="1800" u="none"/>
              <a:t>Pode não levar directamente ao envolvimento da comunidade na implementação concreta, monitorização ou avaliação das acções. </a:t>
            </a:r>
            <a:endParaRPr sz="1800"/>
          </a:p>
          <a:p>
            <a:pPr indent="-342900" lvl="0" marL="457200" rtl="0" algn="l">
              <a:lnSpc>
                <a:spcPct val="115000"/>
              </a:lnSpc>
              <a:spcBef>
                <a:spcPts val="1600"/>
              </a:spcBef>
              <a:spcAft>
                <a:spcPts val="0"/>
              </a:spcAft>
              <a:buSzPts val="1800"/>
              <a:buChar char="●"/>
            </a:pPr>
            <a:r>
              <a:rPr b="1" i="0" lang="en-GB" sz="1800" u="none"/>
              <a:t>O processo pode ser dominado por grupos com privilégios específicos na comunidade ou por outras pessoas e organizações poderosas</a:t>
            </a:r>
            <a:r>
              <a:rPr b="0" i="0" lang="en-GB" sz="1800" u="none"/>
              <a:t> que procurem promover os seus próprios interesses, manipulando o processo.</a:t>
            </a:r>
            <a:endParaRPr sz="1800"/>
          </a:p>
          <a:p>
            <a:pPr indent="-342900" lvl="0" marL="457200" rtl="0" algn="l">
              <a:lnSpc>
                <a:spcPct val="115000"/>
              </a:lnSpc>
              <a:spcBef>
                <a:spcPts val="1000"/>
              </a:spcBef>
              <a:spcAft>
                <a:spcPts val="0"/>
              </a:spcAft>
              <a:buSzPts val="1800"/>
              <a:buChar char="●"/>
            </a:pPr>
            <a:r>
              <a:rPr b="1" i="0" lang="en-GB" sz="1800" u="none"/>
              <a:t>São necessários tempo e recursos para incluir diferentes partes interessadas com interesses diversos.  </a:t>
            </a:r>
            <a:endParaRPr b="1" sz="1800"/>
          </a:p>
          <a:p>
            <a:pPr indent="-342900" lvl="0" marL="457200" rtl="0" algn="l">
              <a:lnSpc>
                <a:spcPct val="115000"/>
              </a:lnSpc>
              <a:spcBef>
                <a:spcPts val="1000"/>
              </a:spcBef>
              <a:spcAft>
                <a:spcPts val="0"/>
              </a:spcAft>
              <a:buSzPts val="1800"/>
              <a:buChar char="●"/>
            </a:pPr>
            <a:r>
              <a:rPr b="1" i="0" lang="en-GB" sz="1800" u="none"/>
              <a:t>Aumenta as expectativas.</a:t>
            </a:r>
            <a:endParaRPr sz="1800"/>
          </a:p>
          <a:p>
            <a:pPr indent="0" lvl="0" marL="0" rtl="0" algn="l">
              <a:lnSpc>
                <a:spcPct val="115000"/>
              </a:lnSpc>
              <a:spcBef>
                <a:spcPts val="1600"/>
              </a:spcBef>
              <a:spcAft>
                <a:spcPts val="1600"/>
              </a:spcAft>
              <a:buSzPts val="1400"/>
              <a:buNone/>
            </a:pPr>
            <a:r>
              <a:t/>
            </a: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6"/>
          <p:cNvSpPr txBox="1"/>
          <p:nvPr>
            <p:ph type="ctrTitle"/>
          </p:nvPr>
        </p:nvSpPr>
        <p:spPr>
          <a:xfrm>
            <a:off x="288775" y="1275325"/>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i="0" lang="en-GB" sz="4500" u="none"/>
              <a:t>Usar e adaptar a ferramenta</a:t>
            </a:r>
            <a:endParaRPr sz="4500"/>
          </a:p>
        </p:txBody>
      </p:sp>
      <p:sp>
        <p:nvSpPr>
          <p:cNvPr id="234" name="Google Shape;234;p26"/>
          <p:cNvSpPr txBox="1"/>
          <p:nvPr>
            <p:ph idx="1" type="subTitle"/>
          </p:nvPr>
        </p:nvSpPr>
        <p:spPr>
          <a:xfrm>
            <a:off x="927775" y="2236225"/>
            <a:ext cx="71517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0" i="0" lang="en-GB" u="none"/>
              <a:t>Ferramenta 1</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7"/>
          <p:cNvSpPr txBox="1"/>
          <p:nvPr>
            <p:ph type="title"/>
          </p:nvPr>
        </p:nvSpPr>
        <p:spPr>
          <a:xfrm>
            <a:off x="47125" y="111650"/>
            <a:ext cx="90447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000"/>
              </a:spcAft>
              <a:buSzPts val="2600"/>
              <a:buNone/>
            </a:pPr>
            <a:r>
              <a:rPr b="1" i="0" lang="en-GB" sz="2700" u="none"/>
              <a:t>Ferramenta 1: O planeamento no seu processo TIC </a:t>
            </a:r>
            <a:endParaRPr sz="2700"/>
          </a:p>
        </p:txBody>
      </p:sp>
      <p:graphicFrame>
        <p:nvGraphicFramePr>
          <p:cNvPr id="240" name="Google Shape;240;p27"/>
          <p:cNvGraphicFramePr/>
          <p:nvPr/>
        </p:nvGraphicFramePr>
        <p:xfrm>
          <a:off x="222275" y="970225"/>
          <a:ext cx="3000000" cy="3000000"/>
        </p:xfrm>
        <a:graphic>
          <a:graphicData uri="http://schemas.openxmlformats.org/drawingml/2006/table">
            <a:tbl>
              <a:tblPr>
                <a:noFill/>
                <a:tableStyleId>{9CD51B39-72E2-483C-9CB6-AF7C1062CC6F}</a:tableStyleId>
              </a:tblPr>
              <a:tblGrid>
                <a:gridCol w="1771700"/>
                <a:gridCol w="1915275"/>
                <a:gridCol w="2919375"/>
                <a:gridCol w="2093100"/>
              </a:tblGrid>
              <a:tr h="565400">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333333"/>
                          </a:solidFill>
                          <a:latin typeface="Calibri"/>
                          <a:ea typeface="Calibri"/>
                          <a:cs typeface="Calibri"/>
                          <a:sym typeface="Calibri"/>
                        </a:rPr>
                        <a:t>Abordagem TIC</a:t>
                      </a:r>
                      <a:endParaRPr b="1" sz="14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a:solidFill>
                            <a:srgbClr val="333333"/>
                          </a:solidFill>
                          <a:latin typeface="Calibri"/>
                          <a:ea typeface="Calibri"/>
                          <a:cs typeface="Calibri"/>
                          <a:sym typeface="Calibri"/>
                        </a:rPr>
                        <a:t>Processo de Mobilização de Igrejas e Comunidades</a:t>
                      </a:r>
                      <a:endParaRPr b="1" sz="14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333333"/>
                          </a:solidFill>
                          <a:latin typeface="Calibri"/>
                          <a:ea typeface="Calibri"/>
                          <a:cs typeface="Calibri"/>
                          <a:sym typeface="Calibri"/>
                        </a:rPr>
                        <a:t>Umoja/Parivartan/Unidos</a:t>
                      </a:r>
                      <a:endParaRPr b="1" sz="14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333333"/>
                          </a:solidFill>
                          <a:latin typeface="Calibri"/>
                          <a:ea typeface="Calibri"/>
                          <a:cs typeface="Calibri"/>
                          <a:sym typeface="Calibri"/>
                        </a:rPr>
                        <a:t>Sangsangai</a:t>
                      </a:r>
                      <a:endParaRPr b="1" sz="1400" u="none" cap="none" strike="noStrike">
                        <a:solidFill>
                          <a:srgbClr val="333333"/>
                        </a:solidFill>
                        <a:latin typeface="Calibri"/>
                        <a:ea typeface="Calibri"/>
                        <a:cs typeface="Calibri"/>
                        <a:sym typeface="Calibri"/>
                      </a:endParaRPr>
                    </a:p>
                  </a:txBody>
                  <a:tcPr marT="89525" marB="89525" marR="89525" marL="89525">
                    <a:solidFill>
                      <a:srgbClr val="FCE97D"/>
                    </a:solidFill>
                  </a:tcPr>
                </a:tc>
              </a:tr>
              <a:tr h="1246650">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333333"/>
                          </a:solidFill>
                          <a:latin typeface="Calibri"/>
                          <a:ea typeface="Calibri"/>
                          <a:cs typeface="Calibri"/>
                          <a:sym typeface="Calibri"/>
                        </a:rPr>
                        <a:t>Como</a:t>
                      </a:r>
                      <a:r>
                        <a:rPr b="0" i="0" lang="en-GB" sz="1400" u="none" cap="none" strike="noStrike">
                          <a:solidFill>
                            <a:srgbClr val="333333"/>
                          </a:solidFill>
                          <a:latin typeface="Calibri"/>
                          <a:ea typeface="Calibri"/>
                          <a:cs typeface="Calibri"/>
                          <a:sym typeface="Calibri"/>
                        </a:rPr>
                        <a:t> e </a:t>
                      </a:r>
                      <a:r>
                        <a:rPr b="1" i="0" lang="en-GB" sz="1400" u="none" cap="none" strike="noStrike">
                          <a:solidFill>
                            <a:srgbClr val="333333"/>
                          </a:solidFill>
                          <a:latin typeface="Calibri"/>
                          <a:ea typeface="Calibri"/>
                          <a:cs typeface="Calibri"/>
                          <a:sym typeface="Calibri"/>
                        </a:rPr>
                        <a:t>quando</a:t>
                      </a:r>
                      <a:r>
                        <a:rPr b="0" i="0" lang="en-GB" sz="1400" u="none" cap="none" strike="noStrike">
                          <a:solidFill>
                            <a:srgbClr val="333333"/>
                          </a:solidFill>
                          <a:latin typeface="Calibri"/>
                          <a:ea typeface="Calibri"/>
                          <a:cs typeface="Calibri"/>
                          <a:sym typeface="Calibri"/>
                        </a:rPr>
                        <a:t> é feito o planeamento no seu processo TIC?</a:t>
                      </a:r>
                      <a:endParaRPr sz="14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r h="978450">
                <a:tc>
                  <a:txBody>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333333"/>
                          </a:solidFill>
                          <a:latin typeface="Calibri"/>
                          <a:ea typeface="Calibri"/>
                          <a:cs typeface="Calibri"/>
                          <a:sym typeface="Calibri"/>
                        </a:rPr>
                        <a:t>Como são priorizadas as questões identificadas?</a:t>
                      </a:r>
                      <a:endParaRPr sz="14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r h="1217950">
                <a:tc>
                  <a:txBody>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Calibri"/>
                          <a:ea typeface="Calibri"/>
                          <a:cs typeface="Calibri"/>
                          <a:sym typeface="Calibri"/>
                        </a:rPr>
                        <a:t>Quando pode ser introduzido o planeamento participativo?</a:t>
                      </a:r>
                      <a:endParaRPr sz="14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8"/>
          <p:cNvSpPr txBox="1"/>
          <p:nvPr>
            <p:ph type="title"/>
          </p:nvPr>
        </p:nvSpPr>
        <p:spPr>
          <a:xfrm>
            <a:off x="47125" y="111650"/>
            <a:ext cx="90447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700" u="none"/>
              <a:t>Ferramenta 1: O planeamento no seu processo TIC (sumário)</a:t>
            </a:r>
            <a:endParaRPr sz="2700"/>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rPr b="0" i="0" lang="en-GB" u="none"/>
              <a:t> </a:t>
            </a:r>
            <a:endParaRPr/>
          </a:p>
        </p:txBody>
      </p:sp>
      <p:graphicFrame>
        <p:nvGraphicFramePr>
          <p:cNvPr id="246" name="Google Shape;246;p28"/>
          <p:cNvGraphicFramePr/>
          <p:nvPr/>
        </p:nvGraphicFramePr>
        <p:xfrm>
          <a:off x="209875" y="1063900"/>
          <a:ext cx="3000000" cy="3000000"/>
        </p:xfrm>
        <a:graphic>
          <a:graphicData uri="http://schemas.openxmlformats.org/drawingml/2006/table">
            <a:tbl>
              <a:tblPr>
                <a:noFill/>
                <a:tableStyleId>{9CD51B39-72E2-483C-9CB6-AF7C1062CC6F}</a:tableStyleId>
              </a:tblPr>
              <a:tblGrid>
                <a:gridCol w="1750350"/>
                <a:gridCol w="1892175"/>
                <a:gridCol w="2884100"/>
                <a:gridCol w="2175775"/>
              </a:tblGrid>
              <a:tr h="485300">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Abordagem TIC</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PMIC</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Umoja/Parivartan/Unidos</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Sangsangai</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r>
              <a:tr h="1967500">
                <a:tc>
                  <a:txBody>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Quando pode ser introduzido o planeamento participativo</a:t>
                      </a:r>
                      <a:endParaRPr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4.ª fase:</a:t>
                      </a:r>
                      <a:r>
                        <a:rPr b="0" i="0" lang="en-GB" sz="1800" u="none" cap="none" strike="noStrike">
                          <a:solidFill>
                            <a:srgbClr val="333333"/>
                          </a:solidFill>
                          <a:latin typeface="Calibri"/>
                          <a:ea typeface="Calibri"/>
                          <a:cs typeface="Calibri"/>
                          <a:sym typeface="Calibri"/>
                        </a:rPr>
                        <a:t> </a:t>
                      </a:r>
                      <a:br>
                        <a:rPr lang="en-GB" sz="1800" u="none" cap="none" strike="noStrike">
                          <a:solidFill>
                            <a:srgbClr val="333333"/>
                          </a:solidFill>
                          <a:latin typeface="Calibri"/>
                          <a:ea typeface="Calibri"/>
                          <a:cs typeface="Calibri"/>
                          <a:sym typeface="Calibri"/>
                        </a:rPr>
                      </a:br>
                      <a:r>
                        <a:rPr b="0" i="0" lang="en-GB" sz="1800" u="none" cap="none" strike="noStrike">
                          <a:solidFill>
                            <a:srgbClr val="333333"/>
                          </a:solidFill>
                          <a:latin typeface="Calibri"/>
                          <a:ea typeface="Calibri"/>
                          <a:cs typeface="Calibri"/>
                          <a:sym typeface="Calibri"/>
                        </a:rPr>
                        <a:t>Análise de informações</a:t>
                      </a:r>
                      <a:endParaRPr sz="1800" u="none" cap="none" strike="noStrike">
                        <a:solidFill>
                          <a:srgbClr val="333333"/>
                        </a:solidFill>
                        <a:latin typeface="Calibri"/>
                        <a:ea typeface="Calibri"/>
                        <a:cs typeface="Calibri"/>
                        <a:sym typeface="Calibri"/>
                      </a:endParaRPr>
                    </a:p>
                    <a:p>
                      <a:pPr indent="0" lvl="0" marL="0" marR="0" rtl="0" algn="l">
                        <a:lnSpc>
                          <a:spcPct val="100000"/>
                        </a:lnSpc>
                        <a:spcBef>
                          <a:spcPts val="70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5.ª fase:</a:t>
                      </a:r>
                      <a:r>
                        <a:rPr b="0" i="0" lang="en-GB" sz="1800" u="none" cap="none" strike="noStrike">
                          <a:solidFill>
                            <a:srgbClr val="333333"/>
                          </a:solidFill>
                          <a:latin typeface="Calibri"/>
                          <a:ea typeface="Calibri"/>
                          <a:cs typeface="Calibri"/>
                          <a:sym typeface="Calibri"/>
                        </a:rPr>
                        <a:t> </a:t>
                      </a:r>
                      <a:br>
                        <a:rPr lang="en-GB" sz="1800" u="none" cap="none" strike="noStrike">
                          <a:solidFill>
                            <a:srgbClr val="333333"/>
                          </a:solidFill>
                          <a:latin typeface="Calibri"/>
                          <a:ea typeface="Calibri"/>
                          <a:cs typeface="Calibri"/>
                          <a:sym typeface="Calibri"/>
                        </a:rPr>
                      </a:br>
                      <a:r>
                        <a:rPr b="0" i="0" lang="en-GB" sz="1800" u="none" cap="none" strike="noStrike">
                          <a:solidFill>
                            <a:srgbClr val="333333"/>
                          </a:solidFill>
                          <a:latin typeface="Calibri"/>
                          <a:ea typeface="Calibri"/>
                          <a:cs typeface="Calibri"/>
                          <a:sym typeface="Calibri"/>
                        </a:rPr>
                        <a:t>Tomada de decisões</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3.ª fase:</a:t>
                      </a:r>
                      <a:r>
                        <a:rPr b="0" i="0" lang="en-GB" sz="1800" u="none" cap="none" strike="noStrike">
                          <a:solidFill>
                            <a:srgbClr val="333333"/>
                          </a:solidFill>
                          <a:latin typeface="Calibri"/>
                          <a:ea typeface="Calibri"/>
                          <a:cs typeface="Calibri"/>
                          <a:sym typeface="Calibri"/>
                        </a:rPr>
                        <a:t> </a:t>
                      </a:r>
                      <a:br>
                        <a:rPr lang="en-GB" sz="1800" u="none" cap="none" strike="noStrike">
                          <a:solidFill>
                            <a:srgbClr val="333333"/>
                          </a:solidFill>
                          <a:latin typeface="Calibri"/>
                          <a:ea typeface="Calibri"/>
                          <a:cs typeface="Calibri"/>
                          <a:sym typeface="Calibri"/>
                        </a:rPr>
                      </a:br>
                      <a:r>
                        <a:rPr b="0" i="0" lang="en-GB" sz="1800" u="none" cap="none" strike="noStrike">
                          <a:solidFill>
                            <a:srgbClr val="333333"/>
                          </a:solidFill>
                          <a:latin typeface="Calibri"/>
                          <a:ea typeface="Calibri"/>
                          <a:cs typeface="Calibri"/>
                          <a:sym typeface="Calibri"/>
                        </a:rPr>
                        <a:t>Descrever desejos e tomar medidas (planear a acção)</a:t>
                      </a:r>
                      <a:endParaRPr sz="1800" u="none" cap="none" strike="noStrike">
                        <a:solidFill>
                          <a:srgbClr val="333333"/>
                        </a:solidFill>
                        <a:latin typeface="Calibri"/>
                        <a:ea typeface="Calibri"/>
                        <a:cs typeface="Calibri"/>
                        <a:sym typeface="Calibri"/>
                      </a:endParaRPr>
                    </a:p>
                    <a:p>
                      <a:pPr indent="0" lvl="0" marL="0" marR="0" rtl="0" algn="l">
                        <a:lnSpc>
                          <a:spcPct val="100000"/>
                        </a:lnSpc>
                        <a:spcBef>
                          <a:spcPts val="70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4.ª fase:</a:t>
                      </a:r>
                      <a:r>
                        <a:rPr b="0" i="0" lang="en-GB" sz="1800" u="none" cap="none" strike="noStrike">
                          <a:solidFill>
                            <a:srgbClr val="333333"/>
                          </a:solidFill>
                          <a:latin typeface="Calibri"/>
                          <a:ea typeface="Calibri"/>
                          <a:cs typeface="Calibri"/>
                          <a:sym typeface="Calibri"/>
                        </a:rPr>
                        <a:t> </a:t>
                      </a:r>
                      <a:br>
                        <a:rPr lang="en-GB" sz="1800" u="none" cap="none" strike="noStrike">
                          <a:solidFill>
                            <a:srgbClr val="333333"/>
                          </a:solidFill>
                          <a:latin typeface="Calibri"/>
                          <a:ea typeface="Calibri"/>
                          <a:cs typeface="Calibri"/>
                          <a:sym typeface="Calibri"/>
                        </a:rPr>
                      </a:br>
                      <a:r>
                        <a:rPr lang="en-GB" sz="1800">
                          <a:solidFill>
                            <a:srgbClr val="333333"/>
                          </a:solidFill>
                          <a:latin typeface="Calibri"/>
                          <a:ea typeface="Calibri"/>
                          <a:cs typeface="Calibri"/>
                          <a:sym typeface="Calibri"/>
                        </a:rPr>
                        <a:t>Tomar medidas</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3.º ciclo:</a:t>
                      </a:r>
                      <a:r>
                        <a:rPr b="0" i="0" lang="en-GB" sz="1800" u="none" cap="none" strike="noStrike">
                          <a:solidFill>
                            <a:srgbClr val="333333"/>
                          </a:solidFill>
                          <a:latin typeface="Calibri"/>
                          <a:ea typeface="Calibri"/>
                          <a:cs typeface="Calibri"/>
                          <a:sym typeface="Calibri"/>
                        </a:rPr>
                        <a:t> </a:t>
                      </a:r>
                      <a:br>
                        <a:rPr lang="en-GB" sz="1800" u="none" cap="none" strike="noStrike">
                          <a:solidFill>
                            <a:srgbClr val="333333"/>
                          </a:solidFill>
                          <a:latin typeface="Calibri"/>
                          <a:ea typeface="Calibri"/>
                          <a:cs typeface="Calibri"/>
                          <a:sym typeface="Calibri"/>
                        </a:rPr>
                      </a:br>
                      <a:r>
                        <a:rPr b="0" i="0" lang="en-GB" sz="1800" u="none" cap="none" strike="noStrike">
                          <a:solidFill>
                            <a:srgbClr val="333333"/>
                          </a:solidFill>
                          <a:latin typeface="Calibri"/>
                          <a:ea typeface="Calibri"/>
                          <a:cs typeface="Calibri"/>
                          <a:sym typeface="Calibri"/>
                        </a:rPr>
                        <a:t>A comunidade</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sp>
        <p:nvSpPr>
          <p:cNvPr id="247" name="Google Shape;247;p28"/>
          <p:cNvSpPr txBox="1"/>
          <p:nvPr/>
        </p:nvSpPr>
        <p:spPr>
          <a:xfrm>
            <a:off x="275700" y="3524050"/>
            <a:ext cx="8188500" cy="84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434343"/>
                </a:solidFill>
                <a:latin typeface="Calibri"/>
                <a:ea typeface="Calibri"/>
                <a:cs typeface="Calibri"/>
                <a:sym typeface="Calibri"/>
              </a:rPr>
              <a:t>Uma característica comum a todos os processos TIC é o facto de todos eles usarem o método participativo, pelo que todos eles estão preparados para incorporar o planeamento participativo. Por isso, muito do trabalho descrito na ferramenta de planeamento participativo já terá sido feito pela igreja e a comunidade, se já completaram a 3.ª e 4.ª fases do processo TIC. </a:t>
            </a:r>
            <a:endParaRPr b="0" i="0" sz="1400" u="none" cap="none" strike="noStrike">
              <a:solidFill>
                <a:srgbClr val="434343"/>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9"/>
          <p:cNvSpPr txBox="1"/>
          <p:nvPr>
            <p:ph type="title"/>
          </p:nvPr>
        </p:nvSpPr>
        <p:spPr>
          <a:xfrm>
            <a:off x="45150" y="-93700"/>
            <a:ext cx="90537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500" u="none"/>
              <a:t>Utilização da ferramenta: Principais etapas do processo de planeamento participativo </a:t>
            </a:r>
            <a:r>
              <a:rPr b="1" i="0" lang="en-GB" u="none"/>
              <a:t> </a:t>
            </a:r>
            <a:endParaRPr/>
          </a:p>
        </p:txBody>
      </p:sp>
      <p:sp>
        <p:nvSpPr>
          <p:cNvPr id="253" name="Google Shape;253;p29"/>
          <p:cNvSpPr txBox="1"/>
          <p:nvPr>
            <p:ph idx="1" type="body"/>
          </p:nvPr>
        </p:nvSpPr>
        <p:spPr>
          <a:xfrm>
            <a:off x="311700" y="890100"/>
            <a:ext cx="8520600" cy="353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en-GB" sz="1800" u="none"/>
              <a:t>Num processo de planeamento participativo normal, são seguidas estas etapas: </a:t>
            </a:r>
            <a:endParaRPr sz="1800"/>
          </a:p>
          <a:p>
            <a:pPr indent="-342900" lvl="0" marL="457200" rtl="0" algn="l">
              <a:lnSpc>
                <a:spcPct val="115000"/>
              </a:lnSpc>
              <a:spcBef>
                <a:spcPts val="1600"/>
              </a:spcBef>
              <a:spcAft>
                <a:spcPts val="0"/>
              </a:spcAft>
              <a:buSzPts val="1800"/>
              <a:buAutoNum type="arabicPeriod"/>
            </a:pPr>
            <a:r>
              <a:rPr lang="en-GB" sz="1800"/>
              <a:t>Hierarquização verbal de problemas e oportunidades</a:t>
            </a:r>
            <a:r>
              <a:rPr b="0" i="0" lang="en-GB" sz="1800" u="none"/>
              <a:t> (feito nas 3ª e 4ª fases dos processos TIC) </a:t>
            </a:r>
            <a:endParaRPr sz="1800"/>
          </a:p>
          <a:p>
            <a:pPr indent="-342900" lvl="0" marL="457200" rtl="0" algn="l">
              <a:lnSpc>
                <a:spcPct val="115000"/>
              </a:lnSpc>
              <a:spcBef>
                <a:spcPts val="1000"/>
              </a:spcBef>
              <a:spcAft>
                <a:spcPts val="0"/>
              </a:spcAft>
              <a:buSzPts val="1800"/>
              <a:buAutoNum type="arabicPeriod"/>
            </a:pPr>
            <a:r>
              <a:rPr b="0" i="0" lang="en-GB" sz="1800" u="none"/>
              <a:t>Plano de acção </a:t>
            </a:r>
            <a:r>
              <a:rPr lang="en-GB" sz="1800"/>
              <a:t>da comunidade</a:t>
            </a:r>
            <a:r>
              <a:rPr b="0" i="0" lang="en-GB" sz="1800" u="none"/>
              <a:t> (semelhante às fases de planeamento e tomada de decisões nas abordagens TIC)</a:t>
            </a:r>
            <a:endParaRPr sz="1800"/>
          </a:p>
          <a:p>
            <a:pPr indent="-342900" lvl="0" marL="457200" rtl="0" algn="l">
              <a:lnSpc>
                <a:spcPct val="115000"/>
              </a:lnSpc>
              <a:spcBef>
                <a:spcPts val="1000"/>
              </a:spcBef>
              <a:spcAft>
                <a:spcPts val="0"/>
              </a:spcAft>
              <a:buSzPts val="1800"/>
              <a:buAutoNum type="arabicPeriod"/>
            </a:pPr>
            <a:r>
              <a:rPr b="1" i="0" lang="en-GB" sz="1800" u="none"/>
              <a:t>Mapeamento das oportunidades existentes: Esta parte é nova! Da lista de questões identificadas, seleccionar aquelas que podem ser incorporadas nos planos e orçamentos do governo</a:t>
            </a:r>
            <a:endParaRPr b="1" sz="1800"/>
          </a:p>
          <a:p>
            <a:pPr indent="0" lvl="0" marL="0" rtl="0" algn="l">
              <a:lnSpc>
                <a:spcPct val="100000"/>
              </a:lnSpc>
              <a:spcBef>
                <a:spcPts val="1000"/>
              </a:spcBef>
              <a:spcAft>
                <a:spcPts val="0"/>
              </a:spcAft>
              <a:buSzPts val="1400"/>
              <a:buNone/>
            </a:pPr>
            <a:r>
              <a:t/>
            </a:r>
            <a:endParaRPr sz="1800"/>
          </a:p>
          <a:p>
            <a:pPr indent="0" lvl="0" marL="0" rtl="0" algn="l">
              <a:lnSpc>
                <a:spcPct val="115000"/>
              </a:lnSpc>
              <a:spcBef>
                <a:spcPts val="1000"/>
              </a:spcBef>
              <a:spcAft>
                <a:spcPts val="0"/>
              </a:spcAft>
              <a:buSzPts val="1400"/>
              <a:buNone/>
            </a:pPr>
            <a:r>
              <a:t/>
            </a:r>
            <a:endParaRPr sz="1800"/>
          </a:p>
          <a:p>
            <a:pPr indent="0" lvl="0" marL="0" rtl="0" algn="l">
              <a:lnSpc>
                <a:spcPct val="115000"/>
              </a:lnSpc>
              <a:spcBef>
                <a:spcPts val="1600"/>
              </a:spcBef>
              <a:spcAft>
                <a:spcPts val="1600"/>
              </a:spcAft>
              <a:buSzPts val="1400"/>
              <a:buNone/>
            </a:pPr>
            <a:r>
              <a:t/>
            </a:r>
            <a:endParaRPr sz="1800"/>
          </a:p>
        </p:txBody>
      </p:sp>
      <p:pic>
        <p:nvPicPr>
          <p:cNvPr id="254" name="Google Shape;254;p29"/>
          <p:cNvPicPr preferRelativeResize="0"/>
          <p:nvPr/>
        </p:nvPicPr>
        <p:blipFill rotWithShape="1">
          <a:blip r:embed="rId3">
            <a:alphaModFix/>
          </a:blip>
          <a:srcRect b="0" l="0" r="0" t="0"/>
          <a:stretch/>
        </p:blipFill>
        <p:spPr>
          <a:xfrm>
            <a:off x="3939893" y="3935518"/>
            <a:ext cx="1143000" cy="1143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3"/>
          <p:cNvSpPr txBox="1"/>
          <p:nvPr>
            <p:ph type="title"/>
          </p:nvPr>
        </p:nvSpPr>
        <p:spPr>
          <a:xfrm>
            <a:off x="197375" y="111650"/>
            <a:ext cx="8634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600" u="none"/>
              <a:t>Transformação de </a:t>
            </a:r>
            <a:r>
              <a:rPr lang="en-GB"/>
              <a:t>I</a:t>
            </a:r>
            <a:r>
              <a:rPr b="1" i="0" lang="en-GB" sz="2600" u="none"/>
              <a:t>grejas e </a:t>
            </a:r>
            <a:r>
              <a:rPr lang="en-GB"/>
              <a:t>C</a:t>
            </a:r>
            <a:r>
              <a:rPr b="1" i="0" lang="en-GB" sz="2600" u="none"/>
              <a:t>omunidades</a:t>
            </a:r>
            <a:endParaRPr sz="2600"/>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75" name="Google Shape;75;p3"/>
          <p:cNvSpPr txBox="1"/>
          <p:nvPr>
            <p:ph idx="1" type="body"/>
          </p:nvPr>
        </p:nvSpPr>
        <p:spPr>
          <a:xfrm>
            <a:off x="197375" y="1177600"/>
            <a:ext cx="4657500" cy="330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i="0" lang="en-GB" sz="1800" u="none"/>
              <a:t>A Tearfund acredita que as igrejas locais – independentemente do ponto do mundo em que se encontrem – iniciam um </a:t>
            </a:r>
            <a:r>
              <a:rPr b="1" i="0" lang="en-GB" sz="1800" u="none"/>
              <a:t>caminho para toda a vida</a:t>
            </a:r>
            <a:r>
              <a:rPr b="0" i="0" lang="en-GB" sz="1800" u="none"/>
              <a:t> quando decidem abraçar e dedicar-se a uma teologia daquilo a que chamamos a «</a:t>
            </a:r>
            <a:r>
              <a:rPr b="1" i="0" lang="en-GB" sz="1800" u="none"/>
              <a:t>missão integral</a:t>
            </a:r>
            <a:r>
              <a:rPr b="0" i="0" lang="en-GB" sz="1800" u="none"/>
              <a:t>». </a:t>
            </a:r>
            <a:endParaRPr sz="1800"/>
          </a:p>
          <a:p>
            <a:pPr indent="0" lvl="0" marL="0" rtl="0" algn="l">
              <a:lnSpc>
                <a:spcPct val="100000"/>
              </a:lnSpc>
              <a:spcBef>
                <a:spcPts val="0"/>
              </a:spcBef>
              <a:spcAft>
                <a:spcPts val="0"/>
              </a:spcAft>
              <a:buSzPts val="1400"/>
              <a:buNone/>
            </a:pPr>
            <a:r>
              <a:t/>
            </a:r>
            <a:endParaRPr sz="1800"/>
          </a:p>
          <a:p>
            <a:pPr indent="0" lvl="0" marL="0" rtl="0" algn="l">
              <a:lnSpc>
                <a:spcPct val="100000"/>
              </a:lnSpc>
              <a:spcBef>
                <a:spcPts val="0"/>
              </a:spcBef>
              <a:spcAft>
                <a:spcPts val="0"/>
              </a:spcAft>
              <a:buSzPts val="1400"/>
              <a:buNone/>
            </a:pPr>
            <a:r>
              <a:rPr b="0" i="0" lang="en-GB" sz="1800" u="none"/>
              <a:t>Este caminho </a:t>
            </a:r>
            <a:r>
              <a:rPr b="1" i="0" lang="en-GB" sz="1800" u="none"/>
              <a:t>empodera-as, muda mentalidades</a:t>
            </a:r>
            <a:r>
              <a:rPr b="0" i="0" lang="en-GB" sz="1800" u="none"/>
              <a:t> e gera uma </a:t>
            </a:r>
            <a:r>
              <a:rPr b="1" i="0" lang="en-GB" sz="1800" u="none"/>
              <a:t>transformação holística,</a:t>
            </a:r>
            <a:r>
              <a:rPr b="0" i="0" lang="en-GB" sz="1800" u="none"/>
              <a:t> tanto na igreja como na comunidade.</a:t>
            </a:r>
            <a:endParaRPr sz="1800"/>
          </a:p>
          <a:p>
            <a:pPr indent="0" lvl="0" marL="0" rtl="0" algn="l">
              <a:lnSpc>
                <a:spcPct val="100000"/>
              </a:lnSpc>
              <a:spcBef>
                <a:spcPts val="0"/>
              </a:spcBef>
              <a:spcAft>
                <a:spcPts val="0"/>
              </a:spcAft>
              <a:buSzPts val="1400"/>
              <a:buNone/>
            </a:pPr>
            <a:r>
              <a:t/>
            </a:r>
            <a:endParaRPr sz="1800"/>
          </a:p>
          <a:p>
            <a:pPr indent="0" lvl="0" marL="457200" rtl="0" algn="l">
              <a:lnSpc>
                <a:spcPct val="100000"/>
              </a:lnSpc>
              <a:spcBef>
                <a:spcPts val="0"/>
              </a:spcBef>
              <a:spcAft>
                <a:spcPts val="0"/>
              </a:spcAft>
              <a:buClr>
                <a:schemeClr val="dk1"/>
              </a:buClr>
              <a:buSzPts val="1100"/>
              <a:buFont typeface="Arial"/>
              <a:buNone/>
            </a:pPr>
            <a:r>
              <a:t/>
            </a:r>
            <a:endParaRPr sz="1800"/>
          </a:p>
          <a:p>
            <a:pPr indent="0" lvl="0" marL="0" rtl="0" algn="l">
              <a:lnSpc>
                <a:spcPct val="115000"/>
              </a:lnSpc>
              <a:spcBef>
                <a:spcPts val="0"/>
              </a:spcBef>
              <a:spcAft>
                <a:spcPts val="1600"/>
              </a:spcAft>
              <a:buSzPts val="1400"/>
              <a:buNone/>
            </a:pPr>
            <a:r>
              <a:t/>
            </a:r>
            <a:endParaRPr sz="1800"/>
          </a:p>
        </p:txBody>
      </p:sp>
      <p:pic>
        <p:nvPicPr>
          <p:cNvPr id="76" name="Google Shape;76;p3"/>
          <p:cNvPicPr preferRelativeResize="0"/>
          <p:nvPr/>
        </p:nvPicPr>
        <p:blipFill rotWithShape="1">
          <a:blip r:embed="rId3">
            <a:alphaModFix/>
          </a:blip>
          <a:srcRect b="0" l="0" r="0" t="0"/>
          <a:stretch/>
        </p:blipFill>
        <p:spPr>
          <a:xfrm>
            <a:off x="5128200" y="1451587"/>
            <a:ext cx="3790326" cy="252627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0"/>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Como preparar-se para a reunião comunitária </a:t>
            </a:r>
            <a:endParaRPr/>
          </a:p>
        </p:txBody>
      </p:sp>
      <p:sp>
        <p:nvSpPr>
          <p:cNvPr id="260" name="Google Shape;260;p30"/>
          <p:cNvSpPr txBox="1"/>
          <p:nvPr>
            <p:ph idx="1" type="body"/>
          </p:nvPr>
        </p:nvSpPr>
        <p:spPr>
          <a:xfrm>
            <a:off x="227850" y="767050"/>
            <a:ext cx="8804100" cy="34164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AutoNum type="arabicPeriod"/>
            </a:pPr>
            <a:r>
              <a:rPr b="1" i="0" lang="en-GB" sz="1600" u="none"/>
              <a:t>Investigação de base pelo(a) facilitador(a) da reunião comunitária:</a:t>
            </a:r>
            <a:r>
              <a:rPr b="0" i="0" lang="en-GB" sz="1600" u="none"/>
              <a:t> para obter uma compreensão básica dos ciclos de planeamento locais e nacionais do país, de modo a reforçar os seus conhecimentos sobre o assunto.</a:t>
            </a:r>
            <a:endParaRPr b="1" sz="1600"/>
          </a:p>
          <a:p>
            <a:pPr indent="-330200" lvl="0" marL="457200" rtl="0" algn="l">
              <a:lnSpc>
                <a:spcPct val="115000"/>
              </a:lnSpc>
              <a:spcBef>
                <a:spcPts val="0"/>
              </a:spcBef>
              <a:spcAft>
                <a:spcPts val="0"/>
              </a:spcAft>
              <a:buSzPts val="1600"/>
              <a:buAutoNum type="arabicPeriod"/>
            </a:pPr>
            <a:r>
              <a:rPr b="1" i="0" lang="en-GB" sz="1600" u="none"/>
              <a:t>Investigação do(a) facilitador(a)/comunidade:</a:t>
            </a:r>
            <a:r>
              <a:rPr b="0" i="0" lang="en-GB" sz="1600" u="none"/>
              <a:t> investigar junto da comunidade para obter uma compreensão mais detalhada dos processos de planeamento na área local. </a:t>
            </a:r>
            <a:endParaRPr sz="1600"/>
          </a:p>
          <a:p>
            <a:pPr indent="-330200" lvl="0" marL="457200" rtl="0" algn="l">
              <a:lnSpc>
                <a:spcPct val="115000"/>
              </a:lnSpc>
              <a:spcBef>
                <a:spcPts val="0"/>
              </a:spcBef>
              <a:spcAft>
                <a:spcPts val="0"/>
              </a:spcAft>
              <a:buSzPts val="1600"/>
              <a:buAutoNum type="arabicPeriod"/>
            </a:pPr>
            <a:r>
              <a:rPr b="1" i="0" lang="en-GB" sz="1600" u="none"/>
              <a:t>Questões importantes que precisarão de resposta:</a:t>
            </a:r>
            <a:endParaRPr b="1" sz="1600"/>
          </a:p>
          <a:p>
            <a:pPr indent="-330199" lvl="0" marL="990000" rtl="0" algn="l">
              <a:lnSpc>
                <a:spcPct val="115000"/>
              </a:lnSpc>
              <a:spcBef>
                <a:spcPts val="0"/>
              </a:spcBef>
              <a:spcAft>
                <a:spcPts val="0"/>
              </a:spcAft>
              <a:buSzPts val="1600"/>
              <a:buChar char="●"/>
            </a:pPr>
            <a:r>
              <a:rPr b="0" i="0" lang="en-GB" sz="1600" u="none"/>
              <a:t>Há alguma lei que apoie o planeamento participativo?</a:t>
            </a:r>
            <a:endParaRPr sz="1600"/>
          </a:p>
          <a:p>
            <a:pPr indent="-330199" lvl="0" marL="990000" rtl="0" algn="l">
              <a:lnSpc>
                <a:spcPct val="115000"/>
              </a:lnSpc>
              <a:spcBef>
                <a:spcPts val="0"/>
              </a:spcBef>
              <a:spcAft>
                <a:spcPts val="0"/>
              </a:spcAft>
              <a:buSzPts val="1600"/>
              <a:buChar char="●"/>
            </a:pPr>
            <a:r>
              <a:rPr b="0" i="0" lang="en-GB" sz="1600" u="none"/>
              <a:t>Quando começa e termina o ano fiscal?</a:t>
            </a:r>
            <a:endParaRPr sz="1600"/>
          </a:p>
          <a:p>
            <a:pPr indent="-330199" lvl="0" marL="990000" rtl="0" algn="l">
              <a:lnSpc>
                <a:spcPct val="115000"/>
              </a:lnSpc>
              <a:spcBef>
                <a:spcPts val="0"/>
              </a:spcBef>
              <a:spcAft>
                <a:spcPts val="0"/>
              </a:spcAft>
              <a:buSzPts val="1600"/>
              <a:buChar char="●"/>
            </a:pPr>
            <a:r>
              <a:rPr b="0" i="0" lang="en-GB" sz="1600" u="none"/>
              <a:t>Como é feito o planeamento anual no país a nível local e nacional? </a:t>
            </a:r>
            <a:endParaRPr sz="1600"/>
          </a:p>
          <a:p>
            <a:pPr indent="-330199" lvl="0" marL="990000" rtl="0" algn="l">
              <a:lnSpc>
                <a:spcPct val="115000"/>
              </a:lnSpc>
              <a:spcBef>
                <a:spcPts val="0"/>
              </a:spcBef>
              <a:spcAft>
                <a:spcPts val="0"/>
              </a:spcAft>
              <a:buSzPts val="1600"/>
              <a:buChar char="●"/>
            </a:pPr>
            <a:r>
              <a:rPr b="0" i="0" lang="en-GB" sz="1600" u="none"/>
              <a:t>Que plataformas existem para dar opinião sobre os planos locais ou nacionais?</a:t>
            </a:r>
            <a:endParaRPr sz="1600"/>
          </a:p>
          <a:p>
            <a:pPr indent="-330199" lvl="0" marL="990000" rtl="0" algn="l">
              <a:lnSpc>
                <a:spcPct val="115000"/>
              </a:lnSpc>
              <a:spcBef>
                <a:spcPts val="0"/>
              </a:spcBef>
              <a:spcAft>
                <a:spcPts val="0"/>
              </a:spcAft>
              <a:buSzPts val="1600"/>
              <a:buChar char="●"/>
            </a:pPr>
            <a:r>
              <a:rPr b="0" i="0" lang="en-GB" sz="1600" u="none"/>
              <a:t>Quem lidera o processo de planeamento? </a:t>
            </a:r>
            <a:endParaRPr sz="1600"/>
          </a:p>
          <a:p>
            <a:pPr indent="-330199" lvl="0" marL="990000" rtl="0" algn="l">
              <a:lnSpc>
                <a:spcPct val="115000"/>
              </a:lnSpc>
              <a:spcBef>
                <a:spcPts val="0"/>
              </a:spcBef>
              <a:spcAft>
                <a:spcPts val="0"/>
              </a:spcAft>
              <a:buSzPts val="1600"/>
              <a:buChar char="●"/>
            </a:pPr>
            <a:r>
              <a:rPr b="0" i="0" lang="en-GB" sz="1600" u="none"/>
              <a:t>Quais são as datas mais importantes, p. ex. as datas de início e fim dos períodos de consulta? </a:t>
            </a:r>
            <a:endParaRPr sz="1600"/>
          </a:p>
          <a:p>
            <a:pPr indent="0" lvl="0" marL="457200" rtl="0" algn="l">
              <a:lnSpc>
                <a:spcPct val="115000"/>
              </a:lnSpc>
              <a:spcBef>
                <a:spcPts val="1600"/>
              </a:spcBef>
              <a:spcAft>
                <a:spcPts val="0"/>
              </a:spcAft>
              <a:buSzPts val="1400"/>
              <a:buNone/>
            </a:pPr>
            <a:r>
              <a:t/>
            </a:r>
            <a:endParaRPr sz="1600"/>
          </a:p>
          <a:p>
            <a:pPr indent="0" lvl="0" marL="0" rtl="0" algn="l">
              <a:lnSpc>
                <a:spcPct val="115000"/>
              </a:lnSpc>
              <a:spcBef>
                <a:spcPts val="1600"/>
              </a:spcBef>
              <a:spcAft>
                <a:spcPts val="0"/>
              </a:spcAft>
              <a:buSzPts val="1400"/>
              <a:buNone/>
            </a:pPr>
            <a:r>
              <a:t/>
            </a:r>
            <a:endParaRPr sz="1600"/>
          </a:p>
          <a:p>
            <a:pPr indent="0" lvl="0" marL="0" rtl="0" algn="l">
              <a:lnSpc>
                <a:spcPct val="115000"/>
              </a:lnSpc>
              <a:spcBef>
                <a:spcPts val="1600"/>
              </a:spcBef>
              <a:spcAft>
                <a:spcPts val="1600"/>
              </a:spcAft>
              <a:buSzPts val="1400"/>
              <a:buNone/>
            </a:pPr>
            <a:r>
              <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1"/>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Utilização da ferramen</a:t>
            </a:r>
            <a:r>
              <a:rPr b="1" i="0" lang="en-GB" u="none"/>
              <a:t>ta: Testar a ferramenta  </a:t>
            </a:r>
            <a:endParaRPr/>
          </a:p>
        </p:txBody>
      </p:sp>
      <p:sp>
        <p:nvSpPr>
          <p:cNvPr id="266" name="Google Shape;266;p31"/>
          <p:cNvSpPr txBox="1"/>
          <p:nvPr>
            <p:ph idx="1" type="body"/>
          </p:nvPr>
        </p:nvSpPr>
        <p:spPr>
          <a:xfrm>
            <a:off x="138900" y="863550"/>
            <a:ext cx="4216500" cy="3606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GB" sz="1800" u="none"/>
              <a:t>Preparação do grupo de facilitadores para a reunião comunitária</a:t>
            </a:r>
            <a:endParaRPr b="1" sz="1800"/>
          </a:p>
          <a:p>
            <a:pPr indent="-330200" lvl="0" marL="457200" rtl="0" algn="l">
              <a:lnSpc>
                <a:spcPct val="100000"/>
              </a:lnSpc>
              <a:spcBef>
                <a:spcPts val="1000"/>
              </a:spcBef>
              <a:spcAft>
                <a:spcPts val="0"/>
              </a:spcAft>
              <a:buSzPts val="1600"/>
              <a:buChar char="●"/>
            </a:pPr>
            <a:r>
              <a:rPr b="0" i="0" lang="en-GB" sz="1600" u="none"/>
              <a:t>Leia o </a:t>
            </a:r>
            <a:r>
              <a:rPr b="0" i="0" lang="en-GB" sz="1600" u="sng">
                <a:solidFill>
                  <a:schemeClr val="accent1"/>
                </a:solidFill>
                <a:hlinkClick r:id="rId3">
                  <a:extLst>
                    <a:ext uri="{A12FA001-AC4F-418D-AE19-62706E023703}">
                      <ahyp:hlinkClr val="tx"/>
                    </a:ext>
                  </a:extLst>
                </a:hlinkClick>
              </a:rPr>
              <a:t>estudo de caso</a:t>
            </a:r>
            <a:r>
              <a:rPr b="0" i="0" lang="en-GB" sz="1600" u="none"/>
              <a:t> para compreender o contexto comunitário</a:t>
            </a:r>
            <a:endParaRPr sz="1600"/>
          </a:p>
          <a:p>
            <a:pPr indent="-330200" lvl="0" marL="457200" rtl="0" algn="l">
              <a:lnSpc>
                <a:spcPct val="100000"/>
              </a:lnSpc>
              <a:spcBef>
                <a:spcPts val="0"/>
              </a:spcBef>
              <a:spcAft>
                <a:spcPts val="0"/>
              </a:spcAft>
              <a:buSzPts val="1600"/>
              <a:buChar char="●"/>
            </a:pPr>
            <a:r>
              <a:rPr b="0" i="0" lang="en-GB" sz="1600" u="none"/>
              <a:t>Leia toda a ferramenta para compreender os requisitos e simplifique a informação da ferramenta, se necessário.</a:t>
            </a:r>
            <a:endParaRPr sz="1600"/>
          </a:p>
          <a:p>
            <a:pPr indent="-330200" lvl="0" marL="457200" rtl="0" algn="l">
              <a:lnSpc>
                <a:spcPct val="100000"/>
              </a:lnSpc>
              <a:spcBef>
                <a:spcPts val="0"/>
              </a:spcBef>
              <a:spcAft>
                <a:spcPts val="0"/>
              </a:spcAft>
              <a:buSzPts val="1600"/>
              <a:buChar char="●"/>
            </a:pPr>
            <a:r>
              <a:rPr b="0" i="0" lang="en-GB" sz="1600" u="none"/>
              <a:t>Cheguem a acordo sobre como deverá ser conduzida a reunião comunitária</a:t>
            </a:r>
            <a:endParaRPr sz="1600"/>
          </a:p>
          <a:p>
            <a:pPr indent="-330200" lvl="0" marL="457200" rtl="0" algn="l">
              <a:lnSpc>
                <a:spcPct val="100000"/>
              </a:lnSpc>
              <a:spcBef>
                <a:spcPts val="0"/>
              </a:spcBef>
              <a:spcAft>
                <a:spcPts val="0"/>
              </a:spcAft>
              <a:buSzPts val="1600"/>
              <a:buChar char="●"/>
            </a:pPr>
            <a:r>
              <a:rPr b="0" i="0" lang="en-GB" sz="1600" u="none"/>
              <a:t>Os diferentes membros deverão revezar-se na condução da reunião comunitária</a:t>
            </a:r>
            <a:endParaRPr sz="1600"/>
          </a:p>
          <a:p>
            <a:pPr indent="0" lvl="0" marL="0" rtl="0" algn="l">
              <a:lnSpc>
                <a:spcPct val="115000"/>
              </a:lnSpc>
              <a:spcBef>
                <a:spcPts val="1000"/>
              </a:spcBef>
              <a:spcAft>
                <a:spcPts val="1600"/>
              </a:spcAft>
              <a:buSzPts val="1400"/>
              <a:buNone/>
            </a:pPr>
            <a:r>
              <a:t/>
            </a:r>
            <a:endParaRPr sz="1800"/>
          </a:p>
        </p:txBody>
      </p:sp>
      <p:pic>
        <p:nvPicPr>
          <p:cNvPr id="267" name="Google Shape;267;p31"/>
          <p:cNvPicPr preferRelativeResize="0"/>
          <p:nvPr/>
        </p:nvPicPr>
        <p:blipFill rotWithShape="1">
          <a:blip r:embed="rId4">
            <a:alphaModFix/>
          </a:blip>
          <a:srcRect b="0" l="0" r="0" t="0"/>
          <a:stretch/>
        </p:blipFill>
        <p:spPr>
          <a:xfrm>
            <a:off x="3782118" y="3723843"/>
            <a:ext cx="1143000" cy="1143025"/>
          </a:xfrm>
          <a:prstGeom prst="rect">
            <a:avLst/>
          </a:prstGeom>
          <a:noFill/>
          <a:ln>
            <a:noFill/>
          </a:ln>
        </p:spPr>
      </p:pic>
      <p:sp>
        <p:nvSpPr>
          <p:cNvPr id="268" name="Google Shape;268;p31"/>
          <p:cNvSpPr txBox="1"/>
          <p:nvPr>
            <p:ph idx="1" type="body"/>
          </p:nvPr>
        </p:nvSpPr>
        <p:spPr>
          <a:xfrm>
            <a:off x="4355400" y="863550"/>
            <a:ext cx="44769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GB" sz="1800" u="none"/>
              <a:t>Grupo da igreja e comunidade</a:t>
            </a:r>
            <a:endParaRPr b="1" sz="1800"/>
          </a:p>
          <a:p>
            <a:pPr indent="-330200" lvl="0" marL="457200" rtl="0" algn="l">
              <a:lnSpc>
                <a:spcPct val="100000"/>
              </a:lnSpc>
              <a:spcBef>
                <a:spcPts val="1000"/>
              </a:spcBef>
              <a:spcAft>
                <a:spcPts val="0"/>
              </a:spcAft>
              <a:buSzPts val="1600"/>
              <a:buChar char="●"/>
            </a:pPr>
            <a:r>
              <a:rPr b="0" i="0" lang="en-GB" sz="1600" u="none"/>
              <a:t>Leia o </a:t>
            </a:r>
            <a:r>
              <a:rPr b="0" i="0" lang="en-GB" sz="1600" u="sng">
                <a:solidFill>
                  <a:schemeClr val="hlink"/>
                </a:solidFill>
                <a:hlinkClick r:id="rId5"/>
              </a:rPr>
              <a:t>estudo de caso</a:t>
            </a:r>
            <a:r>
              <a:rPr b="0" i="0" lang="en-GB" sz="1600" u="none"/>
              <a:t> para compreender o contexto comunitário</a:t>
            </a:r>
            <a:endParaRPr sz="1600"/>
          </a:p>
          <a:p>
            <a:pPr indent="-330200" lvl="0" marL="457200" rtl="0" algn="l">
              <a:lnSpc>
                <a:spcPct val="100000"/>
              </a:lnSpc>
              <a:spcBef>
                <a:spcPts val="0"/>
              </a:spcBef>
              <a:spcAft>
                <a:spcPts val="0"/>
              </a:spcAft>
              <a:buSzPts val="1600"/>
              <a:buChar char="●"/>
            </a:pPr>
            <a:r>
              <a:rPr b="0" i="0" lang="en-GB" sz="1600" u="none"/>
              <a:t>Como comunidade, cheguem a acordo sobre quais são </a:t>
            </a:r>
            <a:r>
              <a:rPr b="0" i="0" lang="en-GB" sz="1600" u="none">
                <a:solidFill>
                  <a:schemeClr val="dk1"/>
                </a:solidFill>
              </a:rPr>
              <a:t>as datas mais importantes para o processo de planeamento do govern</a:t>
            </a:r>
            <a:r>
              <a:rPr b="0" i="0" lang="en-GB" sz="1600" u="none">
                <a:solidFill>
                  <a:schemeClr val="dk1"/>
                </a:solidFill>
                <a:extLst>
                  <a:ext uri="http://customooxmlschemas.google.com/">
                    <go:slidesCustomData xmlns:go="http://customooxmlschemas.google.com/" textRoundtripDataId="22"/>
                  </a:ext>
                </a:extLst>
              </a:rPr>
              <a:t>o</a:t>
            </a:r>
            <a:endParaRPr sz="1600">
              <a:solidFill>
                <a:schemeClr val="dk1"/>
              </a:solidFill>
            </a:endParaRPr>
          </a:p>
          <a:p>
            <a:pPr indent="-373380" lvl="0" marL="748665" rtl="0" algn="l">
              <a:lnSpc>
                <a:spcPct val="100000"/>
              </a:lnSpc>
              <a:spcBef>
                <a:spcPts val="0"/>
              </a:spcBef>
              <a:spcAft>
                <a:spcPts val="0"/>
              </a:spcAft>
              <a:buClr>
                <a:srgbClr val="008CAA"/>
              </a:buClr>
              <a:buSzPts val="1600"/>
              <a:buChar char="●"/>
            </a:pPr>
            <a:r>
              <a:rPr b="0" i="0" lang="en-GB" sz="1600" u="none">
                <a:solidFill>
                  <a:schemeClr val="dk1"/>
                </a:solidFill>
              </a:rPr>
              <a:t>Em que meses do ano começa o </a:t>
            </a:r>
            <a:br>
              <a:rPr lang="en-GB" sz="1600">
                <a:solidFill>
                  <a:schemeClr val="dk1"/>
                </a:solidFill>
              </a:rPr>
            </a:br>
            <a:r>
              <a:rPr b="0" i="0" lang="en-GB" sz="1600" u="none">
                <a:solidFill>
                  <a:schemeClr val="dk1"/>
                </a:solidFill>
              </a:rPr>
              <a:t>processo de planeamento? </a:t>
            </a:r>
            <a:endParaRPr sz="1600">
              <a:solidFill>
                <a:schemeClr val="dk1"/>
              </a:solidFill>
            </a:endParaRPr>
          </a:p>
          <a:p>
            <a:pPr indent="-373380" lvl="0" marL="748665" rtl="0" algn="l">
              <a:lnSpc>
                <a:spcPct val="100000"/>
              </a:lnSpc>
              <a:spcBef>
                <a:spcPts val="1100"/>
              </a:spcBef>
              <a:spcAft>
                <a:spcPts val="0"/>
              </a:spcAft>
              <a:buClr>
                <a:srgbClr val="008CAA"/>
              </a:buClr>
              <a:buSzPts val="1600"/>
              <a:buChar char="●"/>
            </a:pPr>
            <a:r>
              <a:rPr b="0" i="0" lang="en-GB" sz="1600" u="none">
                <a:solidFill>
                  <a:schemeClr val="dk1"/>
                </a:solidFill>
              </a:rPr>
              <a:t>Quando começam e terminam as consultas?</a:t>
            </a:r>
            <a:endParaRPr sz="1600">
              <a:solidFill>
                <a:schemeClr val="dk1"/>
              </a:solidFill>
            </a:endParaRPr>
          </a:p>
          <a:p>
            <a:pPr indent="-373380" lvl="0" marL="748665" rtl="0" algn="l">
              <a:lnSpc>
                <a:spcPct val="100000"/>
              </a:lnSpc>
              <a:spcBef>
                <a:spcPts val="1100"/>
              </a:spcBef>
              <a:spcAft>
                <a:spcPts val="0"/>
              </a:spcAft>
              <a:buClr>
                <a:srgbClr val="008CAA"/>
              </a:buClr>
              <a:buSzPts val="1600"/>
              <a:buChar char="●"/>
            </a:pPr>
            <a:r>
              <a:rPr lang="en-GB" sz="1600">
                <a:solidFill>
                  <a:schemeClr val="dk1"/>
                </a:solidFill>
              </a:rPr>
              <a:t>Quando estará pronto o plano e orçamento final do governo?</a:t>
            </a:r>
            <a:r>
              <a:rPr b="1" i="0" lang="en-GB" sz="1600" u="none">
                <a:solidFill>
                  <a:schemeClr val="dk1"/>
                </a:solidFill>
              </a:rPr>
              <a:t> </a:t>
            </a:r>
            <a:endParaRPr sz="1600"/>
          </a:p>
          <a:p>
            <a:pPr indent="0" lvl="0" marL="0" rtl="0" algn="l">
              <a:lnSpc>
                <a:spcPct val="115000"/>
              </a:lnSpc>
              <a:spcBef>
                <a:spcPts val="1100"/>
              </a:spcBef>
              <a:spcAft>
                <a:spcPts val="1600"/>
              </a:spcAft>
              <a:buSzPts val="1400"/>
              <a:buNone/>
            </a:pPr>
            <a:r>
              <a:t/>
            </a:r>
            <a:endParaRPr sz="18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2"/>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Utilização da ferramenta: Testar a ferramenta</a:t>
            </a:r>
            <a:endParaRPr/>
          </a:p>
        </p:txBody>
      </p:sp>
      <p:sp>
        <p:nvSpPr>
          <p:cNvPr id="274" name="Google Shape;274;p32"/>
          <p:cNvSpPr txBox="1"/>
          <p:nvPr>
            <p:ph idx="1" type="body"/>
          </p:nvPr>
        </p:nvSpPr>
        <p:spPr>
          <a:xfrm>
            <a:off x="187625" y="2821525"/>
            <a:ext cx="3465300" cy="1822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GB" sz="1700" u="none"/>
              <a:t>Grupo dos facilitadores </a:t>
            </a:r>
            <a:endParaRPr b="1" sz="1700"/>
          </a:p>
          <a:p>
            <a:pPr indent="-336550" lvl="0" marL="457200" rtl="0" algn="l">
              <a:lnSpc>
                <a:spcPct val="100000"/>
              </a:lnSpc>
              <a:spcBef>
                <a:spcPts val="1000"/>
              </a:spcBef>
              <a:spcAft>
                <a:spcPts val="0"/>
              </a:spcAft>
              <a:buSzPts val="1700"/>
              <a:buChar char="●"/>
            </a:pPr>
            <a:r>
              <a:rPr b="0" i="0" lang="en-GB" sz="1700" u="none"/>
              <a:t>O que acharam do vosso papel?</a:t>
            </a:r>
            <a:endParaRPr sz="1700"/>
          </a:p>
          <a:p>
            <a:pPr indent="-336550" lvl="0" marL="457200" rtl="0" algn="l">
              <a:lnSpc>
                <a:spcPct val="100000"/>
              </a:lnSpc>
              <a:spcBef>
                <a:spcPts val="0"/>
              </a:spcBef>
              <a:spcAft>
                <a:spcPts val="0"/>
              </a:spcAft>
              <a:buSzPts val="1700"/>
              <a:buChar char="●"/>
            </a:pPr>
            <a:r>
              <a:rPr b="0" i="0" lang="en-GB" sz="1700" u="none"/>
              <a:t>Houve alguma coisa que tenham achado difícil de fazer?</a:t>
            </a:r>
            <a:endParaRPr sz="1700"/>
          </a:p>
          <a:p>
            <a:pPr indent="0" lvl="0" marL="0" rtl="0" algn="l">
              <a:lnSpc>
                <a:spcPct val="115000"/>
              </a:lnSpc>
              <a:spcBef>
                <a:spcPts val="1000"/>
              </a:spcBef>
              <a:spcAft>
                <a:spcPts val="1600"/>
              </a:spcAft>
              <a:buSzPts val="1400"/>
              <a:buNone/>
            </a:pPr>
            <a:r>
              <a:t/>
            </a:r>
            <a:endParaRPr sz="1700"/>
          </a:p>
        </p:txBody>
      </p:sp>
      <p:pic>
        <p:nvPicPr>
          <p:cNvPr id="275" name="Google Shape;275;p32"/>
          <p:cNvPicPr preferRelativeResize="0"/>
          <p:nvPr/>
        </p:nvPicPr>
        <p:blipFill rotWithShape="1">
          <a:blip r:embed="rId3">
            <a:alphaModFix/>
          </a:blip>
          <a:srcRect b="0" l="0" r="0" t="0"/>
          <a:stretch/>
        </p:blipFill>
        <p:spPr>
          <a:xfrm>
            <a:off x="3807343" y="3784343"/>
            <a:ext cx="1143000" cy="1143025"/>
          </a:xfrm>
          <a:prstGeom prst="rect">
            <a:avLst/>
          </a:prstGeom>
          <a:noFill/>
          <a:ln>
            <a:noFill/>
          </a:ln>
        </p:spPr>
      </p:pic>
      <p:sp>
        <p:nvSpPr>
          <p:cNvPr id="276" name="Google Shape;276;p32"/>
          <p:cNvSpPr txBox="1"/>
          <p:nvPr>
            <p:ph idx="1" type="body"/>
          </p:nvPr>
        </p:nvSpPr>
        <p:spPr>
          <a:xfrm>
            <a:off x="5104775" y="1280400"/>
            <a:ext cx="3842100" cy="170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GB" sz="1700" u="none"/>
              <a:t>Grupo da igreja e comunidade</a:t>
            </a:r>
            <a:endParaRPr b="1" sz="1700"/>
          </a:p>
          <a:p>
            <a:pPr indent="-336550" lvl="0" marL="457200" rtl="0" algn="l">
              <a:lnSpc>
                <a:spcPct val="100000"/>
              </a:lnSpc>
              <a:spcBef>
                <a:spcPts val="1000"/>
              </a:spcBef>
              <a:spcAft>
                <a:spcPts val="0"/>
              </a:spcAft>
              <a:buSzPts val="1700"/>
              <a:buChar char="●"/>
            </a:pPr>
            <a:r>
              <a:rPr b="0" i="0" lang="en-GB" sz="1700" u="none"/>
              <a:t>O que acharam do exercício?</a:t>
            </a:r>
            <a:endParaRPr sz="1700"/>
          </a:p>
          <a:p>
            <a:pPr indent="-336550" lvl="0" marL="457200" rtl="0" algn="l">
              <a:lnSpc>
                <a:spcPct val="100000"/>
              </a:lnSpc>
              <a:spcBef>
                <a:spcPts val="0"/>
              </a:spcBef>
              <a:spcAft>
                <a:spcPts val="0"/>
              </a:spcAft>
              <a:buSzPts val="1700"/>
              <a:buChar char="●"/>
            </a:pPr>
            <a:r>
              <a:rPr b="0" i="0" lang="en-GB" sz="1700" u="none"/>
              <a:t>Há alguma coisa que os facilitadores pudessem ter feito de modo diferente para vos ajudar como grupo?</a:t>
            </a:r>
            <a:endParaRPr sz="1700"/>
          </a:p>
          <a:p>
            <a:pPr indent="0" lvl="0" marL="457200" rtl="0" algn="l">
              <a:lnSpc>
                <a:spcPct val="115000"/>
              </a:lnSpc>
              <a:spcBef>
                <a:spcPts val="1000"/>
              </a:spcBef>
              <a:spcAft>
                <a:spcPts val="1600"/>
              </a:spcAft>
              <a:buSzPts val="1400"/>
              <a:buNone/>
            </a:pPr>
            <a:r>
              <a:t/>
            </a:r>
            <a:endParaRPr sz="1700"/>
          </a:p>
        </p:txBody>
      </p:sp>
      <p:sp>
        <p:nvSpPr>
          <p:cNvPr id="277" name="Google Shape;277;p32"/>
          <p:cNvSpPr txBox="1"/>
          <p:nvPr/>
        </p:nvSpPr>
        <p:spPr>
          <a:xfrm>
            <a:off x="2907500" y="882300"/>
            <a:ext cx="2926800" cy="398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dk2"/>
                </a:solidFill>
                <a:latin typeface="Calibri"/>
                <a:ea typeface="Calibri"/>
                <a:cs typeface="Calibri"/>
                <a:sym typeface="Calibri"/>
              </a:rPr>
              <a:t>Sessão de feedback</a:t>
            </a:r>
            <a:endParaRPr b="1" i="0" sz="2000" u="none" cap="none" strike="noStrike">
              <a:solidFill>
                <a:schemeClr val="dk2"/>
              </a:solidFill>
              <a:latin typeface="Calibri"/>
              <a:ea typeface="Calibri"/>
              <a:cs typeface="Calibri"/>
              <a:sym typeface="Calibri"/>
            </a:endParaRPr>
          </a:p>
        </p:txBody>
      </p:sp>
      <p:sp>
        <p:nvSpPr>
          <p:cNvPr id="278" name="Google Shape;278;p32"/>
          <p:cNvSpPr txBox="1"/>
          <p:nvPr/>
        </p:nvSpPr>
        <p:spPr>
          <a:xfrm>
            <a:off x="226650" y="1356825"/>
            <a:ext cx="3004800" cy="92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chemeClr val="dk2"/>
                </a:solidFill>
                <a:latin typeface="Calibri"/>
                <a:ea typeface="Calibri"/>
                <a:cs typeface="Calibri"/>
                <a:sym typeface="Calibri"/>
              </a:rPr>
              <a:t>Feedback </a:t>
            </a:r>
            <a:r>
              <a:rPr b="1" i="0" lang="en-GB" sz="1700" u="none" cap="none" strike="noStrike">
                <a:solidFill>
                  <a:schemeClr val="dk2"/>
                </a:solidFill>
                <a:latin typeface="Calibri"/>
                <a:ea typeface="Calibri"/>
                <a:cs typeface="Calibri"/>
                <a:sym typeface="Calibri"/>
              </a:rPr>
              <a:t>da audiência</a:t>
            </a:r>
            <a:endParaRPr b="1" i="0" sz="1700" u="none" cap="none" strike="noStrike">
              <a:solidFill>
                <a:schemeClr val="dk2"/>
              </a:solidFill>
              <a:latin typeface="Calibri"/>
              <a:ea typeface="Calibri"/>
              <a:cs typeface="Calibri"/>
              <a:sym typeface="Calibri"/>
            </a:endParaRPr>
          </a:p>
          <a:p>
            <a:pPr indent="-336550" lvl="0" marL="457200" marR="0" rtl="0" algn="l">
              <a:lnSpc>
                <a:spcPct val="100000"/>
              </a:lnSpc>
              <a:spcBef>
                <a:spcPts val="0"/>
              </a:spcBef>
              <a:spcAft>
                <a:spcPts val="0"/>
              </a:spcAft>
              <a:buClr>
                <a:schemeClr val="dk2"/>
              </a:buClr>
              <a:buSzPts val="1700"/>
              <a:buFont typeface="Calibri"/>
              <a:buChar char="●"/>
            </a:pPr>
            <a:r>
              <a:rPr b="0" i="0" lang="en-GB" sz="1700" u="none" cap="none" strike="noStrike">
                <a:solidFill>
                  <a:schemeClr val="dk2"/>
                </a:solidFill>
                <a:latin typeface="Calibri"/>
                <a:ea typeface="Calibri"/>
                <a:cs typeface="Calibri"/>
                <a:sym typeface="Calibri"/>
              </a:rPr>
              <a:t>De que é que gostaram na dramatização?</a:t>
            </a:r>
            <a:endParaRPr b="0" i="0" sz="1700" u="none" cap="none" strike="noStrike">
              <a:solidFill>
                <a:schemeClr val="dk2"/>
              </a:solidFill>
              <a:latin typeface="Calibri"/>
              <a:ea typeface="Calibri"/>
              <a:cs typeface="Calibri"/>
              <a:sym typeface="Calibri"/>
            </a:endParaRPr>
          </a:p>
          <a:p>
            <a:pPr indent="-336550" lvl="0" marL="457200" marR="0" rtl="0" algn="l">
              <a:lnSpc>
                <a:spcPct val="100000"/>
              </a:lnSpc>
              <a:spcBef>
                <a:spcPts val="0"/>
              </a:spcBef>
              <a:spcAft>
                <a:spcPts val="0"/>
              </a:spcAft>
              <a:buClr>
                <a:schemeClr val="dk2"/>
              </a:buClr>
              <a:buSzPts val="1700"/>
              <a:buFont typeface="Calibri"/>
              <a:buChar char="●"/>
            </a:pPr>
            <a:r>
              <a:rPr b="0" i="0" lang="en-GB" sz="1700" u="none" cap="none" strike="noStrike">
                <a:solidFill>
                  <a:schemeClr val="dk2"/>
                </a:solidFill>
                <a:latin typeface="Calibri"/>
                <a:ea typeface="Calibri"/>
                <a:cs typeface="Calibri"/>
                <a:sym typeface="Calibri"/>
              </a:rPr>
              <a:t>O que pode ser melhorado?</a:t>
            </a:r>
            <a:endParaRPr b="0" i="0" sz="1700" u="none" cap="none" strike="noStrike">
              <a:solidFill>
                <a:schemeClr val="dk2"/>
              </a:solidFill>
              <a:latin typeface="Calibri"/>
              <a:ea typeface="Calibri"/>
              <a:cs typeface="Calibri"/>
              <a:sym typeface="Calibri"/>
            </a:endParaRPr>
          </a:p>
        </p:txBody>
      </p:sp>
      <p:sp>
        <p:nvSpPr>
          <p:cNvPr id="279" name="Google Shape;279;p32"/>
          <p:cNvSpPr txBox="1"/>
          <p:nvPr/>
        </p:nvSpPr>
        <p:spPr>
          <a:xfrm>
            <a:off x="5104775" y="3054475"/>
            <a:ext cx="3727500" cy="155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chemeClr val="dk2"/>
                </a:solidFill>
                <a:latin typeface="Calibri"/>
                <a:ea typeface="Calibri"/>
                <a:cs typeface="Calibri"/>
                <a:sym typeface="Calibri"/>
              </a:rPr>
              <a:t>Todos</a:t>
            </a:r>
            <a:endParaRPr b="1" i="0" sz="1700" u="none" cap="none" strike="noStrike">
              <a:solidFill>
                <a:schemeClr val="dk2"/>
              </a:solidFill>
              <a:latin typeface="Calibri"/>
              <a:ea typeface="Calibri"/>
              <a:cs typeface="Calibri"/>
              <a:sym typeface="Calibri"/>
            </a:endParaRPr>
          </a:p>
          <a:p>
            <a:pPr indent="-336550" lvl="0" marL="457200" marR="0" rtl="0" algn="l">
              <a:lnSpc>
                <a:spcPct val="100000"/>
              </a:lnSpc>
              <a:spcBef>
                <a:spcPts val="0"/>
              </a:spcBef>
              <a:spcAft>
                <a:spcPts val="0"/>
              </a:spcAft>
              <a:buClr>
                <a:schemeClr val="dk2"/>
              </a:buClr>
              <a:buSzPts val="1700"/>
              <a:buFont typeface="Calibri"/>
              <a:buChar char="●"/>
            </a:pPr>
            <a:r>
              <a:rPr b="0" i="0" lang="en-GB" sz="1700" u="none" cap="none" strike="noStrike">
                <a:solidFill>
                  <a:schemeClr val="dk2"/>
                </a:solidFill>
                <a:latin typeface="Calibri"/>
                <a:ea typeface="Calibri"/>
                <a:cs typeface="Calibri"/>
                <a:sym typeface="Calibri"/>
              </a:rPr>
              <a:t>Como fariam a facilitação desta sessão se a vossa comunidade não soubesse ler? Dêem algumas ideias com base na vossa experiência.</a:t>
            </a:r>
            <a:endParaRPr b="0" i="0" sz="1700" u="none" cap="none" strike="noStrike">
              <a:solidFill>
                <a:schemeClr val="dk2"/>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3"/>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Mais leituras</a:t>
            </a:r>
            <a:endParaRPr/>
          </a:p>
        </p:txBody>
      </p:sp>
      <p:sp>
        <p:nvSpPr>
          <p:cNvPr id="285" name="Google Shape;285;p33"/>
          <p:cNvSpPr txBox="1"/>
          <p:nvPr>
            <p:ph idx="1" type="body"/>
          </p:nvPr>
        </p:nvSpPr>
        <p:spPr>
          <a:xfrm>
            <a:off x="404225" y="1727100"/>
            <a:ext cx="5225100" cy="1650600"/>
          </a:xfrm>
          <a:prstGeom prst="rect">
            <a:avLst/>
          </a:prstGeom>
          <a:noFill/>
          <a:ln>
            <a:noFill/>
          </a:ln>
        </p:spPr>
        <p:txBody>
          <a:bodyPr anchorCtr="0" anchor="t" bIns="91425" lIns="91425" spcFirstLastPara="1" rIns="91425" wrap="square" tIns="91425">
            <a:noAutofit/>
          </a:bodyPr>
          <a:lstStyle/>
          <a:p>
            <a:pPr indent="-336550" lvl="0" marL="457200" rtl="0" algn="l">
              <a:lnSpc>
                <a:spcPct val="100000"/>
              </a:lnSpc>
              <a:spcBef>
                <a:spcPts val="0"/>
              </a:spcBef>
              <a:spcAft>
                <a:spcPts val="0"/>
              </a:spcAft>
              <a:buClr>
                <a:schemeClr val="dk1"/>
              </a:buClr>
              <a:buSzPts val="1700"/>
              <a:buAutoNum type="alphaUcPeriod"/>
            </a:pPr>
            <a:r>
              <a:rPr b="1" i="1" lang="en-GB" sz="1700" u="sng">
                <a:solidFill>
                  <a:srgbClr val="007D98"/>
                </a:solidFill>
                <a:hlinkClick r:id="rId3">
                  <a:extLst>
                    <a:ext uri="{A12FA001-AC4F-418D-AE19-62706E023703}">
                      <ahyp:hlinkClr val="tx"/>
                    </a:ext>
                  </a:extLst>
                </a:hlinkClick>
              </a:rPr>
              <a:t>Advocacy</a:t>
            </a:r>
            <a:r>
              <a:rPr b="1" lang="en-GB" sz="1700" u="sng">
                <a:solidFill>
                  <a:srgbClr val="007D98"/>
                </a:solidFill>
                <a:hlinkClick r:id="rId4">
                  <a:extLst>
                    <a:ext uri="{A12FA001-AC4F-418D-AE19-62706E023703}">
                      <ahyp:hlinkClr val="tx"/>
                    </a:ext>
                  </a:extLst>
                </a:hlinkClick>
              </a:rPr>
              <a:t> </a:t>
            </a:r>
            <a:r>
              <a:rPr b="1" i="0" lang="en-GB" sz="1700" u="sng">
                <a:solidFill>
                  <a:srgbClr val="007D98"/>
                </a:solidFill>
                <a:hlinkClick r:id="rId5">
                  <a:extLst>
                    <a:ext uri="{A12FA001-AC4F-418D-AE19-62706E023703}">
                      <ahyp:hlinkClr val="tx"/>
                    </a:ext>
                  </a:extLst>
                </a:hlinkClick>
              </a:rPr>
              <a:t>no Nepal: Participação comunitária no planejamento governamental</a:t>
            </a:r>
            <a:endParaRPr b="1" sz="1700">
              <a:solidFill>
                <a:schemeClr val="dk1"/>
              </a:solidFill>
            </a:endParaRPr>
          </a:p>
          <a:p>
            <a:pPr indent="-336550" lvl="0" marL="457200" rtl="0" algn="l">
              <a:lnSpc>
                <a:spcPct val="100000"/>
              </a:lnSpc>
              <a:spcBef>
                <a:spcPts val="700"/>
              </a:spcBef>
              <a:spcAft>
                <a:spcPts val="0"/>
              </a:spcAft>
              <a:buClr>
                <a:schemeClr val="dk1"/>
              </a:buClr>
              <a:buSzPts val="1700"/>
              <a:buAutoNum type="alphaUcPeriod"/>
            </a:pPr>
            <a:r>
              <a:rPr b="1" i="0" lang="en-GB" sz="1700" u="sng">
                <a:solidFill>
                  <a:srgbClr val="007D98"/>
                </a:solidFill>
                <a:hlinkClick r:id="rId6">
                  <a:extLst>
                    <a:ext uri="{A12FA001-AC4F-418D-AE19-62706E023703}">
                      <ahyp:hlinkClr val="tx"/>
                    </a:ext>
                  </a:extLst>
                </a:hlinkClick>
              </a:rPr>
              <a:t>2.1.4 Participatory planning methods and tools used</a:t>
            </a:r>
            <a:endParaRPr b="1" sz="1700">
              <a:solidFill>
                <a:schemeClr val="dk1"/>
              </a:solidFill>
            </a:endParaRPr>
          </a:p>
          <a:p>
            <a:pPr indent="-336550" lvl="0" marL="457200" rtl="0" algn="l">
              <a:lnSpc>
                <a:spcPct val="100000"/>
              </a:lnSpc>
              <a:spcBef>
                <a:spcPts val="700"/>
              </a:spcBef>
              <a:spcAft>
                <a:spcPts val="700"/>
              </a:spcAft>
              <a:buClr>
                <a:schemeClr val="dk1"/>
              </a:buClr>
              <a:buSzPts val="1700"/>
              <a:buAutoNum type="alphaUcPeriod"/>
            </a:pPr>
            <a:r>
              <a:rPr b="1" i="0" lang="en-GB" sz="1700" u="sng">
                <a:solidFill>
                  <a:srgbClr val="007D98"/>
                </a:solidFill>
                <a:hlinkClick r:id="rId7">
                  <a:extLst>
                    <a:ext uri="{A12FA001-AC4F-418D-AE19-62706E023703}">
                      <ahyp:hlinkClr val="tx"/>
                    </a:ext>
                  </a:extLst>
                </a:hlinkClick>
              </a:rPr>
              <a:t>Participatory Development Planning</a:t>
            </a:r>
            <a:endParaRPr b="1" sz="2100"/>
          </a:p>
        </p:txBody>
      </p:sp>
      <p:pic>
        <p:nvPicPr>
          <p:cNvPr id="286" name="Google Shape;286;p33"/>
          <p:cNvPicPr preferRelativeResize="0"/>
          <p:nvPr/>
        </p:nvPicPr>
        <p:blipFill rotWithShape="1">
          <a:blip r:embed="rId8">
            <a:alphaModFix/>
          </a:blip>
          <a:srcRect b="0" l="0" r="0" t="0"/>
          <a:stretch/>
        </p:blipFill>
        <p:spPr>
          <a:xfrm>
            <a:off x="5915938" y="1409463"/>
            <a:ext cx="2447925" cy="24479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4"/>
          <p:cNvSpPr txBox="1"/>
          <p:nvPr>
            <p:ph type="ctrTitle"/>
          </p:nvPr>
        </p:nvSpPr>
        <p:spPr>
          <a:xfrm>
            <a:off x="357150" y="1336075"/>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i="0" lang="en-GB" sz="4500" u="none"/>
              <a:t>Ferramenta de acompanhamento de orçamentos</a:t>
            </a:r>
            <a:endParaRPr sz="4500"/>
          </a:p>
        </p:txBody>
      </p:sp>
      <p:sp>
        <p:nvSpPr>
          <p:cNvPr id="292" name="Google Shape;292;p34"/>
          <p:cNvSpPr txBox="1"/>
          <p:nvPr>
            <p:ph idx="1" type="subTitle"/>
          </p:nvPr>
        </p:nvSpPr>
        <p:spPr>
          <a:xfrm>
            <a:off x="996150" y="2296975"/>
            <a:ext cx="71517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0" i="0" lang="en-GB" u="none"/>
              <a:t>Ferramenta 2</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5"/>
          <p:cNvSpPr txBox="1"/>
          <p:nvPr>
            <p:ph type="title"/>
          </p:nvPr>
        </p:nvSpPr>
        <p:spPr>
          <a:xfrm>
            <a:off x="311700" y="-774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500" u="none"/>
              <a:t>Ferramenta 2: O que é a ferramenta de acompanhamento de orçamentos?</a:t>
            </a:r>
            <a:endParaRPr sz="2500"/>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t/>
            </a:r>
            <a:endParaRPr/>
          </a:p>
        </p:txBody>
      </p:sp>
      <p:sp>
        <p:nvSpPr>
          <p:cNvPr id="298" name="Google Shape;298;p35"/>
          <p:cNvSpPr txBox="1"/>
          <p:nvPr>
            <p:ph idx="1" type="body"/>
          </p:nvPr>
        </p:nvSpPr>
        <p:spPr>
          <a:xfrm>
            <a:off x="179300" y="1006525"/>
            <a:ext cx="54444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en-GB" sz="1550" u="none"/>
              <a:t>Esta ferramenta é usada para a monitorização pelos cidadãos, as comunidades e outras partes interessadas, de como o governo emprega o dinheiro, examinando e analisando periodicamente o orçamento. O acompanhamento do orçamento envolve:</a:t>
            </a:r>
            <a:endParaRPr sz="1550"/>
          </a:p>
          <a:p>
            <a:pPr indent="-327025" lvl="0" marL="457200" rtl="0" algn="l">
              <a:lnSpc>
                <a:spcPct val="115000"/>
              </a:lnSpc>
              <a:spcBef>
                <a:spcPts val="1600"/>
              </a:spcBef>
              <a:spcAft>
                <a:spcPts val="0"/>
              </a:spcAft>
              <a:buSzPts val="1550"/>
              <a:buChar char="●"/>
            </a:pPr>
            <a:r>
              <a:rPr b="1" i="0" lang="en-GB" sz="1550" u="none"/>
              <a:t>Examinar</a:t>
            </a:r>
            <a:r>
              <a:rPr b="0" i="0" lang="en-GB" sz="1550" u="none"/>
              <a:t> as </a:t>
            </a:r>
            <a:r>
              <a:rPr b="1" i="0" lang="en-GB" sz="1550" u="none"/>
              <a:t>atribuições de fundos</a:t>
            </a:r>
            <a:r>
              <a:rPr b="0" i="0" lang="en-GB" sz="1550" u="none"/>
              <a:t> e ver se foram ou não </a:t>
            </a:r>
            <a:r>
              <a:rPr b="1" i="0" lang="en-GB" sz="1550" u="none"/>
              <a:t>atribuídos aos sectores correctos</a:t>
            </a:r>
            <a:r>
              <a:rPr b="0" i="0" lang="en-GB" sz="1550" u="none"/>
              <a:t>.</a:t>
            </a:r>
            <a:r>
              <a:rPr b="1" i="0" lang="en-GB" sz="1550" u="none"/>
              <a:t> </a:t>
            </a:r>
            <a:endParaRPr b="1" sz="1550"/>
          </a:p>
          <a:p>
            <a:pPr indent="-327025" lvl="0" marL="457200" rtl="0" algn="l">
              <a:lnSpc>
                <a:spcPct val="115000"/>
              </a:lnSpc>
              <a:spcBef>
                <a:spcPts val="0"/>
              </a:spcBef>
              <a:spcAft>
                <a:spcPts val="0"/>
              </a:spcAft>
              <a:buSzPts val="1550"/>
              <a:buChar char="●"/>
            </a:pPr>
            <a:r>
              <a:rPr b="1" i="0" lang="en-GB" sz="1550" u="none"/>
              <a:t>Analisar o orçamento</a:t>
            </a:r>
            <a:r>
              <a:rPr b="0" i="0" lang="en-GB" sz="1550" u="none"/>
              <a:t>, vendo o que foi </a:t>
            </a:r>
            <a:r>
              <a:rPr b="1" i="0" lang="en-GB" sz="1550" u="none"/>
              <a:t>atribuído no início do ano fiscal </a:t>
            </a:r>
            <a:r>
              <a:rPr b="0" i="0" lang="en-GB" sz="1550" u="none"/>
              <a:t>e </a:t>
            </a:r>
            <a:r>
              <a:rPr lang="en-GB" sz="1550"/>
              <a:t>fazendo o seguimento dos fundos que foram </a:t>
            </a:r>
            <a:r>
              <a:rPr b="1" lang="en-GB" sz="1550"/>
              <a:t>desbloqueados e gastos</a:t>
            </a:r>
            <a:r>
              <a:rPr b="0" i="0" lang="en-GB" sz="1550" u="none"/>
              <a:t>. Responder à pergunta: «Isto conduz ao resultado de desenvolvimento pretendido?»</a:t>
            </a:r>
            <a:endParaRPr sz="1550"/>
          </a:p>
          <a:p>
            <a:pPr indent="0" lvl="0" marL="0" rtl="0" algn="l">
              <a:lnSpc>
                <a:spcPct val="115000"/>
              </a:lnSpc>
              <a:spcBef>
                <a:spcPts val="1600"/>
              </a:spcBef>
              <a:spcAft>
                <a:spcPts val="0"/>
              </a:spcAft>
              <a:buSzPts val="1400"/>
              <a:buNone/>
            </a:pPr>
            <a:r>
              <a:t/>
            </a:r>
            <a:endParaRPr sz="1550"/>
          </a:p>
          <a:p>
            <a:pPr indent="0" lvl="0" marL="0" rtl="0" algn="l">
              <a:lnSpc>
                <a:spcPct val="115000"/>
              </a:lnSpc>
              <a:spcBef>
                <a:spcPts val="1600"/>
              </a:spcBef>
              <a:spcAft>
                <a:spcPts val="1600"/>
              </a:spcAft>
              <a:buSzPts val="1400"/>
              <a:buNone/>
            </a:pPr>
            <a:r>
              <a:t/>
            </a:r>
            <a:endParaRPr sz="1550"/>
          </a:p>
        </p:txBody>
      </p:sp>
      <p:pic>
        <p:nvPicPr>
          <p:cNvPr descr="A ilustração mostra um homem e uma mulher sentados no chão e a pegar numa nota de dólar grande" id="299" name="Google Shape;299;p35"/>
          <p:cNvPicPr preferRelativeResize="0"/>
          <p:nvPr/>
        </p:nvPicPr>
        <p:blipFill rotWithShape="1">
          <a:blip r:embed="rId3">
            <a:alphaModFix/>
          </a:blip>
          <a:srcRect b="0" l="0" r="0" t="0"/>
          <a:stretch/>
        </p:blipFill>
        <p:spPr>
          <a:xfrm>
            <a:off x="5382375" y="1882750"/>
            <a:ext cx="3400425" cy="18097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6"/>
          <p:cNvSpPr txBox="1"/>
          <p:nvPr>
            <p:ph idx="1" type="body"/>
          </p:nvPr>
        </p:nvSpPr>
        <p:spPr>
          <a:xfrm>
            <a:off x="4401875" y="748400"/>
            <a:ext cx="4168200" cy="395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en-GB" sz="1800" u="none"/>
              <a:t>Monitorizar a </a:t>
            </a:r>
            <a:r>
              <a:rPr b="1" i="0" lang="en-GB" sz="1800" u="none"/>
              <a:t>atribuição do dinheiro</a:t>
            </a:r>
            <a:r>
              <a:rPr b="0" i="0" lang="en-GB" sz="1800" u="none"/>
              <a:t> para assegurar que </a:t>
            </a:r>
            <a:r>
              <a:rPr b="1" i="0" lang="en-GB" sz="1800" u="none"/>
              <a:t>os fundos são correctamente distribuídos</a:t>
            </a:r>
            <a:r>
              <a:rPr b="0" i="0" lang="en-GB" sz="1800" u="none"/>
              <a:t>, são </a:t>
            </a:r>
            <a:r>
              <a:rPr b="1" i="0" lang="en-GB" sz="1800" u="none"/>
              <a:t>libertados a tempo</a:t>
            </a:r>
            <a:r>
              <a:rPr b="0" i="0" lang="en-GB" sz="1800" u="none"/>
              <a:t> e estão a ser </a:t>
            </a:r>
            <a:r>
              <a:rPr b="1" i="0" lang="en-GB" sz="1800" u="none"/>
              <a:t>empregues em conformidade com o plano</a:t>
            </a:r>
            <a:r>
              <a:rPr b="0" i="0" lang="en-GB" sz="1800" u="none"/>
              <a:t> (o orçamento).</a:t>
            </a:r>
            <a:endParaRPr sz="1800"/>
          </a:p>
          <a:p>
            <a:pPr indent="0" lvl="0" marL="0" rtl="0" algn="l">
              <a:lnSpc>
                <a:spcPct val="115000"/>
              </a:lnSpc>
              <a:spcBef>
                <a:spcPts val="1600"/>
              </a:spcBef>
              <a:spcAft>
                <a:spcPts val="0"/>
              </a:spcAft>
              <a:buSzPts val="1400"/>
              <a:buNone/>
            </a:pPr>
            <a:r>
              <a:rPr b="0" i="0" lang="en-GB" sz="1800" u="none"/>
              <a:t>Esta ferramenta pode ser usada a todos os níveis de governo em que é elaborado um orçamento ou são efectuadas despesas.</a:t>
            </a:r>
            <a:endParaRPr sz="1800"/>
          </a:p>
          <a:p>
            <a:pPr indent="0" lvl="0" marL="0" rtl="0" algn="l">
              <a:lnSpc>
                <a:spcPct val="115000"/>
              </a:lnSpc>
              <a:spcBef>
                <a:spcPts val="1600"/>
              </a:spcBef>
              <a:spcAft>
                <a:spcPts val="0"/>
              </a:spcAft>
              <a:buSzPts val="1400"/>
              <a:buNone/>
            </a:pPr>
            <a:r>
              <a:t/>
            </a:r>
            <a:endParaRPr sz="1800"/>
          </a:p>
          <a:p>
            <a:pPr indent="0" lvl="0" marL="0" rtl="0" algn="l">
              <a:lnSpc>
                <a:spcPct val="115000"/>
              </a:lnSpc>
              <a:spcBef>
                <a:spcPts val="1600"/>
              </a:spcBef>
              <a:spcAft>
                <a:spcPts val="0"/>
              </a:spcAft>
              <a:buSzPts val="1400"/>
              <a:buNone/>
            </a:pPr>
            <a:r>
              <a:t/>
            </a:r>
            <a:endParaRPr sz="1800"/>
          </a:p>
          <a:p>
            <a:pPr indent="0" lvl="0" marL="0" rtl="0" algn="l">
              <a:lnSpc>
                <a:spcPct val="115000"/>
              </a:lnSpc>
              <a:spcBef>
                <a:spcPts val="1600"/>
              </a:spcBef>
              <a:spcAft>
                <a:spcPts val="0"/>
              </a:spcAft>
              <a:buSzPts val="1400"/>
              <a:buNone/>
            </a:pPr>
            <a:r>
              <a:t/>
            </a:r>
            <a:endParaRPr sz="1800"/>
          </a:p>
          <a:p>
            <a:pPr indent="0" lvl="0" marL="0" rtl="0" algn="l">
              <a:lnSpc>
                <a:spcPct val="115000"/>
              </a:lnSpc>
              <a:spcBef>
                <a:spcPts val="1600"/>
              </a:spcBef>
              <a:spcAft>
                <a:spcPts val="0"/>
              </a:spcAft>
              <a:buSzPts val="1400"/>
              <a:buNone/>
            </a:pPr>
            <a:r>
              <a:t/>
            </a:r>
            <a:endParaRPr sz="1800"/>
          </a:p>
          <a:p>
            <a:pPr indent="0" lvl="0" marL="0" rtl="0" algn="l">
              <a:lnSpc>
                <a:spcPct val="115000"/>
              </a:lnSpc>
              <a:spcBef>
                <a:spcPts val="1600"/>
              </a:spcBef>
              <a:spcAft>
                <a:spcPts val="1600"/>
              </a:spcAft>
              <a:buSzPts val="1400"/>
              <a:buNone/>
            </a:pPr>
            <a:r>
              <a:t/>
            </a:r>
            <a:endParaRPr sz="1800"/>
          </a:p>
        </p:txBody>
      </p:sp>
      <p:sp>
        <p:nvSpPr>
          <p:cNvPr id="305" name="Google Shape;305;p36"/>
          <p:cNvSpPr txBox="1"/>
          <p:nvPr>
            <p:ph type="title"/>
          </p:nvPr>
        </p:nvSpPr>
        <p:spPr>
          <a:xfrm>
            <a:off x="439475" y="1839256"/>
            <a:ext cx="2966100" cy="885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GB" u="none"/>
              <a:t>Ferramenta 2: Finalidade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7"/>
          <p:cNvSpPr txBox="1"/>
          <p:nvPr>
            <p:ph idx="1" type="body"/>
          </p:nvPr>
        </p:nvSpPr>
        <p:spPr>
          <a:xfrm>
            <a:off x="4452675" y="1325075"/>
            <a:ext cx="4397400" cy="2074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400"/>
              <a:buNone/>
            </a:pPr>
            <a:r>
              <a:rPr b="1" i="0" lang="en-GB" sz="1800" u="none"/>
              <a:t>Exercício em grupos / Discussão em pares</a:t>
            </a:r>
            <a:endParaRPr b="1" sz="1800"/>
          </a:p>
          <a:p>
            <a:pPr indent="0" lvl="0" marL="0" rtl="0" algn="ctr">
              <a:lnSpc>
                <a:spcPct val="115000"/>
              </a:lnSpc>
              <a:spcBef>
                <a:spcPts val="1600"/>
              </a:spcBef>
              <a:spcAft>
                <a:spcPts val="1600"/>
              </a:spcAft>
              <a:buSzPts val="1400"/>
              <a:buNone/>
            </a:pPr>
            <a:r>
              <a:rPr b="0" i="0" lang="en-GB" sz="1800" u="none"/>
              <a:t>Quais são as vantagens de utilizar a ferramenta de acompanhamento de orçamentos?</a:t>
            </a:r>
            <a:endParaRPr i="1" sz="1800"/>
          </a:p>
        </p:txBody>
      </p:sp>
      <p:sp>
        <p:nvSpPr>
          <p:cNvPr id="311" name="Google Shape;311;p37"/>
          <p:cNvSpPr txBox="1"/>
          <p:nvPr>
            <p:ph type="title"/>
          </p:nvPr>
        </p:nvSpPr>
        <p:spPr>
          <a:xfrm>
            <a:off x="470350" y="1957931"/>
            <a:ext cx="29661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GB" u="none"/>
              <a:t>Ferramenta 2: Pontos fortes</a:t>
            </a:r>
            <a:endParaRPr/>
          </a:p>
        </p:txBody>
      </p:sp>
      <p:pic>
        <p:nvPicPr>
          <p:cNvPr id="312" name="Google Shape;312;p37"/>
          <p:cNvPicPr preferRelativeResize="0"/>
          <p:nvPr/>
        </p:nvPicPr>
        <p:blipFill rotWithShape="1">
          <a:blip r:embed="rId3">
            <a:alphaModFix/>
          </a:blip>
          <a:srcRect b="0" l="0" r="0" t="0"/>
          <a:stretch/>
        </p:blipFill>
        <p:spPr>
          <a:xfrm>
            <a:off x="6213887" y="3103125"/>
            <a:ext cx="875025" cy="8750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8"/>
          <p:cNvSpPr txBox="1"/>
          <p:nvPr>
            <p:ph idx="1" type="body"/>
          </p:nvPr>
        </p:nvSpPr>
        <p:spPr>
          <a:xfrm>
            <a:off x="4298400" y="222425"/>
            <a:ext cx="4728000" cy="42021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SzPts val="1700"/>
              <a:buChar char="●"/>
            </a:pPr>
            <a:r>
              <a:rPr b="1" i="0" lang="en-GB" sz="1700" u="none"/>
              <a:t>A ferramenta apoia a implementação eficiente dos orçamentos elaborados</a:t>
            </a:r>
            <a:r>
              <a:rPr b="0" i="0" lang="en-GB" sz="1700" u="none"/>
              <a:t>: o orçamento reflecte «as escolhas que o governo faz para pôr em prática a sua agenda socioeconómica. Por isso, o grau de eficiência com que o orçamento é implementado é uma indicação de até que ponto a política se traduz em resultados.»</a:t>
            </a:r>
            <a:endParaRPr sz="1700"/>
          </a:p>
          <a:p>
            <a:pPr indent="-336550" lvl="0" marL="457200" rtl="0" algn="l">
              <a:lnSpc>
                <a:spcPct val="115000"/>
              </a:lnSpc>
              <a:spcBef>
                <a:spcPts val="0"/>
              </a:spcBef>
              <a:spcAft>
                <a:spcPts val="0"/>
              </a:spcAft>
              <a:buSzPts val="1700"/>
              <a:buChar char="●"/>
            </a:pPr>
            <a:r>
              <a:rPr b="1" i="0" lang="en-GB" sz="1700" u="none"/>
              <a:t>Pode levar a uma melhor prestação de serviços,</a:t>
            </a:r>
            <a:r>
              <a:rPr b="0" i="0" lang="en-GB" sz="1700" u="none"/>
              <a:t> visto que os orçamentos são usados conforme necessário, em vez de serem sujeitos a atrasos ou redireccionados.</a:t>
            </a:r>
            <a:endParaRPr sz="1700"/>
          </a:p>
          <a:p>
            <a:pPr indent="-336550" lvl="0" marL="457200" rtl="0" algn="l">
              <a:lnSpc>
                <a:spcPct val="115000"/>
              </a:lnSpc>
              <a:spcBef>
                <a:spcPts val="0"/>
              </a:spcBef>
              <a:spcAft>
                <a:spcPts val="0"/>
              </a:spcAft>
              <a:buSzPts val="1700"/>
              <a:buChar char="●"/>
            </a:pPr>
            <a:r>
              <a:rPr b="1" i="0" lang="en-GB" sz="1700" u="none"/>
              <a:t>Tem potencial para reduzir e expôr a corrupção, o crime e a aplicação indevida dos recursos,</a:t>
            </a:r>
            <a:r>
              <a:rPr b="0" i="0" lang="en-GB" sz="1700" u="none"/>
              <a:t> porque os cidadãos vêem quando os fundos não chegam ao destino pretendido.</a:t>
            </a:r>
            <a:endParaRPr sz="1700"/>
          </a:p>
          <a:p>
            <a:pPr indent="0" lvl="0" marL="457200" rtl="0" algn="l">
              <a:lnSpc>
                <a:spcPct val="115000"/>
              </a:lnSpc>
              <a:spcBef>
                <a:spcPts val="1600"/>
              </a:spcBef>
              <a:spcAft>
                <a:spcPts val="0"/>
              </a:spcAft>
              <a:buSzPts val="1400"/>
              <a:buNone/>
            </a:pPr>
            <a:r>
              <a:t/>
            </a:r>
            <a:endParaRPr b="1" sz="1700"/>
          </a:p>
          <a:p>
            <a:pPr indent="0" lvl="0" marL="457200" rtl="0" algn="l">
              <a:lnSpc>
                <a:spcPct val="115000"/>
              </a:lnSpc>
              <a:spcBef>
                <a:spcPts val="1600"/>
              </a:spcBef>
              <a:spcAft>
                <a:spcPts val="0"/>
              </a:spcAft>
              <a:buSzPts val="1400"/>
              <a:buNone/>
            </a:pPr>
            <a:r>
              <a:t/>
            </a:r>
            <a:endParaRPr b="1" sz="1700"/>
          </a:p>
          <a:p>
            <a:pPr indent="0" lvl="0" marL="0" rtl="0" algn="l">
              <a:lnSpc>
                <a:spcPct val="115000"/>
              </a:lnSpc>
              <a:spcBef>
                <a:spcPts val="1600"/>
              </a:spcBef>
              <a:spcAft>
                <a:spcPts val="1600"/>
              </a:spcAft>
              <a:buSzPts val="1400"/>
              <a:buNone/>
            </a:pPr>
            <a:r>
              <a:t/>
            </a:r>
            <a:endParaRPr sz="1700"/>
          </a:p>
        </p:txBody>
      </p:sp>
      <p:sp>
        <p:nvSpPr>
          <p:cNvPr id="318" name="Google Shape;318;p38"/>
          <p:cNvSpPr txBox="1"/>
          <p:nvPr>
            <p:ph type="title"/>
          </p:nvPr>
        </p:nvSpPr>
        <p:spPr>
          <a:xfrm>
            <a:off x="470350" y="1957931"/>
            <a:ext cx="29661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GB" u="none"/>
              <a:t>Ferramenta 2: Pontos fortes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9"/>
          <p:cNvSpPr txBox="1"/>
          <p:nvPr>
            <p:ph idx="1" type="body"/>
          </p:nvPr>
        </p:nvSpPr>
        <p:spPr>
          <a:xfrm>
            <a:off x="4429900" y="210475"/>
            <a:ext cx="4397400" cy="37053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Char char="●"/>
            </a:pPr>
            <a:r>
              <a:rPr b="1" i="0" lang="en-GB" sz="1600" u="none"/>
              <a:t>As pessoas mais afectadas pelas decisões podem não ter a oportunidade de participar no processo</a:t>
            </a:r>
            <a:r>
              <a:rPr b="0" i="0" lang="en-GB" sz="1600" u="none"/>
              <a:t>: as escolhas de onde os recursos serão aplicados podem ser influenciadas por opiniões ou necessidades pessoais. Poderá também haver intervenção de motivos políticos. As pessoas com mais probabilidade de serem afectadas poderão não ter poder político ou económico, o que as deixa incapazes de participar no processo de elaboração do orçamento.</a:t>
            </a:r>
            <a:endParaRPr sz="1600"/>
          </a:p>
          <a:p>
            <a:pPr indent="-330200" lvl="0" marL="457200" rtl="0" algn="l">
              <a:lnSpc>
                <a:spcPct val="115000"/>
              </a:lnSpc>
              <a:spcBef>
                <a:spcPts val="0"/>
              </a:spcBef>
              <a:spcAft>
                <a:spcPts val="0"/>
              </a:spcAft>
              <a:buSzPts val="1600"/>
              <a:buChar char="●"/>
            </a:pPr>
            <a:r>
              <a:rPr b="1" i="0" lang="en-GB" sz="1600" u="none"/>
              <a:t>Não há garantia de que os recursos previstos no orçamento sejam obtidos e estejam disponíveis para financiar os diversos programas.</a:t>
            </a:r>
            <a:endParaRPr b="1" sz="1600"/>
          </a:p>
          <a:p>
            <a:pPr indent="-330200" lvl="0" marL="457200" rtl="0" algn="l">
              <a:lnSpc>
                <a:spcPct val="115000"/>
              </a:lnSpc>
              <a:spcBef>
                <a:spcPts val="0"/>
              </a:spcBef>
              <a:spcAft>
                <a:spcPts val="0"/>
              </a:spcAft>
              <a:buSzPts val="1600"/>
              <a:buChar char="●"/>
            </a:pPr>
            <a:r>
              <a:rPr b="1" i="0" lang="en-GB" sz="1600" u="none"/>
              <a:t>A ferramenta é mais difícil de usar num sistema de governo centralizado.</a:t>
            </a:r>
            <a:endParaRPr b="1" sz="1600"/>
          </a:p>
          <a:p>
            <a:pPr indent="0" lvl="0" marL="457200" rtl="0" algn="l">
              <a:lnSpc>
                <a:spcPct val="115000"/>
              </a:lnSpc>
              <a:spcBef>
                <a:spcPts val="1600"/>
              </a:spcBef>
              <a:spcAft>
                <a:spcPts val="0"/>
              </a:spcAft>
              <a:buSzPts val="1400"/>
              <a:buNone/>
            </a:pPr>
            <a:r>
              <a:t/>
            </a:r>
            <a:endParaRPr b="1"/>
          </a:p>
          <a:p>
            <a:pPr indent="0" lvl="0" marL="0" rtl="0" algn="l">
              <a:lnSpc>
                <a:spcPct val="115000"/>
              </a:lnSpc>
              <a:spcBef>
                <a:spcPts val="1600"/>
              </a:spcBef>
              <a:spcAft>
                <a:spcPts val="0"/>
              </a:spcAft>
              <a:buSzPts val="1400"/>
              <a:buNone/>
            </a:pPr>
            <a:r>
              <a:t/>
            </a:r>
            <a:endParaRPr sz="1200"/>
          </a:p>
          <a:p>
            <a:pPr indent="0" lvl="0" marL="0" rtl="0" algn="l">
              <a:lnSpc>
                <a:spcPct val="115000"/>
              </a:lnSpc>
              <a:spcBef>
                <a:spcPts val="1600"/>
              </a:spcBef>
              <a:spcAft>
                <a:spcPts val="1600"/>
              </a:spcAft>
              <a:buSzPts val="1400"/>
              <a:buNone/>
            </a:pPr>
            <a:r>
              <a:t/>
            </a:r>
            <a:endParaRPr sz="1200"/>
          </a:p>
        </p:txBody>
      </p:sp>
      <p:sp>
        <p:nvSpPr>
          <p:cNvPr id="324" name="Google Shape;324;p39"/>
          <p:cNvSpPr txBox="1"/>
          <p:nvPr>
            <p:ph type="title"/>
          </p:nvPr>
        </p:nvSpPr>
        <p:spPr>
          <a:xfrm>
            <a:off x="470350" y="1957931"/>
            <a:ext cx="29661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GB" u="none"/>
              <a:t>Ferramenta 2: Limitações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4"/>
          <p:cNvSpPr txBox="1"/>
          <p:nvPr>
            <p:ph idx="1" type="body"/>
          </p:nvPr>
        </p:nvSpPr>
        <p:spPr>
          <a:xfrm>
            <a:off x="157475" y="1172225"/>
            <a:ext cx="8654100" cy="30213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GB" sz="1800"/>
              <a:t>É um caminho que tem como objectivo último a </a:t>
            </a:r>
            <a:r>
              <a:rPr b="1" lang="en-GB" sz="1800"/>
              <a:t>restauração de relacionamentos quebrados</a:t>
            </a:r>
            <a:r>
              <a:rPr b="0" i="0" lang="en-GB" sz="1800" u="none"/>
              <a:t>. </a:t>
            </a:r>
            <a:endParaRPr sz="1800"/>
          </a:p>
          <a:p>
            <a:pPr indent="-342900" lvl="0" marL="457200" rtl="0" algn="l">
              <a:lnSpc>
                <a:spcPct val="100000"/>
              </a:lnSpc>
              <a:spcBef>
                <a:spcPts val="1000"/>
              </a:spcBef>
              <a:spcAft>
                <a:spcPts val="0"/>
              </a:spcAft>
              <a:buSzPts val="1800"/>
              <a:buChar char="●"/>
            </a:pPr>
            <a:r>
              <a:rPr lang="en-GB" sz="1800"/>
              <a:t>A igreja procura alcançar mudanças em todas as áreas da vida e responde de modo abrangente às necessidades da sua comunidade local</a:t>
            </a:r>
            <a:r>
              <a:rPr b="0" i="0" lang="en-GB" sz="1800" u="none"/>
              <a:t>.</a:t>
            </a:r>
            <a:endParaRPr sz="1800"/>
          </a:p>
          <a:p>
            <a:pPr indent="-342900" lvl="0" marL="457200" rtl="0" algn="l">
              <a:lnSpc>
                <a:spcPct val="100000"/>
              </a:lnSpc>
              <a:spcBef>
                <a:spcPts val="1000"/>
              </a:spcBef>
              <a:spcAft>
                <a:spcPts val="0"/>
              </a:spcAft>
              <a:buSzPts val="1800"/>
              <a:buChar char="●"/>
            </a:pPr>
            <a:r>
              <a:rPr lang="en-GB" sz="1800"/>
              <a:t>A </a:t>
            </a:r>
            <a:r>
              <a:rPr b="1" lang="en-GB" sz="1800"/>
              <a:t>erradicação da pobreza </a:t>
            </a:r>
            <a:r>
              <a:rPr lang="en-GB" sz="1800"/>
              <a:t>na comunidade é abordada </a:t>
            </a:r>
            <a:r>
              <a:rPr b="1" lang="en-GB" sz="1800"/>
              <a:t>de maneira integral e a partir de dentro</a:t>
            </a:r>
            <a:r>
              <a:rPr lang="en-GB" sz="1800"/>
              <a:t>, à medida que as pessoas se dão conta do seu potencial e reconhecem os recursos que Deus lhes deu.</a:t>
            </a:r>
            <a:r>
              <a:rPr b="0" i="0" lang="en-GB" sz="1800" u="none"/>
              <a:t> </a:t>
            </a:r>
            <a:endParaRPr sz="1800"/>
          </a:p>
          <a:p>
            <a:pPr indent="-342900" lvl="0" marL="457200" rtl="0" algn="l">
              <a:lnSpc>
                <a:spcPct val="100000"/>
              </a:lnSpc>
              <a:spcBef>
                <a:spcPts val="1000"/>
              </a:spcBef>
              <a:spcAft>
                <a:spcPts val="0"/>
              </a:spcAft>
              <a:buSzPts val="1800"/>
              <a:buChar char="●"/>
            </a:pPr>
            <a:r>
              <a:rPr lang="en-GB" sz="1800"/>
              <a:t>A meta a que este caminho leva é aquilo a que chamamos a Transformação de Igrejas e Comunidades (TIC)</a:t>
            </a:r>
            <a:r>
              <a:rPr b="0" i="0" lang="en-GB" sz="1800" u="none"/>
              <a:t>.</a:t>
            </a:r>
            <a:endParaRPr sz="1800"/>
          </a:p>
          <a:p>
            <a:pPr indent="0" lvl="0" marL="0" rtl="0" algn="l">
              <a:lnSpc>
                <a:spcPct val="100000"/>
              </a:lnSpc>
              <a:spcBef>
                <a:spcPts val="1000"/>
              </a:spcBef>
              <a:spcAft>
                <a:spcPts val="0"/>
              </a:spcAft>
              <a:buSzPts val="1400"/>
              <a:buNone/>
            </a:pPr>
            <a:r>
              <a:t/>
            </a:r>
            <a:endParaRPr sz="1800"/>
          </a:p>
          <a:p>
            <a:pPr indent="0" lvl="0" marL="0" rtl="0" algn="l">
              <a:lnSpc>
                <a:spcPct val="100000"/>
              </a:lnSpc>
              <a:spcBef>
                <a:spcPts val="1000"/>
              </a:spcBef>
              <a:spcAft>
                <a:spcPts val="0"/>
              </a:spcAft>
              <a:buSzPts val="1400"/>
              <a:buNone/>
            </a:pPr>
            <a:r>
              <a:t/>
            </a:r>
            <a:endParaRPr sz="1800"/>
          </a:p>
          <a:p>
            <a:pPr indent="0" lvl="0" marL="0" rtl="0" algn="ctr">
              <a:lnSpc>
                <a:spcPct val="100000"/>
              </a:lnSpc>
              <a:spcBef>
                <a:spcPts val="0"/>
              </a:spcBef>
              <a:spcAft>
                <a:spcPts val="0"/>
              </a:spcAft>
              <a:buClr>
                <a:schemeClr val="dk1"/>
              </a:buClr>
              <a:buSzPts val="1100"/>
              <a:buFont typeface="Arial"/>
              <a:buNone/>
            </a:pPr>
            <a:r>
              <a:t/>
            </a:r>
            <a:endParaRPr sz="1800"/>
          </a:p>
          <a:p>
            <a:pPr indent="0" lvl="0" marL="0" rtl="0" algn="l">
              <a:lnSpc>
                <a:spcPct val="100000"/>
              </a:lnSpc>
              <a:spcBef>
                <a:spcPts val="0"/>
              </a:spcBef>
              <a:spcAft>
                <a:spcPts val="0"/>
              </a:spcAft>
              <a:buClr>
                <a:schemeClr val="dk1"/>
              </a:buClr>
              <a:buSzPts val="1100"/>
              <a:buFont typeface="Arial"/>
              <a:buNone/>
            </a:pPr>
            <a:r>
              <a:t/>
            </a:r>
            <a:endParaRPr sz="1800"/>
          </a:p>
          <a:p>
            <a:pPr indent="0" lvl="0" marL="0" rtl="0" algn="l">
              <a:lnSpc>
                <a:spcPct val="115000"/>
              </a:lnSpc>
              <a:spcBef>
                <a:spcPts val="0"/>
              </a:spcBef>
              <a:spcAft>
                <a:spcPts val="1600"/>
              </a:spcAft>
              <a:buSzPts val="1400"/>
              <a:buNone/>
            </a:pPr>
            <a:r>
              <a:t/>
            </a:r>
            <a:endParaRPr sz="1800"/>
          </a:p>
        </p:txBody>
      </p:sp>
      <p:sp>
        <p:nvSpPr>
          <p:cNvPr id="82" name="Google Shape;82;p4"/>
          <p:cNvSpPr txBox="1"/>
          <p:nvPr>
            <p:ph type="title"/>
          </p:nvPr>
        </p:nvSpPr>
        <p:spPr>
          <a:xfrm>
            <a:off x="260575" y="861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600" u="none"/>
              <a:t>Transformação de </a:t>
            </a:r>
            <a:r>
              <a:rPr lang="en-GB"/>
              <a:t>I</a:t>
            </a:r>
            <a:r>
              <a:rPr b="1" i="0" lang="en-GB" sz="2600" u="none"/>
              <a:t>grejas e </a:t>
            </a:r>
            <a:r>
              <a:rPr lang="en-GB"/>
              <a:t>C</a:t>
            </a:r>
            <a:r>
              <a:rPr b="1" i="0" lang="en-GB" sz="2600" u="none"/>
              <a:t>omunidades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0"/>
          <p:cNvSpPr txBox="1"/>
          <p:nvPr>
            <p:ph type="ctrTitle"/>
          </p:nvPr>
        </p:nvSpPr>
        <p:spPr>
          <a:xfrm>
            <a:off x="357150" y="1328500"/>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i="0" lang="en-GB" sz="4500" u="none"/>
              <a:t>Usar e adaptar a ferramenta</a:t>
            </a:r>
            <a:endParaRPr sz="4500"/>
          </a:p>
        </p:txBody>
      </p:sp>
      <p:sp>
        <p:nvSpPr>
          <p:cNvPr id="330" name="Google Shape;330;p40"/>
          <p:cNvSpPr txBox="1"/>
          <p:nvPr>
            <p:ph idx="1" type="subTitle"/>
          </p:nvPr>
        </p:nvSpPr>
        <p:spPr>
          <a:xfrm>
            <a:off x="996150" y="2289400"/>
            <a:ext cx="71517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0" i="0" lang="en-GB" u="none"/>
              <a:t>Ferramenta 2</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1"/>
          <p:cNvSpPr txBox="1"/>
          <p:nvPr>
            <p:ph type="title"/>
          </p:nvPr>
        </p:nvSpPr>
        <p:spPr>
          <a:xfrm>
            <a:off x="311700" y="0"/>
            <a:ext cx="8780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500" u="none"/>
              <a:t>Ferramenta 2: A elaboração de orçamentos no seu processo TIC </a:t>
            </a:r>
            <a:endParaRPr sz="2500"/>
          </a:p>
          <a:p>
            <a:pPr indent="0" lvl="0" marL="0" rtl="0" algn="l">
              <a:lnSpc>
                <a:spcPct val="100000"/>
              </a:lnSpc>
              <a:spcBef>
                <a:spcPts val="0"/>
              </a:spcBef>
              <a:spcAft>
                <a:spcPts val="0"/>
              </a:spcAft>
              <a:buSzPts val="2600"/>
              <a:buNone/>
            </a:pPr>
            <a:r>
              <a:rPr b="0" i="0" lang="en-GB" u="none"/>
              <a:t> </a:t>
            </a:r>
            <a:endParaRPr/>
          </a:p>
        </p:txBody>
      </p:sp>
      <p:graphicFrame>
        <p:nvGraphicFramePr>
          <p:cNvPr id="336" name="Google Shape;336;p41"/>
          <p:cNvGraphicFramePr/>
          <p:nvPr/>
        </p:nvGraphicFramePr>
        <p:xfrm>
          <a:off x="168375" y="966050"/>
          <a:ext cx="3000000" cy="3000000"/>
        </p:xfrm>
        <a:graphic>
          <a:graphicData uri="http://schemas.openxmlformats.org/drawingml/2006/table">
            <a:tbl>
              <a:tblPr>
                <a:noFill/>
                <a:tableStyleId>{9CD51B39-72E2-483C-9CB6-AF7C1062CC6F}</a:tableStyleId>
              </a:tblPr>
              <a:tblGrid>
                <a:gridCol w="1771700"/>
                <a:gridCol w="1915275"/>
                <a:gridCol w="2919375"/>
                <a:gridCol w="2093100"/>
              </a:tblGrid>
              <a:tr h="671175">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Abordagem TIC</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PMIC</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Umoja/Parivartan/Unidos</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Sangsangai</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r>
              <a:tr h="1020200">
                <a:tc>
                  <a:txBody>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Quando pode ser introduzida a ferramenta de acompanhamento de orçamento?</a:t>
                      </a:r>
                      <a:endParaRPr sz="18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pic>
        <p:nvPicPr>
          <p:cNvPr id="337" name="Google Shape;337;p41"/>
          <p:cNvPicPr preferRelativeResize="0"/>
          <p:nvPr/>
        </p:nvPicPr>
        <p:blipFill rotWithShape="1">
          <a:blip r:embed="rId3">
            <a:alphaModFix/>
          </a:blip>
          <a:srcRect b="0" l="0" r="0" t="0"/>
          <a:stretch/>
        </p:blipFill>
        <p:spPr>
          <a:xfrm>
            <a:off x="4134487" y="4268450"/>
            <a:ext cx="875025" cy="8750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2"/>
          <p:cNvSpPr txBox="1"/>
          <p:nvPr>
            <p:ph type="title"/>
          </p:nvPr>
        </p:nvSpPr>
        <p:spPr>
          <a:xfrm>
            <a:off x="311700" y="111650"/>
            <a:ext cx="8780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Ferramenta 2: A elaboração de orçamentos no seu processo TIC (sumário)</a:t>
            </a:r>
            <a:endParaRPr/>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rPr b="0" i="0" lang="en-GB" u="none"/>
              <a:t> </a:t>
            </a:r>
            <a:endParaRPr/>
          </a:p>
        </p:txBody>
      </p:sp>
      <p:sp>
        <p:nvSpPr>
          <p:cNvPr id="343" name="Google Shape;343;p42"/>
          <p:cNvSpPr txBox="1"/>
          <p:nvPr/>
        </p:nvSpPr>
        <p:spPr>
          <a:xfrm>
            <a:off x="365700" y="992850"/>
            <a:ext cx="8726100" cy="1131600"/>
          </a:xfrm>
          <a:prstGeom prst="rect">
            <a:avLst/>
          </a:prstGeom>
          <a:noFill/>
          <a:ln>
            <a:noFill/>
          </a:ln>
        </p:spPr>
        <p:txBody>
          <a:bodyPr anchorCtr="0" anchor="t" bIns="91425" lIns="91425" spcFirstLastPara="1" rIns="91425" wrap="square" tIns="91425">
            <a:noAutofit/>
          </a:bodyPr>
          <a:lstStyle/>
          <a:p>
            <a:pPr indent="-336550" lvl="0" marL="457200" marR="0" rtl="0" algn="l">
              <a:lnSpc>
                <a:spcPct val="100000"/>
              </a:lnSpc>
              <a:spcBef>
                <a:spcPts val="0"/>
              </a:spcBef>
              <a:spcAft>
                <a:spcPts val="0"/>
              </a:spcAft>
              <a:buClr>
                <a:srgbClr val="434343"/>
              </a:buClr>
              <a:buSzPts val="1700"/>
              <a:buFont typeface="Calibri"/>
              <a:buChar char="●"/>
            </a:pPr>
            <a:r>
              <a:rPr b="0" i="0" lang="en-GB" sz="1700" u="none" cap="none" strike="noStrike">
                <a:solidFill>
                  <a:srgbClr val="434343"/>
                </a:solidFill>
                <a:latin typeface="Calibri"/>
                <a:ea typeface="Calibri"/>
                <a:cs typeface="Calibri"/>
                <a:sym typeface="Calibri"/>
              </a:rPr>
              <a:t>Esta ferramenta é ideal para utilização na fase em que já foi feito o mapeamento de recursos</a:t>
            </a:r>
            <a:endParaRPr b="0" i="0" sz="1700" u="none" cap="none" strike="noStrike">
              <a:solidFill>
                <a:srgbClr val="434343"/>
              </a:solidFill>
              <a:latin typeface="Calibri"/>
              <a:ea typeface="Calibri"/>
              <a:cs typeface="Calibri"/>
              <a:sym typeface="Calibri"/>
            </a:endParaRPr>
          </a:p>
          <a:p>
            <a:pPr indent="-336550" lvl="0" marL="457200" marR="0" rtl="0" algn="l">
              <a:lnSpc>
                <a:spcPct val="100000"/>
              </a:lnSpc>
              <a:spcBef>
                <a:spcPts val="0"/>
              </a:spcBef>
              <a:spcAft>
                <a:spcPts val="0"/>
              </a:spcAft>
              <a:buClr>
                <a:srgbClr val="434343"/>
              </a:buClr>
              <a:buSzPts val="1700"/>
              <a:buFont typeface="Calibri"/>
              <a:buChar char="●"/>
            </a:pPr>
            <a:r>
              <a:rPr b="0" i="0" lang="en-GB" sz="1700" u="none" cap="none" strike="noStrike">
                <a:solidFill>
                  <a:srgbClr val="434343"/>
                </a:solidFill>
                <a:latin typeface="Calibri"/>
                <a:ea typeface="Calibri"/>
                <a:cs typeface="Calibri"/>
                <a:sym typeface="Calibri"/>
              </a:rPr>
              <a:t>Quando a comunidade tem bem claros quais os problemas para os quais será útil fazer o acompanhamento do orçamento. </a:t>
            </a:r>
            <a:endParaRPr b="0" i="0" sz="17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p:txBody>
      </p:sp>
      <p:graphicFrame>
        <p:nvGraphicFramePr>
          <p:cNvPr id="344" name="Google Shape;344;p42"/>
          <p:cNvGraphicFramePr/>
          <p:nvPr/>
        </p:nvGraphicFramePr>
        <p:xfrm>
          <a:off x="365700" y="1938650"/>
          <a:ext cx="3000000" cy="3000000"/>
        </p:xfrm>
        <a:graphic>
          <a:graphicData uri="http://schemas.openxmlformats.org/drawingml/2006/table">
            <a:tbl>
              <a:tblPr>
                <a:noFill/>
                <a:tableStyleId>{2AC9AD8D-5662-4846-B513-B60F9D49BA07}</a:tableStyleId>
              </a:tblPr>
              <a:tblGrid>
                <a:gridCol w="2800850"/>
                <a:gridCol w="1615450"/>
                <a:gridCol w="2546750"/>
                <a:gridCol w="1456425"/>
              </a:tblGrid>
              <a:tr h="12700">
                <a:tc>
                  <a:txBody>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333333"/>
                          </a:solidFill>
                          <a:latin typeface="Calibri"/>
                          <a:ea typeface="Calibri"/>
                          <a:cs typeface="Calibri"/>
                          <a:sym typeface="Calibri"/>
                        </a:rPr>
                        <a:t>Abordagem TIC</a:t>
                      </a:r>
                      <a:endParaRPr b="1" sz="17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333333"/>
                          </a:solidFill>
                          <a:latin typeface="Calibri"/>
                          <a:ea typeface="Calibri"/>
                          <a:cs typeface="Calibri"/>
                          <a:sym typeface="Calibri"/>
                        </a:rPr>
                        <a:t>PMIC</a:t>
                      </a:r>
                      <a:endParaRPr b="1" sz="17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333333"/>
                          </a:solidFill>
                          <a:latin typeface="Calibri"/>
                          <a:ea typeface="Calibri"/>
                          <a:cs typeface="Calibri"/>
                          <a:sym typeface="Calibri"/>
                        </a:rPr>
                        <a:t>Umoja/Parivartan/Unidos</a:t>
                      </a:r>
                      <a:endParaRPr b="1" sz="17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333333"/>
                          </a:solidFill>
                          <a:latin typeface="Calibri"/>
                          <a:ea typeface="Calibri"/>
                          <a:cs typeface="Calibri"/>
                          <a:sym typeface="Calibri"/>
                        </a:rPr>
                        <a:t>Sangsangai</a:t>
                      </a:r>
                      <a:endParaRPr b="1" sz="1700" u="none" cap="none" strike="noStrike">
                        <a:solidFill>
                          <a:srgbClr val="333333"/>
                        </a:solidFill>
                        <a:latin typeface="Calibri"/>
                        <a:ea typeface="Calibri"/>
                        <a:cs typeface="Calibri"/>
                        <a:sym typeface="Calibri"/>
                      </a:endParaRPr>
                    </a:p>
                  </a:txBody>
                  <a:tcPr marT="63500" marB="63500" marR="63500" marL="63500">
                    <a:solidFill>
                      <a:srgbClr val="FCE97D"/>
                    </a:solidFill>
                  </a:tcPr>
                </a:tc>
              </a:tr>
              <a:tr h="12700">
                <a:tc>
                  <a:txBody>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333333"/>
                          </a:solidFill>
                          <a:latin typeface="Calibri"/>
                          <a:ea typeface="Calibri"/>
                          <a:cs typeface="Calibri"/>
                          <a:sym typeface="Calibri"/>
                        </a:rPr>
                        <a:t>Quando pode ser introduzida a ferramenta de acompanhamento do orçamento</a:t>
                      </a:r>
                      <a:endParaRPr sz="17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333333"/>
                          </a:solidFill>
                          <a:latin typeface="Calibri"/>
                          <a:ea typeface="Calibri"/>
                          <a:cs typeface="Calibri"/>
                          <a:sym typeface="Calibri"/>
                        </a:rPr>
                        <a:t>4.ª fase:</a:t>
                      </a:r>
                      <a:r>
                        <a:rPr b="0" i="0" lang="en-GB" sz="1700" u="none" cap="none" strike="noStrike">
                          <a:solidFill>
                            <a:srgbClr val="333333"/>
                          </a:solidFill>
                          <a:latin typeface="Calibri"/>
                          <a:ea typeface="Calibri"/>
                          <a:cs typeface="Calibri"/>
                          <a:sym typeface="Calibri"/>
                        </a:rPr>
                        <a:t> </a:t>
                      </a:r>
                      <a:br>
                        <a:rPr lang="en-GB" sz="1700" u="none" cap="none" strike="noStrike">
                          <a:solidFill>
                            <a:srgbClr val="333333"/>
                          </a:solidFill>
                          <a:latin typeface="Calibri"/>
                          <a:ea typeface="Calibri"/>
                          <a:cs typeface="Calibri"/>
                          <a:sym typeface="Calibri"/>
                        </a:rPr>
                      </a:br>
                      <a:r>
                        <a:rPr b="0" i="0" lang="en-GB" sz="1700" u="none" cap="none" strike="noStrike">
                          <a:solidFill>
                            <a:srgbClr val="333333"/>
                          </a:solidFill>
                          <a:latin typeface="Calibri"/>
                          <a:ea typeface="Calibri"/>
                          <a:cs typeface="Calibri"/>
                          <a:sym typeface="Calibri"/>
                        </a:rPr>
                        <a:t>Análise de informações</a:t>
                      </a:r>
                      <a:endParaRPr sz="17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333333"/>
                          </a:solidFill>
                          <a:latin typeface="Calibri"/>
                          <a:ea typeface="Calibri"/>
                          <a:cs typeface="Calibri"/>
                          <a:sym typeface="Calibri"/>
                        </a:rPr>
                        <a:t>3.ª fase: </a:t>
                      </a:r>
                      <a:br>
                        <a:rPr b="1" lang="en-GB" sz="1700" u="none" cap="none" strike="noStrike">
                          <a:solidFill>
                            <a:srgbClr val="333333"/>
                          </a:solidFill>
                          <a:latin typeface="Calibri"/>
                          <a:ea typeface="Calibri"/>
                          <a:cs typeface="Calibri"/>
                          <a:sym typeface="Calibri"/>
                        </a:rPr>
                      </a:br>
                      <a:r>
                        <a:rPr b="0" i="0" lang="en-GB" sz="1700" u="none" cap="none" strike="noStrike">
                          <a:solidFill>
                            <a:srgbClr val="333333"/>
                          </a:solidFill>
                          <a:latin typeface="Calibri"/>
                          <a:ea typeface="Calibri"/>
                          <a:cs typeface="Calibri"/>
                          <a:sym typeface="Calibri"/>
                        </a:rPr>
                        <a:t>Descrever desejos e tomar medidas (planear a acção)</a:t>
                      </a:r>
                      <a:endParaRPr sz="17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sz="17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333333"/>
                          </a:solidFill>
                          <a:latin typeface="Calibri"/>
                          <a:ea typeface="Calibri"/>
                          <a:cs typeface="Calibri"/>
                          <a:sym typeface="Calibri"/>
                        </a:rPr>
                        <a:t>4.ª fase: </a:t>
                      </a:r>
                      <a:br>
                        <a:rPr b="1" lang="en-GB" sz="1700" u="none" cap="none" strike="noStrike">
                          <a:solidFill>
                            <a:srgbClr val="333333"/>
                          </a:solidFill>
                          <a:latin typeface="Calibri"/>
                          <a:ea typeface="Calibri"/>
                          <a:cs typeface="Calibri"/>
                          <a:sym typeface="Calibri"/>
                        </a:rPr>
                      </a:br>
                      <a:r>
                        <a:rPr b="0" i="0" lang="en-GB" sz="1700" u="none" cap="none" strike="noStrike">
                          <a:solidFill>
                            <a:srgbClr val="333333"/>
                          </a:solidFill>
                          <a:latin typeface="Calibri"/>
                          <a:ea typeface="Calibri"/>
                          <a:cs typeface="Calibri"/>
                          <a:sym typeface="Calibri"/>
                        </a:rPr>
                        <a:t>Tomar medidas</a:t>
                      </a:r>
                      <a:endParaRPr sz="17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333333"/>
                          </a:solidFill>
                          <a:latin typeface="Calibri"/>
                          <a:ea typeface="Calibri"/>
                          <a:cs typeface="Calibri"/>
                          <a:sym typeface="Calibri"/>
                        </a:rPr>
                        <a:t>3.º ciclo: </a:t>
                      </a:r>
                      <a:br>
                        <a:rPr b="1" lang="en-GB" sz="1700" u="none" cap="none" strike="noStrike">
                          <a:solidFill>
                            <a:srgbClr val="333333"/>
                          </a:solidFill>
                          <a:latin typeface="Calibri"/>
                          <a:ea typeface="Calibri"/>
                          <a:cs typeface="Calibri"/>
                          <a:sym typeface="Calibri"/>
                        </a:rPr>
                      </a:br>
                      <a:r>
                        <a:rPr b="0" i="0" lang="en-GB" sz="1700" u="none" cap="none" strike="noStrike">
                          <a:solidFill>
                            <a:srgbClr val="333333"/>
                          </a:solidFill>
                          <a:latin typeface="Calibri"/>
                          <a:ea typeface="Calibri"/>
                          <a:cs typeface="Calibri"/>
                          <a:sym typeface="Calibri"/>
                        </a:rPr>
                        <a:t>A comunidade</a:t>
                      </a:r>
                      <a:endParaRPr sz="17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3"/>
          <p:cNvSpPr txBox="1"/>
          <p:nvPr>
            <p:ph idx="1" type="body"/>
          </p:nvPr>
        </p:nvSpPr>
        <p:spPr>
          <a:xfrm>
            <a:off x="4437075" y="509525"/>
            <a:ext cx="4397400" cy="370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b="1" i="0" lang="en-GB" sz="3000" u="none"/>
              <a:t>Processos e ferramentas para o acompanhamento de orçamentos</a:t>
            </a:r>
            <a:endParaRPr/>
          </a:p>
        </p:txBody>
      </p:sp>
      <p:sp>
        <p:nvSpPr>
          <p:cNvPr id="350" name="Google Shape;350;p43"/>
          <p:cNvSpPr txBox="1"/>
          <p:nvPr>
            <p:ph type="title"/>
          </p:nvPr>
        </p:nvSpPr>
        <p:spPr>
          <a:xfrm>
            <a:off x="498850" y="1563125"/>
            <a:ext cx="2966100" cy="1598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b="1" i="0" lang="en-GB" u="none"/>
              <a:t>Ferramenta 2: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4"/>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i="0" lang="en-GB" u="none"/>
              <a:t>Enquadramento jurídico do orçamento</a:t>
            </a:r>
            <a:endParaRPr/>
          </a:p>
        </p:txBody>
      </p:sp>
      <p:sp>
        <p:nvSpPr>
          <p:cNvPr id="356" name="Google Shape;356;p44"/>
          <p:cNvSpPr txBox="1"/>
          <p:nvPr>
            <p:ph idx="1" type="body"/>
          </p:nvPr>
        </p:nvSpPr>
        <p:spPr>
          <a:xfrm>
            <a:off x="311700" y="841550"/>
            <a:ext cx="8570700" cy="430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en-GB" sz="1600" u="none"/>
              <a:t>Todos os países, como todas as famílias, têm um enquadramento jurídico que:</a:t>
            </a:r>
            <a:endParaRPr sz="1600"/>
          </a:p>
          <a:p>
            <a:pPr indent="-330200" lvl="0" marL="457200" rtl="0" algn="l">
              <a:lnSpc>
                <a:spcPct val="115000"/>
              </a:lnSpc>
              <a:spcBef>
                <a:spcPts val="0"/>
              </a:spcBef>
              <a:spcAft>
                <a:spcPts val="0"/>
              </a:spcAft>
              <a:buSzPts val="1600"/>
              <a:buChar char="●"/>
            </a:pPr>
            <a:r>
              <a:rPr lang="en-GB" sz="1600"/>
              <a:t>e</a:t>
            </a:r>
            <a:r>
              <a:rPr lang="en-GB" sz="1600"/>
              <a:t>stipula </a:t>
            </a:r>
            <a:r>
              <a:rPr b="1" i="0" lang="en-GB" sz="1600" u="none"/>
              <a:t>o processo político que o orçamento necessita de seguir</a:t>
            </a:r>
            <a:r>
              <a:rPr b="0" i="0" lang="en-GB" sz="1600" u="none"/>
              <a:t> </a:t>
            </a:r>
            <a:endParaRPr sz="1600"/>
          </a:p>
          <a:p>
            <a:pPr indent="-330200" lvl="0" marL="457200" rtl="0" algn="l">
              <a:lnSpc>
                <a:spcPct val="115000"/>
              </a:lnSpc>
              <a:spcBef>
                <a:spcPts val="0"/>
              </a:spcBef>
              <a:spcAft>
                <a:spcPts val="0"/>
              </a:spcAft>
              <a:buSzPts val="1600"/>
              <a:buChar char="●"/>
            </a:pPr>
            <a:r>
              <a:rPr b="0" i="0" lang="en-GB" sz="1600" u="none"/>
              <a:t>define os </a:t>
            </a:r>
            <a:r>
              <a:rPr b="1" i="0" lang="en-GB" sz="1600" u="none"/>
              <a:t>principais intervenientes </a:t>
            </a:r>
            <a:r>
              <a:rPr b="0" i="0" lang="en-GB" sz="1600" u="none"/>
              <a:t>e os</a:t>
            </a:r>
            <a:r>
              <a:rPr b="1" i="0" lang="en-GB" sz="1600" u="none"/>
              <a:t> respectivos papéis e responsabilidades</a:t>
            </a:r>
            <a:r>
              <a:rPr b="0" i="0" lang="en-GB" sz="1600" u="none"/>
              <a:t> </a:t>
            </a:r>
            <a:endParaRPr sz="1600"/>
          </a:p>
          <a:p>
            <a:pPr indent="-330200" lvl="0" marL="457200" rtl="0" algn="l">
              <a:lnSpc>
                <a:spcPct val="115000"/>
              </a:lnSpc>
              <a:spcBef>
                <a:spcPts val="0"/>
              </a:spcBef>
              <a:spcAft>
                <a:spcPts val="0"/>
              </a:spcAft>
              <a:buSzPts val="1600"/>
              <a:buChar char="●"/>
            </a:pPr>
            <a:r>
              <a:rPr lang="en-GB" sz="1600"/>
              <a:t>e</a:t>
            </a:r>
            <a:r>
              <a:rPr lang="en-GB" sz="1600"/>
              <a:t>stabelece </a:t>
            </a:r>
            <a:r>
              <a:rPr b="1" i="0" lang="en-GB" sz="1600" u="none"/>
              <a:t>o formato e o conteúdo dos diversos documentos do orçamento</a:t>
            </a:r>
            <a:r>
              <a:rPr b="0" i="0" lang="en-GB" sz="1600" u="none"/>
              <a:t> </a:t>
            </a:r>
            <a:endParaRPr sz="1600"/>
          </a:p>
          <a:p>
            <a:pPr indent="0" lvl="0" marL="0" rtl="0" algn="l">
              <a:lnSpc>
                <a:spcPct val="115000"/>
              </a:lnSpc>
              <a:spcBef>
                <a:spcPts val="1600"/>
              </a:spcBef>
              <a:spcAft>
                <a:spcPts val="0"/>
              </a:spcAft>
              <a:buSzPts val="1400"/>
              <a:buNone/>
            </a:pPr>
            <a:r>
              <a:rPr b="0" i="0" lang="en-GB" sz="1600" u="none"/>
              <a:t>Os países têm muitas leis e regulamentos que determinam os processos de elaboração, aprovação, implementação e avaliação de orçamentos. Exemplos de leis: </a:t>
            </a:r>
            <a:endParaRPr sz="1600"/>
          </a:p>
          <a:p>
            <a:pPr indent="0" lvl="0" marL="0" rtl="0" algn="l">
              <a:lnSpc>
                <a:spcPct val="115000"/>
              </a:lnSpc>
              <a:spcBef>
                <a:spcPts val="0"/>
              </a:spcBef>
              <a:spcAft>
                <a:spcPts val="0"/>
              </a:spcAft>
              <a:buSzPts val="1400"/>
              <a:buNone/>
            </a:pPr>
            <a:r>
              <a:t/>
            </a:r>
            <a:endParaRPr sz="1600"/>
          </a:p>
          <a:p>
            <a:pPr indent="-330200" lvl="0" marL="457200" rtl="0" algn="l">
              <a:lnSpc>
                <a:spcPct val="115000"/>
              </a:lnSpc>
              <a:spcBef>
                <a:spcPts val="0"/>
              </a:spcBef>
              <a:spcAft>
                <a:spcPts val="0"/>
              </a:spcAft>
              <a:buSzPts val="1600"/>
              <a:buChar char="●"/>
            </a:pPr>
            <a:r>
              <a:rPr b="0" i="0" lang="en-GB" sz="1600" u="none"/>
              <a:t>a Constituição </a:t>
            </a:r>
            <a:endParaRPr sz="1600"/>
          </a:p>
          <a:p>
            <a:pPr indent="-330200" lvl="0" marL="457200" rtl="0" algn="l">
              <a:lnSpc>
                <a:spcPct val="115000"/>
              </a:lnSpc>
              <a:spcBef>
                <a:spcPts val="0"/>
              </a:spcBef>
              <a:spcAft>
                <a:spcPts val="0"/>
              </a:spcAft>
              <a:buSzPts val="1600"/>
              <a:buChar char="●"/>
            </a:pPr>
            <a:r>
              <a:rPr b="0" i="0" lang="en-GB" sz="1600" u="none"/>
              <a:t>a Lei de Gestão das Finanças Públicas </a:t>
            </a:r>
            <a:endParaRPr sz="1600"/>
          </a:p>
          <a:p>
            <a:pPr indent="-330200" lvl="0" marL="457200" rtl="0" algn="l">
              <a:lnSpc>
                <a:spcPct val="115000"/>
              </a:lnSpc>
              <a:spcBef>
                <a:spcPts val="0"/>
              </a:spcBef>
              <a:spcAft>
                <a:spcPts val="0"/>
              </a:spcAft>
              <a:buSzPts val="1600"/>
              <a:buChar char="●"/>
            </a:pPr>
            <a:r>
              <a:rPr b="0" i="0" lang="en-GB" sz="1600" u="none"/>
              <a:t>a Lei de Auditorias Públicas</a:t>
            </a:r>
            <a:endParaRPr sz="1600"/>
          </a:p>
          <a:p>
            <a:pPr indent="-330200" lvl="0" marL="457200" rtl="0" algn="l">
              <a:lnSpc>
                <a:spcPct val="115000"/>
              </a:lnSpc>
              <a:spcBef>
                <a:spcPts val="0"/>
              </a:spcBef>
              <a:spcAft>
                <a:spcPts val="0"/>
              </a:spcAft>
              <a:buSzPts val="1600"/>
              <a:buChar char="●"/>
            </a:pPr>
            <a:r>
              <a:rPr b="0" i="0" lang="en-GB" sz="1600" u="none"/>
              <a:t>a Lei de Adjudicação de Contratos Públicos</a:t>
            </a:r>
            <a:endParaRPr sz="16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5"/>
          <p:cNvSpPr txBox="1"/>
          <p:nvPr>
            <p:ph type="title"/>
          </p:nvPr>
        </p:nvSpPr>
        <p:spPr>
          <a:xfrm>
            <a:off x="152075" y="746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Calendário político e orçamental do Malawi </a:t>
            </a:r>
            <a:endParaRPr/>
          </a:p>
        </p:txBody>
      </p:sp>
      <p:pic>
        <p:nvPicPr>
          <p:cNvPr id="362" name="Google Shape;362;p45"/>
          <p:cNvPicPr preferRelativeResize="0"/>
          <p:nvPr/>
        </p:nvPicPr>
        <p:blipFill rotWithShape="1">
          <a:blip r:embed="rId3">
            <a:alphaModFix/>
          </a:blip>
          <a:srcRect b="0" l="0" r="0" t="0"/>
          <a:stretch/>
        </p:blipFill>
        <p:spPr>
          <a:xfrm>
            <a:off x="1823375" y="872950"/>
            <a:ext cx="6401025" cy="42173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6"/>
          <p:cNvSpPr/>
          <p:nvPr/>
        </p:nvSpPr>
        <p:spPr>
          <a:xfrm rot="5400000">
            <a:off x="6201225" y="1143175"/>
            <a:ext cx="1090800" cy="1028700"/>
          </a:xfrm>
          <a:prstGeom prst="bentArrow">
            <a:avLst>
              <a:gd fmla="val 25000" name="adj1"/>
              <a:gd fmla="val 25000" name="adj2"/>
              <a:gd fmla="val 25000" name="adj3"/>
              <a:gd fmla="val 43750" name="adj4"/>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46"/>
          <p:cNvSpPr/>
          <p:nvPr/>
        </p:nvSpPr>
        <p:spPr>
          <a:xfrm rot="10800000">
            <a:off x="6384675" y="3749025"/>
            <a:ext cx="1090800" cy="1028700"/>
          </a:xfrm>
          <a:prstGeom prst="bentArrow">
            <a:avLst>
              <a:gd fmla="val 25000" name="adj1"/>
              <a:gd fmla="val 25000" name="adj2"/>
              <a:gd fmla="val 25000" name="adj3"/>
              <a:gd fmla="val 43750" name="adj4"/>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46"/>
          <p:cNvSpPr/>
          <p:nvPr/>
        </p:nvSpPr>
        <p:spPr>
          <a:xfrm>
            <a:off x="2173225" y="1219375"/>
            <a:ext cx="1090800" cy="1028700"/>
          </a:xfrm>
          <a:prstGeom prst="bentArrow">
            <a:avLst>
              <a:gd fmla="val 25000" name="adj1"/>
              <a:gd fmla="val 25000" name="adj2"/>
              <a:gd fmla="val 25000" name="adj3"/>
              <a:gd fmla="val 43750" name="adj4"/>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46"/>
          <p:cNvSpPr/>
          <p:nvPr/>
        </p:nvSpPr>
        <p:spPr>
          <a:xfrm>
            <a:off x="3264025" y="1057675"/>
            <a:ext cx="3103200" cy="1565100"/>
          </a:xfrm>
          <a:prstGeom prst="roundRect">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300" u="none" cap="none" strike="noStrike">
                <a:solidFill>
                  <a:schemeClr val="dk1"/>
                </a:solidFill>
                <a:latin typeface="Calibri"/>
                <a:ea typeface="Calibri"/>
                <a:cs typeface="Calibri"/>
                <a:sym typeface="Calibri"/>
              </a:rPr>
              <a:t>Formulação do orçamento</a:t>
            </a:r>
            <a:endParaRPr b="1" i="0" sz="13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400"/>
              <a:buFont typeface="Arial"/>
              <a:buNone/>
            </a:pPr>
            <a:r>
              <a:rPr b="0" i="0" lang="en-GB" sz="1300" u="none" cap="none" strike="noStrike">
                <a:solidFill>
                  <a:schemeClr val="dk1"/>
                </a:solidFill>
                <a:latin typeface="Calibri"/>
                <a:ea typeface="Calibri"/>
                <a:cs typeface="Calibri"/>
                <a:sym typeface="Calibri"/>
              </a:rPr>
              <a:t>O executivo formula a proposta de orçamento. Os principais documentos do orçamento incluem a proposta de orçamento do executivo e relatórios de apoio ao orçamento.</a:t>
            </a:r>
            <a:endParaRPr b="0" i="0" sz="13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Calibri"/>
                <a:ea typeface="Calibri"/>
                <a:cs typeface="Calibri"/>
                <a:sym typeface="Calibri"/>
              </a:rPr>
              <a:t> </a:t>
            </a:r>
            <a:endParaRPr b="0" i="0" sz="1400" u="none" cap="none" strike="noStrike">
              <a:solidFill>
                <a:schemeClr val="dk1"/>
              </a:solidFill>
              <a:latin typeface="Calibri"/>
              <a:ea typeface="Calibri"/>
              <a:cs typeface="Calibri"/>
              <a:sym typeface="Calibri"/>
            </a:endParaRPr>
          </a:p>
        </p:txBody>
      </p:sp>
      <p:sp>
        <p:nvSpPr>
          <p:cNvPr id="371" name="Google Shape;371;p46"/>
          <p:cNvSpPr/>
          <p:nvPr/>
        </p:nvSpPr>
        <p:spPr>
          <a:xfrm>
            <a:off x="56550" y="1789400"/>
            <a:ext cx="3717600" cy="1792500"/>
          </a:xfrm>
          <a:prstGeom prst="roundRect">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300" u="none" cap="none" strike="noStrike">
                <a:solidFill>
                  <a:schemeClr val="dk1"/>
                </a:solidFill>
                <a:latin typeface="Calibri"/>
                <a:ea typeface="Calibri"/>
                <a:cs typeface="Calibri"/>
                <a:sym typeface="Calibri"/>
              </a:rPr>
              <a:t>Fiscalização do orçamento</a:t>
            </a:r>
            <a:endParaRPr b="1" i="0" sz="13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400"/>
              <a:buFont typeface="Arial"/>
              <a:buNone/>
            </a:pPr>
            <a:r>
              <a:rPr b="0" i="0" lang="en-GB" sz="1300" u="none" cap="none" strike="noStrike">
                <a:solidFill>
                  <a:schemeClr val="dk1"/>
                </a:solidFill>
                <a:latin typeface="Calibri"/>
                <a:ea typeface="Calibri"/>
                <a:cs typeface="Calibri"/>
                <a:sym typeface="Calibri"/>
              </a:rPr>
              <a:t>As contas do orçamento são auditadas e as conclusões da auditoria são revistas pela legislatura, que pode exigir que o executivo tome medidas para corrigir as conclusões da auditoria. Os principais documentos incluem os relatórios de auditoria e os relatórios da comissão de auditoria da assembleia legislativa. </a:t>
            </a:r>
            <a:endParaRPr b="0" i="0" sz="1300" u="none" cap="none" strike="noStrike">
              <a:solidFill>
                <a:schemeClr val="dk1"/>
              </a:solidFill>
              <a:latin typeface="Calibri"/>
              <a:ea typeface="Calibri"/>
              <a:cs typeface="Calibri"/>
              <a:sym typeface="Calibri"/>
            </a:endParaRPr>
          </a:p>
        </p:txBody>
      </p:sp>
      <p:sp>
        <p:nvSpPr>
          <p:cNvPr id="372" name="Google Shape;372;p46"/>
          <p:cNvSpPr/>
          <p:nvPr/>
        </p:nvSpPr>
        <p:spPr>
          <a:xfrm rot="-5400000">
            <a:off x="2115050" y="3383275"/>
            <a:ext cx="1090800" cy="1028700"/>
          </a:xfrm>
          <a:prstGeom prst="bentArrow">
            <a:avLst>
              <a:gd fmla="val 25000" name="adj1"/>
              <a:gd fmla="val 25000" name="adj2"/>
              <a:gd fmla="val 25000" name="adj3"/>
              <a:gd fmla="val 43750" name="adj4"/>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46"/>
          <p:cNvSpPr/>
          <p:nvPr/>
        </p:nvSpPr>
        <p:spPr>
          <a:xfrm>
            <a:off x="5790800" y="2190425"/>
            <a:ext cx="3275100" cy="1663200"/>
          </a:xfrm>
          <a:prstGeom prst="roundRect">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300" u="none" cap="none" strike="noStrike">
                <a:solidFill>
                  <a:schemeClr val="dk1"/>
                </a:solidFill>
                <a:latin typeface="Calibri"/>
                <a:ea typeface="Calibri"/>
                <a:cs typeface="Calibri"/>
                <a:sym typeface="Calibri"/>
              </a:rPr>
              <a:t>Aprovação do orçamento</a:t>
            </a:r>
            <a:endParaRPr b="1" i="0" sz="13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400"/>
              <a:buFont typeface="Arial"/>
              <a:buNone/>
            </a:pPr>
            <a:r>
              <a:rPr b="0" i="0" lang="en-GB" sz="1300" u="none" cap="none" strike="noStrike">
                <a:solidFill>
                  <a:schemeClr val="dk1"/>
                </a:solidFill>
                <a:latin typeface="Calibri"/>
                <a:ea typeface="Calibri"/>
                <a:cs typeface="Calibri"/>
                <a:sym typeface="Calibri"/>
              </a:rPr>
              <a:t>A assembleia legislativa revê </a:t>
            </a:r>
            <a:r>
              <a:rPr b="0" i="0" lang="en-GB" sz="1300" u="none" cap="none" strike="noStrike">
                <a:solidFill>
                  <a:schemeClr val="dk1"/>
                </a:solidFill>
                <a:latin typeface="Calibri"/>
                <a:ea typeface="Calibri"/>
                <a:cs typeface="Calibri"/>
                <a:sym typeface="Calibri"/>
                <a:extLst>
                  <a:ext uri="http://customooxmlschemas.google.com/">
                    <go:slidesCustomData xmlns:go="http://customooxmlschemas.google.com/" textRoundtripDataId="23"/>
                  </a:ext>
                </a:extLst>
              </a:rPr>
              <a:t>e </a:t>
            </a:r>
            <a:r>
              <a:rPr b="0" i="0" lang="en-GB" sz="1300" u="none" cap="none" strike="noStrike">
                <a:solidFill>
                  <a:schemeClr val="dk1"/>
                </a:solidFill>
                <a:latin typeface="Calibri"/>
                <a:ea typeface="Calibri"/>
                <a:cs typeface="Calibri"/>
                <a:sym typeface="Calibri"/>
              </a:rPr>
              <a:t>faz alterações ao orçamento e promulga-o depois como lei. Os principais documentos do orçamento incluem a lei do orçamento e relatórios de comissões legislativas do orçamento</a:t>
            </a:r>
            <a:r>
              <a:rPr b="0" i="0" lang="en-GB" sz="1400" u="none" cap="none" strike="noStrike">
                <a:solidFill>
                  <a:schemeClr val="dk1"/>
                </a:solidFill>
                <a:latin typeface="Calibri"/>
                <a:ea typeface="Calibri"/>
                <a:cs typeface="Calibri"/>
                <a:sym typeface="Calibri"/>
              </a:rPr>
              <a:t>. </a:t>
            </a:r>
            <a:endParaRPr b="0" i="0" sz="1400" u="none" cap="none" strike="noStrike">
              <a:solidFill>
                <a:schemeClr val="dk1"/>
              </a:solidFill>
              <a:latin typeface="Arial"/>
              <a:ea typeface="Arial"/>
              <a:cs typeface="Arial"/>
              <a:sym typeface="Arial"/>
            </a:endParaRPr>
          </a:p>
        </p:txBody>
      </p:sp>
      <p:sp>
        <p:nvSpPr>
          <p:cNvPr id="374" name="Google Shape;374;p46"/>
          <p:cNvSpPr/>
          <p:nvPr/>
        </p:nvSpPr>
        <p:spPr>
          <a:xfrm>
            <a:off x="2971100" y="3480825"/>
            <a:ext cx="3351900" cy="1565100"/>
          </a:xfrm>
          <a:prstGeom prst="roundRect">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GB" sz="1300">
                <a:solidFill>
                  <a:schemeClr val="dk1"/>
                </a:solidFill>
                <a:latin typeface="Calibri"/>
                <a:ea typeface="Calibri"/>
                <a:cs typeface="Calibri"/>
                <a:sym typeface="Calibri"/>
              </a:rPr>
              <a:t>Execução</a:t>
            </a:r>
            <a:r>
              <a:rPr b="1" i="0" lang="en-GB" sz="1300" u="none" cap="none" strike="noStrike">
                <a:solidFill>
                  <a:schemeClr val="dk1"/>
                </a:solidFill>
                <a:latin typeface="Calibri"/>
                <a:ea typeface="Calibri"/>
                <a:cs typeface="Calibri"/>
                <a:sym typeface="Calibri"/>
              </a:rPr>
              <a:t> do orçamento </a:t>
            </a:r>
            <a:endParaRPr b="1" i="0" sz="13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400"/>
              <a:buFont typeface="Arial"/>
              <a:buNone/>
            </a:pPr>
            <a:r>
              <a:rPr b="0" i="0" lang="en-GB" sz="1300" u="none" cap="none" strike="noStrike">
                <a:solidFill>
                  <a:schemeClr val="dk1"/>
                </a:solidFill>
                <a:latin typeface="Calibri"/>
                <a:ea typeface="Calibri"/>
                <a:cs typeface="Calibri"/>
                <a:sym typeface="Calibri"/>
              </a:rPr>
              <a:t>O executivo colecta os rendimentos e gasta o dinheiro de acordo com as alocações previstas na lei do orçamento. Os principais documentos do orçamento incluem relatórios </a:t>
            </a:r>
            <a:r>
              <a:rPr b="0" i="0" lang="en-GB" sz="1300" u="none" cap="none" strike="noStrike">
                <a:solidFill>
                  <a:schemeClr val="dk1"/>
                </a:solidFill>
                <a:latin typeface="Calibri"/>
                <a:ea typeface="Calibri"/>
                <a:cs typeface="Calibri"/>
                <a:sym typeface="Calibri"/>
                <a:extLst>
                  <a:ext uri="http://customooxmlschemas.google.com/">
                    <go:slidesCustomData xmlns:go="http://customooxmlschemas.google.com/" textRoundtripDataId="24"/>
                  </a:ext>
                </a:extLst>
              </a:rPr>
              <a:t>de exercício, </a:t>
            </a:r>
            <a:r>
              <a:rPr b="0" i="0" lang="en-GB" sz="1300" u="none" cap="none" strike="noStrike">
                <a:solidFill>
                  <a:schemeClr val="dk1"/>
                </a:solidFill>
                <a:latin typeface="Calibri"/>
                <a:ea typeface="Calibri"/>
                <a:cs typeface="Calibri"/>
                <a:sym typeface="Calibri"/>
              </a:rPr>
              <a:t>relatórios semestrais, orçamentos suplementares. </a:t>
            </a:r>
            <a:endParaRPr b="0" i="0" sz="1300" u="none" cap="none" strike="noStrike">
              <a:solidFill>
                <a:schemeClr val="dk1"/>
              </a:solidFill>
              <a:latin typeface="Arial"/>
              <a:ea typeface="Arial"/>
              <a:cs typeface="Arial"/>
              <a:sym typeface="Arial"/>
            </a:endParaRPr>
          </a:p>
        </p:txBody>
      </p:sp>
      <p:sp>
        <p:nvSpPr>
          <p:cNvPr id="375" name="Google Shape;375;p46"/>
          <p:cNvSpPr/>
          <p:nvPr/>
        </p:nvSpPr>
        <p:spPr>
          <a:xfrm>
            <a:off x="5790810" y="776912"/>
            <a:ext cx="496200" cy="4962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1</a:t>
            </a:r>
            <a:endParaRPr b="1" i="0" sz="2400" u="none" cap="none" strike="noStrike">
              <a:solidFill>
                <a:srgbClr val="000000"/>
              </a:solidFill>
              <a:latin typeface="Calibri"/>
              <a:ea typeface="Calibri"/>
              <a:cs typeface="Calibri"/>
              <a:sym typeface="Calibri"/>
            </a:endParaRPr>
          </a:p>
        </p:txBody>
      </p:sp>
      <p:sp>
        <p:nvSpPr>
          <p:cNvPr id="376" name="Google Shape;376;p46"/>
          <p:cNvSpPr/>
          <p:nvPr/>
        </p:nvSpPr>
        <p:spPr>
          <a:xfrm>
            <a:off x="8154181" y="1889085"/>
            <a:ext cx="496200" cy="4962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2</a:t>
            </a:r>
            <a:endParaRPr b="1" i="0" sz="2400" u="none" cap="none" strike="noStrike">
              <a:solidFill>
                <a:srgbClr val="000000"/>
              </a:solidFill>
              <a:latin typeface="Calibri"/>
              <a:ea typeface="Calibri"/>
              <a:cs typeface="Calibri"/>
              <a:sym typeface="Calibri"/>
            </a:endParaRPr>
          </a:p>
        </p:txBody>
      </p:sp>
      <p:sp>
        <p:nvSpPr>
          <p:cNvPr id="377" name="Google Shape;377;p46"/>
          <p:cNvSpPr/>
          <p:nvPr/>
        </p:nvSpPr>
        <p:spPr>
          <a:xfrm>
            <a:off x="5031016" y="3204930"/>
            <a:ext cx="496200" cy="4962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3</a:t>
            </a:r>
            <a:endParaRPr b="1" i="0" sz="2400" u="none" cap="none" strike="noStrike">
              <a:solidFill>
                <a:srgbClr val="000000"/>
              </a:solidFill>
              <a:latin typeface="Calibri"/>
              <a:ea typeface="Calibri"/>
              <a:cs typeface="Calibri"/>
              <a:sym typeface="Calibri"/>
            </a:endParaRPr>
          </a:p>
        </p:txBody>
      </p:sp>
      <p:sp>
        <p:nvSpPr>
          <p:cNvPr id="378" name="Google Shape;378;p46"/>
          <p:cNvSpPr/>
          <p:nvPr/>
        </p:nvSpPr>
        <p:spPr>
          <a:xfrm>
            <a:off x="2025287" y="1485633"/>
            <a:ext cx="496200" cy="4962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4</a:t>
            </a:r>
            <a:endParaRPr b="1" i="0" sz="2400" u="none" cap="none" strike="noStrike">
              <a:solidFill>
                <a:srgbClr val="000000"/>
              </a:solidFill>
              <a:latin typeface="Calibri"/>
              <a:ea typeface="Calibri"/>
              <a:cs typeface="Calibri"/>
              <a:sym typeface="Calibri"/>
            </a:endParaRPr>
          </a:p>
        </p:txBody>
      </p:sp>
      <p:sp>
        <p:nvSpPr>
          <p:cNvPr id="379" name="Google Shape;379;p46"/>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Ciclo orçamental genérico</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47"/>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Ferramenta 2: Exercício de acompanhamento de orçamento </a:t>
            </a:r>
            <a:endParaRPr/>
          </a:p>
        </p:txBody>
      </p:sp>
      <p:sp>
        <p:nvSpPr>
          <p:cNvPr id="385" name="Google Shape;385;p47"/>
          <p:cNvSpPr txBox="1"/>
          <p:nvPr>
            <p:ph idx="1" type="body"/>
          </p:nvPr>
        </p:nvSpPr>
        <p:spPr>
          <a:xfrm>
            <a:off x="311700" y="100652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GB" sz="1800" u="none"/>
              <a:t>Exercício em grupos</a:t>
            </a:r>
            <a:endParaRPr b="1" sz="1800">
              <a:solidFill>
                <a:srgbClr val="000000"/>
              </a:solidFill>
            </a:endParaRPr>
          </a:p>
          <a:p>
            <a:pPr indent="0" lvl="0" marL="0" rtl="0" algn="l">
              <a:lnSpc>
                <a:spcPct val="100000"/>
              </a:lnSpc>
              <a:spcBef>
                <a:spcPts val="0"/>
              </a:spcBef>
              <a:spcAft>
                <a:spcPts val="0"/>
              </a:spcAft>
              <a:buSzPts val="1400"/>
              <a:buNone/>
            </a:pPr>
            <a:r>
              <a:t/>
            </a:r>
            <a:endParaRPr sz="1800">
              <a:solidFill>
                <a:srgbClr val="000000"/>
              </a:solidFill>
            </a:endParaRPr>
          </a:p>
          <a:p>
            <a:pPr indent="0" lvl="0" marL="0" rtl="0" algn="l">
              <a:lnSpc>
                <a:spcPct val="100000"/>
              </a:lnSpc>
              <a:spcBef>
                <a:spcPts val="0"/>
              </a:spcBef>
              <a:spcAft>
                <a:spcPts val="0"/>
              </a:spcAft>
              <a:buSzPts val="1400"/>
              <a:buNone/>
            </a:pPr>
            <a:r>
              <a:rPr b="0" i="0" lang="en-GB" sz="1800" u="none">
                <a:solidFill>
                  <a:srgbClr val="000000"/>
                </a:solidFill>
              </a:rPr>
              <a:t>(Grupos 1, 2 e 3)</a:t>
            </a:r>
            <a:endParaRPr sz="1800">
              <a:solidFill>
                <a:srgbClr val="000000"/>
              </a:solidFill>
            </a:endParaRPr>
          </a:p>
          <a:p>
            <a:pPr indent="0" lvl="0" marL="0" rtl="0" algn="l">
              <a:lnSpc>
                <a:spcPct val="100000"/>
              </a:lnSpc>
              <a:spcBef>
                <a:spcPts val="0"/>
              </a:spcBef>
              <a:spcAft>
                <a:spcPts val="0"/>
              </a:spcAft>
              <a:buSzPts val="1400"/>
              <a:buNone/>
            </a:pPr>
            <a:r>
              <a:t/>
            </a:r>
            <a:endParaRPr sz="1800">
              <a:solidFill>
                <a:srgbClr val="000000"/>
              </a:solidFill>
            </a:endParaRPr>
          </a:p>
          <a:p>
            <a:pPr indent="0" lvl="0" marL="0" rtl="0" algn="l">
              <a:lnSpc>
                <a:spcPct val="100000"/>
              </a:lnSpc>
              <a:spcBef>
                <a:spcPts val="0"/>
              </a:spcBef>
              <a:spcAft>
                <a:spcPts val="0"/>
              </a:spcAft>
              <a:buSzPts val="1400"/>
              <a:buNone/>
            </a:pPr>
            <a:r>
              <a:rPr b="0" i="0" lang="en-GB" sz="1800" u="none">
                <a:solidFill>
                  <a:srgbClr val="000000"/>
                </a:solidFill>
              </a:rPr>
              <a:t>Indique os </a:t>
            </a:r>
            <a:r>
              <a:rPr b="1" i="0" lang="en-GB" sz="1800" u="none">
                <a:solidFill>
                  <a:srgbClr val="000000"/>
                </a:solidFill>
              </a:rPr>
              <a:t>meses do ano fiscal </a:t>
            </a:r>
            <a:r>
              <a:rPr b="0" i="0" lang="en-GB" sz="1800" u="none">
                <a:solidFill>
                  <a:srgbClr val="000000"/>
                </a:solidFill>
              </a:rPr>
              <a:t>em que os quatro principais processos têm lugar.</a:t>
            </a:r>
            <a:endParaRPr sz="1800">
              <a:solidFill>
                <a:srgbClr val="000000"/>
              </a:solidFill>
            </a:endParaRPr>
          </a:p>
          <a:p>
            <a:pPr indent="0" lvl="0" marL="0" rtl="0" algn="l">
              <a:lnSpc>
                <a:spcPct val="100000"/>
              </a:lnSpc>
              <a:spcBef>
                <a:spcPts val="0"/>
              </a:spcBef>
              <a:spcAft>
                <a:spcPts val="0"/>
              </a:spcAft>
              <a:buSzPts val="1400"/>
              <a:buNone/>
            </a:pPr>
            <a:r>
              <a:t/>
            </a:r>
            <a:endParaRPr sz="1800">
              <a:solidFill>
                <a:srgbClr val="000000"/>
              </a:solidFill>
            </a:endParaRPr>
          </a:p>
          <a:p>
            <a:pPr indent="0" lvl="0" marL="0" rtl="0" algn="l">
              <a:lnSpc>
                <a:spcPct val="100000"/>
              </a:lnSpc>
              <a:spcBef>
                <a:spcPts val="0"/>
              </a:spcBef>
              <a:spcAft>
                <a:spcPts val="0"/>
              </a:spcAft>
              <a:buSzPts val="1400"/>
              <a:buNone/>
            </a:pPr>
            <a:r>
              <a:rPr b="0" i="0" lang="en-GB" sz="1800" u="none">
                <a:solidFill>
                  <a:srgbClr val="000000"/>
                </a:solidFill>
              </a:rPr>
              <a:t>(Indique também se se trata de um processo «</a:t>
            </a:r>
            <a:r>
              <a:rPr b="1" i="0" lang="en-GB" sz="1800" u="none">
                <a:solidFill>
                  <a:srgbClr val="000000"/>
                </a:solidFill>
              </a:rPr>
              <a:t>contínuo</a:t>
            </a:r>
            <a:r>
              <a:rPr b="0" i="0" lang="en-GB" sz="1800" u="none">
                <a:solidFill>
                  <a:srgbClr val="000000"/>
                </a:solidFill>
              </a:rPr>
              <a:t>»)</a:t>
            </a:r>
            <a:endParaRPr sz="1800">
              <a:solidFill>
                <a:srgbClr val="000000"/>
              </a:solidFill>
            </a:endParaRPr>
          </a:p>
          <a:p>
            <a:pPr indent="0" lvl="0" marL="0" rtl="0" algn="l">
              <a:lnSpc>
                <a:spcPct val="115000"/>
              </a:lnSpc>
              <a:spcBef>
                <a:spcPts val="0"/>
              </a:spcBef>
              <a:spcAft>
                <a:spcPts val="1600"/>
              </a:spcAft>
              <a:buSzPts val="1400"/>
              <a:buNone/>
            </a:pPr>
            <a:r>
              <a:t/>
            </a:r>
            <a:endParaRPr sz="1800"/>
          </a:p>
        </p:txBody>
      </p:sp>
      <p:pic>
        <p:nvPicPr>
          <p:cNvPr id="386" name="Google Shape;386;p47"/>
          <p:cNvPicPr preferRelativeResize="0"/>
          <p:nvPr/>
        </p:nvPicPr>
        <p:blipFill rotWithShape="1">
          <a:blip r:embed="rId3">
            <a:alphaModFix/>
          </a:blip>
          <a:srcRect b="0" l="0" r="0" t="0"/>
          <a:stretch/>
        </p:blipFill>
        <p:spPr>
          <a:xfrm>
            <a:off x="4090162" y="3677575"/>
            <a:ext cx="875025" cy="8750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48"/>
          <p:cNvSpPr txBox="1"/>
          <p:nvPr>
            <p:ph type="title"/>
          </p:nvPr>
        </p:nvSpPr>
        <p:spPr>
          <a:xfrm>
            <a:off x="311675" y="-542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500" u="none"/>
              <a:t>Utilização da ferramenta: Actividade de elaboração de orçamento familiar  </a:t>
            </a:r>
            <a:endParaRPr sz="2500"/>
          </a:p>
        </p:txBody>
      </p:sp>
      <p:pic>
        <p:nvPicPr>
          <p:cNvPr id="392" name="Google Shape;392;p48"/>
          <p:cNvPicPr preferRelativeResize="0"/>
          <p:nvPr/>
        </p:nvPicPr>
        <p:blipFill rotWithShape="1">
          <a:blip r:embed="rId3">
            <a:alphaModFix/>
          </a:blip>
          <a:srcRect b="0" l="0" r="0" t="0"/>
          <a:stretch/>
        </p:blipFill>
        <p:spPr>
          <a:xfrm>
            <a:off x="4134487" y="4209650"/>
            <a:ext cx="875025" cy="875050"/>
          </a:xfrm>
          <a:prstGeom prst="rect">
            <a:avLst/>
          </a:prstGeom>
          <a:noFill/>
          <a:ln>
            <a:noFill/>
          </a:ln>
        </p:spPr>
      </p:pic>
      <p:graphicFrame>
        <p:nvGraphicFramePr>
          <p:cNvPr id="393" name="Google Shape;393;p48"/>
          <p:cNvGraphicFramePr/>
          <p:nvPr/>
        </p:nvGraphicFramePr>
        <p:xfrm>
          <a:off x="175363" y="929325"/>
          <a:ext cx="3000000" cy="3000000"/>
        </p:xfrm>
        <a:graphic>
          <a:graphicData uri="http://schemas.openxmlformats.org/drawingml/2006/table">
            <a:tbl>
              <a:tblPr>
                <a:noFill/>
                <a:tableStyleId>{2AC9AD8D-5662-4846-B513-B60F9D49BA07}</a:tableStyleId>
              </a:tblPr>
              <a:tblGrid>
                <a:gridCol w="2704275"/>
                <a:gridCol w="1370950"/>
                <a:gridCol w="3574800"/>
                <a:gridCol w="1201075"/>
              </a:tblGrid>
              <a:tr h="572525">
                <a:tc>
                  <a:txBody>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333333"/>
                          </a:solidFill>
                          <a:latin typeface="Calibri"/>
                          <a:ea typeface="Calibri"/>
                          <a:cs typeface="Calibri"/>
                          <a:sym typeface="Calibri"/>
                        </a:rPr>
                        <a:t>Nomes das famílias e respectivas ocupações</a:t>
                      </a:r>
                      <a:endParaRPr b="1" sz="16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333333"/>
                          </a:solidFill>
                          <a:latin typeface="Calibri"/>
                          <a:ea typeface="Calibri"/>
                          <a:cs typeface="Calibri"/>
                          <a:sym typeface="Calibri"/>
                        </a:rPr>
                        <a:t>Número de filhos</a:t>
                      </a:r>
                      <a:endParaRPr b="1" sz="16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333333"/>
                          </a:solidFill>
                          <a:latin typeface="Calibri"/>
                          <a:ea typeface="Calibri"/>
                          <a:cs typeface="Calibri"/>
                          <a:sym typeface="Calibri"/>
                        </a:rPr>
                        <a:t>Total de rendimentos</a:t>
                      </a:r>
                      <a:endParaRPr b="1" sz="16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333333"/>
                          </a:solidFill>
                          <a:latin typeface="Calibri"/>
                          <a:ea typeface="Calibri"/>
                          <a:cs typeface="Calibri"/>
                          <a:sym typeface="Calibri"/>
                        </a:rPr>
                        <a:t>Activos</a:t>
                      </a:r>
                      <a:endParaRPr b="1" sz="1600" u="none" cap="none" strike="noStrike">
                        <a:solidFill>
                          <a:srgbClr val="333333"/>
                        </a:solidFill>
                        <a:latin typeface="Calibri"/>
                        <a:ea typeface="Calibri"/>
                        <a:cs typeface="Calibri"/>
                        <a:sym typeface="Calibri"/>
                      </a:endParaRPr>
                    </a:p>
                  </a:txBody>
                  <a:tcPr marT="63500" marB="63500" marR="63500" marL="63500">
                    <a:solidFill>
                      <a:srgbClr val="FCE97D"/>
                    </a:solidFill>
                  </a:tcPr>
                </a:tc>
              </a:tr>
              <a:tr h="781400">
                <a:tc>
                  <a:txBody>
                    <a:bodyPr/>
                    <a:lstStyle/>
                    <a:p>
                      <a:pPr indent="0" lvl="0" marL="269875" marR="0" rtl="0" algn="l">
                        <a:lnSpc>
                          <a:spcPct val="100000"/>
                        </a:lnSpc>
                        <a:spcBef>
                          <a:spcPts val="0"/>
                        </a:spcBef>
                        <a:spcAft>
                          <a:spcPts val="0"/>
                        </a:spcAft>
                        <a:buClr>
                          <a:srgbClr val="000000"/>
                        </a:buClr>
                        <a:buSzPts val="1600"/>
                        <a:buFont typeface="Arial"/>
                        <a:buNone/>
                      </a:pPr>
                      <a:r>
                        <a:rPr b="1" i="0" lang="en-GB" sz="1600" u="none" cap="none" strike="noStrike">
                          <a:solidFill>
                            <a:srgbClr val="333333"/>
                          </a:solidFill>
                          <a:latin typeface="Calibri"/>
                          <a:ea typeface="Calibri"/>
                          <a:cs typeface="Calibri"/>
                          <a:sym typeface="Calibri"/>
                        </a:rPr>
                        <a:t>Os Mwale</a:t>
                      </a:r>
                      <a:br>
                        <a:rPr b="1" lang="en-GB" sz="1600" u="none" cap="none" strike="noStrike">
                          <a:solidFill>
                            <a:srgbClr val="333333"/>
                          </a:solidFill>
                          <a:latin typeface="Calibri"/>
                          <a:ea typeface="Calibri"/>
                          <a:cs typeface="Calibri"/>
                          <a:sym typeface="Calibri"/>
                        </a:rPr>
                      </a:br>
                      <a:r>
                        <a:rPr b="1" i="0" lang="en-GB" sz="1600" u="none" cap="none" strike="noStrike">
                          <a:solidFill>
                            <a:srgbClr val="333333"/>
                          </a:solidFill>
                          <a:latin typeface="Calibri"/>
                          <a:ea typeface="Calibri"/>
                          <a:cs typeface="Calibri"/>
                          <a:sym typeface="Calibri"/>
                        </a:rPr>
                        <a:t>Médica e director executivo de uma empresa</a:t>
                      </a:r>
                      <a:endParaRPr b="1" sz="16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333333"/>
                          </a:solidFill>
                          <a:latin typeface="Calibri"/>
                          <a:ea typeface="Calibri"/>
                          <a:cs typeface="Calibri"/>
                          <a:sym typeface="Calibri"/>
                        </a:rPr>
                        <a:t>4</a:t>
                      </a:r>
                      <a:endParaRPr sz="16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333333"/>
                          </a:solidFill>
                          <a:latin typeface="Calibri"/>
                          <a:ea typeface="Calibri"/>
                          <a:cs typeface="Calibri"/>
                          <a:sym typeface="Calibri"/>
                        </a:rPr>
                        <a:t>80.000</a:t>
                      </a:r>
                      <a:endParaRPr sz="16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333333"/>
                          </a:solidFill>
                          <a:latin typeface="Calibri"/>
                          <a:ea typeface="Calibri"/>
                          <a:cs typeface="Calibri"/>
                          <a:sym typeface="Calibri"/>
                        </a:rPr>
                        <a:t>3 veículos</a:t>
                      </a:r>
                      <a:endParaRPr sz="16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333333"/>
                          </a:solidFill>
                          <a:latin typeface="Calibri"/>
                          <a:ea typeface="Calibri"/>
                          <a:cs typeface="Calibri"/>
                          <a:sym typeface="Calibri"/>
                        </a:rPr>
                        <a:t>São proprietários da sua casa</a:t>
                      </a:r>
                      <a:endParaRPr sz="1600" u="none" cap="none" strike="noStrike">
                        <a:solidFill>
                          <a:srgbClr val="333333"/>
                        </a:solidFill>
                        <a:latin typeface="Calibri"/>
                        <a:ea typeface="Calibri"/>
                        <a:cs typeface="Calibri"/>
                        <a:sym typeface="Calibri"/>
                      </a:endParaRPr>
                    </a:p>
                  </a:txBody>
                  <a:tcPr marT="63500" marB="63500" marR="63500" marL="63500"/>
                </a:tc>
              </a:tr>
              <a:tr h="572525">
                <a:tc>
                  <a:txBody>
                    <a:bodyPr/>
                    <a:lstStyle/>
                    <a:p>
                      <a:pPr indent="0" lvl="0" marL="269875" marR="0" rtl="0" algn="l">
                        <a:lnSpc>
                          <a:spcPct val="100000"/>
                        </a:lnSpc>
                        <a:spcBef>
                          <a:spcPts val="0"/>
                        </a:spcBef>
                        <a:spcAft>
                          <a:spcPts val="0"/>
                        </a:spcAft>
                        <a:buClr>
                          <a:srgbClr val="000000"/>
                        </a:buClr>
                        <a:buSzPts val="1600"/>
                        <a:buFont typeface="Arial"/>
                        <a:buNone/>
                      </a:pPr>
                      <a:r>
                        <a:rPr b="1" i="0" lang="en-GB" sz="1600" u="none" cap="none" strike="noStrike">
                          <a:solidFill>
                            <a:srgbClr val="333333"/>
                          </a:solidFill>
                          <a:latin typeface="Calibri"/>
                          <a:ea typeface="Calibri"/>
                          <a:cs typeface="Calibri"/>
                          <a:sym typeface="Calibri"/>
                        </a:rPr>
                        <a:t>Os Smith </a:t>
                      </a:r>
                      <a:br>
                        <a:rPr b="1" lang="en-GB" sz="1600" u="none" cap="none" strike="noStrike">
                          <a:solidFill>
                            <a:srgbClr val="333333"/>
                          </a:solidFill>
                          <a:latin typeface="Calibri"/>
                          <a:ea typeface="Calibri"/>
                          <a:cs typeface="Calibri"/>
                          <a:sym typeface="Calibri"/>
                        </a:rPr>
                      </a:br>
                      <a:r>
                        <a:rPr b="1" i="0" lang="en-GB" sz="1600" u="none" cap="none" strike="noStrike">
                          <a:solidFill>
                            <a:srgbClr val="333333"/>
                          </a:solidFill>
                          <a:latin typeface="Calibri"/>
                          <a:ea typeface="Calibri"/>
                          <a:cs typeface="Calibri"/>
                          <a:sym typeface="Calibri"/>
                        </a:rPr>
                        <a:t>Professora e caixa de um banco</a:t>
                      </a:r>
                      <a:endParaRPr b="1" sz="16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333333"/>
                          </a:solidFill>
                          <a:latin typeface="Calibri"/>
                          <a:ea typeface="Calibri"/>
                          <a:cs typeface="Calibri"/>
                          <a:sym typeface="Calibri"/>
                        </a:rPr>
                        <a:t>3</a:t>
                      </a:r>
                      <a:endParaRPr sz="16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333333"/>
                          </a:solidFill>
                          <a:latin typeface="Calibri"/>
                          <a:ea typeface="Calibri"/>
                          <a:cs typeface="Calibri"/>
                          <a:sym typeface="Calibri"/>
                        </a:rPr>
                        <a:t>20.000</a:t>
                      </a:r>
                      <a:endParaRPr sz="16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333333"/>
                          </a:solidFill>
                          <a:latin typeface="Calibri"/>
                          <a:ea typeface="Calibri"/>
                          <a:cs typeface="Calibri"/>
                          <a:sym typeface="Calibri"/>
                        </a:rPr>
                        <a:t>1 veículo</a:t>
                      </a:r>
                      <a:endParaRPr sz="16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333333"/>
                          </a:solidFill>
                          <a:latin typeface="Calibri"/>
                          <a:ea typeface="Calibri"/>
                          <a:cs typeface="Calibri"/>
                          <a:sym typeface="Calibri"/>
                        </a:rPr>
                        <a:t>Casa alugada</a:t>
                      </a:r>
                      <a:endParaRPr sz="1600" u="none" cap="none" strike="noStrike">
                        <a:solidFill>
                          <a:srgbClr val="333333"/>
                        </a:solidFill>
                        <a:latin typeface="Calibri"/>
                        <a:ea typeface="Calibri"/>
                        <a:cs typeface="Calibri"/>
                        <a:sym typeface="Calibri"/>
                      </a:endParaRPr>
                    </a:p>
                  </a:txBody>
                  <a:tcPr marT="63500" marB="63500" marR="63500" marL="63500"/>
                </a:tc>
              </a:tr>
              <a:tr h="572525">
                <a:tc>
                  <a:txBody>
                    <a:bodyPr/>
                    <a:lstStyle/>
                    <a:p>
                      <a:pPr indent="0" lvl="0" marL="269875" marR="0" rtl="0" algn="l">
                        <a:lnSpc>
                          <a:spcPct val="100000"/>
                        </a:lnSpc>
                        <a:spcBef>
                          <a:spcPts val="0"/>
                        </a:spcBef>
                        <a:spcAft>
                          <a:spcPts val="0"/>
                        </a:spcAft>
                        <a:buClr>
                          <a:srgbClr val="000000"/>
                        </a:buClr>
                        <a:buSzPts val="1600"/>
                        <a:buFont typeface="Arial"/>
                        <a:buNone/>
                      </a:pPr>
                      <a:r>
                        <a:rPr b="1" i="0" lang="en-GB" sz="1600" u="none" cap="none" strike="noStrike">
                          <a:solidFill>
                            <a:srgbClr val="333333"/>
                          </a:solidFill>
                          <a:latin typeface="Calibri"/>
                          <a:ea typeface="Calibri"/>
                          <a:cs typeface="Calibri"/>
                          <a:sym typeface="Calibri"/>
                        </a:rPr>
                        <a:t>Os Koffi </a:t>
                      </a:r>
                      <a:br>
                        <a:rPr b="1" lang="en-GB" sz="1600" u="none" cap="none" strike="noStrike">
                          <a:solidFill>
                            <a:srgbClr val="333333"/>
                          </a:solidFill>
                          <a:latin typeface="Calibri"/>
                          <a:ea typeface="Calibri"/>
                          <a:cs typeface="Calibri"/>
                          <a:sym typeface="Calibri"/>
                        </a:rPr>
                      </a:br>
                      <a:r>
                        <a:rPr b="1" i="0" lang="en-GB" sz="1600" u="none" cap="none" strike="noStrike">
                          <a:solidFill>
                            <a:srgbClr val="333333"/>
                          </a:solidFill>
                          <a:latin typeface="Calibri"/>
                          <a:ea typeface="Calibri"/>
                          <a:cs typeface="Calibri"/>
                          <a:sym typeface="Calibri"/>
                        </a:rPr>
                        <a:t>Empregada doméstica e operário empregado ao dia</a:t>
                      </a:r>
                      <a:endParaRPr b="1" sz="16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333333"/>
                          </a:solidFill>
                          <a:latin typeface="Calibri"/>
                          <a:ea typeface="Calibri"/>
                          <a:cs typeface="Calibri"/>
                          <a:sym typeface="Calibri"/>
                        </a:rPr>
                        <a:t>4</a:t>
                      </a:r>
                      <a:endParaRPr sz="16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333333"/>
                          </a:solidFill>
                          <a:latin typeface="Calibri"/>
                          <a:ea typeface="Calibri"/>
                          <a:cs typeface="Calibri"/>
                          <a:sym typeface="Calibri"/>
                        </a:rPr>
                        <a:t>700 e montantes variáveis, dependendo de quanto </a:t>
                      </a:r>
                      <a:r>
                        <a:rPr lang="en-GB" sz="1600">
                          <a:solidFill>
                            <a:srgbClr val="333333"/>
                          </a:solidFill>
                          <a:latin typeface="Calibri"/>
                          <a:ea typeface="Calibri"/>
                          <a:cs typeface="Calibri"/>
                          <a:sym typeface="Calibri"/>
                        </a:rPr>
                        <a:t>ganha </a:t>
                      </a:r>
                      <a:r>
                        <a:rPr b="0" i="0" lang="en-GB" sz="1600" u="none" cap="none" strike="noStrike">
                          <a:solidFill>
                            <a:srgbClr val="333333"/>
                          </a:solidFill>
                          <a:latin typeface="Calibri"/>
                          <a:ea typeface="Calibri"/>
                          <a:cs typeface="Calibri"/>
                          <a:sym typeface="Calibri"/>
                        </a:rPr>
                        <a:t>em cada dia</a:t>
                      </a:r>
                      <a:endParaRPr sz="16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333333"/>
                          </a:solidFill>
                          <a:latin typeface="Calibri"/>
                          <a:ea typeface="Calibri"/>
                          <a:cs typeface="Calibri"/>
                          <a:sym typeface="Calibri"/>
                        </a:rPr>
                        <a:t>1 bicicleta</a:t>
                      </a:r>
                      <a:endParaRPr sz="16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333333"/>
                          </a:solidFill>
                          <a:latin typeface="Calibri"/>
                          <a:ea typeface="Calibri"/>
                          <a:cs typeface="Calibri"/>
                          <a:sym typeface="Calibri"/>
                        </a:rPr>
                        <a:t>Casa alugada</a:t>
                      </a:r>
                      <a:endParaRPr sz="1600" u="none" cap="none" strike="noStrike">
                        <a:solidFill>
                          <a:srgbClr val="333333"/>
                        </a:solidFill>
                        <a:latin typeface="Calibri"/>
                        <a:ea typeface="Calibri"/>
                        <a:cs typeface="Calibri"/>
                        <a:sym typeface="Calibri"/>
                      </a:endParaRPr>
                    </a:p>
                  </a:txBody>
                  <a:tcPr marT="63500" marB="63500" marR="63500" marL="63500"/>
                </a:tc>
              </a:tr>
              <a:tr h="781400">
                <a:tc>
                  <a:txBody>
                    <a:bodyPr/>
                    <a:lstStyle/>
                    <a:p>
                      <a:pPr indent="0" lvl="0" marL="269875" marR="0" rtl="0" algn="l">
                        <a:lnSpc>
                          <a:spcPct val="100000"/>
                        </a:lnSpc>
                        <a:spcBef>
                          <a:spcPts val="0"/>
                        </a:spcBef>
                        <a:spcAft>
                          <a:spcPts val="0"/>
                        </a:spcAft>
                        <a:buClr>
                          <a:srgbClr val="000000"/>
                        </a:buClr>
                        <a:buSzPts val="1600"/>
                        <a:buFont typeface="Arial"/>
                        <a:buNone/>
                      </a:pPr>
                      <a:r>
                        <a:rPr b="1" i="0" lang="en-GB" sz="1600" u="none" cap="none" strike="noStrike">
                          <a:solidFill>
                            <a:srgbClr val="333333"/>
                          </a:solidFill>
                          <a:latin typeface="Calibri"/>
                          <a:ea typeface="Calibri"/>
                          <a:cs typeface="Calibri"/>
                          <a:sym typeface="Calibri"/>
                        </a:rPr>
                        <a:t>Sr. Keita</a:t>
                      </a:r>
                      <a:br>
                        <a:rPr b="1" lang="en-GB" sz="1600" u="none" cap="none" strike="noStrike">
                          <a:solidFill>
                            <a:srgbClr val="333333"/>
                          </a:solidFill>
                          <a:latin typeface="Calibri"/>
                          <a:ea typeface="Calibri"/>
                          <a:cs typeface="Calibri"/>
                          <a:sym typeface="Calibri"/>
                        </a:rPr>
                      </a:br>
                      <a:r>
                        <a:rPr b="1" i="0" lang="en-GB" sz="1600" u="none" cap="none" strike="noStrike">
                          <a:solidFill>
                            <a:srgbClr val="333333"/>
                          </a:solidFill>
                          <a:latin typeface="Calibri"/>
                          <a:ea typeface="Calibri"/>
                          <a:cs typeface="Calibri"/>
                          <a:sym typeface="Calibri"/>
                        </a:rPr>
                        <a:t>(Homem solteiro)</a:t>
                      </a:r>
                      <a:br>
                        <a:rPr b="1" lang="en-GB" sz="1600" u="none" cap="none" strike="noStrike">
                          <a:solidFill>
                            <a:srgbClr val="333333"/>
                          </a:solidFill>
                          <a:latin typeface="Calibri"/>
                          <a:ea typeface="Calibri"/>
                          <a:cs typeface="Calibri"/>
                          <a:sym typeface="Calibri"/>
                        </a:rPr>
                      </a:br>
                      <a:r>
                        <a:rPr b="1" i="0" lang="en-GB" sz="1600" u="none" cap="none" strike="noStrike">
                          <a:solidFill>
                            <a:srgbClr val="333333"/>
                          </a:solidFill>
                          <a:latin typeface="Calibri"/>
                          <a:ea typeface="Calibri"/>
                          <a:cs typeface="Calibri"/>
                          <a:sym typeface="Calibri"/>
                        </a:rPr>
                        <a:t>Mecânico</a:t>
                      </a:r>
                      <a:endParaRPr b="1" sz="16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333333"/>
                          </a:solidFill>
                          <a:latin typeface="Calibri"/>
                          <a:ea typeface="Calibri"/>
                          <a:cs typeface="Calibri"/>
                          <a:sym typeface="Calibri"/>
                        </a:rPr>
                        <a:t>0</a:t>
                      </a:r>
                      <a:endParaRPr sz="16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333333"/>
                          </a:solidFill>
                          <a:latin typeface="Calibri"/>
                          <a:ea typeface="Calibri"/>
                          <a:cs typeface="Calibri"/>
                          <a:sym typeface="Calibri"/>
                        </a:rPr>
                        <a:t>5000</a:t>
                      </a:r>
                      <a:endParaRPr sz="16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333333"/>
                          </a:solidFill>
                          <a:latin typeface="Calibri"/>
                          <a:ea typeface="Calibri"/>
                          <a:cs typeface="Calibri"/>
                          <a:sym typeface="Calibri"/>
                        </a:rPr>
                        <a:t>Aluga um quarto</a:t>
                      </a:r>
                      <a:endParaRPr sz="1600" u="none" cap="none" strike="noStrike">
                        <a:solidFill>
                          <a:srgbClr val="333333"/>
                        </a:solidFill>
                        <a:latin typeface="Calibri"/>
                        <a:ea typeface="Calibri"/>
                        <a:cs typeface="Calibri"/>
                        <a:sym typeface="Calibri"/>
                      </a:endParaRPr>
                    </a:p>
                  </a:txBody>
                  <a:tcPr marT="63500" marB="63500" marR="63500" marL="63500"/>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49"/>
          <p:cNvSpPr txBox="1"/>
          <p:nvPr>
            <p:ph type="title"/>
          </p:nvPr>
        </p:nvSpPr>
        <p:spPr>
          <a:xfrm>
            <a:off x="311700" y="-135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500" u="none"/>
              <a:t>Utilização da ferramenta: Principais etapas do processo de acompanhamento de orçamentos</a:t>
            </a:r>
            <a:endParaRPr sz="2500"/>
          </a:p>
        </p:txBody>
      </p:sp>
      <p:sp>
        <p:nvSpPr>
          <p:cNvPr id="399" name="Google Shape;399;p49"/>
          <p:cNvSpPr txBox="1"/>
          <p:nvPr>
            <p:ph idx="1" type="body"/>
          </p:nvPr>
        </p:nvSpPr>
        <p:spPr>
          <a:xfrm>
            <a:off x="311700" y="722650"/>
            <a:ext cx="8960100" cy="4074300"/>
          </a:xfrm>
          <a:prstGeom prst="rect">
            <a:avLst/>
          </a:prstGeom>
          <a:noFill/>
          <a:ln>
            <a:noFill/>
          </a:ln>
        </p:spPr>
        <p:txBody>
          <a:bodyPr anchorCtr="0" anchor="t" bIns="91425" lIns="91425" spcFirstLastPara="1" rIns="91425" wrap="square" tIns="91425">
            <a:noAutofit/>
          </a:bodyPr>
          <a:lstStyle/>
          <a:p>
            <a:pPr indent="-263649" lvl="0" marL="269999" rtl="0" algn="l">
              <a:lnSpc>
                <a:spcPct val="100000"/>
              </a:lnSpc>
              <a:spcBef>
                <a:spcPts val="1000"/>
              </a:spcBef>
              <a:spcAft>
                <a:spcPts val="0"/>
              </a:spcAft>
              <a:buClr>
                <a:schemeClr val="dk1"/>
              </a:buClr>
              <a:buSzPts val="1400"/>
              <a:buAutoNum type="arabicPeriod"/>
            </a:pPr>
            <a:r>
              <a:rPr b="1" i="0" lang="en-GB" u="none">
                <a:solidFill>
                  <a:schemeClr val="dk1"/>
                </a:solidFill>
              </a:rPr>
              <a:t>Formar uma equipa de acompanhamento do orçamento: </a:t>
            </a:r>
            <a:r>
              <a:rPr b="0" i="0" lang="en-GB" u="none">
                <a:solidFill>
                  <a:schemeClr val="dk1"/>
                </a:solidFill>
              </a:rPr>
              <a:t>Se possível, a equipa deve ser eleita pela comunidade. As equipas variam no tamanho, mas têm geralmente entre nove e </a:t>
            </a:r>
            <a:r>
              <a:rPr lang="en-GB">
                <a:solidFill>
                  <a:schemeClr val="dk1"/>
                </a:solidFill>
              </a:rPr>
              <a:t>catorze</a:t>
            </a:r>
            <a:r>
              <a:rPr b="0" i="0" lang="en-GB" u="none">
                <a:solidFill>
                  <a:schemeClr val="dk1"/>
                </a:solidFill>
              </a:rPr>
              <a:t> membros. Devem incluir mulheres e homens e pessoas de idades, grupos étnicos e estatutos diferentes na comunidade. </a:t>
            </a:r>
            <a:endParaRPr>
              <a:solidFill>
                <a:schemeClr val="dk1"/>
              </a:solidFill>
            </a:endParaRPr>
          </a:p>
          <a:p>
            <a:pPr indent="-263649" lvl="0" marL="269999" rtl="0" algn="l">
              <a:lnSpc>
                <a:spcPct val="100000"/>
              </a:lnSpc>
              <a:spcBef>
                <a:spcPts val="1000"/>
              </a:spcBef>
              <a:spcAft>
                <a:spcPts val="0"/>
              </a:spcAft>
              <a:buClr>
                <a:schemeClr val="dk1"/>
              </a:buClr>
              <a:buSzPts val="1400"/>
              <a:buAutoNum type="arabicPeriod"/>
            </a:pPr>
            <a:r>
              <a:rPr b="1" i="0" lang="en-GB" u="none">
                <a:solidFill>
                  <a:schemeClr val="dk1"/>
                </a:solidFill>
              </a:rPr>
              <a:t>Investigação de base: </a:t>
            </a:r>
            <a:r>
              <a:rPr b="0" i="0" lang="en-GB" u="none">
                <a:solidFill>
                  <a:schemeClr val="dk1"/>
                </a:solidFill>
              </a:rPr>
              <a:t>Que leis e políticas relacionadas com a transparência orçamental existem no seu país? Por exemplo, poderão existir leis que digam que as pessoas são livres de aceder a informação relacionada com orçamentos.</a:t>
            </a:r>
            <a:endParaRPr>
              <a:solidFill>
                <a:schemeClr val="dk1"/>
              </a:solidFill>
            </a:endParaRPr>
          </a:p>
          <a:p>
            <a:pPr indent="-263649" lvl="0" marL="269999" rtl="0" algn="l">
              <a:lnSpc>
                <a:spcPct val="100000"/>
              </a:lnSpc>
              <a:spcBef>
                <a:spcPts val="1000"/>
              </a:spcBef>
              <a:spcAft>
                <a:spcPts val="0"/>
              </a:spcAft>
              <a:buClr>
                <a:schemeClr val="dk1"/>
              </a:buClr>
              <a:buSzPts val="1400"/>
              <a:buAutoNum type="arabicPeriod"/>
            </a:pPr>
            <a:r>
              <a:rPr b="1" lang="en-GB">
                <a:solidFill>
                  <a:schemeClr val="dk1"/>
                </a:solidFill>
              </a:rPr>
              <a:t>Estabelecer </a:t>
            </a:r>
            <a:r>
              <a:rPr b="1" i="0" lang="en-GB" u="none">
                <a:solidFill>
                  <a:schemeClr val="dk1"/>
                </a:solidFill>
              </a:rPr>
              <a:t>relações</a:t>
            </a:r>
            <a:r>
              <a:rPr b="0" i="0" lang="en-GB" u="none">
                <a:solidFill>
                  <a:schemeClr val="dk1"/>
                </a:solidFill>
              </a:rPr>
              <a:t> com pessoas no departamento governamental ou autoridade local relevante, assim como com os líderes da comunidade.</a:t>
            </a:r>
            <a:endParaRPr>
              <a:solidFill>
                <a:schemeClr val="dk1"/>
              </a:solidFill>
            </a:endParaRPr>
          </a:p>
          <a:p>
            <a:pPr indent="-263649" lvl="0" marL="269999" rtl="0" algn="l">
              <a:lnSpc>
                <a:spcPct val="100000"/>
              </a:lnSpc>
              <a:spcBef>
                <a:spcPts val="1000"/>
              </a:spcBef>
              <a:spcAft>
                <a:spcPts val="0"/>
              </a:spcAft>
              <a:buClr>
                <a:schemeClr val="dk1"/>
              </a:buClr>
              <a:buSzPts val="1400"/>
              <a:buAutoNum type="arabicPeriod"/>
            </a:pPr>
            <a:r>
              <a:rPr b="1" i="0" lang="en-GB" u="none">
                <a:solidFill>
                  <a:schemeClr val="dk1"/>
                </a:solidFill>
              </a:rPr>
              <a:t>Chegar a acordo quanto à questão a monitorizar</a:t>
            </a:r>
            <a:r>
              <a:rPr b="0" i="0" lang="en-GB" u="none">
                <a:solidFill>
                  <a:schemeClr val="dk1"/>
                </a:solidFill>
              </a:rPr>
              <a:t> com base nas prioridades definidas durante a identificação de problemas e definição de prioridades do processo TIC.</a:t>
            </a:r>
            <a:endParaRPr>
              <a:solidFill>
                <a:schemeClr val="dk1"/>
              </a:solidFill>
            </a:endParaRPr>
          </a:p>
          <a:p>
            <a:pPr indent="-317500" lvl="1" marL="1710000" rtl="0" algn="l">
              <a:lnSpc>
                <a:spcPct val="100000"/>
              </a:lnSpc>
              <a:spcBef>
                <a:spcPts val="300"/>
              </a:spcBef>
              <a:spcAft>
                <a:spcPts val="0"/>
              </a:spcAft>
              <a:buClr>
                <a:schemeClr val="dk1"/>
              </a:buClr>
              <a:buSzPts val="1400"/>
              <a:buAutoNum type="alphaLcPeriod"/>
            </a:pPr>
            <a:r>
              <a:rPr b="0" i="0" lang="en-GB" u="none">
                <a:solidFill>
                  <a:schemeClr val="dk1"/>
                </a:solidFill>
              </a:rPr>
              <a:t>Recolher a informação orçamental de que necessita </a:t>
            </a:r>
            <a:r>
              <a:rPr b="1" i="0" lang="en-GB" u="none">
                <a:solidFill>
                  <a:schemeClr val="dk1"/>
                </a:solidFill>
              </a:rPr>
              <a:t>utilizando o modelo de acompanhamento de orçamentos</a:t>
            </a:r>
            <a:r>
              <a:rPr b="0" i="0" lang="en-GB" u="none">
                <a:solidFill>
                  <a:schemeClr val="dk1"/>
                </a:solidFill>
              </a:rPr>
              <a:t>.</a:t>
            </a:r>
            <a:endParaRPr b="1">
              <a:solidFill>
                <a:schemeClr val="dk1"/>
              </a:solidFill>
            </a:endParaRPr>
          </a:p>
          <a:p>
            <a:pPr indent="-317500" lvl="1" marL="1710000" rtl="0" algn="l">
              <a:lnSpc>
                <a:spcPct val="100000"/>
              </a:lnSpc>
              <a:spcBef>
                <a:spcPts val="300"/>
              </a:spcBef>
              <a:spcAft>
                <a:spcPts val="0"/>
              </a:spcAft>
              <a:buClr>
                <a:schemeClr val="dk1"/>
              </a:buClr>
              <a:buSzPts val="1400"/>
              <a:buAutoNum type="alphaLcPeriod"/>
            </a:pPr>
            <a:r>
              <a:rPr b="1" i="0" lang="en-GB" u="none">
                <a:solidFill>
                  <a:schemeClr val="dk1"/>
                </a:solidFill>
              </a:rPr>
              <a:t>Ver o que está realmente a acontecer:</a:t>
            </a:r>
            <a:r>
              <a:rPr b="0" i="0" lang="en-GB" u="none">
                <a:solidFill>
                  <a:schemeClr val="dk1"/>
                </a:solidFill>
              </a:rPr>
              <a:t> O orçamento está a ser gasto conforme devido?</a:t>
            </a:r>
            <a:endParaRPr>
              <a:solidFill>
                <a:schemeClr val="dk1"/>
              </a:solidFill>
            </a:endParaRPr>
          </a:p>
          <a:p>
            <a:pPr indent="-317500" lvl="1" marL="1710000" rtl="0" algn="l">
              <a:lnSpc>
                <a:spcPct val="100000"/>
              </a:lnSpc>
              <a:spcBef>
                <a:spcPts val="300"/>
              </a:spcBef>
              <a:spcAft>
                <a:spcPts val="0"/>
              </a:spcAft>
              <a:buClr>
                <a:schemeClr val="dk1"/>
              </a:buClr>
              <a:buSzPts val="1400"/>
              <a:buAutoNum type="alphaLcPeriod"/>
            </a:pPr>
            <a:r>
              <a:rPr b="1" i="0" lang="en-GB" u="none">
                <a:solidFill>
                  <a:schemeClr val="dk1"/>
                </a:solidFill>
              </a:rPr>
              <a:t>Analisar toda a informação:</a:t>
            </a:r>
            <a:r>
              <a:rPr b="0" i="0" lang="en-GB" u="none">
                <a:solidFill>
                  <a:schemeClr val="dk1"/>
                </a:solidFill>
              </a:rPr>
              <a:t> Tudo faz sentido?</a:t>
            </a:r>
            <a:endParaRPr>
              <a:solidFill>
                <a:schemeClr val="dk1"/>
              </a:solidFill>
            </a:endParaRPr>
          </a:p>
          <a:p>
            <a:pPr indent="-317500" lvl="1" marL="1710000" rtl="0" algn="l">
              <a:lnSpc>
                <a:spcPct val="100000"/>
              </a:lnSpc>
              <a:spcBef>
                <a:spcPts val="300"/>
              </a:spcBef>
              <a:spcAft>
                <a:spcPts val="0"/>
              </a:spcAft>
              <a:buClr>
                <a:schemeClr val="dk1"/>
              </a:buClr>
              <a:buSzPts val="1400"/>
              <a:buAutoNum type="alphaLcPeriod"/>
            </a:pPr>
            <a:r>
              <a:rPr b="1" i="0" lang="en-GB" u="none">
                <a:solidFill>
                  <a:schemeClr val="dk1"/>
                </a:solidFill>
                <a:extLst>
                  <a:ext uri="http://customooxmlschemas.google.com/">
                    <go:slidesCustomData xmlns:go="http://customooxmlschemas.google.com/" textRoundtripDataId="27"/>
                  </a:ext>
                </a:extLst>
              </a:rPr>
              <a:t>Comunicar </a:t>
            </a:r>
            <a:r>
              <a:rPr b="1" i="0" lang="en-GB" u="none">
                <a:solidFill>
                  <a:schemeClr val="dk1"/>
                </a:solidFill>
              </a:rPr>
              <a:t>à comunidade a informação obtida</a:t>
            </a:r>
            <a:r>
              <a:rPr b="0" i="0" lang="en-GB" u="none">
                <a:solidFill>
                  <a:schemeClr val="dk1"/>
                </a:solidFill>
              </a:rPr>
              <a:t> e decidir o que fazer a seguir. Recolha toda a informação e faça uma reunião com a comunidade para assegurar que todas as pessoas têm oportunidade de ouvir os resultados e participar em qualquer acção de seguimento. </a:t>
            </a:r>
            <a:endParaRPr>
              <a:solidFill>
                <a:schemeClr val="dk1"/>
              </a:solidFill>
            </a:endParaRPr>
          </a:p>
          <a:p>
            <a:pPr indent="0" lvl="0" marL="457200" rtl="0" algn="l">
              <a:lnSpc>
                <a:spcPct val="100000"/>
              </a:lnSpc>
              <a:spcBef>
                <a:spcPts val="300"/>
              </a:spcBef>
              <a:spcAft>
                <a:spcPts val="0"/>
              </a:spcAft>
              <a:buSzPts val="1400"/>
              <a:buNone/>
            </a:pPr>
            <a:r>
              <a:t/>
            </a:r>
            <a:endParaRPr b="1">
              <a:solidFill>
                <a:schemeClr val="dk1"/>
              </a:solidFill>
            </a:endParaRPr>
          </a:p>
          <a:p>
            <a:pPr indent="0" lvl="0" marL="0" rtl="0" algn="l">
              <a:lnSpc>
                <a:spcPct val="100000"/>
              </a:lnSpc>
              <a:spcBef>
                <a:spcPts val="700"/>
              </a:spcBef>
              <a:spcAft>
                <a:spcPts val="0"/>
              </a:spcAft>
              <a:buSzPts val="1400"/>
              <a:buNone/>
            </a:pPr>
            <a:r>
              <a:t/>
            </a:r>
            <a:endParaRPr>
              <a:solidFill>
                <a:schemeClr val="dk1"/>
              </a:solidFill>
            </a:endParaRPr>
          </a:p>
          <a:p>
            <a:pPr indent="0" lvl="0" marL="0" rtl="0" algn="l">
              <a:lnSpc>
                <a:spcPct val="100000"/>
              </a:lnSpc>
              <a:spcBef>
                <a:spcPts val="1400"/>
              </a:spcBef>
              <a:spcAft>
                <a:spcPts val="0"/>
              </a:spcAft>
              <a:buSzPts val="14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5"/>
          <p:cNvSpPr txBox="1"/>
          <p:nvPr>
            <p:ph idx="1" type="body"/>
          </p:nvPr>
        </p:nvSpPr>
        <p:spPr>
          <a:xfrm>
            <a:off x="127075" y="936700"/>
            <a:ext cx="5988600" cy="3412800"/>
          </a:xfrm>
          <a:prstGeom prst="rect">
            <a:avLst/>
          </a:prstGeom>
          <a:noFill/>
          <a:ln>
            <a:noFill/>
          </a:ln>
        </p:spPr>
        <p:txBody>
          <a:bodyPr anchorCtr="0" anchor="t" bIns="91425" lIns="91425" spcFirstLastPara="1" rIns="91425" wrap="square" tIns="91425">
            <a:noAutofit/>
          </a:bodyPr>
          <a:lstStyle/>
          <a:p>
            <a:pPr indent="-323850" lvl="0" marL="457200" rtl="0" algn="l">
              <a:lnSpc>
                <a:spcPct val="100000"/>
              </a:lnSpc>
              <a:spcBef>
                <a:spcPts val="0"/>
              </a:spcBef>
              <a:spcAft>
                <a:spcPts val="0"/>
              </a:spcAft>
              <a:buSzPts val="1500"/>
              <a:buChar char="●"/>
            </a:pPr>
            <a:r>
              <a:rPr b="0" i="0" lang="en-GB" sz="1800" u="none"/>
              <a:t>Integrar a advocacia na Transformação de Igrejas e Comunidades </a:t>
            </a:r>
            <a:r>
              <a:rPr b="1" i="0" lang="en-GB" sz="1800" u="none"/>
              <a:t>reforça os resultados obtidos</a:t>
            </a:r>
            <a:r>
              <a:rPr b="0" i="0" lang="en-GB" sz="1800" u="none"/>
              <a:t> e, </a:t>
            </a:r>
            <a:r>
              <a:rPr lang="en-GB" sz="1800"/>
              <a:t>em última análise, contribui para a visão de alcançar mudanças em todas as áreas da vida</a:t>
            </a:r>
            <a:r>
              <a:rPr b="0" i="0" lang="en-GB" sz="1800" u="none"/>
              <a:t>. </a:t>
            </a:r>
            <a:endParaRPr sz="1800"/>
          </a:p>
          <a:p>
            <a:pPr indent="-323850" lvl="0" marL="457200" rtl="0" algn="l">
              <a:lnSpc>
                <a:spcPct val="100000"/>
              </a:lnSpc>
              <a:spcBef>
                <a:spcPts val="0"/>
              </a:spcBef>
              <a:spcAft>
                <a:spcPts val="0"/>
              </a:spcAft>
              <a:buSzPts val="1500"/>
              <a:buChar char="●"/>
            </a:pPr>
            <a:r>
              <a:rPr b="0" i="0" lang="en-GB" sz="1800" u="none"/>
              <a:t>A advocacia para a Transformação de Igrejas e Comunidades </a:t>
            </a:r>
            <a:r>
              <a:rPr b="1" i="0" lang="en-GB" sz="1800" u="none"/>
              <a:t>usa ferramentas de responsabilização social.</a:t>
            </a:r>
            <a:endParaRPr sz="1800"/>
          </a:p>
          <a:p>
            <a:pPr indent="-323850" lvl="0" marL="457200" rtl="0" algn="l">
              <a:lnSpc>
                <a:spcPct val="100000"/>
              </a:lnSpc>
              <a:spcBef>
                <a:spcPts val="0"/>
              </a:spcBef>
              <a:spcAft>
                <a:spcPts val="0"/>
              </a:spcAft>
              <a:buSzPts val="1500"/>
              <a:buChar char="●"/>
            </a:pPr>
            <a:r>
              <a:rPr b="0" i="0" lang="en-GB" sz="1800" u="none"/>
              <a:t>Esta abordagem usa estratégias e acções de advocacia que levam a </a:t>
            </a:r>
            <a:r>
              <a:rPr b="0" i="0" lang="en-GB" sz="1800" u="none">
                <a:extLst>
                  <a:ext uri="http://customooxmlschemas.google.com/">
                    <go:slidesCustomData xmlns:go="http://customooxmlschemas.google.com/" textRoundtripDataId="2"/>
                  </a:ext>
                </a:extLst>
              </a:rPr>
              <a:t>uma boa governança e à prestação de serviços adequada e transparente por parte dos governos</a:t>
            </a:r>
            <a:r>
              <a:rPr b="0" i="0" lang="en-GB" sz="1800" u="none"/>
              <a:t>.</a:t>
            </a:r>
            <a:endParaRPr sz="1800"/>
          </a:p>
          <a:p>
            <a:pPr indent="0" lvl="0" marL="0" rtl="0" algn="l">
              <a:lnSpc>
                <a:spcPct val="115000"/>
              </a:lnSpc>
              <a:spcBef>
                <a:spcPts val="0"/>
              </a:spcBef>
              <a:spcAft>
                <a:spcPts val="1600"/>
              </a:spcAft>
              <a:buSzPts val="1400"/>
              <a:buNone/>
            </a:pPr>
            <a:r>
              <a:t/>
            </a:r>
            <a:endParaRPr sz="1800"/>
          </a:p>
        </p:txBody>
      </p:sp>
      <p:sp>
        <p:nvSpPr>
          <p:cNvPr id="88" name="Google Shape;88;p5"/>
          <p:cNvSpPr txBox="1"/>
          <p:nvPr>
            <p:ph type="title"/>
          </p:nvPr>
        </p:nvSpPr>
        <p:spPr>
          <a:xfrm>
            <a:off x="260575" y="861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600" u="none"/>
              <a:t>Integrar a advocacia no processo TIC</a:t>
            </a:r>
            <a:endParaRPr sz="2600"/>
          </a:p>
        </p:txBody>
      </p:sp>
      <p:sp>
        <p:nvSpPr>
          <p:cNvPr id="89" name="Google Shape;89;p5"/>
          <p:cNvSpPr txBox="1"/>
          <p:nvPr/>
        </p:nvSpPr>
        <p:spPr>
          <a:xfrm>
            <a:off x="6157375" y="1012950"/>
            <a:ext cx="2516700" cy="282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90" name="Google Shape;90;p5"/>
          <p:cNvPicPr preferRelativeResize="0"/>
          <p:nvPr/>
        </p:nvPicPr>
        <p:blipFill rotWithShape="1">
          <a:blip r:embed="rId3">
            <a:alphaModFix/>
          </a:blip>
          <a:srcRect b="0" l="0" r="0" t="0"/>
          <a:stretch/>
        </p:blipFill>
        <p:spPr>
          <a:xfrm>
            <a:off x="7594250" y="1085325"/>
            <a:ext cx="1369300" cy="1369324"/>
          </a:xfrm>
          <a:prstGeom prst="rect">
            <a:avLst/>
          </a:prstGeom>
          <a:noFill/>
          <a:ln>
            <a:noFill/>
          </a:ln>
        </p:spPr>
      </p:pic>
      <p:pic>
        <p:nvPicPr>
          <p:cNvPr id="91" name="Google Shape;91;p5"/>
          <p:cNvPicPr preferRelativeResize="0"/>
          <p:nvPr/>
        </p:nvPicPr>
        <p:blipFill rotWithShape="1">
          <a:blip r:embed="rId4">
            <a:alphaModFix/>
          </a:blip>
          <a:srcRect b="0" l="0" r="0" t="0"/>
          <a:stretch/>
        </p:blipFill>
        <p:spPr>
          <a:xfrm>
            <a:off x="5988100" y="1085325"/>
            <a:ext cx="1369300" cy="1369300"/>
          </a:xfrm>
          <a:prstGeom prst="rect">
            <a:avLst/>
          </a:prstGeom>
          <a:noFill/>
          <a:ln>
            <a:noFill/>
          </a:ln>
        </p:spPr>
      </p:pic>
      <p:sp>
        <p:nvSpPr>
          <p:cNvPr id="92" name="Google Shape;92;p5"/>
          <p:cNvSpPr txBox="1"/>
          <p:nvPr/>
        </p:nvSpPr>
        <p:spPr>
          <a:xfrm flipH="1">
            <a:off x="7290375" y="1461125"/>
            <a:ext cx="377700" cy="47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en-GB" sz="2700" u="none" cap="none" strike="noStrike">
                <a:solidFill>
                  <a:schemeClr val="dk2"/>
                </a:solidFill>
                <a:latin typeface="Calibri"/>
                <a:ea typeface="Calibri"/>
                <a:cs typeface="Calibri"/>
                <a:sym typeface="Calibri"/>
              </a:rPr>
              <a:t>+</a:t>
            </a:r>
            <a:endParaRPr b="1" i="0" sz="2700" u="none" cap="none" strike="noStrike">
              <a:solidFill>
                <a:schemeClr val="dk2"/>
              </a:solidFill>
              <a:latin typeface="Calibri"/>
              <a:ea typeface="Calibri"/>
              <a:cs typeface="Calibri"/>
              <a:sym typeface="Calibri"/>
            </a:endParaRPr>
          </a:p>
        </p:txBody>
      </p:sp>
      <p:pic>
        <p:nvPicPr>
          <p:cNvPr id="93" name="Google Shape;93;p5"/>
          <p:cNvPicPr preferRelativeResize="0"/>
          <p:nvPr/>
        </p:nvPicPr>
        <p:blipFill rotWithShape="1">
          <a:blip r:embed="rId5">
            <a:alphaModFix/>
          </a:blip>
          <a:srcRect b="0" l="0" r="0" t="0"/>
          <a:stretch/>
        </p:blipFill>
        <p:spPr>
          <a:xfrm>
            <a:off x="6711400" y="2946775"/>
            <a:ext cx="1633025" cy="1633025"/>
          </a:xfrm>
          <a:prstGeom prst="rect">
            <a:avLst/>
          </a:prstGeom>
          <a:noFill/>
          <a:ln>
            <a:noFill/>
          </a:ln>
        </p:spPr>
      </p:pic>
      <p:sp>
        <p:nvSpPr>
          <p:cNvPr id="94" name="Google Shape;94;p5"/>
          <p:cNvSpPr txBox="1"/>
          <p:nvPr/>
        </p:nvSpPr>
        <p:spPr>
          <a:xfrm flipH="1">
            <a:off x="7339050" y="2405050"/>
            <a:ext cx="377700" cy="47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en-GB" sz="2700" u="none" cap="none" strike="noStrike">
                <a:solidFill>
                  <a:schemeClr val="dk2"/>
                </a:solidFill>
                <a:latin typeface="Calibri"/>
                <a:ea typeface="Calibri"/>
                <a:cs typeface="Calibri"/>
                <a:sym typeface="Calibri"/>
              </a:rPr>
              <a:t>=</a:t>
            </a:r>
            <a:endParaRPr b="1" i="0" sz="2700" u="none" cap="none" strike="noStrike">
              <a:solidFill>
                <a:schemeClr val="dk2"/>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50"/>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i="0" lang="en-GB" u="none"/>
              <a:t>Exemplo de ferramenta de acompanhamento de orçamentos</a:t>
            </a:r>
            <a:endParaRPr/>
          </a:p>
        </p:txBody>
      </p:sp>
      <p:sp>
        <p:nvSpPr>
          <p:cNvPr id="405" name="Google Shape;405;p50"/>
          <p:cNvSpPr txBox="1"/>
          <p:nvPr>
            <p:ph idx="1" type="body"/>
          </p:nvPr>
        </p:nvSpPr>
        <p:spPr>
          <a:xfrm>
            <a:off x="311700" y="100652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Clr>
                <a:schemeClr val="dk1"/>
              </a:buClr>
              <a:buSzPts val="1100"/>
              <a:buFont typeface="Arial"/>
              <a:buNone/>
            </a:pPr>
            <a:r>
              <a:rPr b="0" i="1" lang="en-GB" sz="2100" u="sng">
                <a:solidFill>
                  <a:schemeClr val="hlink"/>
                </a:solidFill>
                <a:latin typeface="Arial"/>
                <a:ea typeface="Arial"/>
                <a:cs typeface="Arial"/>
                <a:sym typeface="Arial"/>
                <a:hlinkClick r:id="rId3"/>
              </a:rPr>
              <a:t>MONITORIZAÇÃO DE ORÇAMENTOS NA ZÂMBIA</a:t>
            </a:r>
            <a:endParaRPr i="1" sz="2400"/>
          </a:p>
        </p:txBody>
      </p:sp>
      <p:pic>
        <p:nvPicPr>
          <p:cNvPr id="406" name="Google Shape;406;p50">
            <a:hlinkClick r:id="rId4"/>
          </p:cNvPr>
          <p:cNvPicPr preferRelativeResize="0"/>
          <p:nvPr/>
        </p:nvPicPr>
        <p:blipFill rotWithShape="1">
          <a:blip r:embed="rId5">
            <a:alphaModFix/>
          </a:blip>
          <a:srcRect b="0" l="0" r="0" t="0"/>
          <a:stretch/>
        </p:blipFill>
        <p:spPr>
          <a:xfrm>
            <a:off x="5982525" y="2738925"/>
            <a:ext cx="2441425" cy="134377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1"/>
          <p:cNvSpPr txBox="1"/>
          <p:nvPr>
            <p:ph type="title"/>
          </p:nvPr>
        </p:nvSpPr>
        <p:spPr>
          <a:xfrm>
            <a:off x="311700" y="111650"/>
            <a:ext cx="5736000" cy="713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3000"/>
              <a:buFont typeface="Arial"/>
              <a:buNone/>
            </a:pPr>
            <a:r>
              <a:rPr b="1" i="0" lang="en-GB" u="none"/>
              <a:t>A que dar atenção num orçamento</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412" name="Google Shape;412;p51"/>
          <p:cNvSpPr txBox="1"/>
          <p:nvPr>
            <p:ph idx="1" type="body"/>
          </p:nvPr>
        </p:nvSpPr>
        <p:spPr>
          <a:xfrm>
            <a:off x="62050" y="825050"/>
            <a:ext cx="8037900" cy="32910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Char char="●"/>
            </a:pPr>
            <a:r>
              <a:rPr b="0" i="0" lang="en-GB" sz="1600" u="none"/>
              <a:t>A </a:t>
            </a:r>
            <a:r>
              <a:rPr lang="en-GB" sz="1600"/>
              <a:t>atribuição de orçamento </a:t>
            </a:r>
            <a:r>
              <a:rPr b="0" i="0" lang="en-GB" sz="1600" u="none"/>
              <a:t>como percentagem de todo o orçamento, para revelar prioridades</a:t>
            </a:r>
            <a:endParaRPr sz="1600"/>
          </a:p>
          <a:p>
            <a:pPr indent="0" lvl="0" marL="914400" rtl="0" algn="l">
              <a:lnSpc>
                <a:spcPct val="115000"/>
              </a:lnSpc>
              <a:spcBef>
                <a:spcPts val="500"/>
              </a:spcBef>
              <a:spcAft>
                <a:spcPts val="0"/>
              </a:spcAft>
              <a:buSzPts val="1400"/>
              <a:buNone/>
            </a:pPr>
            <a:r>
              <a:rPr b="1" lang="en-GB" sz="1600">
                <a:solidFill>
                  <a:schemeClr val="dk1"/>
                </a:solidFill>
              </a:rPr>
              <a:t>Atribuição de orçamento</a:t>
            </a:r>
            <a:r>
              <a:rPr b="1" i="0" lang="en-GB" sz="1600" u="none">
                <a:solidFill>
                  <a:schemeClr val="dk1"/>
                </a:solidFill>
              </a:rPr>
              <a:t> / Orçamento total x 100 = Quota do orçamento (%)</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b="0" i="0" lang="en-GB" sz="1600" u="none">
                <a:solidFill>
                  <a:schemeClr val="dk1"/>
                </a:solidFill>
              </a:rPr>
              <a:t>Taxa de aumento</a:t>
            </a:r>
            <a:endParaRPr sz="1600">
              <a:solidFill>
                <a:schemeClr val="dk1"/>
              </a:solidFill>
            </a:endParaRPr>
          </a:p>
          <a:p>
            <a:pPr indent="0" lvl="0" marL="914400" rtl="0" algn="l">
              <a:lnSpc>
                <a:spcPct val="115000"/>
              </a:lnSpc>
              <a:spcBef>
                <a:spcPts val="500"/>
              </a:spcBef>
              <a:spcAft>
                <a:spcPts val="0"/>
              </a:spcAft>
              <a:buSzPts val="1400"/>
              <a:buNone/>
            </a:pPr>
            <a:r>
              <a:rPr b="1" i="0" lang="en-GB" sz="1600" u="none">
                <a:solidFill>
                  <a:schemeClr val="dk1"/>
                </a:solidFill>
              </a:rPr>
              <a:t>(</a:t>
            </a:r>
            <a:r>
              <a:rPr b="1" lang="en-GB" sz="1600">
                <a:solidFill>
                  <a:schemeClr val="dk1"/>
                </a:solidFill>
              </a:rPr>
              <a:t>Atribuição </a:t>
            </a:r>
            <a:r>
              <a:rPr b="1" i="0" lang="en-GB" sz="1600" u="none">
                <a:solidFill>
                  <a:schemeClr val="dk1"/>
                </a:solidFill>
                <a:extLst>
                  <a:ext uri="http://customooxmlschemas.google.com/">
                    <go:slidesCustomData xmlns:go="http://customooxmlschemas.google.com/" textRoundtripDataId="28"/>
                  </a:ext>
                </a:extLst>
              </a:rPr>
              <a:t>deste ano - </a:t>
            </a:r>
            <a:r>
              <a:rPr b="1" lang="en-GB" sz="1600">
                <a:solidFill>
                  <a:schemeClr val="dk1"/>
                </a:solidFill>
                <a:extLst>
                  <a:ext uri="http://customooxmlschemas.google.com/">
                    <go:slidesCustomData xmlns:go="http://customooxmlschemas.google.com/" textRoundtripDataId="29"/>
                  </a:ext>
                </a:extLst>
              </a:rPr>
              <a:t>Atribuição </a:t>
            </a:r>
            <a:r>
              <a:rPr b="1" i="0" lang="en-GB" sz="1600" u="none">
                <a:solidFill>
                  <a:schemeClr val="dk1"/>
                </a:solidFill>
                <a:extLst>
                  <a:ext uri="http://customooxmlschemas.google.com/">
                    <go:slidesCustomData xmlns:go="http://customooxmlschemas.google.com/" textRoundtripDataId="30"/>
                  </a:ext>
                </a:extLst>
              </a:rPr>
              <a:t>do ano anterior</a:t>
            </a:r>
            <a:r>
              <a:rPr b="1" i="0" lang="en-GB" sz="1600" u="none">
                <a:solidFill>
                  <a:schemeClr val="dk1"/>
                </a:solidFill>
              </a:rPr>
              <a:t>) / </a:t>
            </a:r>
            <a:r>
              <a:rPr b="1" lang="en-GB" sz="1600">
                <a:solidFill>
                  <a:schemeClr val="dk1"/>
                </a:solidFill>
              </a:rPr>
              <a:t>Atribuição </a:t>
            </a:r>
            <a:r>
              <a:rPr b="1" i="0" lang="en-GB" sz="1600" u="none">
                <a:solidFill>
                  <a:schemeClr val="dk1"/>
                </a:solidFill>
              </a:rPr>
              <a:t>do ano anterior x 100 = Aumento percentual (%)</a:t>
            </a:r>
            <a:endParaRPr b="1" sz="1600">
              <a:solidFill>
                <a:schemeClr val="dk1"/>
              </a:solidFill>
            </a:endParaRPr>
          </a:p>
          <a:p>
            <a:pPr indent="-330200" lvl="0" marL="457200" rtl="0" algn="l">
              <a:lnSpc>
                <a:spcPct val="100000"/>
              </a:lnSpc>
              <a:spcBef>
                <a:spcPts val="0"/>
              </a:spcBef>
              <a:spcAft>
                <a:spcPts val="0"/>
              </a:spcAft>
              <a:buClr>
                <a:schemeClr val="dk1"/>
              </a:buClr>
              <a:buSzPts val="1600"/>
              <a:buChar char="●"/>
            </a:pPr>
            <a:r>
              <a:rPr b="0" i="0" lang="en-GB" sz="1600" u="none">
                <a:solidFill>
                  <a:schemeClr val="dk1"/>
                </a:solidFill>
              </a:rPr>
              <a:t>O papel da inflação:</a:t>
            </a:r>
            <a:endParaRPr sz="1600">
              <a:solidFill>
                <a:schemeClr val="dk1"/>
              </a:solidFill>
            </a:endParaRPr>
          </a:p>
          <a:p>
            <a:pPr indent="-330200" lvl="1" marL="1260000" rtl="0" algn="l">
              <a:lnSpc>
                <a:spcPct val="100000"/>
              </a:lnSpc>
              <a:spcBef>
                <a:spcPts val="0"/>
              </a:spcBef>
              <a:spcAft>
                <a:spcPts val="0"/>
              </a:spcAft>
              <a:buClr>
                <a:schemeClr val="dk1"/>
              </a:buClr>
              <a:buSzPts val="1600"/>
              <a:buChar char="○"/>
            </a:pPr>
            <a:r>
              <a:rPr b="0" i="0" lang="en-GB" sz="1600" u="none">
                <a:solidFill>
                  <a:schemeClr val="dk1"/>
                </a:solidFill>
              </a:rPr>
              <a:t>Compare as tendências nas </a:t>
            </a:r>
            <a:r>
              <a:rPr lang="en-GB" sz="1600">
                <a:solidFill>
                  <a:schemeClr val="dk1"/>
                </a:solidFill>
              </a:rPr>
              <a:t>atribuições </a:t>
            </a:r>
            <a:r>
              <a:rPr b="0" i="0" lang="en-GB" sz="1600" u="none">
                <a:solidFill>
                  <a:schemeClr val="dk1"/>
                </a:solidFill>
              </a:rPr>
              <a:t>ao longo do tempo</a:t>
            </a:r>
            <a:endParaRPr sz="1600">
              <a:solidFill>
                <a:schemeClr val="dk1"/>
              </a:solidFill>
            </a:endParaRPr>
          </a:p>
          <a:p>
            <a:pPr indent="-330200" lvl="1" marL="1260000" rtl="0" algn="l">
              <a:lnSpc>
                <a:spcPct val="100000"/>
              </a:lnSpc>
              <a:spcBef>
                <a:spcPts val="0"/>
              </a:spcBef>
              <a:spcAft>
                <a:spcPts val="0"/>
              </a:spcAft>
              <a:buClr>
                <a:schemeClr val="dk1"/>
              </a:buClr>
              <a:buSzPts val="1600"/>
              <a:buChar char="○"/>
            </a:pPr>
            <a:r>
              <a:rPr b="0" i="0" lang="en-GB" sz="1600" u="none">
                <a:solidFill>
                  <a:schemeClr val="dk1"/>
                </a:solidFill>
              </a:rPr>
              <a:t>Se não for feito um ajuste que tenha em conta a inflação, isso afectará a prestação de serviços</a:t>
            </a:r>
            <a:endParaRPr sz="1600">
              <a:solidFill>
                <a:schemeClr val="dk1"/>
              </a:solidFill>
            </a:endParaRPr>
          </a:p>
          <a:p>
            <a:pPr indent="-330200" lvl="1" marL="1260000" rtl="0" algn="l">
              <a:lnSpc>
                <a:spcPct val="100000"/>
              </a:lnSpc>
              <a:spcBef>
                <a:spcPts val="0"/>
              </a:spcBef>
              <a:spcAft>
                <a:spcPts val="0"/>
              </a:spcAft>
              <a:buClr>
                <a:schemeClr val="dk1"/>
              </a:buClr>
              <a:buSzPts val="1600"/>
              <a:buChar char="○"/>
            </a:pPr>
            <a:r>
              <a:rPr b="0" i="0" lang="en-GB" sz="1600" u="none">
                <a:solidFill>
                  <a:schemeClr val="dk1"/>
                </a:solidFill>
              </a:rPr>
              <a:t>Os bens e serviços serão mais caros no próximo ano do que no ano corrente</a:t>
            </a:r>
            <a:endParaRPr sz="1600">
              <a:solidFill>
                <a:schemeClr val="dk1"/>
              </a:solidFill>
            </a:endParaRPr>
          </a:p>
          <a:p>
            <a:pPr indent="-330200" lvl="1" marL="1260000" rtl="0" algn="l">
              <a:lnSpc>
                <a:spcPct val="100000"/>
              </a:lnSpc>
              <a:spcBef>
                <a:spcPts val="0"/>
              </a:spcBef>
              <a:spcAft>
                <a:spcPts val="0"/>
              </a:spcAft>
              <a:buClr>
                <a:schemeClr val="dk1"/>
              </a:buClr>
              <a:buSzPts val="1600"/>
              <a:buChar char="○"/>
            </a:pPr>
            <a:r>
              <a:rPr b="0" i="0" lang="en-GB" sz="1600" u="none">
                <a:solidFill>
                  <a:schemeClr val="dk1"/>
                </a:solidFill>
              </a:rPr>
              <a:t>A </a:t>
            </a:r>
            <a:r>
              <a:rPr lang="en-GB" sz="1600">
                <a:solidFill>
                  <a:schemeClr val="dk1"/>
                </a:solidFill>
              </a:rPr>
              <a:t>atribuição de orçamento </a:t>
            </a:r>
            <a:r>
              <a:rPr b="0" i="0" lang="en-GB" sz="1600" u="none">
                <a:solidFill>
                  <a:schemeClr val="dk1"/>
                </a:solidFill>
              </a:rPr>
              <a:t>terá de </a:t>
            </a:r>
            <a:r>
              <a:rPr b="0" i="1" lang="en-GB" sz="1600" u="none">
                <a:solidFill>
                  <a:schemeClr val="dk1"/>
                </a:solidFill>
              </a:rPr>
              <a:t>aumentar</a:t>
            </a:r>
            <a:r>
              <a:rPr b="0" i="0" lang="en-GB" sz="1600" u="none">
                <a:solidFill>
                  <a:schemeClr val="dk1"/>
                </a:solidFill>
              </a:rPr>
              <a:t> para que o serviço prestado possa ser o mesmo ao longo dos anos</a:t>
            </a:r>
            <a:endParaRPr sz="1600">
              <a:solidFill>
                <a:schemeClr val="dk1"/>
              </a:solidFill>
            </a:endParaRPr>
          </a:p>
          <a:p>
            <a:pPr indent="0" lvl="0" marL="0" rtl="0" algn="ctr">
              <a:lnSpc>
                <a:spcPct val="115000"/>
              </a:lnSpc>
              <a:spcBef>
                <a:spcPts val="0"/>
              </a:spcBef>
              <a:spcAft>
                <a:spcPts val="0"/>
              </a:spcAft>
              <a:buSzPts val="1400"/>
              <a:buNone/>
            </a:pPr>
            <a:r>
              <a:t/>
            </a:r>
            <a:endParaRPr b="1" i="1" sz="16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16" name="Shape 416"/>
        <p:cNvGrpSpPr/>
        <p:nvPr/>
      </p:nvGrpSpPr>
      <p:grpSpPr>
        <a:xfrm>
          <a:off x="0" y="0"/>
          <a:ext cx="0" cy="0"/>
          <a:chOff x="0" y="0"/>
          <a:chExt cx="0" cy="0"/>
        </a:xfrm>
      </p:grpSpPr>
      <p:sp>
        <p:nvSpPr>
          <p:cNvPr id="417" name="Google Shape;417;p52"/>
          <p:cNvSpPr txBox="1"/>
          <p:nvPr/>
        </p:nvSpPr>
        <p:spPr>
          <a:xfrm>
            <a:off x="2231325" y="0"/>
            <a:ext cx="4451100" cy="480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1" i="1" lang="en-GB" sz="1700" u="none" cap="none" strike="noStrike">
                <a:solidFill>
                  <a:srgbClr val="434343"/>
                </a:solidFill>
                <a:highlight>
                  <a:srgbClr val="FFFFFF"/>
                </a:highlight>
                <a:latin typeface="Calibri"/>
                <a:ea typeface="Calibri"/>
                <a:cs typeface="Calibri"/>
                <a:sym typeface="Calibri"/>
              </a:rPr>
              <a:t>Análise do orçamento</a:t>
            </a:r>
            <a:endParaRPr b="1" i="1" sz="2000" u="none" cap="none" strike="noStrike">
              <a:solidFill>
                <a:srgbClr val="434343"/>
              </a:solidFill>
              <a:latin typeface="Calibri"/>
              <a:ea typeface="Calibri"/>
              <a:cs typeface="Calibri"/>
              <a:sym typeface="Calibri"/>
            </a:endParaRPr>
          </a:p>
        </p:txBody>
      </p:sp>
      <p:pic>
        <p:nvPicPr>
          <p:cNvPr id="418" name="Google Shape;418;p52"/>
          <p:cNvPicPr preferRelativeResize="0"/>
          <p:nvPr/>
        </p:nvPicPr>
        <p:blipFill rotWithShape="1">
          <a:blip r:embed="rId4">
            <a:alphaModFix/>
          </a:blip>
          <a:srcRect b="0" l="1648" r="3048" t="0"/>
          <a:stretch/>
        </p:blipFill>
        <p:spPr>
          <a:xfrm>
            <a:off x="888925" y="368375"/>
            <a:ext cx="7489050" cy="462000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2" name="Shape 422"/>
        <p:cNvGrpSpPr/>
        <p:nvPr/>
      </p:nvGrpSpPr>
      <p:grpSpPr>
        <a:xfrm>
          <a:off x="0" y="0"/>
          <a:ext cx="0" cy="0"/>
          <a:chOff x="0" y="0"/>
          <a:chExt cx="0" cy="0"/>
        </a:xfrm>
      </p:grpSpPr>
      <p:sp>
        <p:nvSpPr>
          <p:cNvPr id="423" name="Google Shape;423;p53"/>
          <p:cNvSpPr txBox="1"/>
          <p:nvPr>
            <p:ph idx="1" type="body"/>
          </p:nvPr>
        </p:nvSpPr>
        <p:spPr>
          <a:xfrm>
            <a:off x="457200" y="1006078"/>
            <a:ext cx="8229600" cy="3833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360"/>
              </a:spcBef>
              <a:spcAft>
                <a:spcPts val="0"/>
              </a:spcAft>
              <a:buSzPts val="1800"/>
              <a:buNone/>
            </a:pPr>
            <a:r>
              <a:t/>
            </a:r>
            <a:endParaRPr/>
          </a:p>
          <a:p>
            <a:pPr indent="0" lvl="0" marL="0" rtl="0" algn="l">
              <a:lnSpc>
                <a:spcPct val="115000"/>
              </a:lnSpc>
              <a:spcBef>
                <a:spcPts val="360"/>
              </a:spcBef>
              <a:spcAft>
                <a:spcPts val="0"/>
              </a:spcAft>
              <a:buSzPts val="1800"/>
              <a:buNone/>
            </a:pPr>
            <a:r>
              <a:t/>
            </a:r>
            <a:endParaRPr/>
          </a:p>
          <a:p>
            <a:pPr indent="0" lvl="0" marL="0" rtl="0" algn="l">
              <a:lnSpc>
                <a:spcPct val="115000"/>
              </a:lnSpc>
              <a:spcBef>
                <a:spcPts val="360"/>
              </a:spcBef>
              <a:spcAft>
                <a:spcPts val="0"/>
              </a:spcAft>
              <a:buSzPts val="1800"/>
              <a:buNone/>
            </a:pPr>
            <a:r>
              <a:t/>
            </a:r>
            <a:endParaRPr/>
          </a:p>
          <a:p>
            <a:pPr indent="0" lvl="0" marL="0" rtl="0" algn="l">
              <a:lnSpc>
                <a:spcPct val="115000"/>
              </a:lnSpc>
              <a:spcBef>
                <a:spcPts val="360"/>
              </a:spcBef>
              <a:spcAft>
                <a:spcPts val="0"/>
              </a:spcAft>
              <a:buClr>
                <a:schemeClr val="dk1"/>
              </a:buClr>
              <a:buSzPts val="1100"/>
              <a:buFont typeface="Arial"/>
              <a:buNone/>
            </a:pPr>
            <a:r>
              <a:t/>
            </a:r>
            <a:endParaRPr i="1" sz="2400"/>
          </a:p>
        </p:txBody>
      </p:sp>
      <p:pic>
        <p:nvPicPr>
          <p:cNvPr id="424" name="Google Shape;424;p53"/>
          <p:cNvPicPr preferRelativeResize="0"/>
          <p:nvPr/>
        </p:nvPicPr>
        <p:blipFill rotWithShape="1">
          <a:blip r:embed="rId3">
            <a:alphaModFix/>
          </a:blip>
          <a:srcRect b="0" l="1720" r="-1717" t="0"/>
          <a:stretch/>
        </p:blipFill>
        <p:spPr>
          <a:xfrm>
            <a:off x="0" y="11092"/>
            <a:ext cx="9144001" cy="5121317"/>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54"/>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Ferramenta 2: Estudo de caso - Bolívia </a:t>
            </a:r>
            <a:endParaRPr/>
          </a:p>
        </p:txBody>
      </p:sp>
      <p:sp>
        <p:nvSpPr>
          <p:cNvPr id="430" name="Google Shape;430;p54"/>
          <p:cNvSpPr txBox="1"/>
          <p:nvPr>
            <p:ph idx="1" type="body"/>
          </p:nvPr>
        </p:nvSpPr>
        <p:spPr>
          <a:xfrm>
            <a:off x="273725" y="2112100"/>
            <a:ext cx="5515500" cy="1285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SzPts val="1400"/>
              <a:buNone/>
            </a:pPr>
            <a:r>
              <a:rPr b="0" i="0" lang="en-GB" sz="1800" u="none"/>
              <a:t>Alguém se lembra do que tratava o estudo de caso?</a:t>
            </a:r>
            <a:endParaRPr sz="1800"/>
          </a:p>
          <a:p>
            <a:pPr indent="0" lvl="0" marL="0" rtl="0" algn="l">
              <a:lnSpc>
                <a:spcPct val="100000"/>
              </a:lnSpc>
              <a:spcBef>
                <a:spcPts val="1600"/>
              </a:spcBef>
              <a:spcAft>
                <a:spcPts val="0"/>
              </a:spcAft>
              <a:buSzPts val="1400"/>
              <a:buNone/>
            </a:pPr>
            <a:r>
              <a:rPr b="1" i="1" lang="en-GB" u="sng">
                <a:solidFill>
                  <a:srgbClr val="007D98"/>
                </a:solidFill>
                <a:hlinkClick r:id="rId3">
                  <a:extLst>
                    <a:ext uri="{A12FA001-AC4F-418D-AE19-62706E023703}">
                      <ahyp:hlinkClr val="tx"/>
                    </a:ext>
                  </a:extLst>
                </a:hlinkClick>
              </a:rPr>
              <a:t>Advocac</a:t>
            </a:r>
            <a:r>
              <a:rPr b="1" i="1" lang="en-GB" u="sng">
                <a:solidFill>
                  <a:srgbClr val="007D98"/>
                </a:solidFill>
                <a:hlinkClick r:id="rId4">
                  <a:extLst>
                    <a:ext uri="{A12FA001-AC4F-418D-AE19-62706E023703}">
                      <ahyp:hlinkClr val="tx"/>
                    </a:ext>
                  </a:extLst>
                </a:hlinkClick>
              </a:rPr>
              <a:t>y</a:t>
            </a:r>
            <a:r>
              <a:rPr b="1" i="0" lang="en-GB" u="sng">
                <a:solidFill>
                  <a:srgbClr val="007D98"/>
                </a:solidFill>
                <a:hlinkClick r:id="rId5">
                  <a:extLst>
                    <a:ext uri="{A12FA001-AC4F-418D-AE19-62706E023703}">
                      <ahyp:hlinkClr val="tx"/>
                    </a:ext>
                  </a:extLst>
                </a:hlinkClick>
              </a:rPr>
              <a:t> na Bolívia</a:t>
            </a:r>
            <a:endParaRPr/>
          </a:p>
        </p:txBody>
      </p:sp>
      <p:pic>
        <p:nvPicPr>
          <p:cNvPr id="431" name="Google Shape;431;p54"/>
          <p:cNvPicPr preferRelativeResize="0"/>
          <p:nvPr/>
        </p:nvPicPr>
        <p:blipFill rotWithShape="1">
          <a:blip r:embed="rId6">
            <a:alphaModFix/>
          </a:blip>
          <a:srcRect b="0" l="0" r="0" t="0"/>
          <a:stretch/>
        </p:blipFill>
        <p:spPr>
          <a:xfrm>
            <a:off x="5897400" y="1689036"/>
            <a:ext cx="3011198" cy="2051376"/>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55"/>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Mais orientação </a:t>
            </a:r>
            <a:endParaRPr/>
          </a:p>
        </p:txBody>
      </p:sp>
      <p:sp>
        <p:nvSpPr>
          <p:cNvPr id="437" name="Google Shape;437;p55"/>
          <p:cNvSpPr txBox="1"/>
          <p:nvPr>
            <p:ph idx="1" type="body"/>
          </p:nvPr>
        </p:nvSpPr>
        <p:spPr>
          <a:xfrm>
            <a:off x="390925" y="933425"/>
            <a:ext cx="8520600" cy="3416400"/>
          </a:xfrm>
          <a:prstGeom prst="rect">
            <a:avLst/>
          </a:prstGeom>
          <a:noFill/>
          <a:ln>
            <a:noFill/>
          </a:ln>
        </p:spPr>
        <p:txBody>
          <a:bodyPr anchorCtr="0" anchor="t" bIns="91425" lIns="91425" spcFirstLastPara="1" rIns="91425" wrap="square" tIns="91425">
            <a:noAutofit/>
          </a:bodyPr>
          <a:lstStyle/>
          <a:p>
            <a:pPr indent="-330200" lvl="0" marL="457200" rtl="0" algn="l">
              <a:lnSpc>
                <a:spcPct val="100000"/>
              </a:lnSpc>
              <a:spcBef>
                <a:spcPts val="1000"/>
              </a:spcBef>
              <a:spcAft>
                <a:spcPts val="0"/>
              </a:spcAft>
              <a:buClr>
                <a:schemeClr val="dk1"/>
              </a:buClr>
              <a:buSzPts val="1600"/>
              <a:buChar char="●"/>
            </a:pPr>
            <a:r>
              <a:rPr b="0" i="0" lang="en-GB" sz="1600" u="none">
                <a:solidFill>
                  <a:schemeClr val="dk1"/>
                </a:solidFill>
              </a:rPr>
              <a:t>Aumente a sua confiança no assunto.</a:t>
            </a:r>
            <a:endParaRPr sz="1600">
              <a:solidFill>
                <a:schemeClr val="dk1"/>
              </a:solidFill>
            </a:endParaRPr>
          </a:p>
          <a:p>
            <a:pPr indent="-330200" lvl="0" marL="457200" rtl="0" algn="l">
              <a:lnSpc>
                <a:spcPct val="100000"/>
              </a:lnSpc>
              <a:spcBef>
                <a:spcPts val="1400"/>
              </a:spcBef>
              <a:spcAft>
                <a:spcPts val="0"/>
              </a:spcAft>
              <a:buClr>
                <a:schemeClr val="dk1"/>
              </a:buClr>
              <a:buSzPts val="1600"/>
              <a:buChar char="●"/>
            </a:pPr>
            <a:r>
              <a:rPr b="0" i="0" lang="en-GB" sz="1600" u="none">
                <a:solidFill>
                  <a:schemeClr val="dk1"/>
                </a:solidFill>
              </a:rPr>
              <a:t>Investigue junto da comunidade para obter uma compreensão mais detalhada dos processos de elaboração de orçamentos na área local.</a:t>
            </a:r>
            <a:endParaRPr sz="1600">
              <a:solidFill>
                <a:schemeClr val="dk1"/>
              </a:solidFill>
            </a:endParaRPr>
          </a:p>
          <a:p>
            <a:pPr indent="-330200" lvl="0" marL="457200" rtl="0" algn="l">
              <a:lnSpc>
                <a:spcPct val="100000"/>
              </a:lnSpc>
              <a:spcBef>
                <a:spcPts val="1000"/>
              </a:spcBef>
              <a:spcAft>
                <a:spcPts val="0"/>
              </a:spcAft>
              <a:buClr>
                <a:schemeClr val="dk1"/>
              </a:buClr>
              <a:buSzPts val="1600"/>
              <a:buChar char="●"/>
            </a:pPr>
            <a:r>
              <a:rPr b="0" i="0" lang="en-GB" sz="1600" u="none">
                <a:solidFill>
                  <a:schemeClr val="dk1"/>
                </a:solidFill>
              </a:rPr>
              <a:t>Questões importantes que precisarão de resposta:</a:t>
            </a:r>
            <a:endParaRPr sz="1600">
              <a:solidFill>
                <a:schemeClr val="dk1"/>
              </a:solidFill>
            </a:endParaRPr>
          </a:p>
          <a:p>
            <a:pPr indent="-330200" lvl="0" marL="914400" rtl="0" algn="l">
              <a:lnSpc>
                <a:spcPct val="100000"/>
              </a:lnSpc>
              <a:spcBef>
                <a:spcPts val="1000"/>
              </a:spcBef>
              <a:spcAft>
                <a:spcPts val="0"/>
              </a:spcAft>
              <a:buClr>
                <a:schemeClr val="dk1"/>
              </a:buClr>
              <a:buSzPts val="1600"/>
              <a:buChar char="●"/>
            </a:pPr>
            <a:r>
              <a:rPr b="0" i="0" lang="en-GB" sz="1600" u="none">
                <a:solidFill>
                  <a:schemeClr val="dk1"/>
                </a:solidFill>
              </a:rPr>
              <a:t>Quando são os orçamentos aprovados no país a nível local e nacional? </a:t>
            </a:r>
            <a:endParaRPr sz="1600">
              <a:solidFill>
                <a:schemeClr val="dk1"/>
              </a:solidFill>
            </a:endParaRPr>
          </a:p>
          <a:p>
            <a:pPr indent="-330200" lvl="0" marL="914400" rtl="0" algn="l">
              <a:lnSpc>
                <a:spcPct val="100000"/>
              </a:lnSpc>
              <a:spcBef>
                <a:spcPts val="1000"/>
              </a:spcBef>
              <a:spcAft>
                <a:spcPts val="0"/>
              </a:spcAft>
              <a:buClr>
                <a:schemeClr val="dk1"/>
              </a:buClr>
              <a:buSzPts val="1600"/>
              <a:buChar char="●"/>
            </a:pPr>
            <a:r>
              <a:rPr b="0" i="0" lang="en-GB" sz="1600" u="none">
                <a:solidFill>
                  <a:schemeClr val="dk1"/>
                </a:solidFill>
              </a:rPr>
              <a:t>Que tipo de governo existe? Um governo centralizado ou descentralizado?</a:t>
            </a:r>
            <a:endParaRPr sz="1600">
              <a:solidFill>
                <a:schemeClr val="dk1"/>
              </a:solidFill>
            </a:endParaRPr>
          </a:p>
          <a:p>
            <a:pPr indent="-330200" lvl="0" marL="914400" rtl="0" algn="l">
              <a:lnSpc>
                <a:spcPct val="100000"/>
              </a:lnSpc>
              <a:spcBef>
                <a:spcPts val="1000"/>
              </a:spcBef>
              <a:spcAft>
                <a:spcPts val="0"/>
              </a:spcAft>
              <a:buClr>
                <a:schemeClr val="dk1"/>
              </a:buClr>
              <a:buSzPts val="1600"/>
              <a:buChar char="●"/>
            </a:pPr>
            <a:r>
              <a:rPr b="0" i="0" lang="en-GB" sz="1600" u="none">
                <a:solidFill>
                  <a:schemeClr val="dk1"/>
                </a:solidFill>
              </a:rPr>
              <a:t>Que recursos são enviados para o nível local?</a:t>
            </a:r>
            <a:endParaRPr sz="1600">
              <a:solidFill>
                <a:schemeClr val="dk1"/>
              </a:solidFill>
            </a:endParaRPr>
          </a:p>
          <a:p>
            <a:pPr indent="-330200" lvl="0" marL="914400" rtl="0" algn="l">
              <a:lnSpc>
                <a:spcPct val="100000"/>
              </a:lnSpc>
              <a:spcBef>
                <a:spcPts val="1000"/>
              </a:spcBef>
              <a:spcAft>
                <a:spcPts val="0"/>
              </a:spcAft>
              <a:buClr>
                <a:schemeClr val="dk1"/>
              </a:buClr>
              <a:buSzPts val="1600"/>
              <a:buChar char="●"/>
            </a:pPr>
            <a:r>
              <a:rPr b="0" i="0" lang="en-GB" sz="1600" u="none">
                <a:solidFill>
                  <a:schemeClr val="dk1"/>
                </a:solidFill>
              </a:rPr>
              <a:t>De que formas é possível aceder à informação orçamental?</a:t>
            </a:r>
            <a:endParaRPr sz="1600">
              <a:solidFill>
                <a:schemeClr val="dk1"/>
              </a:solidFill>
            </a:endParaRPr>
          </a:p>
          <a:p>
            <a:pPr indent="-330200" lvl="0" marL="914400" rtl="0" algn="l">
              <a:lnSpc>
                <a:spcPct val="100000"/>
              </a:lnSpc>
              <a:spcBef>
                <a:spcPts val="1000"/>
              </a:spcBef>
              <a:spcAft>
                <a:spcPts val="0"/>
              </a:spcAft>
              <a:buClr>
                <a:schemeClr val="dk1"/>
              </a:buClr>
              <a:buSzPts val="1600"/>
              <a:buChar char="●"/>
            </a:pPr>
            <a:r>
              <a:rPr b="0" i="0" lang="en-GB" sz="1600" u="none">
                <a:solidFill>
                  <a:schemeClr val="dk1"/>
                </a:solidFill>
              </a:rPr>
              <a:t>Quais são as datas mais importantes para atribuições de orçamento, desembolsos e elaboração de relatórios? </a:t>
            </a:r>
            <a:endParaRPr sz="1600">
              <a:solidFill>
                <a:schemeClr val="dk1"/>
              </a:solidFill>
            </a:endParaRPr>
          </a:p>
          <a:p>
            <a:pPr indent="0" lvl="0" marL="457200" rtl="0" algn="l">
              <a:lnSpc>
                <a:spcPct val="115000"/>
              </a:lnSpc>
              <a:spcBef>
                <a:spcPts val="1000"/>
              </a:spcBef>
              <a:spcAft>
                <a:spcPts val="0"/>
              </a:spcAft>
              <a:buSzPts val="1400"/>
              <a:buNone/>
            </a:pPr>
            <a:r>
              <a:t/>
            </a:r>
            <a:endParaRPr sz="1600"/>
          </a:p>
          <a:p>
            <a:pPr indent="0" lvl="0" marL="0" rtl="0" algn="l">
              <a:lnSpc>
                <a:spcPct val="115000"/>
              </a:lnSpc>
              <a:spcBef>
                <a:spcPts val="1600"/>
              </a:spcBef>
              <a:spcAft>
                <a:spcPts val="0"/>
              </a:spcAft>
              <a:buSzPts val="1400"/>
              <a:buNone/>
            </a:pPr>
            <a:r>
              <a:t/>
            </a:r>
            <a:endParaRPr sz="1600"/>
          </a:p>
          <a:p>
            <a:pPr indent="0" lvl="0" marL="0" rtl="0" algn="l">
              <a:lnSpc>
                <a:spcPct val="115000"/>
              </a:lnSpc>
              <a:spcBef>
                <a:spcPts val="1600"/>
              </a:spcBef>
              <a:spcAft>
                <a:spcPts val="1600"/>
              </a:spcAft>
              <a:buSzPts val="1400"/>
              <a:buNone/>
            </a:pPr>
            <a:r>
              <a:t/>
            </a:r>
            <a:endParaRPr sz="16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56"/>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Mais leituras</a:t>
            </a:r>
            <a:endParaRPr/>
          </a:p>
        </p:txBody>
      </p:sp>
      <p:sp>
        <p:nvSpPr>
          <p:cNvPr id="443" name="Google Shape;443;p56"/>
          <p:cNvSpPr txBox="1"/>
          <p:nvPr>
            <p:ph idx="1" type="body"/>
          </p:nvPr>
        </p:nvSpPr>
        <p:spPr>
          <a:xfrm>
            <a:off x="434775" y="1289975"/>
            <a:ext cx="5225100" cy="219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a:p>
            <a:pPr indent="-317500" lvl="0" marL="457200" rtl="0" algn="l">
              <a:lnSpc>
                <a:spcPct val="100000"/>
              </a:lnSpc>
              <a:spcBef>
                <a:spcPts val="700"/>
              </a:spcBef>
              <a:spcAft>
                <a:spcPts val="0"/>
              </a:spcAft>
              <a:buSzPts val="1400"/>
              <a:buAutoNum type="alphaUcPeriod"/>
            </a:pPr>
            <a:r>
              <a:rPr b="1" i="0" lang="en-GB" u="sng">
                <a:solidFill>
                  <a:schemeClr val="hlink"/>
                </a:solidFill>
                <a:hlinkClick r:id="rId3"/>
              </a:rPr>
              <a:t>Monitoriza</a:t>
            </a:r>
            <a:r>
              <a:rPr b="1" lang="en-GB" u="sng">
                <a:solidFill>
                  <a:schemeClr val="hlink"/>
                </a:solidFill>
                <a:hlinkClick r:id="rId4"/>
              </a:rPr>
              <a:t>r</a:t>
            </a:r>
            <a:r>
              <a:rPr b="1" i="0" lang="en-GB" u="sng">
                <a:solidFill>
                  <a:schemeClr val="hlink"/>
                </a:solidFill>
                <a:hlinkClick r:id="rId5"/>
              </a:rPr>
              <a:t> os gastos </a:t>
            </a:r>
            <a:r>
              <a:rPr b="1" lang="en-GB" u="sng">
                <a:solidFill>
                  <a:schemeClr val="hlink"/>
                </a:solidFill>
                <a:hlinkClick r:id="rId6"/>
              </a:rPr>
              <a:t>governamentais </a:t>
            </a:r>
            <a:r>
              <a:rPr b="1" i="0" lang="en-GB" u="sng">
                <a:solidFill>
                  <a:schemeClr val="hlink"/>
                </a:solidFill>
                <a:hlinkClick r:id="rId7"/>
              </a:rPr>
              <a:t>(acompanhamento de orçamentos)</a:t>
            </a:r>
            <a:endParaRPr/>
          </a:p>
          <a:p>
            <a:pPr indent="-317500" lvl="0" marL="457200" rtl="0" algn="l">
              <a:lnSpc>
                <a:spcPct val="100000"/>
              </a:lnSpc>
              <a:spcBef>
                <a:spcPts val="0"/>
              </a:spcBef>
              <a:spcAft>
                <a:spcPts val="0"/>
              </a:spcAft>
              <a:buSzPts val="1400"/>
              <a:buAutoNum type="alphaUcPeriod"/>
            </a:pPr>
            <a:r>
              <a:rPr b="1" i="0" lang="en-GB" u="sng">
                <a:solidFill>
                  <a:srgbClr val="007D98"/>
                </a:solidFill>
                <a:hlinkClick r:id="rId8">
                  <a:extLst>
                    <a:ext uri="{A12FA001-AC4F-418D-AE19-62706E023703}">
                      <ahyp:hlinkClr val="tx"/>
                    </a:ext>
                  </a:extLst>
                </a:hlinkClick>
              </a:rPr>
              <a:t>Budget tracking for beginners: </a:t>
            </a:r>
            <a:br>
              <a:rPr b="1" lang="en-GB" u="sng">
                <a:solidFill>
                  <a:srgbClr val="007D98"/>
                </a:solidFill>
                <a:hlinkClick r:id="rId9">
                  <a:extLst>
                    <a:ext uri="{A12FA001-AC4F-418D-AE19-62706E023703}">
                      <ahyp:hlinkClr val="tx"/>
                    </a:ext>
                  </a:extLst>
                </a:hlinkClick>
              </a:rPr>
            </a:br>
            <a:r>
              <a:rPr b="1" i="0" lang="en-GB" u="sng">
                <a:solidFill>
                  <a:srgbClr val="007D98"/>
                </a:solidFill>
                <a:hlinkClick r:id="rId10">
                  <a:extLst>
                    <a:ext uri="{A12FA001-AC4F-418D-AE19-62706E023703}">
                      <ahyp:hlinkClr val="tx"/>
                    </a:ext>
                  </a:extLst>
                </a:hlinkClick>
              </a:rPr>
              <a:t>An introductory guide</a:t>
            </a:r>
            <a:endParaRPr/>
          </a:p>
          <a:p>
            <a:pPr indent="-317500" lvl="0" marL="457200" rtl="0" algn="l">
              <a:lnSpc>
                <a:spcPct val="100000"/>
              </a:lnSpc>
              <a:spcBef>
                <a:spcPts val="0"/>
              </a:spcBef>
              <a:spcAft>
                <a:spcPts val="0"/>
              </a:spcAft>
              <a:buSzPts val="1400"/>
              <a:buAutoNum type="alphaUcPeriod"/>
            </a:pPr>
            <a:r>
              <a:rPr b="1" i="0" lang="en-GB" u="sng">
                <a:solidFill>
                  <a:srgbClr val="007D98"/>
                </a:solidFill>
                <a:hlinkClick r:id="rId11">
                  <a:extLst>
                    <a:ext uri="{A12FA001-AC4F-418D-AE19-62706E023703}">
                      <ahyp:hlinkClr val="tx"/>
                    </a:ext>
                  </a:extLst>
                </a:hlinkClick>
              </a:rPr>
              <a:t>Manual on Social Accountability: Concepts and Tools</a:t>
            </a:r>
            <a:r>
              <a:rPr b="1" i="0" lang="en-GB" u="sng">
                <a:solidFill>
                  <a:srgbClr val="007D98"/>
                </a:solidFill>
              </a:rPr>
              <a:t>.</a:t>
            </a:r>
            <a:r>
              <a:rPr b="1" i="0" lang="en-GB" u="none">
                <a:solidFill>
                  <a:schemeClr val="dk1"/>
                </a:solidFill>
              </a:rPr>
              <a:t> </a:t>
            </a:r>
            <a:r>
              <a:rPr b="0" i="0" lang="en-GB" u="none">
                <a:solidFill>
                  <a:schemeClr val="dk1"/>
                </a:solidFill>
              </a:rPr>
              <a:t>As páginas 52 a 80 explicam o </a:t>
            </a:r>
            <a:r>
              <a:rPr lang="en-GB">
                <a:solidFill>
                  <a:schemeClr val="dk1"/>
                </a:solidFill>
              </a:rPr>
              <a:t>acompanhamento</a:t>
            </a:r>
            <a:r>
              <a:rPr b="0" i="0" lang="en-GB" u="none">
                <a:solidFill>
                  <a:schemeClr val="dk1"/>
                </a:solidFill>
              </a:rPr>
              <a:t> de orçamentos em profundidade.</a:t>
            </a:r>
            <a:endParaRPr b="1">
              <a:solidFill>
                <a:schemeClr val="dk1"/>
              </a:solidFill>
            </a:endParaRPr>
          </a:p>
          <a:p>
            <a:pPr indent="-317500" lvl="0" marL="457200" rtl="0" algn="l">
              <a:lnSpc>
                <a:spcPct val="100000"/>
              </a:lnSpc>
              <a:spcBef>
                <a:spcPts val="0"/>
              </a:spcBef>
              <a:spcAft>
                <a:spcPts val="0"/>
              </a:spcAft>
              <a:buSzPts val="1400"/>
              <a:buAutoNum type="alphaUcPeriod"/>
            </a:pPr>
            <a:r>
              <a:rPr b="1" i="0" lang="en-GB" u="sng">
                <a:solidFill>
                  <a:srgbClr val="007D98"/>
                </a:solidFill>
                <a:hlinkClick r:id="rId12">
                  <a:extLst>
                    <a:ext uri="{A12FA001-AC4F-418D-AE19-62706E023703}">
                      <ahyp:hlinkClr val="tx"/>
                    </a:ext>
                  </a:extLst>
                </a:hlinkClick>
              </a:rPr>
              <a:t>Just and Democratic Local </a:t>
            </a:r>
            <a:br>
              <a:rPr b="1" lang="en-GB" u="sng">
                <a:solidFill>
                  <a:srgbClr val="007D98"/>
                </a:solidFill>
                <a:hlinkClick r:id="rId13">
                  <a:extLst>
                    <a:ext uri="{A12FA001-AC4F-418D-AE19-62706E023703}">
                      <ahyp:hlinkClr val="tx"/>
                    </a:ext>
                  </a:extLst>
                </a:hlinkClick>
              </a:rPr>
            </a:br>
            <a:r>
              <a:rPr b="1" i="0" lang="en-GB" u="sng">
                <a:solidFill>
                  <a:srgbClr val="007D98"/>
                </a:solidFill>
                <a:hlinkClick r:id="rId14">
                  <a:extLst>
                    <a:ext uri="{A12FA001-AC4F-418D-AE19-62706E023703}">
                      <ahyp:hlinkClr val="tx"/>
                    </a:ext>
                  </a:extLst>
                </a:hlinkClick>
              </a:rPr>
              <a:t>Governance</a:t>
            </a:r>
            <a:r>
              <a:rPr b="1" i="0" lang="en-GB" u="sng">
                <a:solidFill>
                  <a:srgbClr val="007D98"/>
                </a:solidFill>
              </a:rPr>
              <a:t>: Budgets</a:t>
            </a:r>
            <a:endParaRPr b="1">
              <a:solidFill>
                <a:srgbClr val="007D98"/>
              </a:solidFill>
            </a:endParaRPr>
          </a:p>
          <a:p>
            <a:pPr indent="-317500" lvl="0" marL="457200" rtl="0" algn="l">
              <a:lnSpc>
                <a:spcPct val="100000"/>
              </a:lnSpc>
              <a:spcBef>
                <a:spcPts val="0"/>
              </a:spcBef>
              <a:spcAft>
                <a:spcPts val="700"/>
              </a:spcAft>
              <a:buClr>
                <a:schemeClr val="dk1"/>
              </a:buClr>
              <a:buSzPts val="1400"/>
              <a:buAutoNum type="alphaUcPeriod"/>
            </a:pPr>
            <a:r>
              <a:rPr b="1" i="0" lang="en-GB" u="sng">
                <a:solidFill>
                  <a:srgbClr val="007D98"/>
                </a:solidFill>
                <a:hlinkClick r:id="rId15">
                  <a:extLst>
                    <a:ext uri="{A12FA001-AC4F-418D-AE19-62706E023703}">
                      <ahyp:hlinkClr val="tx"/>
                    </a:ext>
                  </a:extLst>
                </a:hlinkClick>
              </a:rPr>
              <a:t>Kenya County Budget Training Workshop Materials for Facilitators and Participants </a:t>
            </a:r>
            <a:endParaRPr b="1"/>
          </a:p>
        </p:txBody>
      </p:sp>
      <p:pic>
        <p:nvPicPr>
          <p:cNvPr id="444" name="Google Shape;444;p56"/>
          <p:cNvPicPr preferRelativeResize="0"/>
          <p:nvPr/>
        </p:nvPicPr>
        <p:blipFill rotWithShape="1">
          <a:blip r:embed="rId16">
            <a:alphaModFix/>
          </a:blip>
          <a:srcRect b="0" l="0" r="0" t="0"/>
          <a:stretch/>
        </p:blipFill>
        <p:spPr>
          <a:xfrm>
            <a:off x="5915938" y="1409463"/>
            <a:ext cx="2447925" cy="244792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57"/>
          <p:cNvSpPr txBox="1"/>
          <p:nvPr>
            <p:ph type="ctrTitle"/>
          </p:nvPr>
        </p:nvSpPr>
        <p:spPr>
          <a:xfrm>
            <a:off x="357150" y="1214500"/>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i="0" lang="en-GB" sz="4500" u="none"/>
              <a:t>Ferramenta de jornalismo-cidadão </a:t>
            </a:r>
            <a:endParaRPr sz="4500"/>
          </a:p>
        </p:txBody>
      </p:sp>
      <p:sp>
        <p:nvSpPr>
          <p:cNvPr id="450" name="Google Shape;450;p57"/>
          <p:cNvSpPr txBox="1"/>
          <p:nvPr>
            <p:ph idx="1" type="subTitle"/>
          </p:nvPr>
        </p:nvSpPr>
        <p:spPr>
          <a:xfrm>
            <a:off x="996150" y="2175400"/>
            <a:ext cx="71517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0" i="0" lang="en-GB" u="none"/>
              <a:t>Ferramenta 3</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58"/>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Ferramenta 3: O que é a ferramenta de jornalismo-cidadão?</a:t>
            </a:r>
            <a:endParaRPr/>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t/>
            </a:r>
            <a:endParaRPr/>
          </a:p>
        </p:txBody>
      </p:sp>
      <p:sp>
        <p:nvSpPr>
          <p:cNvPr id="456" name="Google Shape;456;p58"/>
          <p:cNvSpPr txBox="1"/>
          <p:nvPr>
            <p:ph idx="1" type="body"/>
          </p:nvPr>
        </p:nvSpPr>
        <p:spPr>
          <a:xfrm>
            <a:off x="273150" y="1029650"/>
            <a:ext cx="82512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en-GB" sz="1350" u="none"/>
              <a:t>O jornalismo-cidadão é o que é feito por cidadãos comuns, sem experiência jornalística, ao criarem histórias destinadas a um público por eles seleccionado, utilizando um telemóvel com câmara fotográfica e gravador de som, e ao partilharem depois essas histórias com a sua comunidade ou com o mundo através das redes sociais e dos meios de comunicação tradicionais.</a:t>
            </a:r>
            <a:endParaRPr sz="1350"/>
          </a:p>
          <a:p>
            <a:pPr indent="0" lvl="0" marL="0" rtl="0" algn="l">
              <a:lnSpc>
                <a:spcPct val="115000"/>
              </a:lnSpc>
              <a:spcBef>
                <a:spcPts val="1600"/>
              </a:spcBef>
              <a:spcAft>
                <a:spcPts val="0"/>
              </a:spcAft>
              <a:buSzPts val="1400"/>
              <a:buNone/>
            </a:pPr>
            <a:r>
              <a:rPr b="0" i="0" lang="en-GB" sz="1350" u="none"/>
              <a:t>As histórias criadas por jornalistas-cidadãos representam frequentemente comunidades e questões negligenciadas pelos meios de comunicação tradicionais. O jornalismo-cidadão:</a:t>
            </a:r>
            <a:endParaRPr sz="1350"/>
          </a:p>
          <a:p>
            <a:pPr indent="-314325" lvl="0" marL="457200" rtl="0" algn="l">
              <a:lnSpc>
                <a:spcPct val="115000"/>
              </a:lnSpc>
              <a:spcBef>
                <a:spcPts val="1600"/>
              </a:spcBef>
              <a:spcAft>
                <a:spcPts val="0"/>
              </a:spcAft>
              <a:buSzPts val="1350"/>
              <a:buChar char="●"/>
            </a:pPr>
            <a:r>
              <a:rPr b="0" i="0" lang="en-GB" sz="1350" u="none"/>
              <a:t>pode ser feito por qualquer cidadão</a:t>
            </a:r>
            <a:endParaRPr sz="1350"/>
          </a:p>
          <a:p>
            <a:pPr indent="-314325" lvl="0" marL="457200" rtl="0" algn="l">
              <a:lnSpc>
                <a:spcPct val="115000"/>
              </a:lnSpc>
              <a:spcBef>
                <a:spcPts val="0"/>
              </a:spcBef>
              <a:spcAft>
                <a:spcPts val="0"/>
              </a:spcAft>
              <a:buSzPts val="1350"/>
              <a:buChar char="●"/>
            </a:pPr>
            <a:r>
              <a:rPr b="0" i="0" lang="en-GB" sz="1350" u="none"/>
              <a:t>trata de histórias não tratadas pelos principais meios noticiosos</a:t>
            </a:r>
            <a:endParaRPr sz="1350"/>
          </a:p>
          <a:p>
            <a:pPr indent="-314325" lvl="0" marL="457200" rtl="0" algn="l">
              <a:lnSpc>
                <a:spcPct val="115000"/>
              </a:lnSpc>
              <a:spcBef>
                <a:spcPts val="0"/>
              </a:spcBef>
              <a:spcAft>
                <a:spcPts val="0"/>
              </a:spcAft>
              <a:buSzPts val="1350"/>
              <a:buChar char="●"/>
            </a:pPr>
            <a:r>
              <a:rPr b="0" i="0" lang="en-GB" sz="1350" u="none"/>
              <a:t>dá aos cidadãos a oportunidade de serem pessoas activas,</a:t>
            </a:r>
            <a:r>
              <a:rPr b="0" i="0" lang="en-GB" sz="1350" u="none">
                <a:extLst>
                  <a:ext uri="http://customooxmlschemas.google.com/">
                    <go:slidesCustomData xmlns:go="http://customooxmlschemas.google.com/" textRoundtripDataId="32"/>
                  </a:ext>
                </a:extLst>
              </a:rPr>
              <a:t> com voz própria</a:t>
            </a:r>
            <a:endParaRPr sz="1350"/>
          </a:p>
          <a:p>
            <a:pPr indent="-314325" lvl="0" marL="457200" rtl="0" algn="l">
              <a:lnSpc>
                <a:spcPct val="115000"/>
              </a:lnSpc>
              <a:spcBef>
                <a:spcPts val="0"/>
              </a:spcBef>
              <a:spcAft>
                <a:spcPts val="0"/>
              </a:spcAft>
              <a:buSzPts val="1350"/>
              <a:buChar char="●"/>
            </a:pPr>
            <a:r>
              <a:rPr b="0" i="0" lang="en-GB" sz="1350" u="none"/>
              <a:t>dá aos cidadãos a oportunidade de recolher, analisar e </a:t>
            </a:r>
            <a:br>
              <a:rPr lang="en-GB" sz="1350"/>
            </a:br>
            <a:r>
              <a:rPr b="0" i="0" lang="en-GB" sz="1350" u="none"/>
              <a:t>relatar informação a um público</a:t>
            </a:r>
            <a:endParaRPr sz="1350"/>
          </a:p>
          <a:p>
            <a:pPr indent="0" lvl="0" marL="45720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1600"/>
              </a:spcAft>
              <a:buSzPts val="1400"/>
              <a:buNone/>
            </a:pPr>
            <a:r>
              <a:t/>
            </a:r>
            <a:endParaRPr/>
          </a:p>
        </p:txBody>
      </p:sp>
      <p:pic>
        <p:nvPicPr>
          <p:cNvPr id="457" name="Google Shape;457;p58"/>
          <p:cNvPicPr preferRelativeResize="0"/>
          <p:nvPr/>
        </p:nvPicPr>
        <p:blipFill rotWithShape="1">
          <a:blip r:embed="rId3">
            <a:alphaModFix/>
          </a:blip>
          <a:srcRect b="0" l="0" r="0" t="0"/>
          <a:stretch/>
        </p:blipFill>
        <p:spPr>
          <a:xfrm>
            <a:off x="6111525" y="2315625"/>
            <a:ext cx="2847325" cy="16633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59"/>
          <p:cNvSpPr txBox="1"/>
          <p:nvPr>
            <p:ph idx="1" type="body"/>
          </p:nvPr>
        </p:nvSpPr>
        <p:spPr>
          <a:xfrm>
            <a:off x="4243125" y="907000"/>
            <a:ext cx="4762800" cy="329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en-GB" sz="1900" u="none"/>
              <a:t>Proporcionar uma representação essencial de grupos marginalizados em áreas esquecidas pelos meios de comunicação e reforçar a coesão social e cultural da comunidade local.</a:t>
            </a:r>
            <a:endParaRPr sz="1900"/>
          </a:p>
          <a:p>
            <a:pPr indent="0" lvl="0" marL="0" rtl="0" algn="l">
              <a:lnSpc>
                <a:spcPct val="115000"/>
              </a:lnSpc>
              <a:spcBef>
                <a:spcPts val="1600"/>
              </a:spcBef>
              <a:spcAft>
                <a:spcPts val="0"/>
              </a:spcAft>
              <a:buSzPts val="1400"/>
              <a:buNone/>
            </a:pPr>
            <a:r>
              <a:rPr b="0" i="0" lang="en-GB" sz="1900" u="none"/>
              <a:t>Esta ferramenta pode ser usada a todos os níveis de governo em que existe um lado de procura (os cidadãos) e um lado de oferta (o governo). </a:t>
            </a:r>
            <a:endParaRPr sz="1900"/>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1600"/>
              </a:spcAft>
              <a:buSzPts val="1400"/>
              <a:buNone/>
            </a:pPr>
            <a:r>
              <a:t/>
            </a:r>
            <a:endParaRPr/>
          </a:p>
        </p:txBody>
      </p:sp>
      <p:sp>
        <p:nvSpPr>
          <p:cNvPr id="463" name="Google Shape;463;p59"/>
          <p:cNvSpPr txBox="1"/>
          <p:nvPr>
            <p:ph type="title"/>
          </p:nvPr>
        </p:nvSpPr>
        <p:spPr>
          <a:xfrm>
            <a:off x="439475" y="1735056"/>
            <a:ext cx="2966100" cy="885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GB" u="none"/>
              <a:t>Ferramenta 3: Finalidade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6"/>
          <p:cNvSpPr txBox="1"/>
          <p:nvPr>
            <p:ph type="ctrTitle"/>
          </p:nvPr>
        </p:nvSpPr>
        <p:spPr>
          <a:xfrm>
            <a:off x="357150" y="1305675"/>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i="0" lang="en-GB" u="none"/>
              <a:t>Introdução </a:t>
            </a:r>
            <a:endParaRPr/>
          </a:p>
        </p:txBody>
      </p:sp>
      <p:sp>
        <p:nvSpPr>
          <p:cNvPr id="100" name="Google Shape;100;p6"/>
          <p:cNvSpPr txBox="1"/>
          <p:nvPr>
            <p:ph idx="1" type="subTitle"/>
          </p:nvPr>
        </p:nvSpPr>
        <p:spPr>
          <a:xfrm>
            <a:off x="996150" y="2266575"/>
            <a:ext cx="71517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0" i="0" lang="en-GB" u="none"/>
              <a:t>O que é a responsabilização social?</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60"/>
          <p:cNvSpPr txBox="1"/>
          <p:nvPr>
            <p:ph idx="1" type="body"/>
          </p:nvPr>
        </p:nvSpPr>
        <p:spPr>
          <a:xfrm>
            <a:off x="4365450" y="420100"/>
            <a:ext cx="4433400" cy="34932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chemeClr val="dk1"/>
              </a:buClr>
              <a:buSzPts val="1400"/>
              <a:buFont typeface="Noto Sans Symbols"/>
              <a:buChar char="●"/>
            </a:pPr>
            <a:r>
              <a:rPr b="1" i="0" lang="en-GB" u="none">
                <a:solidFill>
                  <a:schemeClr val="dk1"/>
                </a:solidFill>
              </a:rPr>
              <a:t>Promove a liberdade de expressão e os interesses dos cidadãos: </a:t>
            </a:r>
            <a:r>
              <a:rPr b="0" i="0" lang="en-GB" u="none">
                <a:solidFill>
                  <a:schemeClr val="dk1"/>
                </a:solidFill>
              </a:rPr>
              <a:t>As histórias criadas por jornalistas-cidadãos reflectem o que se está a passar nas comunidades locais. O jornalismo-cidadão funciona como «um canal de notícias alternativo para relatar informação politicamente sensível e facilitar o desenvolvimento de uma esfera pública digital, permitindo, portanto, que os cidadãos façam ouvir as suas vozes.» </a:t>
            </a:r>
            <a:endParaRPr>
              <a:solidFill>
                <a:schemeClr val="dk1"/>
              </a:solidFill>
            </a:endParaRPr>
          </a:p>
          <a:p>
            <a:pPr indent="-317500" lvl="0" marL="457200" rtl="0" algn="l">
              <a:lnSpc>
                <a:spcPct val="100000"/>
              </a:lnSpc>
              <a:spcBef>
                <a:spcPts val="700"/>
              </a:spcBef>
              <a:spcAft>
                <a:spcPts val="0"/>
              </a:spcAft>
              <a:buClr>
                <a:schemeClr val="dk1"/>
              </a:buClr>
              <a:buSzPts val="1400"/>
              <a:buFont typeface="Noto Sans Symbols"/>
              <a:buChar char="●"/>
            </a:pPr>
            <a:r>
              <a:rPr b="1" i="0" lang="en-GB" u="none">
                <a:solidFill>
                  <a:schemeClr val="dk1"/>
                </a:solidFill>
              </a:rPr>
              <a:t>Torna-se uma ponte entre os cidadãos e os decisores políticos: </a:t>
            </a:r>
            <a:r>
              <a:rPr b="0" i="0" lang="en-GB" u="none">
                <a:solidFill>
                  <a:schemeClr val="dk1"/>
                </a:solidFill>
              </a:rPr>
              <a:t>Depois de adquirirem uma formação adequada, os jornalistas-cidadãos podem passar a ser fontes de informação fiáveis para as suas comunidades, colmatando esta lacuna.</a:t>
            </a:r>
            <a:endParaRPr>
              <a:solidFill>
                <a:schemeClr val="dk1"/>
              </a:solidFill>
            </a:endParaRPr>
          </a:p>
          <a:p>
            <a:pPr indent="-317500" lvl="0" marL="457200" rtl="0" algn="l">
              <a:lnSpc>
                <a:spcPct val="100000"/>
              </a:lnSpc>
              <a:spcBef>
                <a:spcPts val="700"/>
              </a:spcBef>
              <a:spcAft>
                <a:spcPts val="0"/>
              </a:spcAft>
              <a:buClr>
                <a:schemeClr val="dk1"/>
              </a:buClr>
              <a:buSzPts val="1400"/>
              <a:buFont typeface="Noto Sans Symbols"/>
              <a:buChar char="●"/>
            </a:pPr>
            <a:r>
              <a:rPr b="1" i="0" lang="en-GB" u="none">
                <a:solidFill>
                  <a:schemeClr val="dk1"/>
                </a:solidFill>
              </a:rPr>
              <a:t>Verificação de factos: </a:t>
            </a:r>
            <a:r>
              <a:rPr b="0" i="0" lang="en-GB" u="none">
                <a:solidFill>
                  <a:schemeClr val="dk1"/>
                </a:solidFill>
              </a:rPr>
              <a:t>Esta ferramenta pode desempenhar um papel importante na identificação e verificação de informação em situações caóticas.</a:t>
            </a:r>
            <a:endParaRPr>
              <a:solidFill>
                <a:schemeClr val="dk1"/>
              </a:solidFill>
            </a:endParaRPr>
          </a:p>
          <a:p>
            <a:pPr indent="-317500" lvl="0" marL="457200" rtl="0" algn="l">
              <a:lnSpc>
                <a:spcPct val="100000"/>
              </a:lnSpc>
              <a:spcBef>
                <a:spcPts val="700"/>
              </a:spcBef>
              <a:spcAft>
                <a:spcPts val="0"/>
              </a:spcAft>
              <a:buClr>
                <a:schemeClr val="dk1"/>
              </a:buClr>
              <a:buSzPts val="1400"/>
              <a:buFont typeface="Noto Sans Symbols"/>
              <a:buChar char="●"/>
            </a:pPr>
            <a:r>
              <a:rPr b="0" i="0" lang="en-GB" u="none">
                <a:solidFill>
                  <a:schemeClr val="dk1"/>
                </a:solidFill>
              </a:rPr>
              <a:t>As ferramentas usadas pelos jornalistas-cidadãos são menos dispendiosas, são eficientes e fáceis de usar.</a:t>
            </a:r>
            <a:endParaRPr b="1">
              <a:solidFill>
                <a:schemeClr val="dk1"/>
              </a:solidFill>
            </a:endParaRPr>
          </a:p>
          <a:p>
            <a:pPr indent="0" lvl="0" marL="457200" rtl="0" algn="l">
              <a:lnSpc>
                <a:spcPct val="115000"/>
              </a:lnSpc>
              <a:spcBef>
                <a:spcPts val="700"/>
              </a:spcBef>
              <a:spcAft>
                <a:spcPts val="0"/>
              </a:spcAft>
              <a:buSzPts val="1400"/>
              <a:buNone/>
            </a:pPr>
            <a:r>
              <a:t/>
            </a:r>
            <a:endParaRPr b="1"/>
          </a:p>
          <a:p>
            <a:pPr indent="0" lvl="0" marL="0" rtl="0" algn="l">
              <a:lnSpc>
                <a:spcPct val="115000"/>
              </a:lnSpc>
              <a:spcBef>
                <a:spcPts val="1600"/>
              </a:spcBef>
              <a:spcAft>
                <a:spcPts val="1600"/>
              </a:spcAft>
              <a:buSzPts val="1400"/>
              <a:buNone/>
            </a:pPr>
            <a:r>
              <a:t/>
            </a:r>
            <a:endParaRPr/>
          </a:p>
        </p:txBody>
      </p:sp>
      <p:sp>
        <p:nvSpPr>
          <p:cNvPr id="469" name="Google Shape;469;p60"/>
          <p:cNvSpPr txBox="1"/>
          <p:nvPr>
            <p:ph type="title"/>
          </p:nvPr>
        </p:nvSpPr>
        <p:spPr>
          <a:xfrm>
            <a:off x="470350" y="1957931"/>
            <a:ext cx="29661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GB" u="none"/>
              <a:t>Ferramenta 3: Pontos fortes</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61"/>
          <p:cNvSpPr txBox="1"/>
          <p:nvPr>
            <p:ph idx="1" type="body"/>
          </p:nvPr>
        </p:nvSpPr>
        <p:spPr>
          <a:xfrm>
            <a:off x="4339050" y="395075"/>
            <a:ext cx="4397400" cy="35556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b="1" lang="en-GB">
                <a:solidFill>
                  <a:schemeClr val="dk1"/>
                </a:solidFill>
              </a:rPr>
              <a:t>As pessoas mais afectadas podem nunca vir a ter as suas histórias ouvidas</a:t>
            </a:r>
            <a:r>
              <a:rPr b="1" i="0" lang="en-GB" u="none"/>
              <a:t>:</a:t>
            </a:r>
            <a:r>
              <a:rPr b="0" i="0" lang="en-GB" u="none"/>
              <a:t> Nalguns casos, os jornalistas-cidadãos têm públicos reduzidos. </a:t>
            </a:r>
            <a:endParaRPr/>
          </a:p>
          <a:p>
            <a:pPr indent="-317500" lvl="0" marL="457200" rtl="0" algn="l">
              <a:lnSpc>
                <a:spcPct val="115000"/>
              </a:lnSpc>
              <a:spcBef>
                <a:spcPts val="0"/>
              </a:spcBef>
              <a:spcAft>
                <a:spcPts val="0"/>
              </a:spcAft>
              <a:buSzPts val="1400"/>
              <a:buChar char="●"/>
            </a:pPr>
            <a:r>
              <a:rPr b="0" i="0" lang="en-GB" u="none"/>
              <a:t>Políticos, jornalistas, cidadãos e académicos podem aceitar apenas aquilo em que acreditam ou que sentem ser verdade, com base numa reacção emocional ou num interesse. Isto é por si só um desafio ético para actividades jornalísticas quando se trata de produzir notícias na era da pós-verdade.</a:t>
            </a:r>
            <a:endParaRPr/>
          </a:p>
          <a:p>
            <a:pPr indent="-317500" lvl="0" marL="457200" rtl="0" algn="l">
              <a:lnSpc>
                <a:spcPct val="115000"/>
              </a:lnSpc>
              <a:spcBef>
                <a:spcPts val="0"/>
              </a:spcBef>
              <a:spcAft>
                <a:spcPts val="0"/>
              </a:spcAft>
              <a:buSzPts val="1400"/>
              <a:buChar char="●"/>
            </a:pPr>
            <a:r>
              <a:rPr b="1" i="0" lang="en-GB" u="none"/>
              <a:t>Pode não apoiar a auto-regulamentação ou manter as normas éticas:</a:t>
            </a:r>
            <a:r>
              <a:rPr b="0" i="0" lang="en-GB" u="none"/>
              <a:t> Isto pode levar também à disseminação de informação falsa.</a:t>
            </a:r>
            <a:endParaRPr/>
          </a:p>
          <a:p>
            <a:pPr indent="-317500" lvl="0" marL="457200" rtl="0" algn="l">
              <a:lnSpc>
                <a:spcPct val="115000"/>
              </a:lnSpc>
              <a:spcBef>
                <a:spcPts val="0"/>
              </a:spcBef>
              <a:spcAft>
                <a:spcPts val="0"/>
              </a:spcAft>
              <a:buSzPts val="1400"/>
              <a:buChar char="●"/>
            </a:pPr>
            <a:r>
              <a:rPr b="1" lang="en-GB">
                <a:solidFill>
                  <a:schemeClr val="dk1"/>
                </a:solidFill>
              </a:rPr>
              <a:t>Pode levar a ameaças contra a pessoa</a:t>
            </a:r>
            <a:r>
              <a:rPr b="1" i="0" lang="en-GB" u="none"/>
              <a:t>:</a:t>
            </a:r>
            <a:r>
              <a:rPr b="0" i="0" lang="en-GB" u="none"/>
              <a:t> Poderá haver riscos para a segurança física (agressão, rapto, encarceramento, ou execução extrajudicial) ou digital (assédio através da internet, vigilância, uma falta de comunicação segura) do(a) jornalista-cidadã(o).</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1600"/>
              </a:spcAft>
              <a:buSzPts val="1400"/>
              <a:buNone/>
            </a:pPr>
            <a:r>
              <a:t/>
            </a:r>
            <a:endParaRPr/>
          </a:p>
        </p:txBody>
      </p:sp>
      <p:sp>
        <p:nvSpPr>
          <p:cNvPr id="475" name="Google Shape;475;p61"/>
          <p:cNvSpPr txBox="1"/>
          <p:nvPr>
            <p:ph type="title"/>
          </p:nvPr>
        </p:nvSpPr>
        <p:spPr>
          <a:xfrm>
            <a:off x="470350" y="1957931"/>
            <a:ext cx="29661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GB" u="none"/>
              <a:t>Ferramenta 3: Limitações</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62"/>
          <p:cNvSpPr txBox="1"/>
          <p:nvPr>
            <p:ph type="title"/>
          </p:nvPr>
        </p:nvSpPr>
        <p:spPr>
          <a:xfrm>
            <a:off x="311700" y="111650"/>
            <a:ext cx="8780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Ferramenta 3: O jornalismo-cidadão no seu processo TIC </a:t>
            </a:r>
            <a:endParaRPr/>
          </a:p>
          <a:p>
            <a:pPr indent="0" lvl="0" marL="0" rtl="0" algn="l">
              <a:lnSpc>
                <a:spcPct val="100000"/>
              </a:lnSpc>
              <a:spcBef>
                <a:spcPts val="0"/>
              </a:spcBef>
              <a:spcAft>
                <a:spcPts val="0"/>
              </a:spcAft>
              <a:buSzPts val="2600"/>
              <a:buNone/>
            </a:pPr>
            <a:r>
              <a:rPr b="0" i="0" lang="en-GB" u="none"/>
              <a:t> </a:t>
            </a:r>
            <a:endParaRPr/>
          </a:p>
        </p:txBody>
      </p:sp>
      <p:graphicFrame>
        <p:nvGraphicFramePr>
          <p:cNvPr id="481" name="Google Shape;481;p62"/>
          <p:cNvGraphicFramePr/>
          <p:nvPr/>
        </p:nvGraphicFramePr>
        <p:xfrm>
          <a:off x="222275" y="1244500"/>
          <a:ext cx="3000000" cy="3000000"/>
        </p:xfrm>
        <a:graphic>
          <a:graphicData uri="http://schemas.openxmlformats.org/drawingml/2006/table">
            <a:tbl>
              <a:tblPr>
                <a:noFill/>
                <a:tableStyleId>{9CD51B39-72E2-483C-9CB6-AF7C1062CC6F}</a:tableStyleId>
              </a:tblPr>
              <a:tblGrid>
                <a:gridCol w="1771700"/>
                <a:gridCol w="1915275"/>
                <a:gridCol w="2919375"/>
                <a:gridCol w="2093100"/>
              </a:tblGrid>
              <a:tr h="671175">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Abordagem TIC</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PMIC</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Umoja/Parivartan/Unidos</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Sangsangai</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r>
              <a:tr h="12657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r h="102020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pic>
        <p:nvPicPr>
          <p:cNvPr id="482" name="Google Shape;482;p62"/>
          <p:cNvPicPr preferRelativeResize="0"/>
          <p:nvPr/>
        </p:nvPicPr>
        <p:blipFill rotWithShape="1">
          <a:blip r:embed="rId3">
            <a:alphaModFix/>
          </a:blip>
          <a:srcRect b="0" l="0" r="0" t="0"/>
          <a:stretch/>
        </p:blipFill>
        <p:spPr>
          <a:xfrm>
            <a:off x="4134487" y="4268450"/>
            <a:ext cx="875025" cy="87505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63"/>
          <p:cNvSpPr txBox="1"/>
          <p:nvPr>
            <p:ph type="title"/>
          </p:nvPr>
        </p:nvSpPr>
        <p:spPr>
          <a:xfrm>
            <a:off x="262825" y="-110625"/>
            <a:ext cx="8780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500" u="none"/>
              <a:t>Ferramenta 3: O jornalismo-cidadão no seu processo TIC (sumário)</a:t>
            </a:r>
            <a:endParaRPr sz="2500"/>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rPr b="0" i="0" lang="en-GB" u="none"/>
              <a:t> </a:t>
            </a:r>
            <a:endParaRPr/>
          </a:p>
        </p:txBody>
      </p:sp>
      <p:sp>
        <p:nvSpPr>
          <p:cNvPr id="488" name="Google Shape;488;p63"/>
          <p:cNvSpPr txBox="1"/>
          <p:nvPr/>
        </p:nvSpPr>
        <p:spPr>
          <a:xfrm>
            <a:off x="100775" y="965875"/>
            <a:ext cx="9043200" cy="113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434343"/>
                </a:solidFill>
                <a:latin typeface="Calibri"/>
                <a:ea typeface="Calibri"/>
                <a:cs typeface="Calibri"/>
                <a:sym typeface="Calibri"/>
              </a:rPr>
              <a:t>Esta ferramenta é ideal para utilização na altura em que as comunidades, juntamente com a igreja, já realizaram a sua avaliação das necessidades, identificaram os problemas e as oportunidades existentes nas suas comunidades e começaram a mobilizar recursos para</a:t>
            </a:r>
            <a:r>
              <a:rPr lang="en-GB">
                <a:solidFill>
                  <a:schemeClr val="dk1"/>
                </a:solidFill>
                <a:latin typeface="Calibri"/>
                <a:ea typeface="Calibri"/>
                <a:cs typeface="Calibri"/>
                <a:sym typeface="Calibri"/>
              </a:rPr>
              <a:t> tratar desses</a:t>
            </a:r>
            <a:r>
              <a:rPr b="0" i="0" lang="en-GB" sz="1400" u="none" cap="none" strike="noStrike">
                <a:solidFill>
                  <a:srgbClr val="434343"/>
                </a:solidFill>
                <a:latin typeface="Calibri"/>
                <a:ea typeface="Calibri"/>
                <a:cs typeface="Calibri"/>
                <a:sym typeface="Calibri"/>
              </a:rPr>
              <a:t> problemas. Se alguns dos problemas identificados e priorizados se relacionarem com a prestação de serviços pelo governo, esta ferramenta poderá ser usada para recolher informação sobre a dimensão do problema, criar consciência do problema na comunidade e até mesmo procurar obter respostas dos responsáveis sobre o que estão a fazer para o solucionar.</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p:txBody>
      </p:sp>
      <p:graphicFrame>
        <p:nvGraphicFramePr>
          <p:cNvPr id="489" name="Google Shape;489;p63"/>
          <p:cNvGraphicFramePr/>
          <p:nvPr/>
        </p:nvGraphicFramePr>
        <p:xfrm>
          <a:off x="262825" y="2379000"/>
          <a:ext cx="3000000" cy="3000000"/>
        </p:xfrm>
        <a:graphic>
          <a:graphicData uri="http://schemas.openxmlformats.org/drawingml/2006/table">
            <a:tbl>
              <a:tblPr>
                <a:noFill/>
                <a:tableStyleId>{2AC9AD8D-5662-4846-B513-B60F9D49BA07}</a:tableStyleId>
              </a:tblPr>
              <a:tblGrid>
                <a:gridCol w="1796275"/>
                <a:gridCol w="2195475"/>
                <a:gridCol w="2682375"/>
                <a:gridCol w="2105975"/>
              </a:tblGrid>
              <a:tr h="12700">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Abordagem TIC</a:t>
                      </a:r>
                      <a:endParaRPr b="1" sz="15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PMIC</a:t>
                      </a:r>
                      <a:endParaRPr b="1" sz="15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Umoja/Parivartan/Unidos</a:t>
                      </a:r>
                      <a:endParaRPr b="1" sz="15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Sangsangai</a:t>
                      </a:r>
                      <a:endParaRPr b="1" sz="1500" u="none" cap="none" strike="noStrike">
                        <a:solidFill>
                          <a:srgbClr val="333333"/>
                        </a:solidFill>
                        <a:latin typeface="Calibri"/>
                        <a:ea typeface="Calibri"/>
                        <a:cs typeface="Calibri"/>
                        <a:sym typeface="Calibri"/>
                      </a:endParaRPr>
                    </a:p>
                  </a:txBody>
                  <a:tcPr marT="63500" marB="63500" marR="63500" marL="63500">
                    <a:solidFill>
                      <a:srgbClr val="FCE97D"/>
                    </a:solidFill>
                  </a:tcPr>
                </a:tc>
              </a:tr>
              <a:tr h="12700">
                <a:tc>
                  <a:txBody>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333333"/>
                          </a:solidFill>
                          <a:latin typeface="Calibri"/>
                          <a:ea typeface="Calibri"/>
                          <a:cs typeface="Calibri"/>
                          <a:sym typeface="Calibri"/>
                        </a:rPr>
                        <a:t>Quando pode ser introduzida a ferramenta de jornalismo-cidadão </a:t>
                      </a:r>
                      <a:endParaRPr sz="15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2.ª fase:</a:t>
                      </a:r>
                      <a:r>
                        <a:rPr b="0" i="0" lang="en-GB" sz="1500" u="none" cap="none" strike="noStrike">
                          <a:solidFill>
                            <a:srgbClr val="333333"/>
                          </a:solidFill>
                          <a:latin typeface="Calibri"/>
                          <a:ea typeface="Calibri"/>
                          <a:cs typeface="Calibri"/>
                          <a:sym typeface="Calibri"/>
                        </a:rPr>
                        <a:t> </a:t>
                      </a:r>
                      <a:br>
                        <a:rPr lang="en-GB" sz="1500" u="none" cap="none" strike="noStrike">
                          <a:solidFill>
                            <a:srgbClr val="333333"/>
                          </a:solidFill>
                          <a:latin typeface="Calibri"/>
                          <a:ea typeface="Calibri"/>
                          <a:cs typeface="Calibri"/>
                          <a:sym typeface="Calibri"/>
                        </a:rPr>
                      </a:br>
                      <a:r>
                        <a:rPr b="0" i="0" lang="en-GB" sz="1500" u="none" cap="none" strike="noStrike">
                          <a:solidFill>
                            <a:srgbClr val="333333"/>
                          </a:solidFill>
                          <a:latin typeface="Calibri"/>
                          <a:ea typeface="Calibri"/>
                          <a:cs typeface="Calibri"/>
                          <a:sym typeface="Calibri"/>
                        </a:rPr>
                        <a:t>Descrição da igreja e da comunidade</a:t>
                      </a:r>
                      <a:endParaRPr sz="15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3.ª fase:</a:t>
                      </a:r>
                      <a:r>
                        <a:rPr b="0" i="0" lang="en-GB" sz="1500" u="none" cap="none" strike="noStrike">
                          <a:solidFill>
                            <a:srgbClr val="333333"/>
                          </a:solidFill>
                          <a:latin typeface="Calibri"/>
                          <a:ea typeface="Calibri"/>
                          <a:cs typeface="Calibri"/>
                          <a:sym typeface="Calibri"/>
                        </a:rPr>
                        <a:t> </a:t>
                      </a:r>
                      <a:br>
                        <a:rPr lang="en-GB" sz="1500" u="none" cap="none" strike="noStrike">
                          <a:solidFill>
                            <a:srgbClr val="333333"/>
                          </a:solidFill>
                          <a:latin typeface="Calibri"/>
                          <a:ea typeface="Calibri"/>
                          <a:cs typeface="Calibri"/>
                          <a:sym typeface="Calibri"/>
                        </a:rPr>
                      </a:br>
                      <a:r>
                        <a:rPr b="0" i="0" lang="en-GB" sz="1500" u="none" cap="none" strike="noStrike">
                          <a:solidFill>
                            <a:srgbClr val="333333"/>
                          </a:solidFill>
                          <a:latin typeface="Calibri"/>
                          <a:ea typeface="Calibri"/>
                          <a:cs typeface="Calibri"/>
                          <a:sym typeface="Calibri"/>
                        </a:rPr>
                        <a:t>Recolha de informações </a:t>
                      </a:r>
                      <a:endParaRPr sz="15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4.ª fase:</a:t>
                      </a:r>
                      <a:r>
                        <a:rPr b="0" i="0" lang="en-GB" sz="1500" u="none" cap="none" strike="noStrike">
                          <a:solidFill>
                            <a:srgbClr val="333333"/>
                          </a:solidFill>
                          <a:latin typeface="Calibri"/>
                          <a:ea typeface="Calibri"/>
                          <a:cs typeface="Calibri"/>
                          <a:sym typeface="Calibri"/>
                        </a:rPr>
                        <a:t> </a:t>
                      </a:r>
                      <a:br>
                        <a:rPr lang="en-GB" sz="1500" u="none" cap="none" strike="noStrike">
                          <a:solidFill>
                            <a:srgbClr val="333333"/>
                          </a:solidFill>
                          <a:latin typeface="Calibri"/>
                          <a:ea typeface="Calibri"/>
                          <a:cs typeface="Calibri"/>
                          <a:sym typeface="Calibri"/>
                        </a:rPr>
                      </a:br>
                      <a:r>
                        <a:rPr b="0" i="0" lang="en-GB" sz="1500" u="none" cap="none" strike="noStrike">
                          <a:solidFill>
                            <a:srgbClr val="333333"/>
                          </a:solidFill>
                          <a:latin typeface="Calibri"/>
                          <a:ea typeface="Calibri"/>
                          <a:cs typeface="Calibri"/>
                          <a:sym typeface="Calibri"/>
                        </a:rPr>
                        <a:t>Análise de informações</a:t>
                      </a:r>
                      <a:endParaRPr sz="15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5.ª fase:</a:t>
                      </a:r>
                      <a:r>
                        <a:rPr b="0" i="0" lang="en-GB" sz="1500" u="none" cap="none" strike="noStrike">
                          <a:solidFill>
                            <a:srgbClr val="333333"/>
                          </a:solidFill>
                          <a:latin typeface="Calibri"/>
                          <a:ea typeface="Calibri"/>
                          <a:cs typeface="Calibri"/>
                          <a:sym typeface="Calibri"/>
                        </a:rPr>
                        <a:t> </a:t>
                      </a:r>
                      <a:br>
                        <a:rPr lang="en-GB" sz="1500" u="none" cap="none" strike="noStrike">
                          <a:solidFill>
                            <a:srgbClr val="333333"/>
                          </a:solidFill>
                          <a:latin typeface="Calibri"/>
                          <a:ea typeface="Calibri"/>
                          <a:cs typeface="Calibri"/>
                          <a:sym typeface="Calibri"/>
                        </a:rPr>
                      </a:br>
                      <a:r>
                        <a:rPr b="0" i="0" lang="en-GB" sz="1500" u="none" cap="none" strike="noStrike">
                          <a:solidFill>
                            <a:srgbClr val="333333"/>
                          </a:solidFill>
                          <a:latin typeface="Calibri"/>
                          <a:ea typeface="Calibri"/>
                          <a:cs typeface="Calibri"/>
                          <a:sym typeface="Calibri"/>
                        </a:rPr>
                        <a:t>Tomada de decisões</a:t>
                      </a:r>
                      <a:endParaRPr sz="15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2.ª fase:</a:t>
                      </a:r>
                      <a:br>
                        <a:rPr b="1" lang="en-GB" sz="1500" u="none" cap="none" strike="noStrike">
                          <a:solidFill>
                            <a:srgbClr val="333333"/>
                          </a:solidFill>
                          <a:latin typeface="Calibri"/>
                          <a:ea typeface="Calibri"/>
                          <a:cs typeface="Calibri"/>
                          <a:sym typeface="Calibri"/>
                        </a:rPr>
                      </a:br>
                      <a:r>
                        <a:rPr b="0" i="0" lang="en-GB" sz="1500" u="none" cap="none" strike="noStrike">
                          <a:solidFill>
                            <a:srgbClr val="333333"/>
                          </a:solidFill>
                          <a:latin typeface="Calibri"/>
                          <a:ea typeface="Calibri"/>
                          <a:cs typeface="Calibri"/>
                          <a:sym typeface="Calibri"/>
                        </a:rPr>
                        <a:t>Criar na comunidade uma visão do futuro</a:t>
                      </a:r>
                      <a:endParaRPr b="1" sz="15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3.ª fase:</a:t>
                      </a:r>
                      <a:r>
                        <a:rPr b="0" i="0" lang="en-GB" sz="1500" u="none" cap="none" strike="noStrike">
                          <a:solidFill>
                            <a:srgbClr val="333333"/>
                          </a:solidFill>
                          <a:latin typeface="Calibri"/>
                          <a:ea typeface="Calibri"/>
                          <a:cs typeface="Calibri"/>
                          <a:sym typeface="Calibri"/>
                        </a:rPr>
                        <a:t> </a:t>
                      </a:r>
                      <a:br>
                        <a:rPr lang="en-GB" sz="1500" u="none" cap="none" strike="noStrike">
                          <a:solidFill>
                            <a:srgbClr val="333333"/>
                          </a:solidFill>
                          <a:latin typeface="Calibri"/>
                          <a:ea typeface="Calibri"/>
                          <a:cs typeface="Calibri"/>
                          <a:sym typeface="Calibri"/>
                        </a:rPr>
                      </a:br>
                      <a:r>
                        <a:rPr b="0" i="0" lang="en-GB" sz="1500" u="none" cap="none" strike="noStrike">
                          <a:solidFill>
                            <a:srgbClr val="333333"/>
                          </a:solidFill>
                          <a:latin typeface="Calibri"/>
                          <a:ea typeface="Calibri"/>
                          <a:cs typeface="Calibri"/>
                          <a:sym typeface="Calibri"/>
                        </a:rPr>
                        <a:t>Descrever desejos e tomar medidas (planear a acção)</a:t>
                      </a:r>
                      <a:endParaRPr sz="15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4.ª fase:</a:t>
                      </a:r>
                      <a:r>
                        <a:rPr b="0" i="0" lang="en-GB" sz="1500" u="none" cap="none" strike="noStrike">
                          <a:solidFill>
                            <a:srgbClr val="333333"/>
                          </a:solidFill>
                          <a:latin typeface="Calibri"/>
                          <a:ea typeface="Calibri"/>
                          <a:cs typeface="Calibri"/>
                          <a:sym typeface="Calibri"/>
                        </a:rPr>
                        <a:t> </a:t>
                      </a:r>
                      <a:br>
                        <a:rPr lang="en-GB" sz="1500" u="none" cap="none" strike="noStrike">
                          <a:solidFill>
                            <a:srgbClr val="333333"/>
                          </a:solidFill>
                          <a:latin typeface="Calibri"/>
                          <a:ea typeface="Calibri"/>
                          <a:cs typeface="Calibri"/>
                          <a:sym typeface="Calibri"/>
                        </a:rPr>
                      </a:br>
                      <a:r>
                        <a:rPr b="0" i="0" lang="en-GB" sz="1500" u="none" cap="none" strike="noStrike">
                          <a:solidFill>
                            <a:srgbClr val="333333"/>
                          </a:solidFill>
                          <a:latin typeface="Calibri"/>
                          <a:ea typeface="Calibri"/>
                          <a:cs typeface="Calibri"/>
                          <a:sym typeface="Calibri"/>
                        </a:rPr>
                        <a:t>Tomar medidas</a:t>
                      </a:r>
                      <a:endParaRPr sz="15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3.º ciclo:</a:t>
                      </a:r>
                      <a:r>
                        <a:rPr b="0" i="0" lang="en-GB" sz="1500" u="none" cap="none" strike="noStrike">
                          <a:solidFill>
                            <a:srgbClr val="333333"/>
                          </a:solidFill>
                          <a:latin typeface="Calibri"/>
                          <a:ea typeface="Calibri"/>
                          <a:cs typeface="Calibri"/>
                          <a:sym typeface="Calibri"/>
                        </a:rPr>
                        <a:t> </a:t>
                      </a:r>
                      <a:br>
                        <a:rPr lang="en-GB" sz="1500" u="none" cap="none" strike="noStrike">
                          <a:solidFill>
                            <a:srgbClr val="333333"/>
                          </a:solidFill>
                          <a:latin typeface="Calibri"/>
                          <a:ea typeface="Calibri"/>
                          <a:cs typeface="Calibri"/>
                          <a:sym typeface="Calibri"/>
                        </a:rPr>
                      </a:br>
                      <a:r>
                        <a:rPr b="0" i="0" lang="en-GB" sz="1500" u="none" cap="none" strike="noStrike">
                          <a:solidFill>
                            <a:srgbClr val="333333"/>
                          </a:solidFill>
                          <a:latin typeface="Calibri"/>
                          <a:ea typeface="Calibri"/>
                          <a:cs typeface="Calibri"/>
                          <a:sym typeface="Calibri"/>
                        </a:rPr>
                        <a:t>A comunidade</a:t>
                      </a:r>
                      <a:endParaRPr sz="15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64"/>
          <p:cNvSpPr txBox="1"/>
          <p:nvPr>
            <p:ph type="title"/>
          </p:nvPr>
        </p:nvSpPr>
        <p:spPr>
          <a:xfrm>
            <a:off x="279750" y="-74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500" u="none"/>
              <a:t>Ferramenta 3: Principais etapas no processo de jornalismo-cidadão</a:t>
            </a:r>
            <a:endParaRPr sz="2500"/>
          </a:p>
        </p:txBody>
      </p:sp>
      <p:sp>
        <p:nvSpPr>
          <p:cNvPr id="495" name="Google Shape;495;p64"/>
          <p:cNvSpPr txBox="1"/>
          <p:nvPr>
            <p:ph idx="1" type="body"/>
          </p:nvPr>
        </p:nvSpPr>
        <p:spPr>
          <a:xfrm>
            <a:off x="311700" y="1177600"/>
            <a:ext cx="8456700" cy="2790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solidFill>
                <a:schemeClr val="dk1"/>
              </a:solidFill>
            </a:endParaRPr>
          </a:p>
          <a:p>
            <a:pPr indent="-317500" lvl="0" marL="457200" rtl="0" algn="l">
              <a:lnSpc>
                <a:spcPct val="100000"/>
              </a:lnSpc>
              <a:spcBef>
                <a:spcPts val="700"/>
              </a:spcBef>
              <a:spcAft>
                <a:spcPts val="0"/>
              </a:spcAft>
              <a:buClr>
                <a:schemeClr val="dk1"/>
              </a:buClr>
              <a:buSzPts val="1400"/>
              <a:buAutoNum type="arabicPeriod"/>
            </a:pPr>
            <a:r>
              <a:rPr b="0" i="0" lang="en-GB" u="none">
                <a:solidFill>
                  <a:schemeClr val="dk1"/>
                </a:solidFill>
              </a:rPr>
              <a:t>Seleccionar a questão de interesse com base no mapeamento feito pela comunidade durante o processo TIC. Isto garantirá que a história tem o apoio da comunidade e dará alguma protecção </a:t>
            </a:r>
            <a:r>
              <a:rPr lang="en-GB">
                <a:solidFill>
                  <a:schemeClr val="dk1"/>
                </a:solidFill>
              </a:rPr>
              <a:t>ao(à) jornalista-cidadã(o)</a:t>
            </a:r>
            <a:r>
              <a:rPr b="0" i="0" lang="en-GB" u="none">
                <a:solidFill>
                  <a:schemeClr val="dk1"/>
                </a:solidFill>
              </a:rPr>
              <a:t> (ver a segurança física e digital na secção </a:t>
            </a:r>
            <a:r>
              <a:rPr lang="en-GB">
                <a:solidFill>
                  <a:schemeClr val="dk1"/>
                </a:solidFill>
              </a:rPr>
              <a:t>sobre</a:t>
            </a:r>
            <a:r>
              <a:rPr b="0" i="0" lang="en-GB" u="none">
                <a:solidFill>
                  <a:schemeClr val="dk1"/>
                </a:solidFill>
              </a:rPr>
              <a:t> «limitações» acima).</a:t>
            </a:r>
            <a:endParaRPr>
              <a:solidFill>
                <a:schemeClr val="dk1"/>
              </a:solidFill>
            </a:endParaRPr>
          </a:p>
          <a:p>
            <a:pPr indent="-228600" lvl="0" marL="457200" rtl="0" algn="l">
              <a:lnSpc>
                <a:spcPct val="100000"/>
              </a:lnSpc>
              <a:spcBef>
                <a:spcPts val="700"/>
              </a:spcBef>
              <a:spcAft>
                <a:spcPts val="0"/>
              </a:spcAft>
              <a:buClr>
                <a:schemeClr val="dk1"/>
              </a:buClr>
              <a:buSzPts val="1400"/>
              <a:buNone/>
            </a:pPr>
            <a:r>
              <a:t/>
            </a:r>
            <a:endParaRPr>
              <a:solidFill>
                <a:schemeClr val="dk1"/>
              </a:solidFill>
            </a:endParaRPr>
          </a:p>
          <a:p>
            <a:pPr indent="0" lvl="0" marL="0" rtl="0" algn="l">
              <a:lnSpc>
                <a:spcPct val="100000"/>
              </a:lnSpc>
              <a:spcBef>
                <a:spcPts val="0"/>
              </a:spcBef>
              <a:spcAft>
                <a:spcPts val="0"/>
              </a:spcAft>
              <a:buSzPts val="1400"/>
              <a:buNone/>
            </a:pPr>
            <a:r>
              <a:t/>
            </a:r>
            <a:endParaRPr>
              <a:solidFill>
                <a:schemeClr val="dk1"/>
              </a:solidFill>
            </a:endParaRPr>
          </a:p>
          <a:p>
            <a:pPr indent="0" lvl="0" marL="457200" rtl="0" algn="l">
              <a:lnSpc>
                <a:spcPct val="100000"/>
              </a:lnSpc>
              <a:spcBef>
                <a:spcPts val="0"/>
              </a:spcBef>
              <a:spcAft>
                <a:spcPts val="0"/>
              </a:spcAft>
              <a:buSzPts val="1400"/>
              <a:buNone/>
            </a:pPr>
            <a:r>
              <a:rPr b="0" i="0" lang="en-GB" u="none">
                <a:solidFill>
                  <a:schemeClr val="dk1"/>
                </a:solidFill>
                <a:extLst>
                  <a:ext uri="http://customooxmlschemas.google.com/">
                    <go:slidesCustomData xmlns:go="http://customooxmlschemas.google.com/" textRoundtripDataId="33"/>
                  </a:ext>
                </a:extLst>
              </a:rPr>
              <a:t>Investigar </a:t>
            </a:r>
            <a:r>
              <a:rPr b="0" i="0" lang="en-GB" u="none">
                <a:solidFill>
                  <a:schemeClr val="dk1"/>
                </a:solidFill>
              </a:rPr>
              <a:t>e ter claro quais são os seus direitos como </a:t>
            </a:r>
            <a:r>
              <a:rPr b="0" i="0" lang="en-GB" u="none">
                <a:solidFill>
                  <a:schemeClr val="dk1"/>
                </a:solidFill>
              </a:rPr>
              <a:t>jornalista-cidadã(o)</a:t>
            </a:r>
            <a:r>
              <a:rPr b="0" i="0" lang="en-GB" u="none">
                <a:solidFill>
                  <a:schemeClr val="dk1"/>
                </a:solidFill>
              </a:rPr>
              <a:t>. Algumas das perguntas a fazer quando pensar em usar esta ferramenta são: </a:t>
            </a:r>
            <a:endParaRPr>
              <a:solidFill>
                <a:schemeClr val="dk1"/>
              </a:solidFill>
            </a:endParaRPr>
          </a:p>
          <a:p>
            <a:pPr indent="-317500" lvl="1" marL="914400" rtl="0" algn="l">
              <a:lnSpc>
                <a:spcPct val="100000"/>
              </a:lnSpc>
              <a:spcBef>
                <a:spcPts val="0"/>
              </a:spcBef>
              <a:spcAft>
                <a:spcPts val="0"/>
              </a:spcAft>
              <a:buClr>
                <a:schemeClr val="dk1"/>
              </a:buClr>
              <a:buSzPts val="1400"/>
              <a:buAutoNum type="alphaLcPeriod"/>
            </a:pPr>
            <a:r>
              <a:rPr b="0" i="0" lang="en-GB" u="none">
                <a:solidFill>
                  <a:schemeClr val="dk1"/>
                </a:solidFill>
              </a:rPr>
              <a:t>Há alguma lei sobre o direito à informação? </a:t>
            </a:r>
            <a:endParaRPr>
              <a:solidFill>
                <a:schemeClr val="dk1"/>
              </a:solidFill>
            </a:endParaRPr>
          </a:p>
          <a:p>
            <a:pPr indent="-317500" lvl="1" marL="914400" rtl="0" algn="l">
              <a:lnSpc>
                <a:spcPct val="100000"/>
              </a:lnSpc>
              <a:spcBef>
                <a:spcPts val="0"/>
              </a:spcBef>
              <a:spcAft>
                <a:spcPts val="0"/>
              </a:spcAft>
              <a:buClr>
                <a:schemeClr val="dk1"/>
              </a:buClr>
              <a:buSzPts val="1400"/>
              <a:buAutoNum type="alphaLcPeriod"/>
            </a:pPr>
            <a:r>
              <a:rPr b="0" i="0" lang="en-GB" u="none">
                <a:solidFill>
                  <a:schemeClr val="dk1"/>
                </a:solidFill>
              </a:rPr>
              <a:t>Há algumas outras leis que apoiem a recolha da informação de que precisamos no formato que queremos, como seja a filmagem de vídeo?</a:t>
            </a:r>
            <a:endParaRPr>
              <a:solidFill>
                <a:schemeClr val="dk1"/>
              </a:solidFill>
            </a:endParaRPr>
          </a:p>
          <a:p>
            <a:pPr indent="0" lvl="0" marL="0" rtl="0" algn="l">
              <a:lnSpc>
                <a:spcPct val="100000"/>
              </a:lnSpc>
              <a:spcBef>
                <a:spcPts val="700"/>
              </a:spcBef>
              <a:spcAft>
                <a:spcPts val="0"/>
              </a:spcAft>
              <a:buSzPts val="1400"/>
              <a:buNone/>
            </a:pPr>
            <a:r>
              <a:t/>
            </a:r>
            <a:endParaRPr>
              <a:solidFill>
                <a:schemeClr val="dk1"/>
              </a:solidFill>
            </a:endParaRPr>
          </a:p>
          <a:p>
            <a:pPr indent="0" lvl="0" marL="0" rtl="0" algn="l">
              <a:lnSpc>
                <a:spcPct val="100000"/>
              </a:lnSpc>
              <a:spcBef>
                <a:spcPts val="1400"/>
              </a:spcBef>
              <a:spcAft>
                <a:spcPts val="0"/>
              </a:spcAft>
              <a:buSzPts val="1400"/>
              <a:buNone/>
            </a:pPr>
            <a:r>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65"/>
          <p:cNvSpPr txBox="1"/>
          <p:nvPr>
            <p:ph type="title"/>
          </p:nvPr>
        </p:nvSpPr>
        <p:spPr>
          <a:xfrm>
            <a:off x="311700" y="-61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500" u="none"/>
              <a:t>Ferramenta 3: Principais etapas no processo de jornalismo-cidadão</a:t>
            </a:r>
            <a:endParaRPr sz="2500"/>
          </a:p>
        </p:txBody>
      </p:sp>
      <p:sp>
        <p:nvSpPr>
          <p:cNvPr id="501" name="Google Shape;501;p65"/>
          <p:cNvSpPr txBox="1"/>
          <p:nvPr>
            <p:ph idx="1" type="body"/>
          </p:nvPr>
        </p:nvSpPr>
        <p:spPr>
          <a:xfrm>
            <a:off x="311700" y="1040850"/>
            <a:ext cx="7301100" cy="2927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solidFill>
                <a:schemeClr val="dk1"/>
              </a:solidFill>
            </a:endParaRPr>
          </a:p>
          <a:p>
            <a:pPr indent="0" lvl="0" marL="0" rtl="0" algn="l">
              <a:lnSpc>
                <a:spcPct val="100000"/>
              </a:lnSpc>
              <a:spcBef>
                <a:spcPts val="700"/>
              </a:spcBef>
              <a:spcAft>
                <a:spcPts val="0"/>
              </a:spcAft>
              <a:buSzPts val="1400"/>
              <a:buNone/>
            </a:pPr>
            <a:r>
              <a:rPr b="0" i="0" lang="en-GB" u="none">
                <a:solidFill>
                  <a:schemeClr val="dk1"/>
                </a:solidFill>
              </a:rPr>
              <a:t>3.	</a:t>
            </a:r>
            <a:r>
              <a:rPr lang="en-GB">
                <a:solidFill>
                  <a:schemeClr val="dk1"/>
                </a:solidFill>
              </a:rPr>
              <a:t>Seja um(a) jornalista-cidadã(o) responsável, trabalhando com directrizes éticas</a:t>
            </a:r>
            <a:r>
              <a:rPr b="0" i="0" lang="en-GB" u="none">
                <a:solidFill>
                  <a:schemeClr val="dk1"/>
                </a:solidFill>
              </a:rPr>
              <a:t>:</a:t>
            </a:r>
            <a:endParaRPr>
              <a:solidFill>
                <a:schemeClr val="dk1"/>
              </a:solidFill>
            </a:endParaRPr>
          </a:p>
          <a:p>
            <a:pPr indent="-317500" lvl="1" marL="914400" rtl="0" algn="l">
              <a:lnSpc>
                <a:spcPct val="100000"/>
              </a:lnSpc>
              <a:spcBef>
                <a:spcPts val="700"/>
              </a:spcBef>
              <a:spcAft>
                <a:spcPts val="0"/>
              </a:spcAft>
              <a:buClr>
                <a:schemeClr val="dk1"/>
              </a:buClr>
              <a:buSzPts val="1400"/>
              <a:buAutoNum type="alphaLcPeriod"/>
            </a:pPr>
            <a:r>
              <a:rPr lang="en-GB">
                <a:solidFill>
                  <a:schemeClr val="dk1"/>
                </a:solidFill>
              </a:rPr>
              <a:t>Seja exacto(a)</a:t>
            </a:r>
            <a:endParaRPr>
              <a:solidFill>
                <a:schemeClr val="dk1"/>
              </a:solidFill>
            </a:endParaRPr>
          </a:p>
          <a:p>
            <a:pPr indent="-317500" lvl="1" marL="914400" rtl="0" algn="l">
              <a:lnSpc>
                <a:spcPct val="100000"/>
              </a:lnSpc>
              <a:spcBef>
                <a:spcPts val="0"/>
              </a:spcBef>
              <a:spcAft>
                <a:spcPts val="0"/>
              </a:spcAft>
              <a:buClr>
                <a:schemeClr val="dk1"/>
              </a:buClr>
              <a:buSzPts val="1400"/>
              <a:buAutoNum type="alphaLcPeriod"/>
            </a:pPr>
            <a:r>
              <a:rPr b="0" i="0" lang="en-GB" u="none">
                <a:solidFill>
                  <a:schemeClr val="dk1"/>
                </a:solidFill>
              </a:rPr>
              <a:t>Evite o plagiarismo</a:t>
            </a:r>
            <a:endParaRPr>
              <a:solidFill>
                <a:schemeClr val="dk1"/>
              </a:solidFill>
            </a:endParaRPr>
          </a:p>
          <a:p>
            <a:pPr indent="-317500" lvl="1" marL="914400" rtl="0" algn="l">
              <a:lnSpc>
                <a:spcPct val="100000"/>
              </a:lnSpc>
              <a:spcBef>
                <a:spcPts val="0"/>
              </a:spcBef>
              <a:spcAft>
                <a:spcPts val="0"/>
              </a:spcAft>
              <a:buClr>
                <a:schemeClr val="dk1"/>
              </a:buClr>
              <a:buSzPts val="1400"/>
              <a:buAutoNum type="alphaLcPeriod"/>
            </a:pPr>
            <a:r>
              <a:rPr b="0" i="0" lang="en-GB" u="none">
                <a:solidFill>
                  <a:schemeClr val="dk1"/>
                </a:solidFill>
              </a:rPr>
              <a:t>Respeite o direito das pessoas à privacidade</a:t>
            </a:r>
            <a:endParaRPr>
              <a:solidFill>
                <a:schemeClr val="dk1"/>
              </a:solidFill>
            </a:endParaRPr>
          </a:p>
          <a:p>
            <a:pPr indent="-317500" lvl="1" marL="914400" rtl="0" algn="l">
              <a:lnSpc>
                <a:spcPct val="100000"/>
              </a:lnSpc>
              <a:spcBef>
                <a:spcPts val="0"/>
              </a:spcBef>
              <a:spcAft>
                <a:spcPts val="0"/>
              </a:spcAft>
              <a:buClr>
                <a:schemeClr val="dk1"/>
              </a:buClr>
              <a:buSzPts val="1400"/>
              <a:buAutoNum type="alphaLcPeriod"/>
            </a:pPr>
            <a:r>
              <a:rPr b="0" i="0" lang="en-GB" u="none">
                <a:solidFill>
                  <a:schemeClr val="dk1"/>
                </a:solidFill>
              </a:rPr>
              <a:t>Compreenda as sensibilidades contextuais de uma comunidade ou das pessoas envolvidas</a:t>
            </a:r>
            <a:endParaRPr>
              <a:solidFill>
                <a:schemeClr val="dk1"/>
              </a:solidFill>
            </a:endParaRPr>
          </a:p>
          <a:p>
            <a:pPr indent="-317500" lvl="1" marL="914400" rtl="0" algn="l">
              <a:lnSpc>
                <a:spcPct val="100000"/>
              </a:lnSpc>
              <a:spcBef>
                <a:spcPts val="0"/>
              </a:spcBef>
              <a:spcAft>
                <a:spcPts val="0"/>
              </a:spcAft>
              <a:buClr>
                <a:schemeClr val="dk1"/>
              </a:buClr>
              <a:buSzPts val="1400"/>
              <a:buAutoNum type="alphaLcPeriod"/>
            </a:pPr>
            <a:r>
              <a:rPr b="0" i="0" lang="en-GB" u="none">
                <a:solidFill>
                  <a:schemeClr val="dk1"/>
                </a:solidFill>
              </a:rPr>
              <a:t>Peça as autorizações necessárias (p. ex. para filmar ou gravar áudio, tirar fotografias, usar nomes ou outra informação identificadora).</a:t>
            </a:r>
            <a:endParaRPr>
              <a:solidFill>
                <a:schemeClr val="dk1"/>
              </a:solidFill>
            </a:endParaRPr>
          </a:p>
          <a:p>
            <a:pPr indent="0" lvl="0" marL="0" rtl="0" algn="l">
              <a:lnSpc>
                <a:spcPct val="100000"/>
              </a:lnSpc>
              <a:spcBef>
                <a:spcPts val="700"/>
              </a:spcBef>
              <a:spcAft>
                <a:spcPts val="0"/>
              </a:spcAft>
              <a:buSzPts val="1400"/>
              <a:buNone/>
            </a:pPr>
            <a:r>
              <a:rPr b="0" i="0" lang="en-GB" u="none">
                <a:solidFill>
                  <a:schemeClr val="dk1"/>
                </a:solidFill>
              </a:rPr>
              <a:t>4.	Prepare a sua história</a:t>
            </a:r>
            <a:endParaRPr>
              <a:solidFill>
                <a:schemeClr val="dk1"/>
              </a:solidFill>
            </a:endParaRPr>
          </a:p>
          <a:p>
            <a:pPr indent="0" lvl="0" marL="0" rtl="0" algn="l">
              <a:lnSpc>
                <a:spcPct val="100000"/>
              </a:lnSpc>
              <a:spcBef>
                <a:spcPts val="700"/>
              </a:spcBef>
              <a:spcAft>
                <a:spcPts val="0"/>
              </a:spcAft>
              <a:buSzPts val="1400"/>
              <a:buNone/>
            </a:pPr>
            <a:r>
              <a:rPr b="0" i="0" lang="en-GB" u="none">
                <a:solidFill>
                  <a:schemeClr val="dk1"/>
                </a:solidFill>
              </a:rPr>
              <a:t>5.	Pense nos canais de disseminação e </a:t>
            </a:r>
            <a:r>
              <a:rPr lang="en-GB">
                <a:solidFill>
                  <a:schemeClr val="dk1"/>
                </a:solidFill>
              </a:rPr>
              <a:t>use a criatividade</a:t>
            </a:r>
            <a:r>
              <a:rPr b="0" i="0" lang="en-GB" u="none">
                <a:solidFill>
                  <a:schemeClr val="dk1"/>
                </a:solidFill>
              </a:rPr>
              <a:t> (</a:t>
            </a:r>
            <a:r>
              <a:rPr lang="en-GB">
                <a:solidFill>
                  <a:schemeClr val="dk1"/>
                </a:solidFill>
              </a:rPr>
              <a:t>veja as ideias no modelo)</a:t>
            </a:r>
            <a:endParaRPr>
              <a:solidFill>
                <a:schemeClr val="dk1"/>
              </a:solidFill>
            </a:endParaRPr>
          </a:p>
          <a:p>
            <a:pPr indent="0" lvl="0" marL="0" rtl="0" algn="l">
              <a:lnSpc>
                <a:spcPct val="100000"/>
              </a:lnSpc>
              <a:spcBef>
                <a:spcPts val="700"/>
              </a:spcBef>
              <a:spcAft>
                <a:spcPts val="0"/>
              </a:spcAft>
              <a:buSzPts val="1400"/>
              <a:buNone/>
            </a:pPr>
            <a:r>
              <a:t/>
            </a:r>
            <a:endParaRPr>
              <a:solidFill>
                <a:schemeClr val="dk1"/>
              </a:solidFill>
            </a:endParaRPr>
          </a:p>
          <a:p>
            <a:pPr indent="0" lvl="0" marL="0" rtl="0" algn="l">
              <a:lnSpc>
                <a:spcPct val="100000"/>
              </a:lnSpc>
              <a:spcBef>
                <a:spcPts val="1400"/>
              </a:spcBef>
              <a:spcAft>
                <a:spcPts val="0"/>
              </a:spcAft>
              <a:buSzPts val="1400"/>
              <a:buNone/>
            </a:pPr>
            <a: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66"/>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Ferramenta 3: Exercício - Crie uma reportagem fictícia</a:t>
            </a:r>
            <a:endParaRPr/>
          </a:p>
        </p:txBody>
      </p:sp>
      <p:sp>
        <p:nvSpPr>
          <p:cNvPr id="507" name="Google Shape;507;p66"/>
          <p:cNvSpPr txBox="1"/>
          <p:nvPr>
            <p:ph idx="1" type="body"/>
          </p:nvPr>
        </p:nvSpPr>
        <p:spPr>
          <a:xfrm>
            <a:off x="311700" y="942100"/>
            <a:ext cx="8718300" cy="31263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chemeClr val="dk1"/>
              </a:buClr>
              <a:buSzPts val="1400"/>
              <a:buAutoNum type="arabicPeriod"/>
            </a:pPr>
            <a:r>
              <a:rPr b="1" i="0" lang="en-GB" u="none">
                <a:solidFill>
                  <a:schemeClr val="dk1"/>
                </a:solidFill>
              </a:rPr>
              <a:t>Seleccionem como grupo uma questão que desejem tratar</a:t>
            </a:r>
            <a:endParaRPr b="1">
              <a:solidFill>
                <a:schemeClr val="dk1"/>
              </a:solidFill>
            </a:endParaRPr>
          </a:p>
          <a:p>
            <a:pPr indent="-317500" lvl="0" marL="457200" rtl="0" algn="l">
              <a:lnSpc>
                <a:spcPct val="100000"/>
              </a:lnSpc>
              <a:spcBef>
                <a:spcPts val="1000"/>
              </a:spcBef>
              <a:spcAft>
                <a:spcPts val="0"/>
              </a:spcAft>
              <a:buClr>
                <a:schemeClr val="dk1"/>
              </a:buClr>
              <a:buSzPts val="1400"/>
              <a:buAutoNum type="arabicPeriod"/>
            </a:pPr>
            <a:r>
              <a:rPr b="1" i="0" lang="en-GB" u="none">
                <a:solidFill>
                  <a:schemeClr val="dk1"/>
                </a:solidFill>
              </a:rPr>
              <a:t>Preparem a vossa história:</a:t>
            </a:r>
            <a:endParaRPr b="1">
              <a:solidFill>
                <a:schemeClr val="dk1"/>
              </a:solidFill>
            </a:endParaRPr>
          </a:p>
          <a:p>
            <a:pPr indent="-317500" lvl="1" marL="914400" rtl="0" algn="l">
              <a:lnSpc>
                <a:spcPct val="100000"/>
              </a:lnSpc>
              <a:spcBef>
                <a:spcPts val="1000"/>
              </a:spcBef>
              <a:spcAft>
                <a:spcPts val="0"/>
              </a:spcAft>
              <a:buClr>
                <a:schemeClr val="dk1"/>
              </a:buClr>
              <a:buSzPts val="1400"/>
              <a:buAutoNum type="alphaLcPeriod"/>
            </a:pPr>
            <a:r>
              <a:rPr b="0" i="0" lang="en-GB" u="none">
                <a:solidFill>
                  <a:schemeClr val="dk1"/>
                </a:solidFill>
              </a:rPr>
              <a:t>O que está a acontecer ou já aconteceu? </a:t>
            </a:r>
            <a:endParaRPr>
              <a:solidFill>
                <a:schemeClr val="dk1"/>
              </a:solidFill>
            </a:endParaRPr>
          </a:p>
          <a:p>
            <a:pPr indent="-317500" lvl="1" marL="914400" rtl="0" algn="l">
              <a:lnSpc>
                <a:spcPct val="100000"/>
              </a:lnSpc>
              <a:spcBef>
                <a:spcPts val="1000"/>
              </a:spcBef>
              <a:spcAft>
                <a:spcPts val="0"/>
              </a:spcAft>
              <a:buClr>
                <a:schemeClr val="dk1"/>
              </a:buClr>
              <a:buSzPts val="1400"/>
              <a:buAutoNum type="alphaLcPeriod"/>
            </a:pPr>
            <a:r>
              <a:rPr b="0" i="0" lang="en-GB" u="none">
                <a:solidFill>
                  <a:schemeClr val="dk1"/>
                </a:solidFill>
              </a:rPr>
              <a:t>Quem, onde e quando? </a:t>
            </a:r>
            <a:endParaRPr>
              <a:solidFill>
                <a:schemeClr val="dk1"/>
              </a:solidFill>
            </a:endParaRPr>
          </a:p>
          <a:p>
            <a:pPr indent="-317500" lvl="1" marL="914400" rtl="0" algn="l">
              <a:lnSpc>
                <a:spcPct val="100000"/>
              </a:lnSpc>
              <a:spcBef>
                <a:spcPts val="1000"/>
              </a:spcBef>
              <a:spcAft>
                <a:spcPts val="0"/>
              </a:spcAft>
              <a:buClr>
                <a:schemeClr val="dk1"/>
              </a:buClr>
              <a:buSzPts val="1400"/>
              <a:buAutoNum type="alphaLcPeriod"/>
            </a:pPr>
            <a:r>
              <a:rPr b="0" i="0" lang="en-GB" u="none">
                <a:solidFill>
                  <a:schemeClr val="dk1"/>
                </a:solidFill>
              </a:rPr>
              <a:t>Por que razão acontece ou aconteceu? </a:t>
            </a:r>
            <a:endParaRPr>
              <a:solidFill>
                <a:schemeClr val="dk1"/>
              </a:solidFill>
            </a:endParaRPr>
          </a:p>
          <a:p>
            <a:pPr indent="-317500" lvl="1" marL="914400" rtl="0" algn="l">
              <a:lnSpc>
                <a:spcPct val="100000"/>
              </a:lnSpc>
              <a:spcBef>
                <a:spcPts val="1000"/>
              </a:spcBef>
              <a:spcAft>
                <a:spcPts val="0"/>
              </a:spcAft>
              <a:buClr>
                <a:schemeClr val="dk1"/>
              </a:buClr>
              <a:buSzPts val="1400"/>
              <a:buAutoNum type="alphaLcPeriod"/>
            </a:pPr>
            <a:r>
              <a:rPr b="0" i="0" lang="en-GB" u="none">
                <a:solidFill>
                  <a:schemeClr val="dk1"/>
                </a:solidFill>
              </a:rPr>
              <a:t>Como está isso a afectar as pessoas e por que razão é isso importante? </a:t>
            </a:r>
            <a:endParaRPr>
              <a:solidFill>
                <a:schemeClr val="dk1"/>
              </a:solidFill>
            </a:endParaRPr>
          </a:p>
          <a:p>
            <a:pPr indent="-317500" lvl="1" marL="914400" rtl="0" algn="l">
              <a:lnSpc>
                <a:spcPct val="100000"/>
              </a:lnSpc>
              <a:spcBef>
                <a:spcPts val="1000"/>
              </a:spcBef>
              <a:spcAft>
                <a:spcPts val="0"/>
              </a:spcAft>
              <a:buClr>
                <a:schemeClr val="dk1"/>
              </a:buClr>
              <a:buSzPts val="1400"/>
              <a:buAutoNum type="alphaLcPeriod"/>
            </a:pPr>
            <a:r>
              <a:rPr b="0" i="0" lang="en-GB" u="none">
                <a:solidFill>
                  <a:schemeClr val="dk1"/>
                </a:solidFill>
              </a:rPr>
              <a:t>O que precisa de acontecer agora?</a:t>
            </a:r>
            <a:endParaRPr>
              <a:solidFill>
                <a:schemeClr val="dk1"/>
              </a:solidFill>
            </a:endParaRPr>
          </a:p>
          <a:p>
            <a:pPr indent="-317500" lvl="1" marL="914400" rtl="0" algn="l">
              <a:lnSpc>
                <a:spcPct val="100000"/>
              </a:lnSpc>
              <a:spcBef>
                <a:spcPts val="1000"/>
              </a:spcBef>
              <a:spcAft>
                <a:spcPts val="0"/>
              </a:spcAft>
              <a:buClr>
                <a:schemeClr val="dk1"/>
              </a:buClr>
              <a:buSzPts val="1400"/>
              <a:buAutoNum type="alphaLcPeriod"/>
            </a:pPr>
            <a:r>
              <a:rPr b="0" i="0" lang="en-GB" u="none">
                <a:solidFill>
                  <a:schemeClr val="dk1"/>
                </a:solidFill>
              </a:rPr>
              <a:t>Quem pode ajudar a resolver o problema e essas pessoas estão cientes do problema?  </a:t>
            </a:r>
            <a:endParaRPr>
              <a:solidFill>
                <a:schemeClr val="dk1"/>
              </a:solidFill>
            </a:endParaRPr>
          </a:p>
          <a:p>
            <a:pPr indent="-317500" lvl="0" marL="457200" rtl="0" algn="l">
              <a:lnSpc>
                <a:spcPct val="100000"/>
              </a:lnSpc>
              <a:spcBef>
                <a:spcPts val="1000"/>
              </a:spcBef>
              <a:spcAft>
                <a:spcPts val="0"/>
              </a:spcAft>
              <a:buClr>
                <a:schemeClr val="dk1"/>
              </a:buClr>
              <a:buSzPts val="1400"/>
              <a:buAutoNum type="arabicPeriod"/>
            </a:pPr>
            <a:r>
              <a:rPr b="1" i="0" lang="en-GB" u="none">
                <a:solidFill>
                  <a:schemeClr val="dk1"/>
                </a:solidFill>
              </a:rPr>
              <a:t>Pensem nos canais de disseminação e sejam criativos</a:t>
            </a:r>
            <a:r>
              <a:rPr b="0" i="0" lang="en-GB" u="none">
                <a:solidFill>
                  <a:schemeClr val="dk1"/>
                </a:solidFill>
              </a:rPr>
              <a:t> (vejam as </a:t>
            </a:r>
            <a:r>
              <a:rPr lang="en-GB">
                <a:solidFill>
                  <a:schemeClr val="dk1"/>
                </a:solidFill>
              </a:rPr>
              <a:t>ideias </a:t>
            </a:r>
            <a:r>
              <a:rPr b="0" i="0" lang="en-GB" u="none">
                <a:solidFill>
                  <a:schemeClr val="dk1"/>
                </a:solidFill>
              </a:rPr>
              <a:t>no</a:t>
            </a:r>
            <a:r>
              <a:rPr b="0" i="0" lang="en-GB" u="none">
                <a:solidFill>
                  <a:schemeClr val="dk1"/>
                </a:solidFill>
                <a:extLst>
                  <a:ext uri="http://customooxmlschemas.google.com/">
                    <go:slidesCustomData xmlns:go="http://customooxmlschemas.google.com/" textRoundtripDataId="34"/>
                  </a:ext>
                </a:extLst>
              </a:rPr>
              <a:t> modelo)</a:t>
            </a:r>
            <a:endParaRPr>
              <a:solidFill>
                <a:schemeClr val="dk1"/>
              </a:solidFill>
            </a:endParaRPr>
          </a:p>
          <a:p>
            <a:pPr indent="0" lvl="0" marL="0" rtl="0" algn="l">
              <a:lnSpc>
                <a:spcPct val="100000"/>
              </a:lnSpc>
              <a:spcBef>
                <a:spcPts val="1000"/>
              </a:spcBef>
              <a:spcAft>
                <a:spcPts val="0"/>
              </a:spcAft>
              <a:buSzPts val="1400"/>
              <a:buNone/>
            </a:pPr>
            <a:r>
              <a:t/>
            </a:r>
            <a:endParaRPr>
              <a:solidFill>
                <a:schemeClr val="dk1"/>
              </a:solidFill>
            </a:endParaRPr>
          </a:p>
          <a:p>
            <a:pPr indent="0" lvl="0" marL="0" rtl="0" algn="l">
              <a:lnSpc>
                <a:spcPct val="100000"/>
              </a:lnSpc>
              <a:spcBef>
                <a:spcPts val="1000"/>
              </a:spcBef>
              <a:spcAft>
                <a:spcPts val="1000"/>
              </a:spcAft>
              <a:buSzPts val="1400"/>
              <a:buNone/>
            </a:pPr>
            <a:r>
              <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67"/>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Ferramenta 3: Estudo de caso - Zâmbia  </a:t>
            </a:r>
            <a:endParaRPr/>
          </a:p>
        </p:txBody>
      </p:sp>
      <p:pic>
        <p:nvPicPr>
          <p:cNvPr descr="Residentes da comunidade Muyoba, na circunscrição de Sipatunyana do distrito de Kalomo, apelaram ao governo para que fornecesse água limpa e segura às pessoas da área. História da autoria de Kuwina Situngu. &#10;&#10;O projecto Speak Up Youth é implementado em parceria com as estações de rádio BYTA FM em Choma, Sun FM na província de Copperbelt, Voice of Kalomo em Kalomo e Breeze FM em Chipata, com o apoio da Agência Alemã para a Cooperação Internacional." id="513" name="Google Shape;513;p67" title="História do projecto Speak Up Youth CJ sobre o acesso à água, por Kuwina Situngu">
            <a:hlinkClick r:id="rId3"/>
          </p:cNvPr>
          <p:cNvPicPr preferRelativeResize="0"/>
          <p:nvPr/>
        </p:nvPicPr>
        <p:blipFill rotWithShape="1">
          <a:blip r:embed="rId4">
            <a:alphaModFix/>
          </a:blip>
          <a:srcRect b="0" l="0" r="0" t="0"/>
          <a:stretch/>
        </p:blipFill>
        <p:spPr>
          <a:xfrm>
            <a:off x="1559450" y="967825"/>
            <a:ext cx="6025075" cy="3389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1000"/>
                                        <p:tgtEl>
                                          <p:spTgt spid="5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68"/>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Mais orientação </a:t>
            </a:r>
            <a:endParaRPr/>
          </a:p>
        </p:txBody>
      </p:sp>
      <p:sp>
        <p:nvSpPr>
          <p:cNvPr id="519" name="Google Shape;519;p68"/>
          <p:cNvSpPr txBox="1"/>
          <p:nvPr>
            <p:ph idx="1" type="body"/>
          </p:nvPr>
        </p:nvSpPr>
        <p:spPr>
          <a:xfrm>
            <a:off x="311700" y="1071250"/>
            <a:ext cx="7908900" cy="3351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i="0" lang="en-GB" u="none">
                <a:solidFill>
                  <a:schemeClr val="dk1"/>
                </a:solidFill>
              </a:rPr>
              <a:t>Ao planear ajudar uma igreja e uma comunidade específicas a usar esta ferramenta, necessitará de fazer algum trabalho de preparação para obter uma compreensão básica do contexto local de governança sociopolítica e determinar se esse contexto permite a utilização da ferramenta.</a:t>
            </a:r>
            <a:endParaRPr>
              <a:solidFill>
                <a:schemeClr val="dk1"/>
              </a:solidFill>
            </a:endParaRPr>
          </a:p>
          <a:p>
            <a:pPr indent="0" lvl="0" marL="0" rtl="0" algn="l">
              <a:lnSpc>
                <a:spcPct val="100000"/>
              </a:lnSpc>
              <a:spcBef>
                <a:spcPts val="1400"/>
              </a:spcBef>
              <a:spcAft>
                <a:spcPts val="0"/>
              </a:spcAft>
              <a:buSzPts val="1400"/>
              <a:buNone/>
            </a:pPr>
            <a:r>
              <a:rPr b="0" i="0" lang="en-GB" u="none">
                <a:solidFill>
                  <a:schemeClr val="dk1"/>
                </a:solidFill>
              </a:rPr>
              <a:t>Faça alguma investigação básica do cenário dos meios de comunicação social na comunidade:</a:t>
            </a:r>
            <a:endParaRPr>
              <a:solidFill>
                <a:schemeClr val="dk1"/>
              </a:solidFill>
            </a:endParaRPr>
          </a:p>
          <a:p>
            <a:pPr indent="-317500" lvl="0" marL="457200" rtl="0" algn="l">
              <a:lnSpc>
                <a:spcPct val="100000"/>
              </a:lnSpc>
              <a:spcBef>
                <a:spcPts val="1400"/>
              </a:spcBef>
              <a:spcAft>
                <a:spcPts val="0"/>
              </a:spcAft>
              <a:buClr>
                <a:schemeClr val="dk1"/>
              </a:buClr>
              <a:buSzPts val="1400"/>
              <a:buChar char="●"/>
            </a:pPr>
            <a:r>
              <a:rPr b="0" i="0" lang="en-GB" u="none">
                <a:solidFill>
                  <a:schemeClr val="dk1"/>
                </a:solidFill>
              </a:rPr>
              <a:t>Há alguma lei sobre o direito à informação? Há algumas outras leis que apoiem a recolha da informação?</a:t>
            </a:r>
            <a:endParaRPr>
              <a:solidFill>
                <a:schemeClr val="dk1"/>
              </a:solidFill>
            </a:endParaRPr>
          </a:p>
          <a:p>
            <a:pPr indent="-317500" lvl="0" marL="457200" rtl="0" algn="l">
              <a:lnSpc>
                <a:spcPct val="100000"/>
              </a:lnSpc>
              <a:spcBef>
                <a:spcPts val="0"/>
              </a:spcBef>
              <a:spcAft>
                <a:spcPts val="0"/>
              </a:spcAft>
              <a:buClr>
                <a:schemeClr val="dk1"/>
              </a:buClr>
              <a:buSzPts val="1400"/>
              <a:buChar char="●"/>
            </a:pPr>
            <a:r>
              <a:rPr b="0" i="0" lang="en-GB" u="none">
                <a:solidFill>
                  <a:schemeClr val="dk1"/>
                </a:solidFill>
              </a:rPr>
              <a:t>Há uma estação de rádio comunitária? </a:t>
            </a:r>
            <a:endParaRPr>
              <a:solidFill>
                <a:schemeClr val="dk1"/>
              </a:solidFill>
            </a:endParaRPr>
          </a:p>
          <a:p>
            <a:pPr indent="-317500" lvl="0" marL="457200" rtl="0" algn="l">
              <a:lnSpc>
                <a:spcPct val="100000"/>
              </a:lnSpc>
              <a:spcBef>
                <a:spcPts val="0"/>
              </a:spcBef>
              <a:spcAft>
                <a:spcPts val="0"/>
              </a:spcAft>
              <a:buClr>
                <a:schemeClr val="dk1"/>
              </a:buClr>
              <a:buSzPts val="1400"/>
              <a:buChar char="●"/>
            </a:pPr>
            <a:r>
              <a:rPr b="0" i="0" lang="en-GB" u="none">
                <a:solidFill>
                  <a:schemeClr val="dk1"/>
                </a:solidFill>
              </a:rPr>
              <a:t>A estação de rádio comunitária está disposta a trabalhar em parceria com os jornalistas-cidadãos, </a:t>
            </a:r>
            <a:r>
              <a:rPr lang="en-GB">
                <a:solidFill>
                  <a:schemeClr val="dk1"/>
                </a:solidFill>
              </a:rPr>
              <a:t>transmitindo as suas reportagens</a:t>
            </a:r>
            <a:r>
              <a:rPr b="0" i="0" lang="en-GB" u="none">
                <a:solidFill>
                  <a:schemeClr val="dk1"/>
                </a:solidFill>
              </a:rPr>
              <a:t>? </a:t>
            </a:r>
            <a:endParaRPr>
              <a:solidFill>
                <a:schemeClr val="dk1"/>
              </a:solidFill>
            </a:endParaRPr>
          </a:p>
          <a:p>
            <a:pPr indent="-317500" lvl="0" marL="457200" rtl="0" algn="l">
              <a:lnSpc>
                <a:spcPct val="100000"/>
              </a:lnSpc>
              <a:spcBef>
                <a:spcPts val="0"/>
              </a:spcBef>
              <a:spcAft>
                <a:spcPts val="0"/>
              </a:spcAft>
              <a:buClr>
                <a:schemeClr val="dk1"/>
              </a:buClr>
              <a:buSzPts val="1400"/>
              <a:buChar char="●"/>
            </a:pPr>
            <a:r>
              <a:rPr b="0" i="0" lang="en-GB" u="none">
                <a:solidFill>
                  <a:schemeClr val="dk1"/>
                </a:solidFill>
              </a:rPr>
              <a:t>E</a:t>
            </a:r>
            <a:r>
              <a:rPr lang="en-GB">
                <a:solidFill>
                  <a:schemeClr val="dk1"/>
                </a:solidFill>
              </a:rPr>
              <a:t>la</a:t>
            </a:r>
            <a:r>
              <a:rPr b="0" i="0" lang="en-GB" u="none">
                <a:solidFill>
                  <a:schemeClr val="dk1"/>
                </a:solidFill>
              </a:rPr>
              <a:t> está dispost</a:t>
            </a:r>
            <a:r>
              <a:rPr lang="en-GB">
                <a:solidFill>
                  <a:schemeClr val="dk1"/>
                </a:solidFill>
              </a:rPr>
              <a:t>a</a:t>
            </a:r>
            <a:r>
              <a:rPr b="0" i="0" lang="en-GB" u="none">
                <a:solidFill>
                  <a:schemeClr val="dk1"/>
                </a:solidFill>
              </a:rPr>
              <a:t> a fazer algumas das sessões de formação para ensinar os jornalistas-cidadãos? </a:t>
            </a:r>
            <a:endParaRPr>
              <a:solidFill>
                <a:schemeClr val="dk1"/>
              </a:solidFill>
            </a:endParaRPr>
          </a:p>
          <a:p>
            <a:pPr indent="-317500" lvl="0" marL="457200" rtl="0" algn="l">
              <a:lnSpc>
                <a:spcPct val="100000"/>
              </a:lnSpc>
              <a:spcBef>
                <a:spcPts val="0"/>
              </a:spcBef>
              <a:spcAft>
                <a:spcPts val="0"/>
              </a:spcAft>
              <a:buClr>
                <a:schemeClr val="dk1"/>
              </a:buClr>
              <a:buSzPts val="1400"/>
              <a:buChar char="●"/>
            </a:pPr>
            <a:r>
              <a:rPr b="0" i="0" lang="en-GB" u="none">
                <a:solidFill>
                  <a:schemeClr val="dk1"/>
                </a:solidFill>
              </a:rPr>
              <a:t>É bom ter um misto de jornalistas-cidadãos, de modo a que haja pessoas capazes de ler e escrever nas línguas locais assim como na língua oficial do país.</a:t>
            </a:r>
            <a:endParaRPr>
              <a:solidFill>
                <a:schemeClr val="dk1"/>
              </a:solidFill>
            </a:endParaRPr>
          </a:p>
          <a:p>
            <a:pPr indent="0" lvl="0" marL="0" rtl="0" algn="l">
              <a:lnSpc>
                <a:spcPct val="100000"/>
              </a:lnSpc>
              <a:spcBef>
                <a:spcPts val="1400"/>
              </a:spcBef>
              <a:spcAft>
                <a:spcPts val="0"/>
              </a:spcAft>
              <a:buSzPts val="1400"/>
              <a:buNone/>
            </a:pPr>
            <a:r>
              <a:t/>
            </a:r>
            <a:endParaRPr>
              <a:solidFill>
                <a:schemeClr val="dk1"/>
              </a:solidFill>
            </a:endParaRPr>
          </a:p>
          <a:p>
            <a:pPr indent="0" lvl="0" marL="0" rtl="0" algn="l">
              <a:lnSpc>
                <a:spcPct val="100000"/>
              </a:lnSpc>
              <a:spcBef>
                <a:spcPts val="1400"/>
              </a:spcBef>
              <a:spcAft>
                <a:spcPts val="0"/>
              </a:spcAft>
              <a:buSzPts val="1400"/>
              <a:buNone/>
            </a:pPr>
            <a:r>
              <a:t/>
            </a:r>
            <a:endParaRPr>
              <a:solidFill>
                <a:schemeClr val="dk1"/>
              </a:solidFill>
            </a:endParaRPr>
          </a:p>
          <a:p>
            <a:pPr indent="0" lvl="0" marL="0" rtl="0" algn="l">
              <a:lnSpc>
                <a:spcPct val="115000"/>
              </a:lnSpc>
              <a:spcBef>
                <a:spcPts val="1400"/>
              </a:spcBef>
              <a:spcAft>
                <a:spcPts val="0"/>
              </a:spcAft>
              <a:buSzPts val="1400"/>
              <a:buNone/>
            </a:pPr>
            <a:r>
              <a:t/>
            </a:r>
            <a:endParaRPr/>
          </a:p>
          <a:p>
            <a:pPr indent="0" lvl="0" marL="0" rtl="0" algn="l">
              <a:lnSpc>
                <a:spcPct val="115000"/>
              </a:lnSpc>
              <a:spcBef>
                <a:spcPts val="1600"/>
              </a:spcBef>
              <a:spcAft>
                <a:spcPts val="1600"/>
              </a:spcAft>
              <a:buSzPts val="1400"/>
              <a:buNone/>
            </a:pPr>
            <a:r>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69"/>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Mais leituras</a:t>
            </a:r>
            <a:endParaRPr/>
          </a:p>
        </p:txBody>
      </p:sp>
      <p:sp>
        <p:nvSpPr>
          <p:cNvPr id="525" name="Google Shape;525;p69"/>
          <p:cNvSpPr txBox="1"/>
          <p:nvPr>
            <p:ph idx="1" type="body"/>
          </p:nvPr>
        </p:nvSpPr>
        <p:spPr>
          <a:xfrm>
            <a:off x="397825" y="1103629"/>
            <a:ext cx="5225100" cy="30903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AutoNum type="alphaUcPeriod"/>
            </a:pPr>
            <a:r>
              <a:rPr b="1" i="0" lang="en-GB" u="sng">
                <a:solidFill>
                  <a:srgbClr val="007D98"/>
                </a:solidFill>
                <a:hlinkClick r:id="rId3">
                  <a:extLst>
                    <a:ext uri="{A12FA001-AC4F-418D-AE19-62706E023703}">
                      <ahyp:hlinkClr val="tx"/>
                    </a:ext>
                  </a:extLst>
                </a:hlinkClick>
              </a:rPr>
              <a:t>Participation guide: Citizen Journalist</a:t>
            </a:r>
            <a:endParaRPr/>
          </a:p>
          <a:p>
            <a:pPr indent="-317500" lvl="0" marL="457200" rtl="0" algn="l">
              <a:lnSpc>
                <a:spcPct val="100000"/>
              </a:lnSpc>
              <a:spcBef>
                <a:spcPts val="1000"/>
              </a:spcBef>
              <a:spcAft>
                <a:spcPts val="0"/>
              </a:spcAft>
              <a:buSzPts val="1400"/>
              <a:buAutoNum type="alphaUcPeriod"/>
            </a:pPr>
            <a:r>
              <a:rPr b="1" i="0" lang="en-GB" u="sng">
                <a:solidFill>
                  <a:srgbClr val="007D98"/>
                </a:solidFill>
                <a:hlinkClick r:id="rId4">
                  <a:extLst>
                    <a:ext uri="{A12FA001-AC4F-418D-AE19-62706E023703}">
                      <ahyp:hlinkClr val="tx"/>
                    </a:ext>
                  </a:extLst>
                </a:hlinkClick>
              </a:rPr>
              <a:t>Service-Learning Guide for Citizen Journalists</a:t>
            </a:r>
            <a:endParaRPr/>
          </a:p>
          <a:p>
            <a:pPr indent="-317500" lvl="0" marL="457200" rtl="0" algn="l">
              <a:lnSpc>
                <a:spcPct val="100000"/>
              </a:lnSpc>
              <a:spcBef>
                <a:spcPts val="1000"/>
              </a:spcBef>
              <a:spcAft>
                <a:spcPts val="0"/>
              </a:spcAft>
              <a:buSzPts val="1400"/>
              <a:buAutoNum type="alphaUcPeriod"/>
            </a:pPr>
            <a:r>
              <a:rPr b="1" i="0" lang="en-GB" u="sng">
                <a:solidFill>
                  <a:srgbClr val="007D98"/>
                </a:solidFill>
                <a:hlinkClick r:id="rId5">
                  <a:extLst>
                    <a:ext uri="{A12FA001-AC4F-418D-AE19-62706E023703}">
                      <ahyp:hlinkClr val="tx"/>
                    </a:ext>
                  </a:extLst>
                </a:hlinkClick>
              </a:rPr>
              <a:t>Citizen journalism</a:t>
            </a:r>
            <a:endParaRPr/>
          </a:p>
          <a:p>
            <a:pPr indent="-317500" lvl="0" marL="457200" rtl="0" algn="l">
              <a:lnSpc>
                <a:spcPct val="100000"/>
              </a:lnSpc>
              <a:spcBef>
                <a:spcPts val="1000"/>
              </a:spcBef>
              <a:spcAft>
                <a:spcPts val="0"/>
              </a:spcAft>
              <a:buSzPts val="1400"/>
              <a:buAutoNum type="alphaUcPeriod"/>
            </a:pPr>
            <a:r>
              <a:rPr b="1" i="0" lang="en-GB" u="sng">
                <a:solidFill>
                  <a:srgbClr val="007D98"/>
                </a:solidFill>
                <a:hlinkClick r:id="rId6">
                  <a:extLst>
                    <a:ext uri="{A12FA001-AC4F-418D-AE19-62706E023703}">
                      <ahyp:hlinkClr val="tx"/>
                    </a:ext>
                  </a:extLst>
                </a:hlinkClick>
              </a:rPr>
              <a:t>Citizen Journalism Guidelines</a:t>
            </a:r>
            <a:endParaRPr/>
          </a:p>
          <a:p>
            <a:pPr indent="-317500" lvl="0" marL="457200" rtl="0" algn="l">
              <a:lnSpc>
                <a:spcPct val="100000"/>
              </a:lnSpc>
              <a:spcBef>
                <a:spcPts val="1000"/>
              </a:spcBef>
              <a:spcAft>
                <a:spcPts val="0"/>
              </a:spcAft>
              <a:buSzPts val="1400"/>
              <a:buAutoNum type="alphaUcPeriod"/>
            </a:pPr>
            <a:r>
              <a:rPr b="1" i="0" lang="en-GB" u="sng">
                <a:solidFill>
                  <a:srgbClr val="007D98"/>
                </a:solidFill>
                <a:hlinkClick r:id="rId7">
                  <a:extLst>
                    <a:ext uri="{A12FA001-AC4F-418D-AE19-62706E023703}">
                      <ahyp:hlinkClr val="tx"/>
                    </a:ext>
                  </a:extLst>
                </a:hlinkClick>
              </a:rPr>
              <a:t>Media Literacy: Citizen Journalists</a:t>
            </a:r>
            <a:endParaRPr/>
          </a:p>
          <a:p>
            <a:pPr indent="-317500" lvl="0" marL="457200" rtl="0" algn="l">
              <a:lnSpc>
                <a:spcPct val="100000"/>
              </a:lnSpc>
              <a:spcBef>
                <a:spcPts val="1000"/>
              </a:spcBef>
              <a:spcAft>
                <a:spcPts val="0"/>
              </a:spcAft>
              <a:buSzPts val="1400"/>
              <a:buAutoNum type="alphaUcPeriod"/>
            </a:pPr>
            <a:r>
              <a:rPr b="1" i="0" lang="en-GB" u="sng">
                <a:solidFill>
                  <a:srgbClr val="007D98"/>
                </a:solidFill>
                <a:hlinkClick r:id="rId8">
                  <a:extLst>
                    <a:ext uri="{A12FA001-AC4F-418D-AE19-62706E023703}">
                      <ahyp:hlinkClr val="tx"/>
                    </a:ext>
                  </a:extLst>
                </a:hlinkClick>
              </a:rPr>
              <a:t>Advocacy and social accountability toolbox</a:t>
            </a:r>
            <a:endParaRPr/>
          </a:p>
          <a:p>
            <a:pPr indent="-317500" lvl="0" marL="457200" rtl="0" algn="l">
              <a:lnSpc>
                <a:spcPct val="100000"/>
              </a:lnSpc>
              <a:spcBef>
                <a:spcPts val="1000"/>
              </a:spcBef>
              <a:spcAft>
                <a:spcPts val="0"/>
              </a:spcAft>
              <a:buSzPts val="1400"/>
              <a:buAutoNum type="alphaUcPeriod"/>
            </a:pPr>
            <a:r>
              <a:rPr b="1" i="0" lang="en-GB" u="sng">
                <a:solidFill>
                  <a:srgbClr val="007D98"/>
                </a:solidFill>
                <a:hlinkClick r:id="rId9">
                  <a:extLst>
                    <a:ext uri="{A12FA001-AC4F-418D-AE19-62706E023703}">
                      <ahyp:hlinkClr val="tx"/>
                    </a:ext>
                  </a:extLst>
                </a:hlinkClick>
              </a:rPr>
              <a:t>Local media survival guide</a:t>
            </a:r>
            <a:endParaRPr/>
          </a:p>
          <a:p>
            <a:pPr indent="-317500" lvl="0" marL="457200" rtl="0" algn="l">
              <a:lnSpc>
                <a:spcPct val="100000"/>
              </a:lnSpc>
              <a:spcBef>
                <a:spcPts val="1000"/>
              </a:spcBef>
              <a:spcAft>
                <a:spcPts val="0"/>
              </a:spcAft>
              <a:buSzPts val="1400"/>
              <a:buAutoNum type="alphaUcPeriod"/>
            </a:pPr>
            <a:r>
              <a:rPr b="1" i="0" lang="en-GB" u="sng">
                <a:solidFill>
                  <a:srgbClr val="007D98"/>
                </a:solidFill>
                <a:hlinkClick r:id="rId10">
                  <a:extLst>
                    <a:ext uri="{A12FA001-AC4F-418D-AE19-62706E023703}">
                      <ahyp:hlinkClr val="tx"/>
                    </a:ext>
                  </a:extLst>
                </a:hlinkClick>
              </a:rPr>
              <a:t>Citizen journalism practice</a:t>
            </a:r>
            <a:endParaRPr b="1">
              <a:solidFill>
                <a:srgbClr val="007D98"/>
              </a:solidFill>
            </a:endParaRPr>
          </a:p>
          <a:p>
            <a:pPr indent="-317500" lvl="0" marL="457200" rtl="0" algn="l">
              <a:lnSpc>
                <a:spcPct val="100000"/>
              </a:lnSpc>
              <a:spcBef>
                <a:spcPts val="1000"/>
              </a:spcBef>
              <a:spcAft>
                <a:spcPts val="0"/>
              </a:spcAft>
              <a:buClr>
                <a:srgbClr val="333333"/>
              </a:buClr>
              <a:buSzPts val="1400"/>
              <a:buAutoNum type="alphaUcPeriod"/>
            </a:pPr>
            <a:r>
              <a:rPr b="1" i="0" lang="en-GB" u="sng">
                <a:solidFill>
                  <a:srgbClr val="007D98"/>
                </a:solidFill>
                <a:hlinkClick r:id="rId11">
                  <a:extLst>
                    <a:ext uri="{A12FA001-AC4F-418D-AE19-62706E023703}">
                      <ahyp:hlinkClr val="tx"/>
                    </a:ext>
                  </a:extLst>
                </a:hlinkClick>
              </a:rPr>
              <a:t>Jornalistas-cidadãs zambianas</a:t>
            </a:r>
            <a:endParaRPr b="1">
              <a:solidFill>
                <a:srgbClr val="333333"/>
              </a:solidFill>
            </a:endParaRPr>
          </a:p>
          <a:p>
            <a:pPr indent="0" lvl="0" marL="0" rtl="0" algn="l">
              <a:lnSpc>
                <a:spcPct val="100000"/>
              </a:lnSpc>
              <a:spcBef>
                <a:spcPts val="1000"/>
              </a:spcBef>
              <a:spcAft>
                <a:spcPts val="1000"/>
              </a:spcAft>
              <a:buSzPts val="1400"/>
              <a:buNone/>
            </a:pPr>
            <a:r>
              <a:t/>
            </a:r>
            <a:endParaRPr b="1"/>
          </a:p>
        </p:txBody>
      </p:sp>
      <p:pic>
        <p:nvPicPr>
          <p:cNvPr id="526" name="Google Shape;526;p69"/>
          <p:cNvPicPr preferRelativeResize="0"/>
          <p:nvPr/>
        </p:nvPicPr>
        <p:blipFill rotWithShape="1">
          <a:blip r:embed="rId12">
            <a:alphaModFix/>
          </a:blip>
          <a:srcRect b="0" l="0" r="0" t="0"/>
          <a:stretch/>
        </p:blipFill>
        <p:spPr>
          <a:xfrm>
            <a:off x="5622913" y="1625388"/>
            <a:ext cx="2447925" cy="2447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7"/>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600" u="none"/>
              <a:t>O que é a responsabilização social?</a:t>
            </a:r>
            <a:endParaRPr sz="2600"/>
          </a:p>
          <a:p>
            <a:pPr indent="0" lvl="0" marL="0" rtl="0" algn="l">
              <a:lnSpc>
                <a:spcPct val="100000"/>
              </a:lnSpc>
              <a:spcBef>
                <a:spcPts val="0"/>
              </a:spcBef>
              <a:spcAft>
                <a:spcPts val="0"/>
              </a:spcAft>
              <a:buSzPts val="2600"/>
              <a:buNone/>
            </a:pPr>
            <a:r>
              <a:t/>
            </a:r>
            <a:endParaRPr sz="2600"/>
          </a:p>
          <a:p>
            <a:pPr indent="0" lvl="0" marL="0" rtl="0" algn="l">
              <a:lnSpc>
                <a:spcPct val="100000"/>
              </a:lnSpc>
              <a:spcBef>
                <a:spcPts val="0"/>
              </a:spcBef>
              <a:spcAft>
                <a:spcPts val="0"/>
              </a:spcAft>
              <a:buClr>
                <a:schemeClr val="dk1"/>
              </a:buClr>
              <a:buSzPts val="1100"/>
              <a:buFont typeface="Arial"/>
              <a:buNone/>
            </a:pPr>
            <a:r>
              <a:t/>
            </a:r>
            <a:endParaRPr sz="2600"/>
          </a:p>
        </p:txBody>
      </p:sp>
      <p:sp>
        <p:nvSpPr>
          <p:cNvPr id="106" name="Google Shape;106;p7"/>
          <p:cNvSpPr txBox="1"/>
          <p:nvPr>
            <p:ph idx="1" type="body"/>
          </p:nvPr>
        </p:nvSpPr>
        <p:spPr>
          <a:xfrm>
            <a:off x="311700" y="517775"/>
            <a:ext cx="4816500" cy="3564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b="1"/>
          </a:p>
          <a:p>
            <a:pPr indent="0" lvl="0" marL="0" rtl="0" algn="l">
              <a:lnSpc>
                <a:spcPct val="100000"/>
              </a:lnSpc>
              <a:spcBef>
                <a:spcPts val="0"/>
              </a:spcBef>
              <a:spcAft>
                <a:spcPts val="0"/>
              </a:spcAft>
              <a:buSzPts val="1400"/>
              <a:buNone/>
            </a:pPr>
            <a:r>
              <a:rPr b="1" i="0" lang="en-GB" u="none"/>
              <a:t>O quê: </a:t>
            </a:r>
            <a:r>
              <a:rPr b="0" i="0" lang="en-GB" u="none"/>
              <a:t>A responsabilização social é definida como «a medida em que os cidadãos têm a capacidade de pedir contas ao Estado e aos prestadores de serviços e fazer com que respondam às necessidades dos cidadãos e beneficiários».</a:t>
            </a:r>
            <a:endParaRPr i="1"/>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i="0" lang="en-GB" u="none"/>
              <a:t>Quem: </a:t>
            </a:r>
            <a:r>
              <a:rPr b="0" i="0" lang="en-GB" u="none"/>
              <a:t>Os cidadãos, as comunidades, a igreja, a comunicação social independente e outras organizações podem todos usar ferramentas de responsabilização social tanto a nível local como a nível nacional.</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i="0" lang="en-GB" u="none"/>
              <a:t>Porquê:</a:t>
            </a:r>
            <a:r>
              <a:rPr b="0" i="0" lang="en-GB" u="none"/>
              <a:t> </a:t>
            </a:r>
            <a:r>
              <a:rPr b="0" i="0" lang="en-GB" u="none">
                <a:extLst>
                  <a:ext uri="http://customooxmlschemas.google.com/">
                    <go:slidesCustomData xmlns:go="http://customooxmlschemas.google.com/" textRoundtripDataId="4"/>
                  </a:ext>
                </a:extLst>
              </a:rPr>
              <a:t>Para</a:t>
            </a:r>
            <a:r>
              <a:rPr b="0" i="0" lang="en-GB" u="none"/>
              <a:t> influenciar a qualidade da prestação de serviços, responsabilizando prestadores de serviços como autoridades e funcionários públicos pelos seus actos.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en-GB" u="none"/>
              <a:t>O objectivo da responsabilização social não é substituir, mas sim </a:t>
            </a:r>
            <a:r>
              <a:rPr b="1" i="0" lang="en-GB" u="none"/>
              <a:t>reforçar e complementar</a:t>
            </a:r>
            <a:r>
              <a:rPr b="0" i="0" lang="en-GB" u="none"/>
              <a:t> os processos de responsabilização já existentes.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457200" rtl="0" algn="l">
              <a:lnSpc>
                <a:spcPct val="100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1600"/>
              </a:spcAft>
              <a:buSzPts val="1400"/>
              <a:buNone/>
            </a:pPr>
            <a:r>
              <a:t/>
            </a:r>
            <a:endParaRPr/>
          </a:p>
        </p:txBody>
      </p:sp>
      <p:pic>
        <p:nvPicPr>
          <p:cNvPr id="107" name="Google Shape;107;p7"/>
          <p:cNvPicPr preferRelativeResize="0"/>
          <p:nvPr/>
        </p:nvPicPr>
        <p:blipFill rotWithShape="1">
          <a:blip r:embed="rId3">
            <a:alphaModFix/>
          </a:blip>
          <a:srcRect b="0" l="0" r="0" t="0"/>
          <a:stretch/>
        </p:blipFill>
        <p:spPr>
          <a:xfrm>
            <a:off x="5128200" y="1451587"/>
            <a:ext cx="3790326" cy="2526274"/>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70"/>
          <p:cNvSpPr txBox="1"/>
          <p:nvPr>
            <p:ph type="ctrTitle"/>
          </p:nvPr>
        </p:nvSpPr>
        <p:spPr>
          <a:xfrm>
            <a:off x="357150" y="1229700"/>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i="0" lang="en-GB" sz="4500" u="none"/>
              <a:t>Ferramenta de fichas de pontuação da comunidade</a:t>
            </a:r>
            <a:endParaRPr sz="4500"/>
          </a:p>
        </p:txBody>
      </p:sp>
      <p:sp>
        <p:nvSpPr>
          <p:cNvPr id="532" name="Google Shape;532;p70"/>
          <p:cNvSpPr txBox="1"/>
          <p:nvPr>
            <p:ph idx="1" type="subTitle"/>
          </p:nvPr>
        </p:nvSpPr>
        <p:spPr>
          <a:xfrm>
            <a:off x="996150" y="2190600"/>
            <a:ext cx="71517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0" i="0" lang="en-GB" u="none"/>
              <a:t>Ferramenta 4</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71"/>
          <p:cNvSpPr txBox="1"/>
          <p:nvPr>
            <p:ph type="title"/>
          </p:nvPr>
        </p:nvSpPr>
        <p:spPr>
          <a:xfrm>
            <a:off x="311700" y="-863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500" u="none"/>
              <a:t>Ferramenta 4: O que é a ferramenta de fichas de pontuação da comunidade?</a:t>
            </a:r>
            <a:endParaRPr sz="2500"/>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t/>
            </a:r>
            <a:endParaRPr/>
          </a:p>
        </p:txBody>
      </p:sp>
      <p:sp>
        <p:nvSpPr>
          <p:cNvPr id="538" name="Google Shape;538;p71"/>
          <p:cNvSpPr txBox="1"/>
          <p:nvPr>
            <p:ph idx="1" type="body"/>
          </p:nvPr>
        </p:nvSpPr>
        <p:spPr>
          <a:xfrm>
            <a:off x="499375" y="1400350"/>
            <a:ext cx="4910100" cy="27978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000"/>
              </a:spcBef>
              <a:spcAft>
                <a:spcPts val="0"/>
              </a:spcAft>
              <a:buSzPts val="1400"/>
              <a:buChar char="●"/>
            </a:pPr>
            <a:r>
              <a:rPr b="0" i="0" lang="en-GB" u="none"/>
              <a:t>Uma </a:t>
            </a:r>
            <a:r>
              <a:rPr b="1" i="0" lang="en-GB" u="none"/>
              <a:t>ferramenta de responsabilização social</a:t>
            </a:r>
            <a:r>
              <a:rPr b="0" i="0" lang="en-GB" u="none"/>
              <a:t> liderada pelos cidadãos </a:t>
            </a:r>
            <a:endParaRPr/>
          </a:p>
          <a:p>
            <a:pPr indent="-317500" lvl="0" marL="457200" rtl="0" algn="l">
              <a:lnSpc>
                <a:spcPct val="115000"/>
              </a:lnSpc>
              <a:spcBef>
                <a:spcPts val="1600"/>
              </a:spcBef>
              <a:spcAft>
                <a:spcPts val="0"/>
              </a:spcAft>
              <a:buSzPts val="1400"/>
              <a:buChar char="●"/>
            </a:pPr>
            <a:r>
              <a:rPr b="0" i="0" lang="en-GB" u="none"/>
              <a:t>Facilita </a:t>
            </a:r>
            <a:r>
              <a:rPr b="1" i="0" lang="en-GB" u="none"/>
              <a:t>a monitorização e a avaliação</a:t>
            </a:r>
            <a:r>
              <a:rPr b="0" i="0" lang="en-GB" u="none"/>
              <a:t> do </a:t>
            </a:r>
            <a:r>
              <a:rPr b="1" i="0" lang="en-GB" u="none"/>
              <a:t>desempenho</a:t>
            </a:r>
            <a:r>
              <a:rPr b="0" i="0" lang="en-GB" u="none"/>
              <a:t> de serviços, projectos e até unidades administrativas do governo (ex. repartições distritais) </a:t>
            </a:r>
            <a:r>
              <a:rPr b="1" i="0" lang="en-GB" u="none"/>
              <a:t>pela própria comunidade local</a:t>
            </a:r>
            <a:r>
              <a:rPr b="0" i="0" lang="en-GB" u="none"/>
              <a:t>.</a:t>
            </a:r>
            <a:r>
              <a:rPr b="1" i="0" lang="en-GB" u="none"/>
              <a:t> </a:t>
            </a:r>
            <a:endParaRPr b="1"/>
          </a:p>
          <a:p>
            <a:pPr indent="0" lvl="0" marL="0" rtl="0" algn="l">
              <a:lnSpc>
                <a:spcPct val="115000"/>
              </a:lnSpc>
              <a:spcBef>
                <a:spcPts val="1600"/>
              </a:spcBef>
              <a:spcAft>
                <a:spcPts val="0"/>
              </a:spcAft>
              <a:buSzPts val="1400"/>
              <a:buNone/>
            </a:pPr>
            <a:r>
              <a:t/>
            </a:r>
            <a:endParaRPr/>
          </a:p>
          <a:p>
            <a:pPr indent="0" lvl="0" marL="45720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1600"/>
              </a:spcAft>
              <a:buSzPts val="1400"/>
              <a:buNone/>
            </a:pPr>
            <a:r>
              <a:t/>
            </a:r>
            <a:endParaRPr/>
          </a:p>
        </p:txBody>
      </p:sp>
      <p:pic>
        <p:nvPicPr>
          <p:cNvPr descr="A ilustração mostra um homem e uma mulher a colocar notas adesivas numa grelha na parede" id="539" name="Google Shape;539;p71"/>
          <p:cNvPicPr preferRelativeResize="0"/>
          <p:nvPr/>
        </p:nvPicPr>
        <p:blipFill rotWithShape="1">
          <a:blip r:embed="rId3">
            <a:alphaModFix/>
          </a:blip>
          <a:srcRect b="0" l="0" r="0" t="0"/>
          <a:stretch/>
        </p:blipFill>
        <p:spPr>
          <a:xfrm>
            <a:off x="5327850" y="1269050"/>
            <a:ext cx="3504450" cy="320765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72"/>
          <p:cNvSpPr txBox="1"/>
          <p:nvPr>
            <p:ph idx="1" type="body"/>
          </p:nvPr>
        </p:nvSpPr>
        <p:spPr>
          <a:xfrm>
            <a:off x="4385125" y="281325"/>
            <a:ext cx="4397400" cy="438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en-GB" u="none"/>
              <a:t>Promover a transparência, a eficiência e a qualidade da prestação de serviços públicos às comunidades. </a:t>
            </a:r>
            <a:r>
              <a:rPr lang="en-GB"/>
              <a:t>A ferramenta procura conseguir isto facilitando</a:t>
            </a:r>
            <a:r>
              <a:rPr b="0" i="0" lang="en-GB" u="none"/>
              <a:t>: </a:t>
            </a:r>
            <a:endParaRPr/>
          </a:p>
          <a:p>
            <a:pPr indent="-317500" lvl="0" marL="457200" rtl="0" algn="l">
              <a:lnSpc>
                <a:spcPct val="115000"/>
              </a:lnSpc>
              <a:spcBef>
                <a:spcPts val="1600"/>
              </a:spcBef>
              <a:spcAft>
                <a:spcPts val="0"/>
              </a:spcAft>
              <a:buSzPts val="1400"/>
              <a:buChar char="●"/>
            </a:pPr>
            <a:r>
              <a:rPr b="0" i="0" lang="en-GB" u="none"/>
              <a:t>o seguimento da </a:t>
            </a:r>
            <a:r>
              <a:rPr b="1" i="0" lang="en-GB" u="none"/>
              <a:t>disponibilidade de serviços</a:t>
            </a:r>
            <a:endParaRPr b="1"/>
          </a:p>
          <a:p>
            <a:pPr indent="-317500" lvl="0" marL="457200" rtl="0" algn="l">
              <a:lnSpc>
                <a:spcPct val="115000"/>
              </a:lnSpc>
              <a:spcBef>
                <a:spcPts val="0"/>
              </a:spcBef>
              <a:spcAft>
                <a:spcPts val="0"/>
              </a:spcAft>
              <a:buSzPts val="1400"/>
              <a:buChar char="●"/>
            </a:pPr>
            <a:r>
              <a:rPr b="0" i="0" lang="en-GB" u="none"/>
              <a:t>a monitorização da </a:t>
            </a:r>
            <a:r>
              <a:rPr b="1" i="0" lang="en-GB" u="none"/>
              <a:t>qualidade de serviços</a:t>
            </a:r>
            <a:r>
              <a:rPr b="0" i="0" lang="en-GB" u="none"/>
              <a:t> ou projectos</a:t>
            </a:r>
            <a:endParaRPr/>
          </a:p>
          <a:p>
            <a:pPr indent="-317500" lvl="0" marL="457200" rtl="0" algn="l">
              <a:lnSpc>
                <a:spcPct val="115000"/>
              </a:lnSpc>
              <a:spcBef>
                <a:spcPts val="0"/>
              </a:spcBef>
              <a:spcAft>
                <a:spcPts val="0"/>
              </a:spcAft>
              <a:buSzPts val="1400"/>
              <a:buChar char="●"/>
            </a:pPr>
            <a:r>
              <a:rPr b="0" i="0" lang="en-GB" u="none"/>
              <a:t>a comparação do desempenho de instalações ou áreas geográficas</a:t>
            </a:r>
            <a:endParaRPr/>
          </a:p>
          <a:p>
            <a:pPr indent="-317500" lvl="0" marL="457200" rtl="0" algn="l">
              <a:lnSpc>
                <a:spcPct val="115000"/>
              </a:lnSpc>
              <a:spcBef>
                <a:spcPts val="0"/>
              </a:spcBef>
              <a:spcAft>
                <a:spcPts val="0"/>
              </a:spcAft>
              <a:buSzPts val="1400"/>
              <a:buChar char="●"/>
            </a:pPr>
            <a:r>
              <a:rPr lang="en-GB"/>
              <a:t>a geração de </a:t>
            </a:r>
            <a:r>
              <a:rPr b="0" i="0" lang="en-GB" u="none"/>
              <a:t>um </a:t>
            </a:r>
            <a:r>
              <a:rPr b="1" i="0" lang="en-GB" u="none"/>
              <a:t>mecanismo directo de feedback</a:t>
            </a:r>
            <a:r>
              <a:rPr b="0" i="0" lang="en-GB" u="none"/>
              <a:t> entre os prestadores de serviços e os utilizadores</a:t>
            </a:r>
            <a:endParaRPr/>
          </a:p>
          <a:p>
            <a:pPr indent="-317500" lvl="0" marL="457200" rtl="0" algn="l">
              <a:lnSpc>
                <a:spcPct val="115000"/>
              </a:lnSpc>
              <a:spcBef>
                <a:spcPts val="0"/>
              </a:spcBef>
              <a:spcAft>
                <a:spcPts val="0"/>
              </a:spcAft>
              <a:buSzPts val="1400"/>
              <a:buChar char="●"/>
            </a:pPr>
            <a:r>
              <a:rPr lang="en-GB"/>
              <a:t>o desenvolvimento da capacidade local</a:t>
            </a:r>
            <a:endParaRPr/>
          </a:p>
          <a:p>
            <a:pPr indent="-317500" lvl="0" marL="457200" rtl="0" algn="l">
              <a:lnSpc>
                <a:spcPct val="100000"/>
              </a:lnSpc>
              <a:spcBef>
                <a:spcPts val="0"/>
              </a:spcBef>
              <a:spcAft>
                <a:spcPts val="0"/>
              </a:spcAft>
              <a:buSzPts val="1400"/>
              <a:buChar char="●"/>
            </a:pPr>
            <a:r>
              <a:rPr lang="en-GB">
                <a:solidFill>
                  <a:schemeClr val="dk1"/>
                </a:solidFill>
              </a:rPr>
              <a:t>o fortalecimento das vozes dos cidadãos e o empoderamento da comunidade</a:t>
            </a:r>
            <a:endParaRPr/>
          </a:p>
          <a:p>
            <a:pPr indent="0" lvl="0" marL="0" rtl="0" algn="l">
              <a:lnSpc>
                <a:spcPct val="115000"/>
              </a:lnSpc>
              <a:spcBef>
                <a:spcPts val="1600"/>
              </a:spcBef>
              <a:spcAft>
                <a:spcPts val="0"/>
              </a:spcAft>
              <a:buSzPts val="1400"/>
              <a:buNone/>
            </a:pPr>
            <a:r>
              <a:rPr b="0" i="0" lang="en-GB" u="none"/>
              <a:t>Esta ferramenta foi concebida para utilização a nível local, especialmente na monitorização de instalações específicas, p. ex. clínicas, escolas ou empresas de serviços de utilidade pública.</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1600"/>
              </a:spcAft>
              <a:buSzPts val="1400"/>
              <a:buNone/>
            </a:pPr>
            <a:r>
              <a:t/>
            </a:r>
            <a:endParaRPr/>
          </a:p>
        </p:txBody>
      </p:sp>
      <p:sp>
        <p:nvSpPr>
          <p:cNvPr id="545" name="Google Shape;545;p72"/>
          <p:cNvSpPr txBox="1"/>
          <p:nvPr>
            <p:ph type="title"/>
          </p:nvPr>
        </p:nvSpPr>
        <p:spPr>
          <a:xfrm>
            <a:off x="447050" y="1567906"/>
            <a:ext cx="2966100" cy="885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GB" u="none"/>
              <a:t>Ferramenta 4: Finalidade </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73"/>
          <p:cNvSpPr txBox="1"/>
          <p:nvPr>
            <p:ph idx="1" type="body"/>
          </p:nvPr>
        </p:nvSpPr>
        <p:spPr>
          <a:xfrm>
            <a:off x="4193400" y="904100"/>
            <a:ext cx="4399500" cy="32076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chemeClr val="dk1"/>
              </a:buClr>
              <a:buSzPts val="1400"/>
              <a:buFont typeface="Noto Sans Symbols"/>
              <a:buChar char="●"/>
            </a:pPr>
            <a:r>
              <a:rPr b="1" i="0" lang="en-GB" u="none">
                <a:solidFill>
                  <a:schemeClr val="dk1"/>
                </a:solidFill>
              </a:rPr>
              <a:t>Fomenta uma compreensão partilhada</a:t>
            </a:r>
            <a:r>
              <a:rPr b="0" i="0" lang="en-GB" u="none">
                <a:solidFill>
                  <a:schemeClr val="dk1"/>
                </a:solidFill>
              </a:rPr>
              <a:t> através do diálogo directo entre os cidadãos e os prestadores de serviços. </a:t>
            </a:r>
            <a:endParaRPr>
              <a:solidFill>
                <a:schemeClr val="dk1"/>
              </a:solidFill>
            </a:endParaRPr>
          </a:p>
          <a:p>
            <a:pPr indent="-317500" lvl="0" marL="457200" rtl="0" algn="l">
              <a:lnSpc>
                <a:spcPct val="100000"/>
              </a:lnSpc>
              <a:spcBef>
                <a:spcPts val="700"/>
              </a:spcBef>
              <a:spcAft>
                <a:spcPts val="0"/>
              </a:spcAft>
              <a:buClr>
                <a:schemeClr val="dk1"/>
              </a:buClr>
              <a:buSzPts val="1400"/>
              <a:buFont typeface="Noto Sans Symbols"/>
              <a:buChar char="●"/>
            </a:pPr>
            <a:r>
              <a:rPr b="1" i="0" lang="en-GB" u="none">
                <a:solidFill>
                  <a:schemeClr val="dk1"/>
                </a:solidFill>
              </a:rPr>
              <a:t>Aumenta a responsabilidade conjunta</a:t>
            </a:r>
            <a:r>
              <a:rPr b="0" i="0" lang="en-GB" u="none">
                <a:solidFill>
                  <a:schemeClr val="dk1"/>
                </a:solidFill>
              </a:rPr>
              <a:t> entre os prestadores de serviços e os cidadãos, porque os cidadãos estão mais empenhados num processo participativo para a prestação de serviços de qualidade e eficientes.</a:t>
            </a:r>
            <a:endParaRPr>
              <a:solidFill>
                <a:schemeClr val="dk1"/>
              </a:solidFill>
            </a:endParaRPr>
          </a:p>
          <a:p>
            <a:pPr indent="-317500" lvl="0" marL="457200" rtl="0" algn="l">
              <a:lnSpc>
                <a:spcPct val="100000"/>
              </a:lnSpc>
              <a:spcBef>
                <a:spcPts val="700"/>
              </a:spcBef>
              <a:spcAft>
                <a:spcPts val="0"/>
              </a:spcAft>
              <a:buClr>
                <a:schemeClr val="dk1"/>
              </a:buClr>
              <a:buSzPts val="1400"/>
              <a:buFont typeface="Noto Sans Symbols"/>
              <a:buChar char="●"/>
            </a:pPr>
            <a:r>
              <a:rPr b="1" i="0" lang="en-GB" u="none">
                <a:solidFill>
                  <a:schemeClr val="dk1"/>
                </a:solidFill>
              </a:rPr>
              <a:t>Permite a gestão ágil</a:t>
            </a:r>
            <a:r>
              <a:rPr b="0" i="0" lang="en-GB" u="none">
                <a:solidFill>
                  <a:schemeClr val="dk1"/>
                </a:solidFill>
              </a:rPr>
              <a:t> de projectos públicos.</a:t>
            </a:r>
            <a:endParaRPr>
              <a:solidFill>
                <a:schemeClr val="dk1"/>
              </a:solidFill>
            </a:endParaRPr>
          </a:p>
          <a:p>
            <a:pPr indent="-317500" lvl="0" marL="457200" rtl="0" algn="l">
              <a:lnSpc>
                <a:spcPct val="100000"/>
              </a:lnSpc>
              <a:spcBef>
                <a:spcPts val="700"/>
              </a:spcBef>
              <a:spcAft>
                <a:spcPts val="0"/>
              </a:spcAft>
              <a:buClr>
                <a:schemeClr val="dk1"/>
              </a:buClr>
              <a:buSzPts val="1400"/>
              <a:buFont typeface="Noto Sans Symbols"/>
              <a:buChar char="●"/>
            </a:pPr>
            <a:r>
              <a:rPr b="1" i="0" lang="en-GB" u="none">
                <a:solidFill>
                  <a:schemeClr val="dk1"/>
                </a:solidFill>
              </a:rPr>
              <a:t>É relativamente fácil de usar</a:t>
            </a:r>
            <a:r>
              <a:rPr b="0" i="0" lang="en-GB" u="none">
                <a:solidFill>
                  <a:schemeClr val="dk1"/>
                </a:solidFill>
              </a:rPr>
              <a:t> e flexível na aplicação.</a:t>
            </a:r>
            <a:endParaRPr>
              <a:solidFill>
                <a:schemeClr val="dk1"/>
              </a:solidFill>
            </a:endParaRPr>
          </a:p>
          <a:p>
            <a:pPr indent="0" lvl="0" marL="0" rtl="0" algn="l">
              <a:lnSpc>
                <a:spcPct val="100000"/>
              </a:lnSpc>
              <a:spcBef>
                <a:spcPts val="700"/>
              </a:spcBef>
              <a:spcAft>
                <a:spcPts val="0"/>
              </a:spcAft>
              <a:buSzPts val="1400"/>
              <a:buNone/>
            </a:pPr>
            <a:r>
              <a:t/>
            </a:r>
            <a:endParaRPr b="1">
              <a:solidFill>
                <a:schemeClr val="dk1"/>
              </a:solidFill>
            </a:endParaRPr>
          </a:p>
          <a:p>
            <a:pPr indent="0" lvl="0" marL="457200" rtl="0" algn="l">
              <a:lnSpc>
                <a:spcPct val="115000"/>
              </a:lnSpc>
              <a:spcBef>
                <a:spcPts val="700"/>
              </a:spcBef>
              <a:spcAft>
                <a:spcPts val="0"/>
              </a:spcAft>
              <a:buSzPts val="1400"/>
              <a:buNone/>
            </a:pPr>
            <a:r>
              <a:t/>
            </a:r>
            <a:endParaRPr b="1"/>
          </a:p>
          <a:p>
            <a:pPr indent="0" lvl="0" marL="0" rtl="0" algn="l">
              <a:lnSpc>
                <a:spcPct val="115000"/>
              </a:lnSpc>
              <a:spcBef>
                <a:spcPts val="1600"/>
              </a:spcBef>
              <a:spcAft>
                <a:spcPts val="1600"/>
              </a:spcAft>
              <a:buSzPts val="1400"/>
              <a:buNone/>
            </a:pPr>
            <a:r>
              <a:t/>
            </a:r>
            <a:endParaRPr/>
          </a:p>
        </p:txBody>
      </p:sp>
      <p:sp>
        <p:nvSpPr>
          <p:cNvPr id="551" name="Google Shape;551;p73"/>
          <p:cNvSpPr txBox="1"/>
          <p:nvPr>
            <p:ph type="title"/>
          </p:nvPr>
        </p:nvSpPr>
        <p:spPr>
          <a:xfrm>
            <a:off x="470350" y="1957931"/>
            <a:ext cx="29661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GB" u="none"/>
              <a:t>Ferramenta 4: Pontos fortes</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74"/>
          <p:cNvSpPr txBox="1"/>
          <p:nvPr>
            <p:ph idx="1" type="body"/>
          </p:nvPr>
        </p:nvSpPr>
        <p:spPr>
          <a:xfrm>
            <a:off x="4175575" y="912450"/>
            <a:ext cx="4688700" cy="2507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b="0" i="0" lang="en-GB" u="none"/>
              <a:t>Os funcionários governamentais locais </a:t>
            </a:r>
            <a:r>
              <a:rPr b="1" i="0" lang="en-GB" u="none"/>
              <a:t>podem não ser receptivos</a:t>
            </a:r>
            <a:r>
              <a:rPr b="0" i="0" lang="en-GB" u="none"/>
              <a:t> à participação dos cidadãos e podem sentir-se ameaçados pelo feedback dos cidadãos.</a:t>
            </a:r>
            <a:endParaRPr/>
          </a:p>
          <a:p>
            <a:pPr indent="-317500" lvl="0" marL="457200" rtl="0" algn="l">
              <a:lnSpc>
                <a:spcPct val="115000"/>
              </a:lnSpc>
              <a:spcBef>
                <a:spcPts val="0"/>
              </a:spcBef>
              <a:spcAft>
                <a:spcPts val="0"/>
              </a:spcAft>
              <a:buSzPts val="1400"/>
              <a:buChar char="●"/>
            </a:pPr>
            <a:r>
              <a:rPr b="0" i="0" lang="en-GB" u="none"/>
              <a:t>Os funcionários governamentais locais </a:t>
            </a:r>
            <a:r>
              <a:rPr b="1" i="0" lang="en-GB" u="none"/>
              <a:t>podem ter pouca capacidade</a:t>
            </a:r>
            <a:r>
              <a:rPr b="0" i="0" lang="en-GB" u="none"/>
              <a:t> para implementar o feedback dos cidadãos. </a:t>
            </a:r>
            <a:endParaRPr/>
          </a:p>
          <a:p>
            <a:pPr indent="-317500" lvl="0" marL="457200" rtl="0" algn="l">
              <a:lnSpc>
                <a:spcPct val="115000"/>
              </a:lnSpc>
              <a:spcBef>
                <a:spcPts val="0"/>
              </a:spcBef>
              <a:spcAft>
                <a:spcPts val="0"/>
              </a:spcAft>
              <a:buSzPts val="1400"/>
              <a:buChar char="●"/>
            </a:pPr>
            <a:r>
              <a:rPr b="1" i="0" lang="en-GB" u="none"/>
              <a:t>Exige uma facilitação excelente</a:t>
            </a:r>
            <a:r>
              <a:rPr b="0" i="0" lang="en-GB" u="none"/>
              <a:t> entre os cidadãos e o governo local, para assegurar que todas as partes interessadas estão activamente empenhadas e que eventuais conflitos são resolvidos amigavelmente. </a:t>
            </a:r>
            <a:endParaRPr/>
          </a:p>
          <a:p>
            <a:pPr indent="-317500" lvl="0" marL="457200" rtl="0" algn="l">
              <a:lnSpc>
                <a:spcPct val="115000"/>
              </a:lnSpc>
              <a:spcBef>
                <a:spcPts val="0"/>
              </a:spcBef>
              <a:spcAft>
                <a:spcPts val="0"/>
              </a:spcAft>
              <a:buSzPts val="1400"/>
              <a:buChar char="●"/>
            </a:pPr>
            <a:r>
              <a:rPr b="1" i="0" lang="en-GB" u="none"/>
              <a:t>Pode criar expectativas irrealisticamente elevadas</a:t>
            </a:r>
            <a:r>
              <a:rPr b="0" i="0" lang="en-GB" u="none"/>
              <a:t>.</a:t>
            </a:r>
            <a:r>
              <a:rPr b="1" i="0" lang="en-GB" u="none"/>
              <a:t>  </a:t>
            </a:r>
            <a:endParaRPr b="1"/>
          </a:p>
          <a:p>
            <a:pPr indent="0" lvl="0" marL="0" rtl="0" algn="l">
              <a:lnSpc>
                <a:spcPct val="115000"/>
              </a:lnSpc>
              <a:spcBef>
                <a:spcPts val="1600"/>
              </a:spcBef>
              <a:spcAft>
                <a:spcPts val="0"/>
              </a:spcAft>
              <a:buSzPts val="1400"/>
              <a:buNone/>
            </a:pPr>
            <a:r>
              <a:t/>
            </a:r>
            <a:endParaRPr b="1"/>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1600"/>
              </a:spcAft>
              <a:buSzPts val="1400"/>
              <a:buNone/>
            </a:pPr>
            <a:r>
              <a:t/>
            </a:r>
            <a:endParaRPr/>
          </a:p>
        </p:txBody>
      </p:sp>
      <p:sp>
        <p:nvSpPr>
          <p:cNvPr id="557" name="Google Shape;557;p74"/>
          <p:cNvSpPr txBox="1"/>
          <p:nvPr>
            <p:ph type="title"/>
          </p:nvPr>
        </p:nvSpPr>
        <p:spPr>
          <a:xfrm>
            <a:off x="470350" y="1957931"/>
            <a:ext cx="29661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GB" u="none"/>
              <a:t>Ferramenta 4: Limitações</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75"/>
          <p:cNvSpPr txBox="1"/>
          <p:nvPr>
            <p:ph type="title"/>
          </p:nvPr>
        </p:nvSpPr>
        <p:spPr>
          <a:xfrm>
            <a:off x="363900" y="-66375"/>
            <a:ext cx="8780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500" u="none"/>
              <a:t>Ferramenta 4: As fichas de pontuação da comunidade no seu processo TIC </a:t>
            </a:r>
            <a:endParaRPr sz="2500"/>
          </a:p>
          <a:p>
            <a:pPr indent="0" lvl="0" marL="0" rtl="0" algn="l">
              <a:lnSpc>
                <a:spcPct val="100000"/>
              </a:lnSpc>
              <a:spcBef>
                <a:spcPts val="0"/>
              </a:spcBef>
              <a:spcAft>
                <a:spcPts val="0"/>
              </a:spcAft>
              <a:buSzPts val="2600"/>
              <a:buNone/>
            </a:pPr>
            <a:r>
              <a:rPr b="0" i="0" lang="en-GB" u="none"/>
              <a:t> </a:t>
            </a:r>
            <a:endParaRPr/>
          </a:p>
        </p:txBody>
      </p:sp>
      <p:graphicFrame>
        <p:nvGraphicFramePr>
          <p:cNvPr id="563" name="Google Shape;563;p75"/>
          <p:cNvGraphicFramePr/>
          <p:nvPr/>
        </p:nvGraphicFramePr>
        <p:xfrm>
          <a:off x="222275" y="1244500"/>
          <a:ext cx="3000000" cy="3000000"/>
        </p:xfrm>
        <a:graphic>
          <a:graphicData uri="http://schemas.openxmlformats.org/drawingml/2006/table">
            <a:tbl>
              <a:tblPr>
                <a:noFill/>
                <a:tableStyleId>{9CD51B39-72E2-483C-9CB6-AF7C1062CC6F}</a:tableStyleId>
              </a:tblPr>
              <a:tblGrid>
                <a:gridCol w="1771700"/>
                <a:gridCol w="1915275"/>
                <a:gridCol w="2919375"/>
                <a:gridCol w="2093100"/>
              </a:tblGrid>
              <a:tr h="671175">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Abordagem TIC</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PMIC</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Umoja/Parivartan/Unidos</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Sangsangai</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r>
              <a:tr h="12657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r h="102020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pic>
        <p:nvPicPr>
          <p:cNvPr id="564" name="Google Shape;564;p75"/>
          <p:cNvPicPr preferRelativeResize="0"/>
          <p:nvPr/>
        </p:nvPicPr>
        <p:blipFill rotWithShape="1">
          <a:blip r:embed="rId3">
            <a:alphaModFix/>
          </a:blip>
          <a:srcRect b="0" l="0" r="0" t="0"/>
          <a:stretch/>
        </p:blipFill>
        <p:spPr>
          <a:xfrm>
            <a:off x="4134487" y="4268450"/>
            <a:ext cx="875025" cy="87505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76"/>
          <p:cNvSpPr txBox="1"/>
          <p:nvPr>
            <p:ph type="title"/>
          </p:nvPr>
        </p:nvSpPr>
        <p:spPr>
          <a:xfrm>
            <a:off x="126775" y="-131700"/>
            <a:ext cx="8964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500" u="none"/>
              <a:t>Ferramenta 4: As fichas de pontuação da comunidade no seu processo TIC (sumário)</a:t>
            </a:r>
            <a:endParaRPr sz="2500"/>
          </a:p>
          <a:p>
            <a:pPr indent="0" lvl="0" marL="0" rtl="0" algn="l">
              <a:lnSpc>
                <a:spcPct val="100000"/>
              </a:lnSpc>
              <a:spcBef>
                <a:spcPts val="0"/>
              </a:spcBef>
              <a:spcAft>
                <a:spcPts val="0"/>
              </a:spcAft>
              <a:buSzPts val="2600"/>
              <a:buNone/>
            </a:pPr>
            <a:r>
              <a:t/>
            </a:r>
            <a:endParaRPr sz="2700"/>
          </a:p>
          <a:p>
            <a:pPr indent="0" lvl="0" marL="0" rtl="0" algn="l">
              <a:lnSpc>
                <a:spcPct val="100000"/>
              </a:lnSpc>
              <a:spcBef>
                <a:spcPts val="0"/>
              </a:spcBef>
              <a:spcAft>
                <a:spcPts val="0"/>
              </a:spcAft>
              <a:buSzPts val="2600"/>
              <a:buNone/>
            </a:pPr>
            <a:r>
              <a:t/>
            </a:r>
            <a:endParaRPr sz="2700"/>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rPr b="0" i="0" lang="en-GB" u="none"/>
              <a:t> </a:t>
            </a:r>
            <a:endParaRPr/>
          </a:p>
        </p:txBody>
      </p:sp>
      <p:sp>
        <p:nvSpPr>
          <p:cNvPr id="570" name="Google Shape;570;p76"/>
          <p:cNvSpPr txBox="1"/>
          <p:nvPr/>
        </p:nvSpPr>
        <p:spPr>
          <a:xfrm>
            <a:off x="194425" y="887825"/>
            <a:ext cx="8829600" cy="113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434343"/>
                </a:solidFill>
                <a:latin typeface="Calibri"/>
                <a:ea typeface="Calibri"/>
                <a:cs typeface="Calibri"/>
                <a:sym typeface="Calibri"/>
              </a:rPr>
              <a:t>Esta ferramenta é ideal para utilização na altura em que as</a:t>
            </a:r>
            <a:r>
              <a:rPr b="0" i="0" lang="en-GB" sz="1600" u="none" cap="none" strike="noStrike">
                <a:solidFill>
                  <a:srgbClr val="434343"/>
                </a:solidFill>
                <a:latin typeface="Calibri"/>
                <a:ea typeface="Calibri"/>
                <a:cs typeface="Calibri"/>
                <a:sym typeface="Calibri"/>
                <a:extLst>
                  <a:ext uri="http://customooxmlschemas.google.com/">
                    <go:slidesCustomData xmlns:go="http://customooxmlschemas.google.com/" textRoundtripDataId="35"/>
                  </a:ext>
                </a:extLst>
              </a:rPr>
              <a:t> comunidades, juntamente com a </a:t>
            </a:r>
            <a:r>
              <a:rPr b="0" i="0" lang="en-GB" sz="1600" u="none" cap="none" strike="noStrike">
                <a:solidFill>
                  <a:srgbClr val="434343"/>
                </a:solidFill>
                <a:latin typeface="Calibri"/>
                <a:ea typeface="Calibri"/>
                <a:cs typeface="Calibri"/>
                <a:sym typeface="Calibri"/>
                <a:extLst>
                  <a:ext uri="http://customooxmlschemas.google.com/">
                    <go:slidesCustomData xmlns:go="http://customooxmlschemas.google.com/" textRoundtripDataId="36"/>
                  </a:ext>
                </a:extLst>
              </a:rPr>
              <a:t>igreja, </a:t>
            </a:r>
            <a:r>
              <a:rPr b="0" i="0" lang="en-GB" sz="1600" u="none" cap="none" strike="noStrike">
                <a:solidFill>
                  <a:srgbClr val="434343"/>
                </a:solidFill>
                <a:latin typeface="Calibri"/>
                <a:ea typeface="Calibri"/>
                <a:cs typeface="Calibri"/>
                <a:sym typeface="Calibri"/>
                <a:extLst>
                  <a:ext uri="http://customooxmlschemas.google.com/">
                    <go:slidesCustomData xmlns:go="http://customooxmlschemas.google.com/" textRoundtripDataId="37"/>
                  </a:ext>
                </a:extLst>
              </a:rPr>
              <a:t>estão </a:t>
            </a:r>
            <a:r>
              <a:rPr b="0" i="0" lang="en-GB" sz="1600" u="none" cap="none" strike="noStrike">
                <a:solidFill>
                  <a:srgbClr val="434343"/>
                </a:solidFill>
                <a:latin typeface="Calibri"/>
                <a:ea typeface="Calibri"/>
                <a:cs typeface="Calibri"/>
                <a:sym typeface="Calibri"/>
              </a:rPr>
              <a:t>já a viver uma mudança na sua mentalidade e reconhecem que têm capacidade para agir. Têm também um mapa dos seus recursos e já identificaram áreas de necessidade. </a:t>
            </a:r>
            <a:endParaRPr b="0" i="0" sz="16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p:txBody>
      </p:sp>
      <p:graphicFrame>
        <p:nvGraphicFramePr>
          <p:cNvPr id="571" name="Google Shape;571;p76"/>
          <p:cNvGraphicFramePr/>
          <p:nvPr/>
        </p:nvGraphicFramePr>
        <p:xfrm>
          <a:off x="297725" y="1860000"/>
          <a:ext cx="3000000" cy="3000000"/>
        </p:xfrm>
        <a:graphic>
          <a:graphicData uri="http://schemas.openxmlformats.org/drawingml/2006/table">
            <a:tbl>
              <a:tblPr>
                <a:noFill/>
                <a:tableStyleId>{2AC9AD8D-5662-4846-B513-B60F9D49BA07}</a:tableStyleId>
              </a:tblPr>
              <a:tblGrid>
                <a:gridCol w="1758450"/>
                <a:gridCol w="1766250"/>
                <a:gridCol w="2538800"/>
                <a:gridCol w="1884625"/>
              </a:tblGrid>
              <a:tr h="152400">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Abordagem TIC</a:t>
                      </a:r>
                      <a:endParaRPr b="1" sz="15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PMIC</a:t>
                      </a:r>
                      <a:endParaRPr b="1" sz="15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Umoja/Parivartan/Unidos</a:t>
                      </a:r>
                      <a:endParaRPr b="1" sz="15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Sangsangai</a:t>
                      </a:r>
                      <a:endParaRPr b="1" sz="1500" u="none" cap="none" strike="noStrike">
                        <a:solidFill>
                          <a:srgbClr val="333333"/>
                        </a:solidFill>
                        <a:latin typeface="Calibri"/>
                        <a:ea typeface="Calibri"/>
                        <a:cs typeface="Calibri"/>
                        <a:sym typeface="Calibri"/>
                      </a:endParaRPr>
                    </a:p>
                  </a:txBody>
                  <a:tcPr marT="63500" marB="63500" marR="63500" marL="63500">
                    <a:solidFill>
                      <a:srgbClr val="FCE97D"/>
                    </a:solidFill>
                  </a:tcPr>
                </a:tc>
              </a:tr>
              <a:tr h="1764025">
                <a:tc>
                  <a:txBody>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333333"/>
                          </a:solidFill>
                          <a:latin typeface="Calibri"/>
                          <a:ea typeface="Calibri"/>
                          <a:cs typeface="Calibri"/>
                          <a:sym typeface="Calibri"/>
                        </a:rPr>
                        <a:t>Quando pode ser introduzida a ferramenta de fichas de pontuação da comunidade</a:t>
                      </a:r>
                      <a:endParaRPr sz="15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3.ª fase: </a:t>
                      </a:r>
                      <a:br>
                        <a:rPr lang="en-GB" sz="1500" u="none" cap="none" strike="noStrike">
                          <a:solidFill>
                            <a:srgbClr val="333333"/>
                          </a:solidFill>
                          <a:latin typeface="Calibri"/>
                          <a:ea typeface="Calibri"/>
                          <a:cs typeface="Calibri"/>
                          <a:sym typeface="Calibri"/>
                        </a:rPr>
                      </a:br>
                      <a:r>
                        <a:rPr b="0" i="0" lang="en-GB" sz="1500" u="none" cap="none" strike="noStrike">
                          <a:solidFill>
                            <a:srgbClr val="333333"/>
                          </a:solidFill>
                          <a:latin typeface="Calibri"/>
                          <a:ea typeface="Calibri"/>
                          <a:cs typeface="Calibri"/>
                          <a:sym typeface="Calibri"/>
                        </a:rPr>
                        <a:t>Recolha de informações </a:t>
                      </a:r>
                      <a:endParaRPr sz="15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4.ª fase: </a:t>
                      </a:r>
                      <a:br>
                        <a:rPr lang="en-GB" sz="1500" u="none" cap="none" strike="noStrike">
                          <a:solidFill>
                            <a:srgbClr val="333333"/>
                          </a:solidFill>
                          <a:latin typeface="Calibri"/>
                          <a:ea typeface="Calibri"/>
                          <a:cs typeface="Calibri"/>
                          <a:sym typeface="Calibri"/>
                        </a:rPr>
                      </a:br>
                      <a:r>
                        <a:rPr b="0" i="0" lang="en-GB" sz="1500" u="none" cap="none" strike="noStrike">
                          <a:solidFill>
                            <a:srgbClr val="333333"/>
                          </a:solidFill>
                          <a:latin typeface="Calibri"/>
                          <a:ea typeface="Calibri"/>
                          <a:cs typeface="Calibri"/>
                          <a:sym typeface="Calibri"/>
                        </a:rPr>
                        <a:t>Análise de informações</a:t>
                      </a:r>
                      <a:endParaRPr sz="15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5.ª fase: </a:t>
                      </a:r>
                      <a:br>
                        <a:rPr lang="en-GB" sz="1500" u="none" cap="none" strike="noStrike">
                          <a:solidFill>
                            <a:srgbClr val="333333"/>
                          </a:solidFill>
                          <a:latin typeface="Calibri"/>
                          <a:ea typeface="Calibri"/>
                          <a:cs typeface="Calibri"/>
                          <a:sym typeface="Calibri"/>
                        </a:rPr>
                      </a:br>
                      <a:r>
                        <a:rPr b="0" i="0" lang="en-GB" sz="1500" u="none" cap="none" strike="noStrike">
                          <a:solidFill>
                            <a:srgbClr val="333333"/>
                          </a:solidFill>
                          <a:latin typeface="Calibri"/>
                          <a:ea typeface="Calibri"/>
                          <a:cs typeface="Calibri"/>
                          <a:sym typeface="Calibri"/>
                        </a:rPr>
                        <a:t>Tomada de decisões</a:t>
                      </a:r>
                      <a:endParaRPr sz="15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3.ª fase</a:t>
                      </a:r>
                      <a:r>
                        <a:rPr b="1" i="0" lang="en-GB" sz="1500" u="none" cap="none" strike="noStrike">
                          <a:solidFill>
                            <a:srgbClr val="333333"/>
                          </a:solidFill>
                          <a:highlight>
                            <a:srgbClr val="FFFFFF"/>
                          </a:highlight>
                          <a:latin typeface="Calibri"/>
                          <a:ea typeface="Calibri"/>
                          <a:cs typeface="Calibri"/>
                          <a:sym typeface="Calibri"/>
                        </a:rPr>
                        <a:t>: </a:t>
                      </a:r>
                      <a:br>
                        <a:rPr b="1" lang="en-GB" sz="1500" u="none" cap="none" strike="noStrike">
                          <a:solidFill>
                            <a:srgbClr val="333333"/>
                          </a:solidFill>
                          <a:highlight>
                            <a:srgbClr val="FFFFFF"/>
                          </a:highlight>
                          <a:latin typeface="Calibri"/>
                          <a:ea typeface="Calibri"/>
                          <a:cs typeface="Calibri"/>
                          <a:sym typeface="Calibri"/>
                        </a:rPr>
                      </a:br>
                      <a:r>
                        <a:rPr b="0" i="0" lang="en-GB" sz="1500" u="none" cap="none" strike="noStrike">
                          <a:solidFill>
                            <a:srgbClr val="333333"/>
                          </a:solidFill>
                          <a:highlight>
                            <a:srgbClr val="FFFFFF"/>
                          </a:highlight>
                          <a:latin typeface="Calibri"/>
                          <a:ea typeface="Calibri"/>
                          <a:cs typeface="Calibri"/>
                          <a:sym typeface="Calibri"/>
                        </a:rPr>
                        <a:t>Descrever desejos e tomar medidas (planear a acção)</a:t>
                      </a:r>
                      <a:endParaRPr b="1" sz="15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solidFill>
                          <a:srgbClr val="333333"/>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highlight>
                            <a:srgbClr val="FFFFFF"/>
                          </a:highlight>
                          <a:latin typeface="Calibri"/>
                          <a:ea typeface="Calibri"/>
                          <a:cs typeface="Calibri"/>
                          <a:sym typeface="Calibri"/>
                        </a:rPr>
                        <a:t>4.ª fase: </a:t>
                      </a:r>
                      <a:br>
                        <a:rPr lang="en-GB" sz="1500" u="none" cap="none" strike="noStrike">
                          <a:solidFill>
                            <a:srgbClr val="333333"/>
                          </a:solidFill>
                          <a:highlight>
                            <a:srgbClr val="FFFFFF"/>
                          </a:highlight>
                          <a:latin typeface="Calibri"/>
                          <a:ea typeface="Calibri"/>
                          <a:cs typeface="Calibri"/>
                          <a:sym typeface="Calibri"/>
                        </a:rPr>
                      </a:br>
                      <a:r>
                        <a:rPr b="0" i="0" lang="en-GB" sz="1500" u="none" cap="none" strike="noStrike">
                          <a:solidFill>
                            <a:srgbClr val="333333"/>
                          </a:solidFill>
                          <a:highlight>
                            <a:srgbClr val="FFFFFF"/>
                          </a:highlight>
                          <a:latin typeface="Calibri"/>
                          <a:ea typeface="Calibri"/>
                          <a:cs typeface="Calibri"/>
                          <a:sym typeface="Calibri"/>
                        </a:rPr>
                        <a:t>Tomar medidas</a:t>
                      </a:r>
                      <a:endParaRPr sz="15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3.º ciclo: </a:t>
                      </a:r>
                      <a:br>
                        <a:rPr lang="en-GB" sz="1500" u="none" cap="none" strike="noStrike">
                          <a:solidFill>
                            <a:srgbClr val="333333"/>
                          </a:solidFill>
                          <a:latin typeface="Calibri"/>
                          <a:ea typeface="Calibri"/>
                          <a:cs typeface="Calibri"/>
                          <a:sym typeface="Calibri"/>
                        </a:rPr>
                      </a:br>
                      <a:r>
                        <a:rPr b="0" i="0" lang="en-GB" sz="1500" u="none" cap="none" strike="noStrike">
                          <a:solidFill>
                            <a:srgbClr val="333333"/>
                          </a:solidFill>
                          <a:latin typeface="Calibri"/>
                          <a:ea typeface="Calibri"/>
                          <a:cs typeface="Calibri"/>
                          <a:sym typeface="Calibri"/>
                        </a:rPr>
                        <a:t>A comunidade</a:t>
                      </a:r>
                      <a:endParaRPr sz="15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77"/>
          <p:cNvSpPr txBox="1"/>
          <p:nvPr>
            <p:ph type="title"/>
          </p:nvPr>
        </p:nvSpPr>
        <p:spPr>
          <a:xfrm>
            <a:off x="210150" y="-61675"/>
            <a:ext cx="89832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500" u="none"/>
              <a:t>Ferramenta 4: Principais etapas na implementação das fichas de pontuação da comunidade</a:t>
            </a:r>
            <a:endParaRPr sz="2500"/>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t/>
            </a:r>
            <a:endParaRPr/>
          </a:p>
        </p:txBody>
      </p:sp>
      <p:sp>
        <p:nvSpPr>
          <p:cNvPr id="577" name="Google Shape;577;p77"/>
          <p:cNvSpPr txBox="1"/>
          <p:nvPr>
            <p:ph idx="1" type="body"/>
          </p:nvPr>
        </p:nvSpPr>
        <p:spPr>
          <a:xfrm>
            <a:off x="333875" y="1038400"/>
            <a:ext cx="6129000" cy="3278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SzPts val="1400"/>
              <a:buNone/>
            </a:pPr>
            <a:r>
              <a:rPr b="1" i="0" lang="en-GB" sz="1700" u="none">
                <a:solidFill>
                  <a:schemeClr val="dk1"/>
                </a:solidFill>
              </a:rPr>
              <a:t>1.ª etapa:</a:t>
            </a:r>
            <a:r>
              <a:rPr b="0" i="0" lang="en-GB" sz="1700" u="none">
                <a:solidFill>
                  <a:schemeClr val="dk1"/>
                </a:solidFill>
              </a:rPr>
              <a:t> </a:t>
            </a:r>
            <a:r>
              <a:rPr b="1" i="0" lang="en-GB" sz="1700" u="none">
                <a:solidFill>
                  <a:schemeClr val="dk1"/>
                </a:solidFill>
              </a:rPr>
              <a:t>Planeamento e preparação:</a:t>
            </a:r>
            <a:r>
              <a:rPr b="0" i="0" lang="en-GB" sz="1700" u="none">
                <a:solidFill>
                  <a:schemeClr val="dk1"/>
                </a:solidFill>
              </a:rPr>
              <a:t> elaboração/adaptação da ficha de pontuação</a:t>
            </a:r>
            <a:endParaRPr b="1" sz="1700">
              <a:solidFill>
                <a:schemeClr val="dk1"/>
              </a:solidFill>
            </a:endParaRPr>
          </a:p>
          <a:p>
            <a:pPr indent="0" lvl="0" marL="0" rtl="0" algn="l">
              <a:lnSpc>
                <a:spcPct val="115000"/>
              </a:lnSpc>
              <a:spcBef>
                <a:spcPts val="1000"/>
              </a:spcBef>
              <a:spcAft>
                <a:spcPts val="0"/>
              </a:spcAft>
              <a:buSzPts val="1400"/>
              <a:buNone/>
            </a:pPr>
            <a:r>
              <a:rPr b="1" i="0" lang="en-GB" sz="1700" u="none">
                <a:solidFill>
                  <a:schemeClr val="dk1"/>
                </a:solidFill>
              </a:rPr>
              <a:t>2.ª </a:t>
            </a:r>
            <a:r>
              <a:rPr b="1" lang="en-GB" sz="1700">
                <a:solidFill>
                  <a:schemeClr val="dk1"/>
                </a:solidFill>
              </a:rPr>
              <a:t>etapa</a:t>
            </a:r>
            <a:r>
              <a:rPr b="1" i="0" lang="en-GB" sz="1700" u="none">
                <a:solidFill>
                  <a:schemeClr val="dk1"/>
                </a:solidFill>
              </a:rPr>
              <a:t>:</a:t>
            </a:r>
            <a:r>
              <a:rPr b="0" i="0" lang="en-GB" sz="1700" u="none">
                <a:solidFill>
                  <a:schemeClr val="dk1"/>
                </a:solidFill>
              </a:rPr>
              <a:t> </a:t>
            </a:r>
            <a:r>
              <a:rPr b="1" i="0" lang="en-GB" sz="1700" u="none">
                <a:solidFill>
                  <a:schemeClr val="dk1"/>
                </a:solidFill>
              </a:rPr>
              <a:t>Utilização da ficha de pontuação</a:t>
            </a:r>
            <a:r>
              <a:rPr b="0" i="0" lang="en-GB" sz="1700" u="none">
                <a:solidFill>
                  <a:schemeClr val="dk1"/>
                </a:solidFill>
              </a:rPr>
              <a:t> com a comunidade </a:t>
            </a:r>
            <a:endParaRPr sz="1700">
              <a:solidFill>
                <a:schemeClr val="dk1"/>
              </a:solidFill>
            </a:endParaRPr>
          </a:p>
          <a:p>
            <a:pPr indent="0" lvl="0" marL="0" rtl="0" algn="l">
              <a:lnSpc>
                <a:spcPct val="115000"/>
              </a:lnSpc>
              <a:spcBef>
                <a:spcPts val="1000"/>
              </a:spcBef>
              <a:spcAft>
                <a:spcPts val="0"/>
              </a:spcAft>
              <a:buSzPts val="1400"/>
              <a:buNone/>
            </a:pPr>
            <a:r>
              <a:rPr b="1" i="0" lang="en-GB" sz="1700" u="none">
                <a:solidFill>
                  <a:schemeClr val="dk1"/>
                </a:solidFill>
              </a:rPr>
              <a:t>3.ª </a:t>
            </a:r>
            <a:r>
              <a:rPr b="1" lang="en-GB" sz="1700">
                <a:solidFill>
                  <a:schemeClr val="dk1"/>
                </a:solidFill>
              </a:rPr>
              <a:t>etapa</a:t>
            </a:r>
            <a:r>
              <a:rPr b="1" i="0" lang="en-GB" sz="1700" u="none">
                <a:solidFill>
                  <a:schemeClr val="dk1"/>
                </a:solidFill>
              </a:rPr>
              <a:t>:</a:t>
            </a:r>
            <a:r>
              <a:rPr b="0" i="0" lang="en-GB" sz="1700" u="none">
                <a:solidFill>
                  <a:schemeClr val="dk1"/>
                </a:solidFill>
              </a:rPr>
              <a:t> </a:t>
            </a:r>
            <a:r>
              <a:rPr b="1" lang="en-GB" sz="1700">
                <a:solidFill>
                  <a:schemeClr val="dk1"/>
                </a:solidFill>
              </a:rPr>
              <a:t>Utilização da</a:t>
            </a:r>
            <a:r>
              <a:rPr b="1" i="0" lang="en-GB" sz="1700" u="none">
                <a:solidFill>
                  <a:schemeClr val="dk1"/>
                </a:solidFill>
              </a:rPr>
              <a:t> ficha de pontuação com os prestadores de serviços</a:t>
            </a:r>
            <a:endParaRPr sz="1700">
              <a:solidFill>
                <a:schemeClr val="dk1"/>
              </a:solidFill>
            </a:endParaRPr>
          </a:p>
          <a:p>
            <a:pPr indent="0" lvl="0" marL="0" rtl="0" algn="l">
              <a:lnSpc>
                <a:spcPct val="115000"/>
              </a:lnSpc>
              <a:spcBef>
                <a:spcPts val="1000"/>
              </a:spcBef>
              <a:spcAft>
                <a:spcPts val="0"/>
              </a:spcAft>
              <a:buSzPts val="1400"/>
              <a:buNone/>
            </a:pPr>
            <a:r>
              <a:rPr b="1" i="0" lang="en-GB" sz="1700" u="none">
                <a:solidFill>
                  <a:schemeClr val="dk1"/>
                </a:solidFill>
              </a:rPr>
              <a:t>4.ª </a:t>
            </a:r>
            <a:r>
              <a:rPr b="1" lang="en-GB" sz="1700">
                <a:solidFill>
                  <a:schemeClr val="dk1"/>
                </a:solidFill>
              </a:rPr>
              <a:t>etapa</a:t>
            </a:r>
            <a:r>
              <a:rPr b="1" i="0" lang="en-GB" sz="1700" u="none">
                <a:solidFill>
                  <a:schemeClr val="dk1"/>
                </a:solidFill>
              </a:rPr>
              <a:t>: Consolidação dos resultados</a:t>
            </a:r>
            <a:endParaRPr sz="1700">
              <a:solidFill>
                <a:schemeClr val="dk1"/>
              </a:solidFill>
            </a:endParaRPr>
          </a:p>
          <a:p>
            <a:pPr indent="0" lvl="0" marL="0" rtl="0" algn="l">
              <a:lnSpc>
                <a:spcPct val="115000"/>
              </a:lnSpc>
              <a:spcBef>
                <a:spcPts val="1000"/>
              </a:spcBef>
              <a:spcAft>
                <a:spcPts val="0"/>
              </a:spcAft>
              <a:buSzPts val="1400"/>
              <a:buNone/>
            </a:pPr>
            <a:r>
              <a:rPr b="1" i="0" lang="en-GB" sz="1700" u="none">
                <a:solidFill>
                  <a:schemeClr val="dk1"/>
                </a:solidFill>
              </a:rPr>
              <a:t>5.ª </a:t>
            </a:r>
            <a:r>
              <a:rPr b="1" lang="en-GB" sz="1700">
                <a:solidFill>
                  <a:schemeClr val="dk1"/>
                </a:solidFill>
              </a:rPr>
              <a:t>etapa</a:t>
            </a:r>
            <a:r>
              <a:rPr b="1" i="0" lang="en-GB" sz="1700" u="none">
                <a:solidFill>
                  <a:schemeClr val="dk1"/>
                </a:solidFill>
              </a:rPr>
              <a:t>:</a:t>
            </a:r>
            <a:r>
              <a:rPr b="0" i="0" lang="en-GB" sz="1700" u="none">
                <a:solidFill>
                  <a:schemeClr val="dk1"/>
                </a:solidFill>
              </a:rPr>
              <a:t> </a:t>
            </a:r>
            <a:r>
              <a:rPr b="1" i="0" lang="en-GB" sz="1700" u="none">
                <a:solidFill>
                  <a:schemeClr val="dk1"/>
                </a:solidFill>
              </a:rPr>
              <a:t>Reunião de interface e planeamento de medidas</a:t>
            </a:r>
            <a:endParaRPr sz="1700">
              <a:solidFill>
                <a:schemeClr val="dk1"/>
              </a:solidFill>
            </a:endParaRPr>
          </a:p>
          <a:p>
            <a:pPr indent="0" lvl="0" marL="0" rtl="0" algn="l">
              <a:lnSpc>
                <a:spcPct val="115000"/>
              </a:lnSpc>
              <a:spcBef>
                <a:spcPts val="1000"/>
              </a:spcBef>
              <a:spcAft>
                <a:spcPts val="0"/>
              </a:spcAft>
              <a:buSzPts val="1400"/>
              <a:buNone/>
            </a:pPr>
            <a:r>
              <a:rPr b="1" i="0" lang="en-GB" sz="1700" u="none">
                <a:solidFill>
                  <a:schemeClr val="dk1"/>
                </a:solidFill>
              </a:rPr>
              <a:t>6.ª </a:t>
            </a:r>
            <a:r>
              <a:rPr b="1" lang="en-GB" sz="1700">
                <a:solidFill>
                  <a:schemeClr val="dk1"/>
                </a:solidFill>
              </a:rPr>
              <a:t>etapa</a:t>
            </a:r>
            <a:r>
              <a:rPr b="1" i="0" lang="en-GB" sz="1700" u="none">
                <a:solidFill>
                  <a:schemeClr val="dk1"/>
                </a:solidFill>
              </a:rPr>
              <a:t>:</a:t>
            </a:r>
            <a:r>
              <a:rPr b="0" i="0" lang="en-GB" sz="1700" u="none">
                <a:solidFill>
                  <a:schemeClr val="dk1"/>
                </a:solidFill>
              </a:rPr>
              <a:t> </a:t>
            </a:r>
            <a:r>
              <a:rPr b="1" i="0" lang="en-GB" sz="1700" u="none">
                <a:solidFill>
                  <a:schemeClr val="dk1"/>
                </a:solidFill>
              </a:rPr>
              <a:t>Implementação </a:t>
            </a:r>
            <a:r>
              <a:rPr b="0" i="0" lang="en-GB" sz="1700" u="none">
                <a:solidFill>
                  <a:schemeClr val="dk1"/>
                </a:solidFill>
              </a:rPr>
              <a:t>do plano de acção e respectiva </a:t>
            </a:r>
            <a:r>
              <a:rPr b="1" i="0" lang="en-GB" sz="1700" u="none">
                <a:solidFill>
                  <a:schemeClr val="dk1"/>
                </a:solidFill>
              </a:rPr>
              <a:t>monitorização e avaliação</a:t>
            </a:r>
            <a:endParaRPr sz="1700">
              <a:solidFill>
                <a:schemeClr val="dk1"/>
              </a:solidFill>
            </a:endParaRPr>
          </a:p>
          <a:p>
            <a:pPr indent="0" lvl="0" marL="0" rtl="0" algn="l">
              <a:lnSpc>
                <a:spcPct val="100000"/>
              </a:lnSpc>
              <a:spcBef>
                <a:spcPts val="700"/>
              </a:spcBef>
              <a:spcAft>
                <a:spcPts val="0"/>
              </a:spcAft>
              <a:buSzPts val="1400"/>
              <a:buNone/>
            </a:pPr>
            <a:r>
              <a:t/>
            </a:r>
            <a:endParaRPr sz="1300">
              <a:solidFill>
                <a:schemeClr val="dk1"/>
              </a:solidFill>
            </a:endParaRPr>
          </a:p>
          <a:p>
            <a:pPr indent="0" lvl="0" marL="0" rtl="0" algn="l">
              <a:lnSpc>
                <a:spcPct val="100000"/>
              </a:lnSpc>
              <a:spcBef>
                <a:spcPts val="700"/>
              </a:spcBef>
              <a:spcAft>
                <a:spcPts val="0"/>
              </a:spcAft>
              <a:buSzPts val="1400"/>
              <a:buNone/>
            </a:pPr>
            <a:r>
              <a:t/>
            </a:r>
            <a:endParaRPr sz="1300">
              <a:solidFill>
                <a:schemeClr val="dk1"/>
              </a:solidFill>
            </a:endParaRPr>
          </a:p>
          <a:p>
            <a:pPr indent="0" lvl="0" marL="0" rtl="0" algn="l">
              <a:lnSpc>
                <a:spcPct val="100000"/>
              </a:lnSpc>
              <a:spcBef>
                <a:spcPts val="700"/>
              </a:spcBef>
              <a:spcAft>
                <a:spcPts val="0"/>
              </a:spcAft>
              <a:buSzPts val="1400"/>
              <a:buNone/>
            </a:pPr>
            <a:r>
              <a:t/>
            </a:r>
            <a:endParaRPr sz="1300">
              <a:solidFill>
                <a:schemeClr val="dk1"/>
              </a:solidFill>
            </a:endParaRPr>
          </a:p>
          <a:p>
            <a:pPr indent="0" lvl="0" marL="0" rtl="0" algn="l">
              <a:lnSpc>
                <a:spcPct val="100000"/>
              </a:lnSpc>
              <a:spcBef>
                <a:spcPts val="700"/>
              </a:spcBef>
              <a:spcAft>
                <a:spcPts val="0"/>
              </a:spcAft>
              <a:buSzPts val="1400"/>
              <a:buNone/>
            </a:pPr>
            <a:r>
              <a:t/>
            </a:r>
            <a:endParaRPr sz="1300">
              <a:solidFill>
                <a:schemeClr val="dk1"/>
              </a:solidFill>
            </a:endParaRPr>
          </a:p>
          <a:p>
            <a:pPr indent="0" lvl="0" marL="0" rtl="0" algn="l">
              <a:lnSpc>
                <a:spcPct val="100000"/>
              </a:lnSpc>
              <a:spcBef>
                <a:spcPts val="700"/>
              </a:spcBef>
              <a:spcAft>
                <a:spcPts val="0"/>
              </a:spcAft>
              <a:buSzPts val="1400"/>
              <a:buNone/>
            </a:pPr>
            <a:r>
              <a:t/>
            </a:r>
            <a:endParaRPr sz="1300">
              <a:solidFill>
                <a:schemeClr val="dk1"/>
              </a:solidFill>
            </a:endParaRPr>
          </a:p>
          <a:p>
            <a:pPr indent="0" lvl="0" marL="0" rtl="0" algn="l">
              <a:lnSpc>
                <a:spcPct val="100000"/>
              </a:lnSpc>
              <a:spcBef>
                <a:spcPts val="1400"/>
              </a:spcBef>
              <a:spcAft>
                <a:spcPts val="0"/>
              </a:spcAft>
              <a:buSzPts val="1400"/>
              <a:buNone/>
            </a:pPr>
            <a:r>
              <a:t/>
            </a:r>
            <a:endParaRPr sz="1300"/>
          </a:p>
        </p:txBody>
      </p:sp>
      <p:pic>
        <p:nvPicPr>
          <p:cNvPr descr="A ilustração mostra um homem e uma mulher a colocar notas adesivas numa grelha na parede" id="578" name="Google Shape;578;p77"/>
          <p:cNvPicPr preferRelativeResize="0"/>
          <p:nvPr/>
        </p:nvPicPr>
        <p:blipFill rotWithShape="1">
          <a:blip r:embed="rId3">
            <a:alphaModFix/>
          </a:blip>
          <a:srcRect b="0" l="0" r="0" t="0"/>
          <a:stretch/>
        </p:blipFill>
        <p:spPr>
          <a:xfrm>
            <a:off x="6598350" y="1284900"/>
            <a:ext cx="2423250" cy="2218024"/>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78"/>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Ferramenta 4: Estudo de caso - Zimbabwe  </a:t>
            </a:r>
            <a:endParaRPr/>
          </a:p>
        </p:txBody>
      </p:sp>
      <p:sp>
        <p:nvSpPr>
          <p:cNvPr id="584" name="Google Shape;584;p78"/>
          <p:cNvSpPr txBox="1"/>
          <p:nvPr>
            <p:ph idx="1" type="body"/>
          </p:nvPr>
        </p:nvSpPr>
        <p:spPr>
          <a:xfrm>
            <a:off x="311700" y="1006525"/>
            <a:ext cx="58113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t/>
            </a:r>
            <a:endParaRPr/>
          </a:p>
          <a:p>
            <a:pPr indent="0" lvl="0" marL="0" rtl="0" algn="l">
              <a:lnSpc>
                <a:spcPct val="115000"/>
              </a:lnSpc>
              <a:spcBef>
                <a:spcPts val="1600"/>
              </a:spcBef>
              <a:spcAft>
                <a:spcPts val="0"/>
              </a:spcAft>
              <a:buSzPts val="1400"/>
              <a:buNone/>
            </a:pPr>
            <a:r>
              <a:t/>
            </a:r>
            <a:endParaRPr sz="2000"/>
          </a:p>
          <a:p>
            <a:pPr indent="0" lvl="0" marL="0" rtl="0" algn="l">
              <a:lnSpc>
                <a:spcPct val="100000"/>
              </a:lnSpc>
              <a:spcBef>
                <a:spcPts val="1600"/>
              </a:spcBef>
              <a:spcAft>
                <a:spcPts val="0"/>
              </a:spcAft>
              <a:buSzPts val="1400"/>
              <a:buNone/>
            </a:pPr>
            <a:r>
              <a:rPr b="1" lang="en-GB" sz="2400" u="sng">
                <a:solidFill>
                  <a:schemeClr val="hlink"/>
                </a:solidFill>
                <a:hlinkClick r:id="rId3"/>
              </a:rPr>
              <a:t>Promotores comunitários</a:t>
            </a:r>
            <a:endParaRPr b="1" sz="2400">
              <a:solidFill>
                <a:schemeClr val="dk1"/>
              </a:solidFill>
            </a:endParaRPr>
          </a:p>
          <a:p>
            <a:pPr indent="0" lvl="0" marL="0" rtl="0" algn="l">
              <a:lnSpc>
                <a:spcPct val="100000"/>
              </a:lnSpc>
              <a:spcBef>
                <a:spcPts val="0"/>
              </a:spcBef>
              <a:spcAft>
                <a:spcPts val="0"/>
              </a:spcAft>
              <a:buSzPts val="1400"/>
              <a:buNone/>
            </a:pPr>
            <a:r>
              <a:t/>
            </a:r>
            <a:endParaRPr b="1" sz="2400"/>
          </a:p>
          <a:p>
            <a:pPr indent="0" lvl="0" marL="0" rtl="0" algn="l">
              <a:lnSpc>
                <a:spcPct val="100000"/>
              </a:lnSpc>
              <a:spcBef>
                <a:spcPts val="0"/>
              </a:spcBef>
              <a:spcAft>
                <a:spcPts val="0"/>
              </a:spcAft>
              <a:buSzPts val="1400"/>
              <a:buNone/>
            </a:pPr>
            <a:r>
              <a:rPr b="1" i="0" lang="en-GB" sz="2400" u="sng">
                <a:solidFill>
                  <a:schemeClr val="hlink"/>
                </a:solidFill>
                <a:hlinkClick r:id="rId4"/>
              </a:rPr>
              <a:t>Vídeo</a:t>
            </a:r>
            <a:endParaRPr b="1" sz="2400"/>
          </a:p>
        </p:txBody>
      </p:sp>
      <p:pic>
        <p:nvPicPr>
          <p:cNvPr descr="Um grupo de homens e mulheres no Zimbabwe juntam-se para uma fotografia no exterior de uma igreja. " id="585" name="Google Shape;585;p78"/>
          <p:cNvPicPr preferRelativeResize="0"/>
          <p:nvPr/>
        </p:nvPicPr>
        <p:blipFill rotWithShape="1">
          <a:blip r:embed="rId5">
            <a:alphaModFix/>
          </a:blip>
          <a:srcRect b="0" l="0" r="0" t="0"/>
          <a:stretch/>
        </p:blipFill>
        <p:spPr>
          <a:xfrm>
            <a:off x="4755600" y="1698375"/>
            <a:ext cx="4076700" cy="2286000"/>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79"/>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Utilização da ferramenta: Testar a ferramenta  </a:t>
            </a:r>
            <a:endParaRPr/>
          </a:p>
        </p:txBody>
      </p:sp>
      <p:sp>
        <p:nvSpPr>
          <p:cNvPr id="591" name="Google Shape;591;p79"/>
          <p:cNvSpPr txBox="1"/>
          <p:nvPr>
            <p:ph idx="1" type="body"/>
          </p:nvPr>
        </p:nvSpPr>
        <p:spPr>
          <a:xfrm>
            <a:off x="138900" y="863550"/>
            <a:ext cx="3842100" cy="3606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GB" sz="1600" u="none"/>
              <a:t>Preparação do grupo de facilitadores para a reunião comunitária</a:t>
            </a:r>
            <a:endParaRPr b="1" sz="1600"/>
          </a:p>
          <a:p>
            <a:pPr indent="-330200" lvl="0" marL="457200" rtl="0" algn="l">
              <a:lnSpc>
                <a:spcPct val="100000"/>
              </a:lnSpc>
              <a:spcBef>
                <a:spcPts val="1000"/>
              </a:spcBef>
              <a:spcAft>
                <a:spcPts val="0"/>
              </a:spcAft>
              <a:buSzPts val="1600"/>
              <a:buChar char="●"/>
            </a:pPr>
            <a:r>
              <a:rPr b="0" i="0" lang="en-GB" sz="1600" u="none"/>
              <a:t>Leia o </a:t>
            </a:r>
            <a:r>
              <a:rPr b="0" i="0" lang="en-GB" sz="1600" u="sng">
                <a:solidFill>
                  <a:schemeClr val="hlink"/>
                </a:solidFill>
                <a:hlinkClick r:id="rId3"/>
              </a:rPr>
              <a:t>estudo de caso</a:t>
            </a:r>
            <a:r>
              <a:rPr b="0" i="0" lang="en-GB" sz="1600" u="none"/>
              <a:t> para compreender o contexto comunitário</a:t>
            </a:r>
            <a:endParaRPr sz="1600"/>
          </a:p>
          <a:p>
            <a:pPr indent="-330200" lvl="0" marL="457200" rtl="0" algn="l">
              <a:lnSpc>
                <a:spcPct val="100000"/>
              </a:lnSpc>
              <a:spcBef>
                <a:spcPts val="0"/>
              </a:spcBef>
              <a:spcAft>
                <a:spcPts val="0"/>
              </a:spcAft>
              <a:buSzPts val="1600"/>
              <a:buChar char="●"/>
            </a:pPr>
            <a:r>
              <a:rPr b="0" i="0" lang="en-GB" sz="1600" u="none"/>
              <a:t>Leia toda a ferramenta para compreender os requisitos e simplifique a informação da ferramenta, se necessário.</a:t>
            </a:r>
            <a:endParaRPr sz="1600"/>
          </a:p>
          <a:p>
            <a:pPr indent="-330200" lvl="0" marL="457200" rtl="0" algn="l">
              <a:lnSpc>
                <a:spcPct val="100000"/>
              </a:lnSpc>
              <a:spcBef>
                <a:spcPts val="0"/>
              </a:spcBef>
              <a:spcAft>
                <a:spcPts val="0"/>
              </a:spcAft>
              <a:buSzPts val="1600"/>
              <a:buChar char="●"/>
            </a:pPr>
            <a:r>
              <a:rPr b="0" i="0" lang="en-GB" sz="1600" u="none"/>
              <a:t>Cheguem a acordo sobre como deverá ser conduzida a reunião comunitária</a:t>
            </a:r>
            <a:endParaRPr sz="1600"/>
          </a:p>
          <a:p>
            <a:pPr indent="-330200" lvl="0" marL="457200" rtl="0" algn="l">
              <a:lnSpc>
                <a:spcPct val="100000"/>
              </a:lnSpc>
              <a:spcBef>
                <a:spcPts val="0"/>
              </a:spcBef>
              <a:spcAft>
                <a:spcPts val="0"/>
              </a:spcAft>
              <a:buSzPts val="1600"/>
              <a:buChar char="●"/>
            </a:pPr>
            <a:r>
              <a:rPr b="0" i="0" lang="en-GB" sz="1600" u="none"/>
              <a:t>Os diferentes membros deverão revezar-se na condução da reunião comunitária</a:t>
            </a:r>
            <a:endParaRPr sz="1600"/>
          </a:p>
          <a:p>
            <a:pPr indent="0" lvl="0" marL="0" rtl="0" algn="l">
              <a:lnSpc>
                <a:spcPct val="115000"/>
              </a:lnSpc>
              <a:spcBef>
                <a:spcPts val="1000"/>
              </a:spcBef>
              <a:spcAft>
                <a:spcPts val="1600"/>
              </a:spcAft>
              <a:buSzPts val="1400"/>
              <a:buNone/>
            </a:pPr>
            <a:r>
              <a:t/>
            </a:r>
            <a:endParaRPr sz="1600"/>
          </a:p>
        </p:txBody>
      </p:sp>
      <p:pic>
        <p:nvPicPr>
          <p:cNvPr id="592" name="Google Shape;592;p79"/>
          <p:cNvPicPr preferRelativeResize="0"/>
          <p:nvPr/>
        </p:nvPicPr>
        <p:blipFill rotWithShape="1">
          <a:blip r:embed="rId4">
            <a:alphaModFix/>
          </a:blip>
          <a:srcRect b="0" l="0" r="0" t="0"/>
          <a:stretch/>
        </p:blipFill>
        <p:spPr>
          <a:xfrm>
            <a:off x="3782118" y="3723843"/>
            <a:ext cx="1143000" cy="1143025"/>
          </a:xfrm>
          <a:prstGeom prst="rect">
            <a:avLst/>
          </a:prstGeom>
          <a:noFill/>
          <a:ln>
            <a:noFill/>
          </a:ln>
        </p:spPr>
      </p:pic>
      <p:sp>
        <p:nvSpPr>
          <p:cNvPr id="593" name="Google Shape;593;p79"/>
          <p:cNvSpPr txBox="1"/>
          <p:nvPr>
            <p:ph idx="1" type="body"/>
          </p:nvPr>
        </p:nvSpPr>
        <p:spPr>
          <a:xfrm>
            <a:off x="4355400" y="863550"/>
            <a:ext cx="44769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GB" sz="1500" u="none"/>
              <a:t>Grupo da igreja e comunidade</a:t>
            </a:r>
            <a:endParaRPr b="1" sz="1500"/>
          </a:p>
          <a:p>
            <a:pPr indent="-330200" lvl="0" marL="457200" rtl="0" algn="l">
              <a:lnSpc>
                <a:spcPct val="100000"/>
              </a:lnSpc>
              <a:spcBef>
                <a:spcPts val="1000"/>
              </a:spcBef>
              <a:spcAft>
                <a:spcPts val="0"/>
              </a:spcAft>
              <a:buSzPts val="1600"/>
              <a:buChar char="●"/>
            </a:pPr>
            <a:r>
              <a:rPr b="0" i="0" lang="en-GB" sz="1600" u="none"/>
              <a:t>Leia o </a:t>
            </a:r>
            <a:r>
              <a:rPr b="0" i="0" lang="en-GB" sz="1600" u="sng">
                <a:solidFill>
                  <a:schemeClr val="hlink"/>
                </a:solidFill>
                <a:hlinkClick r:id="rId5"/>
              </a:rPr>
              <a:t>estudo de caso </a:t>
            </a:r>
            <a:r>
              <a:rPr b="0" i="0" lang="en-GB" sz="1600" u="none"/>
              <a:t>para compreender o contexto comunitário.</a:t>
            </a:r>
            <a:endParaRPr sz="1600"/>
          </a:p>
          <a:p>
            <a:pPr indent="-330200" lvl="0" marL="457200" rtl="0" algn="l">
              <a:lnSpc>
                <a:spcPct val="100000"/>
              </a:lnSpc>
              <a:spcBef>
                <a:spcPts val="0"/>
              </a:spcBef>
              <a:spcAft>
                <a:spcPts val="0"/>
              </a:spcAft>
              <a:buSzPts val="1600"/>
              <a:buChar char="●"/>
            </a:pPr>
            <a:r>
              <a:rPr b="0" i="0" lang="en-GB" sz="1600" u="none"/>
              <a:t>Descreva as questões identificadas no estudo de caso.</a:t>
            </a:r>
            <a:endParaRPr sz="1600"/>
          </a:p>
          <a:p>
            <a:pPr indent="-330200" lvl="0" marL="457200" rtl="0" algn="l">
              <a:lnSpc>
                <a:spcPct val="100000"/>
              </a:lnSpc>
              <a:spcBef>
                <a:spcPts val="0"/>
              </a:spcBef>
              <a:spcAft>
                <a:spcPts val="0"/>
              </a:spcAft>
              <a:buSzPts val="1600"/>
              <a:buChar char="●"/>
            </a:pPr>
            <a:r>
              <a:rPr b="0" i="0" lang="en-GB" sz="1600" u="none"/>
              <a:t>Atribua diversos papéis da comunidade aos membros do grupo.</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8"/>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600" u="none"/>
              <a:t>A base bíblica da responsabilização social</a:t>
            </a:r>
            <a:endParaRPr sz="2600"/>
          </a:p>
        </p:txBody>
      </p:sp>
      <p:sp>
        <p:nvSpPr>
          <p:cNvPr id="113" name="Google Shape;113;p8"/>
          <p:cNvSpPr txBox="1"/>
          <p:nvPr>
            <p:ph idx="1" type="body"/>
          </p:nvPr>
        </p:nvSpPr>
        <p:spPr>
          <a:xfrm>
            <a:off x="4470175" y="943175"/>
            <a:ext cx="4260300" cy="3863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i="0" lang="en-GB" sz="1800" u="none"/>
              <a:t>Servimos um Deus de justiça. Como Cristãos, é-nos pedido que «pratiquemos a justiça» (</a:t>
            </a:r>
            <a:r>
              <a:rPr lang="en-GB" sz="1800"/>
              <a:t>Miquéias</a:t>
            </a:r>
            <a:r>
              <a:rPr b="0" i="0" lang="en-GB" sz="1800" u="none"/>
              <a:t> 6:8).</a:t>
            </a:r>
            <a:endParaRPr sz="1800"/>
          </a:p>
          <a:p>
            <a:pPr indent="0" lvl="0" marL="0" rtl="0" algn="l">
              <a:lnSpc>
                <a:spcPct val="100000"/>
              </a:lnSpc>
              <a:spcBef>
                <a:spcPts val="0"/>
              </a:spcBef>
              <a:spcAft>
                <a:spcPts val="0"/>
              </a:spcAft>
              <a:buSzPts val="1400"/>
              <a:buNone/>
            </a:pPr>
            <a:r>
              <a:t/>
            </a:r>
            <a:endParaRPr sz="1800"/>
          </a:p>
          <a:p>
            <a:pPr indent="0" lvl="0" marL="0" rtl="0" algn="l">
              <a:lnSpc>
                <a:spcPct val="115000"/>
              </a:lnSpc>
              <a:spcBef>
                <a:spcPts val="0"/>
              </a:spcBef>
              <a:spcAft>
                <a:spcPts val="0"/>
              </a:spcAft>
              <a:buSzPts val="1400"/>
              <a:buNone/>
            </a:pPr>
            <a:r>
              <a:rPr b="0" i="0" lang="en-GB" sz="1800" u="none"/>
              <a:t>A justiça exige:</a:t>
            </a:r>
            <a:endParaRPr sz="1800"/>
          </a:p>
          <a:p>
            <a:pPr indent="-342900" lvl="0" marL="457200" rtl="0" algn="l">
              <a:lnSpc>
                <a:spcPct val="115000"/>
              </a:lnSpc>
              <a:spcBef>
                <a:spcPts val="1600"/>
              </a:spcBef>
              <a:spcAft>
                <a:spcPts val="0"/>
              </a:spcAft>
              <a:buSzPts val="1800"/>
              <a:buChar char="●"/>
            </a:pPr>
            <a:r>
              <a:rPr b="0" i="0" lang="en-GB" sz="1800" u="none"/>
              <a:t>prestação de contas</a:t>
            </a:r>
            <a:endParaRPr sz="1800"/>
          </a:p>
          <a:p>
            <a:pPr indent="-342900" lvl="0" marL="457200" rtl="0" algn="l">
              <a:lnSpc>
                <a:spcPct val="115000"/>
              </a:lnSpc>
              <a:spcBef>
                <a:spcPts val="0"/>
              </a:spcBef>
              <a:spcAft>
                <a:spcPts val="0"/>
              </a:spcAft>
              <a:buSzPts val="1800"/>
              <a:buChar char="●"/>
            </a:pPr>
            <a:r>
              <a:rPr b="0" i="0" lang="en-GB" sz="1800" u="none"/>
              <a:t>que as pessoas sejam responsáveis por cumprir os seus deveres e as suas obrigações para com os outros</a:t>
            </a:r>
            <a:endParaRPr sz="1800"/>
          </a:p>
          <a:p>
            <a:pPr indent="0" lvl="0" marL="0" rtl="0" algn="l">
              <a:lnSpc>
                <a:spcPct val="115000"/>
              </a:lnSpc>
              <a:spcBef>
                <a:spcPts val="1600"/>
              </a:spcBef>
              <a:spcAft>
                <a:spcPts val="0"/>
              </a:spcAft>
              <a:buSzPts val="1400"/>
              <a:buNone/>
            </a:pPr>
            <a:r>
              <a:rPr b="0" i="0" lang="en-GB" sz="1800" u="none"/>
              <a:t>A advocacia promove a responsabilização mútua entre o indivíduo e outras entidades, como o governo.</a:t>
            </a:r>
            <a:endParaRPr sz="1800"/>
          </a:p>
          <a:p>
            <a:pPr indent="0" lvl="0" marL="0" rtl="0" algn="l">
              <a:lnSpc>
                <a:spcPct val="115000"/>
              </a:lnSpc>
              <a:spcBef>
                <a:spcPts val="1600"/>
              </a:spcBef>
              <a:spcAft>
                <a:spcPts val="1600"/>
              </a:spcAft>
              <a:buSzPts val="1400"/>
              <a:buNone/>
            </a:pPr>
            <a:r>
              <a:t/>
            </a:r>
            <a:endParaRPr sz="1800"/>
          </a:p>
        </p:txBody>
      </p:sp>
      <p:pic>
        <p:nvPicPr>
          <p:cNvPr id="114" name="Google Shape;114;p8"/>
          <p:cNvPicPr preferRelativeResize="0"/>
          <p:nvPr/>
        </p:nvPicPr>
        <p:blipFill rotWithShape="1">
          <a:blip r:embed="rId3">
            <a:alphaModFix/>
          </a:blip>
          <a:srcRect b="0" l="0" r="0" t="0"/>
          <a:stretch/>
        </p:blipFill>
        <p:spPr>
          <a:xfrm>
            <a:off x="274872" y="1412800"/>
            <a:ext cx="4058225" cy="2704826"/>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80"/>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Utilização da ferramenta: Testar a ferramenta  </a:t>
            </a:r>
            <a:endParaRPr/>
          </a:p>
        </p:txBody>
      </p:sp>
      <p:sp>
        <p:nvSpPr>
          <p:cNvPr id="599" name="Google Shape;599;p80"/>
          <p:cNvSpPr txBox="1"/>
          <p:nvPr>
            <p:ph idx="1" type="body"/>
          </p:nvPr>
        </p:nvSpPr>
        <p:spPr>
          <a:xfrm>
            <a:off x="187625" y="2821525"/>
            <a:ext cx="3465300" cy="1822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GB" sz="1700" u="none"/>
              <a:t>Grupo dos facilitadores </a:t>
            </a:r>
            <a:endParaRPr b="1" sz="1700"/>
          </a:p>
          <a:p>
            <a:pPr indent="-336550" lvl="0" marL="457200" rtl="0" algn="l">
              <a:lnSpc>
                <a:spcPct val="100000"/>
              </a:lnSpc>
              <a:spcBef>
                <a:spcPts val="1000"/>
              </a:spcBef>
              <a:spcAft>
                <a:spcPts val="0"/>
              </a:spcAft>
              <a:buSzPts val="1700"/>
              <a:buChar char="●"/>
            </a:pPr>
            <a:r>
              <a:rPr b="0" i="0" lang="en-GB" sz="1700" u="none"/>
              <a:t>O que acharam do vosso papel?</a:t>
            </a:r>
            <a:endParaRPr sz="1700"/>
          </a:p>
          <a:p>
            <a:pPr indent="-336550" lvl="0" marL="457200" rtl="0" algn="l">
              <a:lnSpc>
                <a:spcPct val="100000"/>
              </a:lnSpc>
              <a:spcBef>
                <a:spcPts val="0"/>
              </a:spcBef>
              <a:spcAft>
                <a:spcPts val="0"/>
              </a:spcAft>
              <a:buSzPts val="1700"/>
              <a:buChar char="●"/>
            </a:pPr>
            <a:r>
              <a:rPr b="0" i="0" lang="en-GB" sz="1700" u="none"/>
              <a:t>Houve alguma coisa que tenham achado difícil de fazer?</a:t>
            </a:r>
            <a:endParaRPr sz="1700"/>
          </a:p>
          <a:p>
            <a:pPr indent="0" lvl="0" marL="0" rtl="0" algn="l">
              <a:lnSpc>
                <a:spcPct val="115000"/>
              </a:lnSpc>
              <a:spcBef>
                <a:spcPts val="1000"/>
              </a:spcBef>
              <a:spcAft>
                <a:spcPts val="1600"/>
              </a:spcAft>
              <a:buSzPts val="1400"/>
              <a:buNone/>
            </a:pPr>
            <a:r>
              <a:t/>
            </a:r>
            <a:endParaRPr sz="1700"/>
          </a:p>
        </p:txBody>
      </p:sp>
      <p:pic>
        <p:nvPicPr>
          <p:cNvPr id="600" name="Google Shape;600;p80"/>
          <p:cNvPicPr preferRelativeResize="0"/>
          <p:nvPr/>
        </p:nvPicPr>
        <p:blipFill rotWithShape="1">
          <a:blip r:embed="rId3">
            <a:alphaModFix/>
          </a:blip>
          <a:srcRect b="0" l="0" r="0" t="0"/>
          <a:stretch/>
        </p:blipFill>
        <p:spPr>
          <a:xfrm>
            <a:off x="3807343" y="3784343"/>
            <a:ext cx="1143000" cy="1143025"/>
          </a:xfrm>
          <a:prstGeom prst="rect">
            <a:avLst/>
          </a:prstGeom>
          <a:noFill/>
          <a:ln>
            <a:noFill/>
          </a:ln>
        </p:spPr>
      </p:pic>
      <p:sp>
        <p:nvSpPr>
          <p:cNvPr id="601" name="Google Shape;601;p80"/>
          <p:cNvSpPr txBox="1"/>
          <p:nvPr>
            <p:ph idx="1" type="body"/>
          </p:nvPr>
        </p:nvSpPr>
        <p:spPr>
          <a:xfrm>
            <a:off x="5075000" y="1280400"/>
            <a:ext cx="3842100" cy="170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GB" sz="1700" u="none"/>
              <a:t>Grupo da igreja e comunidade</a:t>
            </a:r>
            <a:endParaRPr b="1" sz="1700"/>
          </a:p>
          <a:p>
            <a:pPr indent="-336550" lvl="0" marL="457200" rtl="0" algn="l">
              <a:lnSpc>
                <a:spcPct val="100000"/>
              </a:lnSpc>
              <a:spcBef>
                <a:spcPts val="1000"/>
              </a:spcBef>
              <a:spcAft>
                <a:spcPts val="0"/>
              </a:spcAft>
              <a:buSzPts val="1700"/>
              <a:buChar char="●"/>
            </a:pPr>
            <a:r>
              <a:rPr b="0" i="0" lang="en-GB" sz="1700" u="none"/>
              <a:t>O que acharam do exercício?</a:t>
            </a:r>
            <a:endParaRPr sz="1700"/>
          </a:p>
          <a:p>
            <a:pPr indent="-336550" lvl="0" marL="457200" rtl="0" algn="l">
              <a:lnSpc>
                <a:spcPct val="100000"/>
              </a:lnSpc>
              <a:spcBef>
                <a:spcPts val="0"/>
              </a:spcBef>
              <a:spcAft>
                <a:spcPts val="0"/>
              </a:spcAft>
              <a:buSzPts val="1700"/>
              <a:buChar char="●"/>
            </a:pPr>
            <a:r>
              <a:rPr b="0" i="0" lang="en-GB" sz="1700" u="none"/>
              <a:t>Há alguma coisa que os facilitadores pudessem ter feito de modo diferente para vos ajudar como grupo?</a:t>
            </a:r>
            <a:endParaRPr sz="1700"/>
          </a:p>
          <a:p>
            <a:pPr indent="0" lvl="0" marL="457200" rtl="0" algn="l">
              <a:lnSpc>
                <a:spcPct val="115000"/>
              </a:lnSpc>
              <a:spcBef>
                <a:spcPts val="1000"/>
              </a:spcBef>
              <a:spcAft>
                <a:spcPts val="1600"/>
              </a:spcAft>
              <a:buSzPts val="1400"/>
              <a:buNone/>
            </a:pPr>
            <a:r>
              <a:t/>
            </a:r>
            <a:endParaRPr/>
          </a:p>
        </p:txBody>
      </p:sp>
      <p:sp>
        <p:nvSpPr>
          <p:cNvPr id="602" name="Google Shape;602;p80"/>
          <p:cNvSpPr txBox="1"/>
          <p:nvPr/>
        </p:nvSpPr>
        <p:spPr>
          <a:xfrm>
            <a:off x="2907500" y="882300"/>
            <a:ext cx="2926800" cy="398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dk2"/>
                </a:solidFill>
                <a:latin typeface="Calibri"/>
                <a:ea typeface="Calibri"/>
                <a:cs typeface="Calibri"/>
                <a:sym typeface="Calibri"/>
              </a:rPr>
              <a:t>Sessão de feedback</a:t>
            </a:r>
            <a:endParaRPr b="1" i="0" sz="2000" u="none" cap="none" strike="noStrike">
              <a:solidFill>
                <a:schemeClr val="dk2"/>
              </a:solidFill>
              <a:latin typeface="Calibri"/>
              <a:ea typeface="Calibri"/>
              <a:cs typeface="Calibri"/>
              <a:sym typeface="Calibri"/>
            </a:endParaRPr>
          </a:p>
        </p:txBody>
      </p:sp>
      <p:sp>
        <p:nvSpPr>
          <p:cNvPr id="603" name="Google Shape;603;p80"/>
          <p:cNvSpPr txBox="1"/>
          <p:nvPr/>
        </p:nvSpPr>
        <p:spPr>
          <a:xfrm>
            <a:off x="226650" y="1356825"/>
            <a:ext cx="3004800" cy="92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700" u="none" cap="none" strike="noStrike">
                <a:solidFill>
                  <a:schemeClr val="dk2"/>
                </a:solidFill>
                <a:latin typeface="Calibri"/>
                <a:ea typeface="Calibri"/>
                <a:cs typeface="Calibri"/>
                <a:sym typeface="Calibri"/>
              </a:rPr>
              <a:t>Feedback da audiência</a:t>
            </a:r>
            <a:endParaRPr b="1" i="0" sz="1700" u="none" cap="none" strike="noStrike">
              <a:solidFill>
                <a:schemeClr val="dk2"/>
              </a:solidFill>
              <a:latin typeface="Calibri"/>
              <a:ea typeface="Calibri"/>
              <a:cs typeface="Calibri"/>
              <a:sym typeface="Calibri"/>
            </a:endParaRPr>
          </a:p>
          <a:p>
            <a:pPr indent="-336550" lvl="0" marL="457200" marR="0" rtl="0" algn="l">
              <a:lnSpc>
                <a:spcPct val="100000"/>
              </a:lnSpc>
              <a:spcBef>
                <a:spcPts val="0"/>
              </a:spcBef>
              <a:spcAft>
                <a:spcPts val="0"/>
              </a:spcAft>
              <a:buClr>
                <a:schemeClr val="dk2"/>
              </a:buClr>
              <a:buSzPts val="1700"/>
              <a:buFont typeface="Calibri"/>
              <a:buChar char="●"/>
            </a:pPr>
            <a:r>
              <a:rPr b="0" i="0" lang="en-GB" sz="1700" u="none" cap="none" strike="noStrike">
                <a:solidFill>
                  <a:schemeClr val="dk2"/>
                </a:solidFill>
                <a:latin typeface="Calibri"/>
                <a:ea typeface="Calibri"/>
                <a:cs typeface="Calibri"/>
                <a:sym typeface="Calibri"/>
              </a:rPr>
              <a:t>De que é que gostaram na dramatização?</a:t>
            </a:r>
            <a:endParaRPr b="0" i="0" sz="1700" u="none" cap="none" strike="noStrike">
              <a:solidFill>
                <a:schemeClr val="dk2"/>
              </a:solidFill>
              <a:latin typeface="Calibri"/>
              <a:ea typeface="Calibri"/>
              <a:cs typeface="Calibri"/>
              <a:sym typeface="Calibri"/>
            </a:endParaRPr>
          </a:p>
          <a:p>
            <a:pPr indent="-336550" lvl="0" marL="457200" marR="0" rtl="0" algn="l">
              <a:lnSpc>
                <a:spcPct val="100000"/>
              </a:lnSpc>
              <a:spcBef>
                <a:spcPts val="0"/>
              </a:spcBef>
              <a:spcAft>
                <a:spcPts val="0"/>
              </a:spcAft>
              <a:buClr>
                <a:schemeClr val="dk2"/>
              </a:buClr>
              <a:buSzPts val="1700"/>
              <a:buFont typeface="Calibri"/>
              <a:buChar char="●"/>
            </a:pPr>
            <a:r>
              <a:rPr b="0" i="0" lang="en-GB" sz="1700" u="none" cap="none" strike="noStrike">
                <a:solidFill>
                  <a:schemeClr val="dk2"/>
                </a:solidFill>
                <a:latin typeface="Calibri"/>
                <a:ea typeface="Calibri"/>
                <a:cs typeface="Calibri"/>
                <a:sym typeface="Calibri"/>
              </a:rPr>
              <a:t>O que pode ser melhorado?</a:t>
            </a:r>
            <a:endParaRPr b="0" i="0" sz="1700" u="none" cap="none" strike="noStrike">
              <a:solidFill>
                <a:schemeClr val="dk2"/>
              </a:solidFill>
              <a:latin typeface="Calibri"/>
              <a:ea typeface="Calibri"/>
              <a:cs typeface="Calibri"/>
              <a:sym typeface="Calibri"/>
            </a:endParaRPr>
          </a:p>
        </p:txBody>
      </p:sp>
      <p:sp>
        <p:nvSpPr>
          <p:cNvPr id="604" name="Google Shape;604;p80"/>
          <p:cNvSpPr txBox="1"/>
          <p:nvPr/>
        </p:nvSpPr>
        <p:spPr>
          <a:xfrm>
            <a:off x="5104775" y="2956375"/>
            <a:ext cx="3757200" cy="155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2"/>
                </a:solidFill>
                <a:latin typeface="Calibri"/>
                <a:ea typeface="Calibri"/>
                <a:cs typeface="Calibri"/>
                <a:sym typeface="Calibri"/>
              </a:rPr>
              <a:t>Todos</a:t>
            </a:r>
            <a:endParaRPr b="1" i="0" sz="1800" u="none" cap="none" strike="noStrike">
              <a:solidFill>
                <a:schemeClr val="dk2"/>
              </a:solidFill>
              <a:latin typeface="Calibri"/>
              <a:ea typeface="Calibri"/>
              <a:cs typeface="Calibri"/>
              <a:sym typeface="Calibri"/>
            </a:endParaRPr>
          </a:p>
          <a:p>
            <a:pPr indent="-336550" lvl="0" marL="457200" marR="0" rtl="0" algn="l">
              <a:lnSpc>
                <a:spcPct val="100000"/>
              </a:lnSpc>
              <a:spcBef>
                <a:spcPts val="0"/>
              </a:spcBef>
              <a:spcAft>
                <a:spcPts val="0"/>
              </a:spcAft>
              <a:buClr>
                <a:schemeClr val="dk2"/>
              </a:buClr>
              <a:buSzPts val="1700"/>
              <a:buFont typeface="Calibri"/>
              <a:buChar char="●"/>
            </a:pPr>
            <a:r>
              <a:rPr b="0" i="0" lang="en-GB" sz="1700" u="none" cap="none" strike="noStrike">
                <a:solidFill>
                  <a:schemeClr val="dk2"/>
                </a:solidFill>
                <a:latin typeface="Calibri"/>
                <a:ea typeface="Calibri"/>
                <a:cs typeface="Calibri"/>
                <a:sym typeface="Calibri"/>
              </a:rPr>
              <a:t>Como fariam a facilitação desta sessão se a vossa comunidade não soubesse ler? Dêem algumas ideias com base na vossa experiência.</a:t>
            </a:r>
            <a:endParaRPr b="0" i="0" sz="1700" u="none" cap="none" strike="noStrike">
              <a:solidFill>
                <a:schemeClr val="dk2"/>
              </a:solidFill>
              <a:latin typeface="Calibri"/>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81"/>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Mais orientação </a:t>
            </a:r>
            <a:endParaRPr/>
          </a:p>
        </p:txBody>
      </p:sp>
      <p:sp>
        <p:nvSpPr>
          <p:cNvPr id="610" name="Google Shape;610;p81"/>
          <p:cNvSpPr txBox="1"/>
          <p:nvPr>
            <p:ph idx="1" type="body"/>
          </p:nvPr>
        </p:nvSpPr>
        <p:spPr>
          <a:xfrm>
            <a:off x="262350" y="863550"/>
            <a:ext cx="8520600" cy="3416400"/>
          </a:xfrm>
          <a:prstGeom prst="rect">
            <a:avLst/>
          </a:prstGeom>
          <a:noFill/>
          <a:ln>
            <a:noFill/>
          </a:ln>
        </p:spPr>
        <p:txBody>
          <a:bodyPr anchorCtr="0" anchor="t" bIns="91425" lIns="91425" spcFirstLastPara="1" rIns="91425" wrap="square" tIns="91425">
            <a:noAutofit/>
          </a:bodyPr>
          <a:lstStyle/>
          <a:p>
            <a:pPr indent="-349250" lvl="0" marL="457200" rtl="0" algn="l">
              <a:lnSpc>
                <a:spcPct val="100000"/>
              </a:lnSpc>
              <a:spcBef>
                <a:spcPts val="0"/>
              </a:spcBef>
              <a:spcAft>
                <a:spcPts val="0"/>
              </a:spcAft>
              <a:buClr>
                <a:schemeClr val="dk1"/>
              </a:buClr>
              <a:buSzPts val="1900"/>
              <a:buChar char="●"/>
            </a:pPr>
            <a:r>
              <a:rPr b="0" i="0" lang="en-GB" sz="1900" u="none">
                <a:solidFill>
                  <a:schemeClr val="dk1"/>
                </a:solidFill>
              </a:rPr>
              <a:t>Faça algum trabalho de </a:t>
            </a:r>
            <a:r>
              <a:rPr lang="en-GB" sz="1900">
                <a:solidFill>
                  <a:schemeClr val="dk1"/>
                </a:solidFill>
              </a:rPr>
              <a:t>preparação </a:t>
            </a:r>
            <a:r>
              <a:rPr b="0" i="0" lang="en-GB" sz="1900" u="none">
                <a:solidFill>
                  <a:schemeClr val="dk1"/>
                </a:solidFill>
              </a:rPr>
              <a:t>para obter uma </a:t>
            </a:r>
            <a:r>
              <a:rPr b="1" i="0" lang="en-GB" sz="1900" u="none">
                <a:solidFill>
                  <a:schemeClr val="dk1"/>
                </a:solidFill>
              </a:rPr>
              <a:t>compreensão básica do contexto local de </a:t>
            </a:r>
            <a:r>
              <a:rPr b="0" i="0" lang="en-GB" sz="1900" u="none">
                <a:solidFill>
                  <a:schemeClr val="dk1"/>
                </a:solidFill>
              </a:rPr>
              <a:t>governança</a:t>
            </a:r>
            <a:r>
              <a:rPr b="1" i="0" lang="en-GB" sz="1900" u="none">
                <a:solidFill>
                  <a:schemeClr val="dk1"/>
                </a:solidFill>
              </a:rPr>
              <a:t> sociopolítica.</a:t>
            </a:r>
            <a:endParaRPr b="1" sz="1900">
              <a:solidFill>
                <a:schemeClr val="dk1"/>
              </a:solidFill>
            </a:endParaRPr>
          </a:p>
          <a:p>
            <a:pPr indent="-349250" lvl="0" marL="457200" rtl="0" algn="l">
              <a:lnSpc>
                <a:spcPct val="100000"/>
              </a:lnSpc>
              <a:spcBef>
                <a:spcPts val="1000"/>
              </a:spcBef>
              <a:spcAft>
                <a:spcPts val="0"/>
              </a:spcAft>
              <a:buClr>
                <a:schemeClr val="dk1"/>
              </a:buClr>
              <a:buSzPts val="1900"/>
              <a:buChar char="●"/>
            </a:pPr>
            <a:r>
              <a:rPr b="0" i="0" lang="en-GB" sz="1900" u="none">
                <a:solidFill>
                  <a:schemeClr val="dk1"/>
                </a:solidFill>
              </a:rPr>
              <a:t>Certifique-se de que a comunidade </a:t>
            </a:r>
            <a:r>
              <a:rPr b="1" i="0" lang="en-GB" sz="1900" u="none">
                <a:solidFill>
                  <a:schemeClr val="dk1"/>
                </a:solidFill>
              </a:rPr>
              <a:t>identificou claramente a questão de prestação de serviço</a:t>
            </a:r>
            <a:r>
              <a:rPr b="1" lang="en-GB" sz="1900">
                <a:solidFill>
                  <a:schemeClr val="dk1"/>
                </a:solidFill>
              </a:rPr>
              <a:t>s</a:t>
            </a:r>
            <a:r>
              <a:rPr b="1" i="0" lang="en-GB" sz="1900" u="none">
                <a:solidFill>
                  <a:schemeClr val="dk1"/>
                </a:solidFill>
              </a:rPr>
              <a:t> </a:t>
            </a:r>
            <a:r>
              <a:rPr b="0" i="0" lang="en-GB" sz="1900" u="none">
                <a:solidFill>
                  <a:schemeClr val="dk1"/>
                </a:solidFill>
              </a:rPr>
              <a:t>que gostaria de resolver. </a:t>
            </a:r>
            <a:endParaRPr sz="1900">
              <a:solidFill>
                <a:schemeClr val="dk1"/>
              </a:solidFill>
            </a:endParaRPr>
          </a:p>
          <a:p>
            <a:pPr indent="-349250" lvl="0" marL="457200" rtl="0" algn="l">
              <a:lnSpc>
                <a:spcPct val="100000"/>
              </a:lnSpc>
              <a:spcBef>
                <a:spcPts val="1000"/>
              </a:spcBef>
              <a:spcAft>
                <a:spcPts val="0"/>
              </a:spcAft>
              <a:buClr>
                <a:schemeClr val="dk1"/>
              </a:buClr>
              <a:buSzPts val="1900"/>
              <a:buChar char="●"/>
            </a:pPr>
            <a:r>
              <a:rPr b="0" i="0" lang="en-GB" sz="1900" u="none">
                <a:solidFill>
                  <a:schemeClr val="dk1"/>
                </a:solidFill>
              </a:rPr>
              <a:t>Faça alguma investigação de base para saber </a:t>
            </a:r>
            <a:r>
              <a:rPr b="1" i="0" lang="en-GB" sz="1900" u="none">
                <a:solidFill>
                  <a:schemeClr val="dk1"/>
                </a:solidFill>
              </a:rPr>
              <a:t>quem tem a responsabilidade</a:t>
            </a:r>
            <a:r>
              <a:rPr b="0" i="0" lang="en-GB" sz="1900" u="none">
                <a:solidFill>
                  <a:schemeClr val="dk1"/>
                </a:solidFill>
              </a:rPr>
              <a:t> de prestar o serviço identificado.</a:t>
            </a:r>
            <a:endParaRPr sz="1900">
              <a:solidFill>
                <a:schemeClr val="dk1"/>
              </a:solidFill>
            </a:endParaRPr>
          </a:p>
          <a:p>
            <a:pPr indent="-349250" lvl="0" marL="457200" rtl="0" algn="l">
              <a:lnSpc>
                <a:spcPct val="100000"/>
              </a:lnSpc>
              <a:spcBef>
                <a:spcPts val="1000"/>
              </a:spcBef>
              <a:spcAft>
                <a:spcPts val="0"/>
              </a:spcAft>
              <a:buClr>
                <a:schemeClr val="dk1"/>
              </a:buClr>
              <a:buSzPts val="1900"/>
              <a:buChar char="●"/>
            </a:pPr>
            <a:r>
              <a:rPr b="0" i="0" lang="en-GB" sz="1900" u="none">
                <a:solidFill>
                  <a:schemeClr val="dk1"/>
                </a:solidFill>
              </a:rPr>
              <a:t>Determine qual é o </a:t>
            </a:r>
            <a:r>
              <a:rPr b="1" i="0" lang="en-GB" sz="1900" u="none">
                <a:solidFill>
                  <a:schemeClr val="dk1"/>
                </a:solidFill>
              </a:rPr>
              <a:t>nível mínimo de serviço que deve ser esperado</a:t>
            </a:r>
            <a:r>
              <a:rPr b="0" i="0" lang="en-GB" sz="1900" u="none">
                <a:solidFill>
                  <a:schemeClr val="dk1"/>
                </a:solidFill>
              </a:rPr>
              <a:t>.</a:t>
            </a:r>
            <a:endParaRPr sz="1900">
              <a:solidFill>
                <a:schemeClr val="dk1"/>
              </a:solidFill>
            </a:endParaRPr>
          </a:p>
          <a:p>
            <a:pPr indent="-349250" lvl="0" marL="457200" rtl="0" algn="l">
              <a:lnSpc>
                <a:spcPct val="100000"/>
              </a:lnSpc>
              <a:spcBef>
                <a:spcPts val="1000"/>
              </a:spcBef>
              <a:spcAft>
                <a:spcPts val="0"/>
              </a:spcAft>
              <a:buClr>
                <a:schemeClr val="dk1"/>
              </a:buClr>
              <a:buSzPts val="1900"/>
              <a:buChar char="●"/>
            </a:pPr>
            <a:r>
              <a:rPr b="0" i="0" lang="en-GB" sz="1900" u="none">
                <a:solidFill>
                  <a:schemeClr val="dk1"/>
                </a:solidFill>
              </a:rPr>
              <a:t>Dedique algum tempo a reflectir sobre o tipo de advocacia e as medidas que necessitarão de ser tomadas para monitorizar os compromissos assumidos para melhorar o serviço prestado. </a:t>
            </a:r>
            <a:endParaRPr>
              <a:solidFill>
                <a:schemeClr val="dk1"/>
              </a:solidFill>
            </a:endParaRPr>
          </a:p>
          <a:p>
            <a:pPr indent="0" lvl="0" marL="0" rtl="0" algn="l">
              <a:lnSpc>
                <a:spcPct val="100000"/>
              </a:lnSpc>
              <a:spcBef>
                <a:spcPts val="1000"/>
              </a:spcBef>
              <a:spcAft>
                <a:spcPts val="0"/>
              </a:spcAft>
              <a:buSzPts val="1400"/>
              <a:buNone/>
            </a:pPr>
            <a:r>
              <a:t/>
            </a:r>
            <a:endParaRPr>
              <a:solidFill>
                <a:schemeClr val="dk1"/>
              </a:solidFill>
            </a:endParaRPr>
          </a:p>
          <a:p>
            <a:pPr indent="0" lvl="0" marL="0" rtl="0" algn="l">
              <a:lnSpc>
                <a:spcPct val="115000"/>
              </a:lnSpc>
              <a:spcBef>
                <a:spcPts val="1400"/>
              </a:spcBef>
              <a:spcAft>
                <a:spcPts val="0"/>
              </a:spcAft>
              <a:buSzPts val="1400"/>
              <a:buNone/>
            </a:pPr>
            <a:r>
              <a:t/>
            </a:r>
            <a:endParaRPr/>
          </a:p>
          <a:p>
            <a:pPr indent="0" lvl="0" marL="0" rtl="0" algn="l">
              <a:lnSpc>
                <a:spcPct val="115000"/>
              </a:lnSpc>
              <a:spcBef>
                <a:spcPts val="1600"/>
              </a:spcBef>
              <a:spcAft>
                <a:spcPts val="1600"/>
              </a:spcAft>
              <a:buSzPts val="1400"/>
              <a:buNone/>
            </a:pPr>
            <a:r>
              <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82"/>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Mais </a:t>
            </a:r>
            <a:r>
              <a:rPr b="1" i="0" lang="en-GB" u="none">
                <a:extLst>
                  <a:ext uri="http://customooxmlschemas.google.com/">
                    <go:slidesCustomData xmlns:go="http://customooxmlschemas.google.com/" textRoundtripDataId="44"/>
                  </a:ext>
                </a:extLst>
              </a:rPr>
              <a:t>leituras</a:t>
            </a:r>
            <a:endParaRPr/>
          </a:p>
        </p:txBody>
      </p:sp>
      <p:sp>
        <p:nvSpPr>
          <p:cNvPr id="616" name="Google Shape;616;p82"/>
          <p:cNvSpPr txBox="1"/>
          <p:nvPr>
            <p:ph idx="1" type="body"/>
          </p:nvPr>
        </p:nvSpPr>
        <p:spPr>
          <a:xfrm>
            <a:off x="353850" y="1136363"/>
            <a:ext cx="5756700" cy="32355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AutoNum type="alphaUcPeriod"/>
            </a:pPr>
            <a:r>
              <a:rPr b="1" i="0" lang="en-GB" u="sng">
                <a:solidFill>
                  <a:srgbClr val="007D98"/>
                </a:solidFill>
                <a:hlinkClick r:id="rId3">
                  <a:extLst>
                    <a:ext uri="{A12FA001-AC4F-418D-AE19-62706E023703}">
                      <ahyp:hlinkClr val="tx"/>
                    </a:ext>
                  </a:extLst>
                </a:hlinkClick>
                <a:extLst>
                  <a:ext uri="http://customooxmlschemas.google.com/">
                    <go:slidesCustomData xmlns:go="http://customooxmlschemas.google.com/" textRoundtripDataId="45"/>
                  </a:ext>
                </a:extLst>
              </a:rPr>
              <a:t>Participatory Budgeting, </a:t>
            </a:r>
            <a:r>
              <a:rPr b="1" i="0" lang="en-GB" u="sng">
                <a:solidFill>
                  <a:srgbClr val="007D98"/>
                </a:solidFill>
                <a:hlinkClick r:id="rId4">
                  <a:extLst>
                    <a:ext uri="{A12FA001-AC4F-418D-AE19-62706E023703}">
                      <ahyp:hlinkClr val="tx"/>
                    </a:ext>
                  </a:extLst>
                </a:hlinkClick>
              </a:rPr>
              <a:t>Community </a:t>
            </a:r>
            <a:br>
              <a:rPr b="1" lang="en-GB" u="sng">
                <a:solidFill>
                  <a:srgbClr val="007D98"/>
                </a:solidFill>
                <a:hlinkClick r:id="rId5">
                  <a:extLst>
                    <a:ext uri="{A12FA001-AC4F-418D-AE19-62706E023703}">
                      <ahyp:hlinkClr val="tx"/>
                    </a:ext>
                  </a:extLst>
                </a:hlinkClick>
              </a:rPr>
            </a:br>
            <a:r>
              <a:rPr b="1" i="0" lang="en-GB" u="sng">
                <a:solidFill>
                  <a:srgbClr val="007D98"/>
                </a:solidFill>
                <a:hlinkClick r:id="rId6">
                  <a:extLst>
                    <a:ext uri="{A12FA001-AC4F-418D-AE19-62706E023703}">
                      <ahyp:hlinkClr val="tx"/>
                    </a:ext>
                  </a:extLst>
                </a:hlinkClick>
              </a:rPr>
              <a:t>Score Card, Citizen Report Card Toolkit, </a:t>
            </a:r>
            <a:br>
              <a:rPr b="1" lang="en-GB" u="sng">
                <a:solidFill>
                  <a:srgbClr val="007D98"/>
                </a:solidFill>
                <a:hlinkClick r:id="rId7">
                  <a:extLst>
                    <a:ext uri="{A12FA001-AC4F-418D-AE19-62706E023703}">
                      <ahyp:hlinkClr val="tx"/>
                    </a:ext>
                  </a:extLst>
                </a:hlinkClick>
              </a:rPr>
            </a:br>
            <a:r>
              <a:rPr b="1" i="0" lang="en-GB" u="sng">
                <a:solidFill>
                  <a:srgbClr val="007D98"/>
                </a:solidFill>
                <a:hlinkClick r:id="rId8">
                  <a:extLst>
                    <a:ext uri="{A12FA001-AC4F-418D-AE19-62706E023703}">
                      <ahyp:hlinkClr val="tx"/>
                    </a:ext>
                  </a:extLst>
                </a:hlinkClick>
              </a:rPr>
              <a:t>IEA, 2015, p42</a:t>
            </a:r>
            <a:r>
              <a:rPr b="1" i="0" lang="en-GB" u="none">
                <a:solidFill>
                  <a:schemeClr val="dk1"/>
                </a:solidFill>
              </a:rPr>
              <a:t> </a:t>
            </a:r>
            <a:endParaRPr b="1"/>
          </a:p>
          <a:p>
            <a:pPr indent="-317500" lvl="0" marL="457200" rtl="0" algn="l">
              <a:lnSpc>
                <a:spcPct val="100000"/>
              </a:lnSpc>
              <a:spcBef>
                <a:spcPts val="0"/>
              </a:spcBef>
              <a:spcAft>
                <a:spcPts val="0"/>
              </a:spcAft>
              <a:buSzPts val="1400"/>
              <a:buAutoNum type="alphaUcPeriod"/>
            </a:pPr>
            <a:r>
              <a:rPr b="1" i="0" lang="en-GB" u="sng">
                <a:solidFill>
                  <a:srgbClr val="007D98"/>
                </a:solidFill>
                <a:hlinkClick r:id="rId9">
                  <a:extLst>
                    <a:ext uri="{A12FA001-AC4F-418D-AE19-62706E023703}">
                      <ahyp:hlinkClr val="tx"/>
                    </a:ext>
                  </a:extLst>
                </a:hlinkClick>
              </a:rPr>
              <a:t>Community scorecard </a:t>
            </a:r>
            <a:br>
              <a:rPr b="1" lang="en-GB" u="sng">
                <a:solidFill>
                  <a:srgbClr val="007D98"/>
                </a:solidFill>
                <a:hlinkClick r:id="rId10">
                  <a:extLst>
                    <a:ext uri="{A12FA001-AC4F-418D-AE19-62706E023703}">
                      <ahyp:hlinkClr val="tx"/>
                    </a:ext>
                  </a:extLst>
                </a:hlinkClick>
              </a:rPr>
            </a:br>
            <a:r>
              <a:rPr b="1" i="0" lang="en-GB" u="sng">
                <a:solidFill>
                  <a:srgbClr val="007D98"/>
                </a:solidFill>
                <a:hlinkClick r:id="rId11">
                  <a:extLst>
                    <a:ext uri="{A12FA001-AC4F-418D-AE19-62706E023703}">
                      <ahyp:hlinkClr val="tx"/>
                    </a:ext>
                  </a:extLst>
                </a:hlinkClick>
              </a:rPr>
              <a:t>implementation Steps</a:t>
            </a:r>
            <a:endParaRPr/>
          </a:p>
          <a:p>
            <a:pPr indent="-317500" lvl="0" marL="457200" rtl="0" algn="l">
              <a:lnSpc>
                <a:spcPct val="100000"/>
              </a:lnSpc>
              <a:spcBef>
                <a:spcPts val="0"/>
              </a:spcBef>
              <a:spcAft>
                <a:spcPts val="0"/>
              </a:spcAft>
              <a:buSzPts val="1400"/>
              <a:buAutoNum type="alphaUcPeriod"/>
            </a:pPr>
            <a:r>
              <a:rPr b="1" i="0" lang="en-GB" u="sng">
                <a:solidFill>
                  <a:srgbClr val="007D98"/>
                </a:solidFill>
                <a:hlinkClick r:id="rId12">
                  <a:extLst>
                    <a:ext uri="{A12FA001-AC4F-418D-AE19-62706E023703}">
                      <ahyp:hlinkClr val="tx"/>
                    </a:ext>
                  </a:extLst>
                </a:hlinkClick>
              </a:rPr>
              <a:t>Social Accountability Topic Guide</a:t>
            </a:r>
            <a:endParaRPr/>
          </a:p>
          <a:p>
            <a:pPr indent="-317500" lvl="0" marL="457200" rtl="0" algn="l">
              <a:lnSpc>
                <a:spcPct val="100000"/>
              </a:lnSpc>
              <a:spcBef>
                <a:spcPts val="0"/>
              </a:spcBef>
              <a:spcAft>
                <a:spcPts val="0"/>
              </a:spcAft>
              <a:buSzPts val="1400"/>
              <a:buAutoNum type="alphaUcPeriod"/>
            </a:pPr>
            <a:r>
              <a:rPr b="1" i="0" lang="en-GB" u="sng">
                <a:solidFill>
                  <a:srgbClr val="007D98"/>
                </a:solidFill>
                <a:hlinkClick r:id="rId13">
                  <a:extLst>
                    <a:ext uri="{A12FA001-AC4F-418D-AE19-62706E023703}">
                      <ahyp:hlinkClr val="tx"/>
                    </a:ext>
                  </a:extLst>
                </a:hlinkClick>
              </a:rPr>
              <a:t>Advocacy and social accountability toolbox</a:t>
            </a:r>
            <a:endParaRPr/>
          </a:p>
          <a:p>
            <a:pPr indent="-317500" lvl="0" marL="457200" rtl="0" algn="l">
              <a:lnSpc>
                <a:spcPct val="100000"/>
              </a:lnSpc>
              <a:spcBef>
                <a:spcPts val="0"/>
              </a:spcBef>
              <a:spcAft>
                <a:spcPts val="0"/>
              </a:spcAft>
              <a:buSzPts val="1400"/>
              <a:buAutoNum type="alphaUcPeriod"/>
            </a:pPr>
            <a:r>
              <a:rPr b="1" i="0" lang="en-GB" u="sng">
                <a:solidFill>
                  <a:srgbClr val="007D98"/>
                </a:solidFill>
                <a:hlinkClick r:id="rId14">
                  <a:extLst>
                    <a:ext uri="{A12FA001-AC4F-418D-AE19-62706E023703}">
                      <ahyp:hlinkClr val="tx"/>
                    </a:ext>
                  </a:extLst>
                </a:hlinkClick>
              </a:rPr>
              <a:t>Manual on Social Accountability for Civil Society Organizations and Municipalities in Palestine</a:t>
            </a:r>
            <a:endParaRPr/>
          </a:p>
          <a:p>
            <a:pPr indent="0" lvl="0" marL="0" rtl="0" algn="l">
              <a:lnSpc>
                <a:spcPct val="100000"/>
              </a:lnSpc>
              <a:spcBef>
                <a:spcPts val="0"/>
              </a:spcBef>
              <a:spcAft>
                <a:spcPts val="700"/>
              </a:spcAft>
              <a:buSzPts val="1400"/>
              <a:buNone/>
            </a:pPr>
            <a:r>
              <a:t/>
            </a:r>
            <a:endParaRPr b="1"/>
          </a:p>
        </p:txBody>
      </p:sp>
      <p:pic>
        <p:nvPicPr>
          <p:cNvPr id="617" name="Google Shape;617;p82"/>
          <p:cNvPicPr preferRelativeResize="0"/>
          <p:nvPr/>
        </p:nvPicPr>
        <p:blipFill rotWithShape="1">
          <a:blip r:embed="rId15">
            <a:alphaModFix/>
          </a:blip>
          <a:srcRect b="0" l="0" r="0" t="0"/>
          <a:stretch/>
        </p:blipFill>
        <p:spPr>
          <a:xfrm>
            <a:off x="6031888" y="1470063"/>
            <a:ext cx="2447925" cy="2447925"/>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83"/>
          <p:cNvSpPr txBox="1"/>
          <p:nvPr>
            <p:ph type="ctrTitle"/>
          </p:nvPr>
        </p:nvSpPr>
        <p:spPr>
          <a:xfrm>
            <a:off x="357150" y="1571600"/>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i="0" lang="en-GB" sz="4000" u="none"/>
              <a:t>Ferramenta de sondagens de acompanhamento de despesas públicas </a:t>
            </a:r>
            <a:endParaRPr sz="4000"/>
          </a:p>
        </p:txBody>
      </p:sp>
      <p:sp>
        <p:nvSpPr>
          <p:cNvPr id="623" name="Google Shape;623;p83"/>
          <p:cNvSpPr txBox="1"/>
          <p:nvPr>
            <p:ph idx="1" type="subTitle"/>
          </p:nvPr>
        </p:nvSpPr>
        <p:spPr>
          <a:xfrm>
            <a:off x="996150" y="2532500"/>
            <a:ext cx="71517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0" i="0" lang="en-GB" u="none"/>
              <a:t>Ferramenta 5</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84"/>
          <p:cNvSpPr txBox="1"/>
          <p:nvPr>
            <p:ph type="title"/>
          </p:nvPr>
        </p:nvSpPr>
        <p:spPr>
          <a:xfrm>
            <a:off x="62250" y="-110375"/>
            <a:ext cx="9019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500" u="none"/>
              <a:t>Ferramenta 5: O que é a ferramenta de sondagens de acompanhamento de despesas públicas?</a:t>
            </a:r>
            <a:endParaRPr sz="2500"/>
          </a:p>
          <a:p>
            <a:pPr indent="0" lvl="0" marL="0" rtl="0" algn="l">
              <a:lnSpc>
                <a:spcPct val="100000"/>
              </a:lnSpc>
              <a:spcBef>
                <a:spcPts val="0"/>
              </a:spcBef>
              <a:spcAft>
                <a:spcPts val="0"/>
              </a:spcAft>
              <a:buSzPts val="2600"/>
              <a:buNone/>
            </a:pPr>
            <a:r>
              <a:t/>
            </a:r>
            <a:endParaRPr sz="2500"/>
          </a:p>
          <a:p>
            <a:pPr indent="0" lvl="0" marL="0" rtl="0" algn="l">
              <a:lnSpc>
                <a:spcPct val="100000"/>
              </a:lnSpc>
              <a:spcBef>
                <a:spcPts val="0"/>
              </a:spcBef>
              <a:spcAft>
                <a:spcPts val="0"/>
              </a:spcAft>
              <a:buSzPts val="2600"/>
              <a:buNone/>
            </a:pPr>
            <a:r>
              <a:t/>
            </a:r>
            <a:endParaRPr sz="2500"/>
          </a:p>
        </p:txBody>
      </p:sp>
      <p:sp>
        <p:nvSpPr>
          <p:cNvPr id="629" name="Google Shape;629;p84"/>
          <p:cNvSpPr txBox="1"/>
          <p:nvPr>
            <p:ph idx="1" type="body"/>
          </p:nvPr>
        </p:nvSpPr>
        <p:spPr>
          <a:xfrm>
            <a:off x="132675" y="1037400"/>
            <a:ext cx="5071200" cy="318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en-GB" sz="2100" u="none"/>
              <a:t>Este é um método pelo qual </a:t>
            </a:r>
            <a:r>
              <a:rPr b="1" i="0" lang="en-GB" sz="2100" u="none"/>
              <a:t>os cidadãos acompanham o fluxo de recursos públicos</a:t>
            </a:r>
            <a:r>
              <a:rPr b="0" i="0" lang="en-GB" sz="2100" u="none"/>
              <a:t> (p. ex. finanças, materiais, maquinaria, recursos humanos) desde os mais altos níveis do governo, passando pelas estruturas administrativas de diversos níveis e </a:t>
            </a:r>
            <a:r>
              <a:rPr b="1" i="0" lang="en-GB" sz="2100" u="none"/>
              <a:t>até aos prestadores de serviços públicos de primeira linha</a:t>
            </a:r>
            <a:r>
              <a:rPr b="0" i="0" lang="en-GB" sz="2100" u="none"/>
              <a:t>.</a:t>
            </a:r>
            <a:endParaRPr b="1" sz="2100"/>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45720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1600"/>
              </a:spcAft>
              <a:buSzPts val="1400"/>
              <a:buNone/>
            </a:pPr>
            <a:r>
              <a:t/>
            </a:r>
            <a:endParaRPr/>
          </a:p>
        </p:txBody>
      </p:sp>
      <p:pic>
        <p:nvPicPr>
          <p:cNvPr descr="Um homem, uma mulher com um bebé ao colo e uma mulher numa cadeira de rodas visitam um estaleiro de construção onde dois operários estão a pôr um telhado num edifício pequeno." id="630" name="Google Shape;630;p84"/>
          <p:cNvPicPr preferRelativeResize="0"/>
          <p:nvPr/>
        </p:nvPicPr>
        <p:blipFill rotWithShape="1">
          <a:blip r:embed="rId3">
            <a:alphaModFix/>
          </a:blip>
          <a:srcRect b="0" l="0" r="0" t="0"/>
          <a:stretch/>
        </p:blipFill>
        <p:spPr>
          <a:xfrm>
            <a:off x="5066825" y="1352751"/>
            <a:ext cx="3924924" cy="2302300"/>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85"/>
          <p:cNvSpPr txBox="1"/>
          <p:nvPr>
            <p:ph idx="1" type="body"/>
          </p:nvPr>
        </p:nvSpPr>
        <p:spPr>
          <a:xfrm>
            <a:off x="4175725" y="170850"/>
            <a:ext cx="4831800" cy="2450100"/>
          </a:xfrm>
          <a:prstGeom prst="rect">
            <a:avLst/>
          </a:prstGeom>
          <a:noFill/>
          <a:ln>
            <a:noFill/>
          </a:ln>
        </p:spPr>
        <p:txBody>
          <a:bodyPr anchorCtr="0" anchor="t" bIns="91425" lIns="91425" spcFirstLastPara="1" rIns="91425" wrap="square" tIns="91425">
            <a:noAutofit/>
          </a:bodyPr>
          <a:lstStyle/>
          <a:p>
            <a:pPr indent="-361950" lvl="0" marL="457200" rtl="0" algn="l">
              <a:lnSpc>
                <a:spcPct val="115000"/>
              </a:lnSpc>
              <a:spcBef>
                <a:spcPts val="0"/>
              </a:spcBef>
              <a:spcAft>
                <a:spcPts val="0"/>
              </a:spcAft>
              <a:buSzPts val="2100"/>
              <a:buChar char="●"/>
            </a:pPr>
            <a:r>
              <a:rPr b="0" i="0" lang="en-GB" sz="2100" u="none"/>
              <a:t>Permite aos cidadãos </a:t>
            </a:r>
            <a:r>
              <a:rPr b="1" i="0" lang="en-GB" sz="2100" u="none"/>
              <a:t>avaliar o montante dos fundos atribuídos</a:t>
            </a:r>
            <a:r>
              <a:rPr b="0" i="0" lang="en-GB" sz="2100" u="none"/>
              <a:t> para a implementação de actividades por prestadores de serviços de primeira linha. </a:t>
            </a:r>
            <a:endParaRPr sz="2100"/>
          </a:p>
          <a:p>
            <a:pPr indent="-361950" lvl="0" marL="457200" rtl="0" algn="l">
              <a:lnSpc>
                <a:spcPct val="115000"/>
              </a:lnSpc>
              <a:spcBef>
                <a:spcPts val="0"/>
              </a:spcBef>
              <a:spcAft>
                <a:spcPts val="0"/>
              </a:spcAft>
              <a:buSzPts val="2100"/>
              <a:buChar char="●"/>
            </a:pPr>
            <a:r>
              <a:rPr b="0" i="0" lang="en-GB" sz="2100" u="none"/>
              <a:t>Determinar </a:t>
            </a:r>
            <a:r>
              <a:rPr b="1" i="0" lang="en-GB" sz="2100" u="none"/>
              <a:t>quanto já foi gasto,</a:t>
            </a:r>
            <a:r>
              <a:rPr b="0" i="0" lang="en-GB" sz="2100" u="none"/>
              <a:t> </a:t>
            </a:r>
            <a:endParaRPr sz="2100"/>
          </a:p>
          <a:p>
            <a:pPr indent="-361950" lvl="0" marL="457200" rtl="0" algn="l">
              <a:lnSpc>
                <a:spcPct val="115000"/>
              </a:lnSpc>
              <a:spcBef>
                <a:spcPts val="0"/>
              </a:spcBef>
              <a:spcAft>
                <a:spcPts val="0"/>
              </a:spcAft>
              <a:buSzPts val="2100"/>
              <a:buChar char="●"/>
            </a:pPr>
            <a:r>
              <a:rPr b="1" i="0" lang="en-GB" sz="2100" u="none"/>
              <a:t>quanto está a ser gasto</a:t>
            </a:r>
            <a:r>
              <a:rPr b="0" i="0" lang="en-GB" sz="2100" u="none"/>
              <a:t> </a:t>
            </a:r>
            <a:endParaRPr sz="2100"/>
          </a:p>
          <a:p>
            <a:pPr indent="-361950" lvl="0" marL="457200" rtl="0" algn="l">
              <a:lnSpc>
                <a:spcPct val="115000"/>
              </a:lnSpc>
              <a:spcBef>
                <a:spcPts val="0"/>
              </a:spcBef>
              <a:spcAft>
                <a:spcPts val="0"/>
              </a:spcAft>
              <a:buSzPts val="2100"/>
              <a:buChar char="●"/>
            </a:pPr>
            <a:r>
              <a:rPr b="0" i="0" lang="en-GB" sz="2100" u="none"/>
              <a:t>e os </a:t>
            </a:r>
            <a:r>
              <a:rPr b="1" i="0" lang="en-GB" sz="2100" u="none"/>
              <a:t>resultados</a:t>
            </a:r>
            <a:r>
              <a:rPr b="0" i="0" lang="en-GB" sz="2100" u="none"/>
              <a:t> que foram alcançados com os fundos que já foram gastos.</a:t>
            </a:r>
            <a:endParaRPr sz="2100"/>
          </a:p>
          <a:p>
            <a:pPr indent="0" lvl="0" marL="0" rtl="0" algn="l">
              <a:lnSpc>
                <a:spcPct val="115000"/>
              </a:lnSpc>
              <a:spcBef>
                <a:spcPts val="1600"/>
              </a:spcBef>
              <a:spcAft>
                <a:spcPts val="0"/>
              </a:spcAft>
              <a:buSzPts val="1400"/>
              <a:buNone/>
            </a:pPr>
            <a:r>
              <a:rPr b="0" i="0" lang="en-GB" sz="2100" u="none"/>
              <a:t>Esta ferramenta pode ser usada a todos os níveis de governo em que é feita a atribuição e utilização de fundos.</a:t>
            </a:r>
            <a:endParaRPr sz="2100"/>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1600"/>
              </a:spcAft>
              <a:buSzPts val="1400"/>
              <a:buNone/>
            </a:pPr>
            <a:r>
              <a:t/>
            </a:r>
            <a:endParaRPr/>
          </a:p>
        </p:txBody>
      </p:sp>
      <p:sp>
        <p:nvSpPr>
          <p:cNvPr id="636" name="Google Shape;636;p85"/>
          <p:cNvSpPr txBox="1"/>
          <p:nvPr>
            <p:ph type="title"/>
          </p:nvPr>
        </p:nvSpPr>
        <p:spPr>
          <a:xfrm>
            <a:off x="439475" y="1735056"/>
            <a:ext cx="2966100" cy="885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GB" u="none"/>
              <a:t>Ferramenta 5: Finalidade </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86"/>
          <p:cNvSpPr txBox="1"/>
          <p:nvPr>
            <p:ph idx="1" type="body"/>
          </p:nvPr>
        </p:nvSpPr>
        <p:spPr>
          <a:xfrm>
            <a:off x="4318050" y="100725"/>
            <a:ext cx="4397400" cy="3430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GB" sz="1900" u="none">
                <a:solidFill>
                  <a:schemeClr val="dk1"/>
                </a:solidFill>
              </a:rPr>
              <a:t>Pontos fortes </a:t>
            </a:r>
            <a:endParaRPr b="1" sz="1900">
              <a:solidFill>
                <a:schemeClr val="dk1"/>
              </a:solidFill>
            </a:endParaRPr>
          </a:p>
          <a:p>
            <a:pPr indent="-349250" lvl="0" marL="457200" rtl="0" algn="l">
              <a:lnSpc>
                <a:spcPct val="100000"/>
              </a:lnSpc>
              <a:spcBef>
                <a:spcPts val="700"/>
              </a:spcBef>
              <a:spcAft>
                <a:spcPts val="0"/>
              </a:spcAft>
              <a:buClr>
                <a:schemeClr val="dk1"/>
              </a:buClr>
              <a:buSzPts val="1900"/>
              <a:buFont typeface="Noto Sans Symbols"/>
              <a:buChar char="●"/>
            </a:pPr>
            <a:r>
              <a:rPr b="0" i="0" lang="en-GB" sz="1900" u="none">
                <a:solidFill>
                  <a:schemeClr val="dk1"/>
                </a:solidFill>
              </a:rPr>
              <a:t>É boa para se manter a par daquilo que preocupa os cidadãos.</a:t>
            </a:r>
            <a:endParaRPr sz="1900">
              <a:solidFill>
                <a:schemeClr val="dk1"/>
              </a:solidFill>
            </a:endParaRPr>
          </a:p>
          <a:p>
            <a:pPr indent="-349250" lvl="0" marL="457200" rtl="0" algn="l">
              <a:lnSpc>
                <a:spcPct val="100000"/>
              </a:lnSpc>
              <a:spcBef>
                <a:spcPts val="700"/>
              </a:spcBef>
              <a:spcAft>
                <a:spcPts val="0"/>
              </a:spcAft>
              <a:buClr>
                <a:schemeClr val="dk1"/>
              </a:buClr>
              <a:buSzPts val="1900"/>
              <a:buFont typeface="Noto Sans Symbols"/>
              <a:buChar char="●"/>
            </a:pPr>
            <a:r>
              <a:rPr b="0" i="0" lang="en-GB" sz="1900" u="none">
                <a:solidFill>
                  <a:schemeClr val="dk1"/>
                </a:solidFill>
              </a:rPr>
              <a:t>É capaz de centrar a responsabilização em questões locais, bem como em questões mais sistémicas.</a:t>
            </a:r>
            <a:endParaRPr sz="1900">
              <a:solidFill>
                <a:schemeClr val="dk1"/>
              </a:solidFill>
            </a:endParaRPr>
          </a:p>
          <a:p>
            <a:pPr indent="-349250" lvl="0" marL="457200" rtl="0" algn="l">
              <a:lnSpc>
                <a:spcPct val="100000"/>
              </a:lnSpc>
              <a:spcBef>
                <a:spcPts val="700"/>
              </a:spcBef>
              <a:spcAft>
                <a:spcPts val="0"/>
              </a:spcAft>
              <a:buClr>
                <a:schemeClr val="dk1"/>
              </a:buClr>
              <a:buSzPts val="1900"/>
              <a:buFont typeface="Noto Sans Symbols"/>
              <a:buChar char="●"/>
            </a:pPr>
            <a:r>
              <a:rPr b="0" i="0" lang="en-GB" sz="1900" u="none">
                <a:solidFill>
                  <a:schemeClr val="dk1"/>
                </a:solidFill>
              </a:rPr>
              <a:t>Combate a corrupção e a falta de eficiência na prestação de serviços.</a:t>
            </a:r>
            <a:endParaRPr sz="1900">
              <a:solidFill>
                <a:schemeClr val="dk1"/>
              </a:solidFill>
            </a:endParaRPr>
          </a:p>
          <a:p>
            <a:pPr indent="0" lvl="0" marL="457200" rtl="0" algn="l">
              <a:lnSpc>
                <a:spcPct val="100000"/>
              </a:lnSpc>
              <a:spcBef>
                <a:spcPts val="700"/>
              </a:spcBef>
              <a:spcAft>
                <a:spcPts val="0"/>
              </a:spcAft>
              <a:buSzPts val="1400"/>
              <a:buNone/>
            </a:pPr>
            <a:r>
              <a:t/>
            </a:r>
            <a:endParaRPr sz="1900">
              <a:solidFill>
                <a:schemeClr val="dk1"/>
              </a:solidFill>
            </a:endParaRPr>
          </a:p>
          <a:p>
            <a:pPr indent="0" lvl="0" marL="0" rtl="0" algn="l">
              <a:lnSpc>
                <a:spcPct val="100000"/>
              </a:lnSpc>
              <a:spcBef>
                <a:spcPts val="0"/>
              </a:spcBef>
              <a:spcAft>
                <a:spcPts val="0"/>
              </a:spcAft>
              <a:buSzPts val="1400"/>
              <a:buNone/>
            </a:pPr>
            <a:r>
              <a:rPr b="1" i="0" lang="en-GB" sz="1900" u="none">
                <a:solidFill>
                  <a:schemeClr val="dk1"/>
                </a:solidFill>
              </a:rPr>
              <a:t>Limitações </a:t>
            </a:r>
            <a:endParaRPr b="1" sz="1900">
              <a:solidFill>
                <a:schemeClr val="dk1"/>
              </a:solidFill>
            </a:endParaRPr>
          </a:p>
          <a:p>
            <a:pPr indent="-349250" lvl="0" marL="457200" rtl="0" algn="l">
              <a:lnSpc>
                <a:spcPct val="100000"/>
              </a:lnSpc>
              <a:spcBef>
                <a:spcPts val="700"/>
              </a:spcBef>
              <a:spcAft>
                <a:spcPts val="0"/>
              </a:spcAft>
              <a:buClr>
                <a:schemeClr val="dk1"/>
              </a:buClr>
              <a:buSzPts val="1900"/>
              <a:buChar char="●"/>
            </a:pPr>
            <a:r>
              <a:rPr b="0" i="0" lang="en-GB" sz="1900" u="none">
                <a:solidFill>
                  <a:schemeClr val="dk1"/>
                </a:solidFill>
              </a:rPr>
              <a:t>Pode haver problemas se os dados não existirem, não estiverem acessíveis, ou estiverem num formato não utilizável, intencionalmente ou não. </a:t>
            </a:r>
            <a:endParaRPr sz="1900">
              <a:solidFill>
                <a:schemeClr val="dk1"/>
              </a:solidFill>
            </a:endParaRPr>
          </a:p>
          <a:p>
            <a:pPr indent="0" lvl="0" marL="0" rtl="0" algn="l">
              <a:lnSpc>
                <a:spcPct val="100000"/>
              </a:lnSpc>
              <a:spcBef>
                <a:spcPts val="700"/>
              </a:spcBef>
              <a:spcAft>
                <a:spcPts val="0"/>
              </a:spcAft>
              <a:buSzPts val="1400"/>
              <a:buNone/>
            </a:pPr>
            <a:r>
              <a:t/>
            </a:r>
            <a:endParaRPr sz="1900">
              <a:solidFill>
                <a:schemeClr val="dk1"/>
              </a:solidFill>
            </a:endParaRPr>
          </a:p>
          <a:p>
            <a:pPr indent="0" lvl="0" marL="0" rtl="0" algn="l">
              <a:lnSpc>
                <a:spcPct val="100000"/>
              </a:lnSpc>
              <a:spcBef>
                <a:spcPts val="700"/>
              </a:spcBef>
              <a:spcAft>
                <a:spcPts val="0"/>
              </a:spcAft>
              <a:buSzPts val="1400"/>
              <a:buNone/>
            </a:pPr>
            <a:r>
              <a:t/>
            </a:r>
            <a:endParaRPr b="1" sz="1900">
              <a:solidFill>
                <a:schemeClr val="dk1"/>
              </a:solidFill>
            </a:endParaRPr>
          </a:p>
          <a:p>
            <a:pPr indent="0" lvl="0" marL="457200" rtl="0" algn="l">
              <a:lnSpc>
                <a:spcPct val="115000"/>
              </a:lnSpc>
              <a:spcBef>
                <a:spcPts val="700"/>
              </a:spcBef>
              <a:spcAft>
                <a:spcPts val="0"/>
              </a:spcAft>
              <a:buSzPts val="1400"/>
              <a:buNone/>
            </a:pPr>
            <a:r>
              <a:t/>
            </a:r>
            <a:endParaRPr b="1" sz="1900"/>
          </a:p>
          <a:p>
            <a:pPr indent="0" lvl="0" marL="0" rtl="0" algn="l">
              <a:lnSpc>
                <a:spcPct val="115000"/>
              </a:lnSpc>
              <a:spcBef>
                <a:spcPts val="1600"/>
              </a:spcBef>
              <a:spcAft>
                <a:spcPts val="1600"/>
              </a:spcAft>
              <a:buSzPts val="1400"/>
              <a:buNone/>
            </a:pPr>
            <a:r>
              <a:t/>
            </a:r>
            <a:endParaRPr sz="1900"/>
          </a:p>
        </p:txBody>
      </p:sp>
      <p:sp>
        <p:nvSpPr>
          <p:cNvPr id="642" name="Google Shape;642;p86"/>
          <p:cNvSpPr txBox="1"/>
          <p:nvPr>
            <p:ph type="title"/>
          </p:nvPr>
        </p:nvSpPr>
        <p:spPr>
          <a:xfrm>
            <a:off x="470350" y="1957931"/>
            <a:ext cx="29661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GB" u="none"/>
              <a:t>Ferramenta 5: Pontos fortes e limitações </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87"/>
          <p:cNvSpPr txBox="1"/>
          <p:nvPr>
            <p:ph type="title"/>
          </p:nvPr>
        </p:nvSpPr>
        <p:spPr>
          <a:xfrm>
            <a:off x="181938" y="-55325"/>
            <a:ext cx="8780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500" u="none"/>
              <a:t>Ferramenta 5: O acompanhamento das despesas públicas no seu processo TIC </a:t>
            </a:r>
            <a:endParaRPr sz="2500"/>
          </a:p>
          <a:p>
            <a:pPr indent="0" lvl="0" marL="0" rtl="0" algn="l">
              <a:lnSpc>
                <a:spcPct val="100000"/>
              </a:lnSpc>
              <a:spcBef>
                <a:spcPts val="0"/>
              </a:spcBef>
              <a:spcAft>
                <a:spcPts val="0"/>
              </a:spcAft>
              <a:buSzPts val="2600"/>
              <a:buNone/>
            </a:pPr>
            <a:r>
              <a:rPr b="0" i="0" lang="en-GB" u="none"/>
              <a:t> </a:t>
            </a:r>
            <a:endParaRPr/>
          </a:p>
        </p:txBody>
      </p:sp>
      <p:graphicFrame>
        <p:nvGraphicFramePr>
          <p:cNvPr id="648" name="Google Shape;648;p87"/>
          <p:cNvGraphicFramePr/>
          <p:nvPr/>
        </p:nvGraphicFramePr>
        <p:xfrm>
          <a:off x="222275" y="1244500"/>
          <a:ext cx="3000000" cy="3000000"/>
        </p:xfrm>
        <a:graphic>
          <a:graphicData uri="http://schemas.openxmlformats.org/drawingml/2006/table">
            <a:tbl>
              <a:tblPr>
                <a:noFill/>
                <a:tableStyleId>{9CD51B39-72E2-483C-9CB6-AF7C1062CC6F}</a:tableStyleId>
              </a:tblPr>
              <a:tblGrid>
                <a:gridCol w="1771700"/>
                <a:gridCol w="1915275"/>
                <a:gridCol w="2919375"/>
                <a:gridCol w="2093100"/>
              </a:tblGrid>
              <a:tr h="671175">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Abordagem TIC</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PMIC</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Umoja/Parivartan/Unidos</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Sangsangai</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r>
              <a:tr h="12657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r h="102020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pic>
        <p:nvPicPr>
          <p:cNvPr id="649" name="Google Shape;649;p87"/>
          <p:cNvPicPr preferRelativeResize="0"/>
          <p:nvPr/>
        </p:nvPicPr>
        <p:blipFill rotWithShape="1">
          <a:blip r:embed="rId3">
            <a:alphaModFix/>
          </a:blip>
          <a:srcRect b="0" l="0" r="0" t="0"/>
          <a:stretch/>
        </p:blipFill>
        <p:spPr>
          <a:xfrm>
            <a:off x="4134487" y="4268450"/>
            <a:ext cx="875025" cy="875050"/>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88"/>
          <p:cNvSpPr txBox="1"/>
          <p:nvPr>
            <p:ph type="title"/>
          </p:nvPr>
        </p:nvSpPr>
        <p:spPr>
          <a:xfrm>
            <a:off x="195913" y="-65325"/>
            <a:ext cx="8780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400" u="none"/>
              <a:t>Ferramenta 5: O acompanhamento das despesas públicas no seu processo TIC (sumário)</a:t>
            </a:r>
            <a:endParaRPr sz="2400"/>
          </a:p>
          <a:p>
            <a:pPr indent="0" lvl="0" marL="0" rtl="0" algn="l">
              <a:lnSpc>
                <a:spcPct val="100000"/>
              </a:lnSpc>
              <a:spcBef>
                <a:spcPts val="0"/>
              </a:spcBef>
              <a:spcAft>
                <a:spcPts val="0"/>
              </a:spcAft>
              <a:buSzPts val="2600"/>
              <a:buNone/>
            </a:pPr>
            <a:r>
              <a:t/>
            </a:r>
            <a:endParaRPr sz="2400"/>
          </a:p>
          <a:p>
            <a:pPr indent="0" lvl="0" marL="0" rtl="0" algn="l">
              <a:lnSpc>
                <a:spcPct val="100000"/>
              </a:lnSpc>
              <a:spcBef>
                <a:spcPts val="0"/>
              </a:spcBef>
              <a:spcAft>
                <a:spcPts val="0"/>
              </a:spcAft>
              <a:buSzPts val="2600"/>
              <a:buNone/>
            </a:pPr>
            <a:r>
              <a:t/>
            </a:r>
            <a:endParaRPr sz="2400"/>
          </a:p>
          <a:p>
            <a:pPr indent="0" lvl="0" marL="0" rtl="0" algn="l">
              <a:lnSpc>
                <a:spcPct val="100000"/>
              </a:lnSpc>
              <a:spcBef>
                <a:spcPts val="0"/>
              </a:spcBef>
              <a:spcAft>
                <a:spcPts val="0"/>
              </a:spcAft>
              <a:buSzPts val="2600"/>
              <a:buNone/>
            </a:pPr>
            <a:r>
              <a:t/>
            </a:r>
            <a:endParaRPr sz="2500"/>
          </a:p>
          <a:p>
            <a:pPr indent="0" lvl="0" marL="0" rtl="0" algn="l">
              <a:lnSpc>
                <a:spcPct val="100000"/>
              </a:lnSpc>
              <a:spcBef>
                <a:spcPts val="0"/>
              </a:spcBef>
              <a:spcAft>
                <a:spcPts val="0"/>
              </a:spcAft>
              <a:buSzPts val="2600"/>
              <a:buNone/>
            </a:pPr>
            <a:r>
              <a:rPr b="0" i="0" lang="en-GB" sz="2500" u="none"/>
              <a:t> </a:t>
            </a:r>
            <a:endParaRPr sz="2500"/>
          </a:p>
        </p:txBody>
      </p:sp>
      <p:sp>
        <p:nvSpPr>
          <p:cNvPr id="655" name="Google Shape;655;p88"/>
          <p:cNvSpPr txBox="1"/>
          <p:nvPr/>
        </p:nvSpPr>
        <p:spPr>
          <a:xfrm>
            <a:off x="80100" y="768650"/>
            <a:ext cx="8829600" cy="113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GB" sz="1500" u="none" cap="none" strike="noStrike">
                <a:solidFill>
                  <a:srgbClr val="434343"/>
                </a:solidFill>
                <a:latin typeface="Calibri"/>
                <a:ea typeface="Calibri"/>
                <a:cs typeface="Calibri"/>
                <a:sym typeface="Calibri"/>
              </a:rPr>
              <a:t>Esta ferramenta é ideal para utilização na fase em que já foi feito o mapeamento de recursos: as comunidades, juntamente com a igreja, fizeram a sua avaliação das necessidades, identificaram os problemas e as oportunidades nas suas comunidades, definiram prioridades para os problemas em que desejam centrar-se e começaram a mobilizar recursos para resolver esses problemas. Se o governo já deu prioridade a um problema identificado, esta ferramenta pode ser usada para assegurar que esse problema é tratado da melhor forma possível com os recursos disponíveis. Esta ferramenta ajudará a comunidade a acompanhar como esses fundos estão a ser usados. </a:t>
            </a:r>
            <a:endParaRPr b="0" i="0" sz="15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5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5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5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5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5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5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5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500" u="none" cap="none" strike="noStrike">
              <a:solidFill>
                <a:srgbClr val="434343"/>
              </a:solidFill>
              <a:latin typeface="Calibri"/>
              <a:ea typeface="Calibri"/>
              <a:cs typeface="Calibri"/>
              <a:sym typeface="Calibri"/>
            </a:endParaRPr>
          </a:p>
        </p:txBody>
      </p:sp>
      <p:graphicFrame>
        <p:nvGraphicFramePr>
          <p:cNvPr id="656" name="Google Shape;656;p88"/>
          <p:cNvGraphicFramePr/>
          <p:nvPr/>
        </p:nvGraphicFramePr>
        <p:xfrm>
          <a:off x="80088" y="2506350"/>
          <a:ext cx="3000000" cy="3000000"/>
        </p:xfrm>
        <a:graphic>
          <a:graphicData uri="http://schemas.openxmlformats.org/drawingml/2006/table">
            <a:tbl>
              <a:tblPr>
                <a:noFill/>
                <a:tableStyleId>{2AC9AD8D-5662-4846-B513-B60F9D49BA07}</a:tableStyleId>
              </a:tblPr>
              <a:tblGrid>
                <a:gridCol w="1894125"/>
                <a:gridCol w="1943700"/>
                <a:gridCol w="3215225"/>
                <a:gridCol w="1958675"/>
              </a:tblGrid>
              <a:tr h="482875">
                <a:tc>
                  <a:txBody>
                    <a:bodyPr/>
                    <a:lstStyle/>
                    <a:p>
                      <a:pPr indent="0" lvl="0" marL="0" marR="0" rtl="0" algn="l">
                        <a:lnSpc>
                          <a:spcPct val="100000"/>
                        </a:lnSpc>
                        <a:spcBef>
                          <a:spcPts val="0"/>
                        </a:spcBef>
                        <a:spcAft>
                          <a:spcPts val="0"/>
                        </a:spcAft>
                        <a:buClr>
                          <a:srgbClr val="000000"/>
                        </a:buClr>
                        <a:buSzPts val="1900"/>
                        <a:buFont typeface="Arial"/>
                        <a:buNone/>
                      </a:pPr>
                      <a:r>
                        <a:rPr b="1" i="0" lang="en-GB" u="none" cap="none" strike="noStrike">
                          <a:solidFill>
                            <a:srgbClr val="333333"/>
                          </a:solidFill>
                          <a:latin typeface="Calibri"/>
                          <a:ea typeface="Calibri"/>
                          <a:cs typeface="Calibri"/>
                          <a:sym typeface="Calibri"/>
                        </a:rPr>
                        <a:t>Abordagem TIC</a:t>
                      </a:r>
                      <a:endParaRPr b="1"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900"/>
                        <a:buFont typeface="Arial"/>
                        <a:buNone/>
                      </a:pPr>
                      <a:r>
                        <a:rPr b="1" i="0" lang="en-GB" u="none" cap="none" strike="noStrike">
                          <a:solidFill>
                            <a:srgbClr val="333333"/>
                          </a:solidFill>
                          <a:latin typeface="Calibri"/>
                          <a:ea typeface="Calibri"/>
                          <a:cs typeface="Calibri"/>
                          <a:sym typeface="Calibri"/>
                        </a:rPr>
                        <a:t>PMIC</a:t>
                      </a:r>
                      <a:endParaRPr b="1"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900"/>
                        <a:buFont typeface="Arial"/>
                        <a:buNone/>
                      </a:pPr>
                      <a:r>
                        <a:rPr b="1" i="0" lang="en-GB" u="none" cap="none" strike="noStrike">
                          <a:solidFill>
                            <a:srgbClr val="333333"/>
                          </a:solidFill>
                          <a:latin typeface="Calibri"/>
                          <a:ea typeface="Calibri"/>
                          <a:cs typeface="Calibri"/>
                          <a:sym typeface="Calibri"/>
                        </a:rPr>
                        <a:t>Umoja/Parivartan/Unidos</a:t>
                      </a:r>
                      <a:endParaRPr b="1"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900"/>
                        <a:buFont typeface="Arial"/>
                        <a:buNone/>
                      </a:pPr>
                      <a:r>
                        <a:rPr b="1" i="0" lang="en-GB" u="none" cap="none" strike="noStrike">
                          <a:solidFill>
                            <a:srgbClr val="333333"/>
                          </a:solidFill>
                          <a:latin typeface="Calibri"/>
                          <a:ea typeface="Calibri"/>
                          <a:cs typeface="Calibri"/>
                          <a:sym typeface="Calibri"/>
                        </a:rPr>
                        <a:t>Sangsangai</a:t>
                      </a:r>
                      <a:endParaRPr b="1" u="none" cap="none" strike="noStrike">
                        <a:solidFill>
                          <a:srgbClr val="333333"/>
                        </a:solidFill>
                        <a:latin typeface="Calibri"/>
                        <a:ea typeface="Calibri"/>
                        <a:cs typeface="Calibri"/>
                        <a:sym typeface="Calibri"/>
                      </a:endParaRPr>
                    </a:p>
                  </a:txBody>
                  <a:tcPr marT="63500" marB="63500" marR="63500" marL="63500">
                    <a:solidFill>
                      <a:srgbClr val="FCE97D"/>
                    </a:solidFill>
                  </a:tcPr>
                </a:tc>
              </a:tr>
              <a:tr h="2154275">
                <a:tc>
                  <a:txBody>
                    <a:bodyPr/>
                    <a:lstStyle/>
                    <a:p>
                      <a:pPr indent="0" lvl="0" marL="0" marR="0" rtl="0" algn="l">
                        <a:lnSpc>
                          <a:spcPct val="100000"/>
                        </a:lnSpc>
                        <a:spcBef>
                          <a:spcPts val="0"/>
                        </a:spcBef>
                        <a:spcAft>
                          <a:spcPts val="0"/>
                        </a:spcAft>
                        <a:buClr>
                          <a:srgbClr val="000000"/>
                        </a:buClr>
                        <a:buSzPts val="1900"/>
                        <a:buFont typeface="Arial"/>
                        <a:buNone/>
                      </a:pPr>
                      <a:r>
                        <a:rPr b="0" i="0" lang="en-GB" u="none" cap="none" strike="noStrike">
                          <a:solidFill>
                            <a:srgbClr val="333333"/>
                          </a:solidFill>
                          <a:latin typeface="Calibri"/>
                          <a:ea typeface="Calibri"/>
                          <a:cs typeface="Calibri"/>
                          <a:sym typeface="Calibri"/>
                        </a:rPr>
                        <a:t>Quando pode ser introduzida a ferramenta de acompanhamento de despesas públicas</a:t>
                      </a:r>
                      <a:endParaRPr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900"/>
                        <a:buFont typeface="Arial"/>
                        <a:buNone/>
                      </a:pPr>
                      <a:r>
                        <a:rPr b="1" i="0" lang="en-GB" u="none" cap="none" strike="noStrike">
                          <a:solidFill>
                            <a:srgbClr val="333333"/>
                          </a:solidFill>
                          <a:latin typeface="Calibri"/>
                          <a:ea typeface="Calibri"/>
                          <a:cs typeface="Calibri"/>
                          <a:sym typeface="Calibri"/>
                        </a:rPr>
                        <a:t>4.ª fase:</a:t>
                      </a:r>
                      <a:r>
                        <a:rPr b="0" i="0" lang="en-GB" u="none" cap="none" strike="noStrike">
                          <a:solidFill>
                            <a:srgbClr val="333333"/>
                          </a:solidFill>
                          <a:latin typeface="Calibri"/>
                          <a:ea typeface="Calibri"/>
                          <a:cs typeface="Calibri"/>
                          <a:sym typeface="Calibri"/>
                        </a:rPr>
                        <a:t> Análise de informações</a:t>
                      </a:r>
                      <a:endParaRPr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t/>
                      </a:r>
                      <a:endParaRPr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b="1" i="0" lang="en-GB" u="none" cap="none" strike="noStrike">
                          <a:solidFill>
                            <a:srgbClr val="333333"/>
                          </a:solidFill>
                          <a:latin typeface="Calibri"/>
                          <a:ea typeface="Calibri"/>
                          <a:cs typeface="Calibri"/>
                          <a:sym typeface="Calibri"/>
                        </a:rPr>
                        <a:t>5.ª fase: </a:t>
                      </a:r>
                      <a:br>
                        <a:rPr b="1" lang="en-GB" u="none" cap="none" strike="noStrike">
                          <a:solidFill>
                            <a:srgbClr val="333333"/>
                          </a:solidFill>
                          <a:latin typeface="Calibri"/>
                          <a:ea typeface="Calibri"/>
                          <a:cs typeface="Calibri"/>
                          <a:sym typeface="Calibri"/>
                        </a:rPr>
                      </a:br>
                      <a:r>
                        <a:rPr b="0" i="0" lang="en-GB" u="none" cap="none" strike="noStrike">
                          <a:solidFill>
                            <a:srgbClr val="333333"/>
                          </a:solidFill>
                          <a:latin typeface="Calibri"/>
                          <a:ea typeface="Calibri"/>
                          <a:cs typeface="Calibri"/>
                          <a:sym typeface="Calibri"/>
                        </a:rPr>
                        <a:t>Tomada de decisões</a:t>
                      </a:r>
                      <a:endParaRPr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900"/>
                        <a:buFont typeface="Arial"/>
                        <a:buNone/>
                      </a:pPr>
                      <a:r>
                        <a:rPr b="1" i="0" lang="en-GB" u="none" cap="none" strike="noStrike">
                          <a:solidFill>
                            <a:srgbClr val="333333"/>
                          </a:solidFill>
                          <a:latin typeface="Calibri"/>
                          <a:ea typeface="Calibri"/>
                          <a:cs typeface="Calibri"/>
                          <a:sym typeface="Calibri"/>
                        </a:rPr>
                        <a:t>3.ª fase</a:t>
                      </a:r>
                      <a:r>
                        <a:rPr b="1" i="0" lang="en-GB" u="none" cap="none" strike="noStrike">
                          <a:solidFill>
                            <a:srgbClr val="333333"/>
                          </a:solidFill>
                          <a:highlight>
                            <a:srgbClr val="FFFFFF"/>
                          </a:highlight>
                          <a:latin typeface="Calibri"/>
                          <a:ea typeface="Calibri"/>
                          <a:cs typeface="Calibri"/>
                          <a:sym typeface="Calibri"/>
                        </a:rPr>
                        <a:t>: </a:t>
                      </a:r>
                      <a:br>
                        <a:rPr b="1" lang="en-GB" u="none" cap="none" strike="noStrike">
                          <a:solidFill>
                            <a:srgbClr val="333333"/>
                          </a:solidFill>
                          <a:highlight>
                            <a:srgbClr val="FFFFFF"/>
                          </a:highlight>
                          <a:latin typeface="Calibri"/>
                          <a:ea typeface="Calibri"/>
                          <a:cs typeface="Calibri"/>
                          <a:sym typeface="Calibri"/>
                        </a:rPr>
                      </a:br>
                      <a:r>
                        <a:rPr b="0" i="0" lang="en-GB" u="none" cap="none" strike="noStrike">
                          <a:solidFill>
                            <a:srgbClr val="333333"/>
                          </a:solidFill>
                          <a:highlight>
                            <a:srgbClr val="FFFFFF"/>
                          </a:highlight>
                          <a:latin typeface="Calibri"/>
                          <a:ea typeface="Calibri"/>
                          <a:cs typeface="Calibri"/>
                          <a:sym typeface="Calibri"/>
                        </a:rPr>
                        <a:t>Descrever desejos e tomar medidas (planear a acção)</a:t>
                      </a:r>
                      <a:endParaRPr u="none" cap="none" strike="noStrike">
                        <a:solidFill>
                          <a:srgbClr val="333333"/>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t/>
                      </a:r>
                      <a:endParaRPr u="none" cap="none" strike="noStrike">
                        <a:solidFill>
                          <a:srgbClr val="333333"/>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b="1" i="0" lang="en-GB" u="none" cap="none" strike="noStrike">
                          <a:solidFill>
                            <a:srgbClr val="333333"/>
                          </a:solidFill>
                          <a:highlight>
                            <a:srgbClr val="FFFFFF"/>
                          </a:highlight>
                          <a:latin typeface="Calibri"/>
                          <a:ea typeface="Calibri"/>
                          <a:cs typeface="Calibri"/>
                          <a:sym typeface="Calibri"/>
                        </a:rPr>
                        <a:t>4.ª fase: </a:t>
                      </a:r>
                      <a:br>
                        <a:rPr b="1" lang="en-GB" u="none" cap="none" strike="noStrike">
                          <a:solidFill>
                            <a:srgbClr val="333333"/>
                          </a:solidFill>
                          <a:highlight>
                            <a:srgbClr val="FFFFFF"/>
                          </a:highlight>
                          <a:latin typeface="Calibri"/>
                          <a:ea typeface="Calibri"/>
                          <a:cs typeface="Calibri"/>
                          <a:sym typeface="Calibri"/>
                        </a:rPr>
                      </a:br>
                      <a:r>
                        <a:rPr b="0" i="0" lang="en-GB" u="none" cap="none" strike="noStrike">
                          <a:solidFill>
                            <a:srgbClr val="333333"/>
                          </a:solidFill>
                          <a:highlight>
                            <a:srgbClr val="FFFFFF"/>
                          </a:highlight>
                          <a:latin typeface="Calibri"/>
                          <a:ea typeface="Calibri"/>
                          <a:cs typeface="Calibri"/>
                          <a:sym typeface="Calibri"/>
                        </a:rPr>
                        <a:t>Tomar medidas</a:t>
                      </a:r>
                      <a:endParaRPr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900"/>
                        <a:buFont typeface="Arial"/>
                        <a:buNone/>
                      </a:pPr>
                      <a:r>
                        <a:rPr b="1" i="0" lang="en-GB" u="none" cap="none" strike="noStrike">
                          <a:solidFill>
                            <a:srgbClr val="333333"/>
                          </a:solidFill>
                          <a:latin typeface="Calibri"/>
                          <a:ea typeface="Calibri"/>
                          <a:cs typeface="Calibri"/>
                          <a:sym typeface="Calibri"/>
                        </a:rPr>
                        <a:t>3.º ciclo: </a:t>
                      </a:r>
                      <a:br>
                        <a:rPr b="1" lang="en-GB" u="none" cap="none" strike="noStrike">
                          <a:solidFill>
                            <a:srgbClr val="333333"/>
                          </a:solidFill>
                          <a:latin typeface="Calibri"/>
                          <a:ea typeface="Calibri"/>
                          <a:cs typeface="Calibri"/>
                          <a:sym typeface="Calibri"/>
                        </a:rPr>
                      </a:br>
                      <a:r>
                        <a:rPr b="0" i="0" lang="en-GB" u="none" cap="none" strike="noStrike">
                          <a:solidFill>
                            <a:srgbClr val="333333"/>
                          </a:solidFill>
                          <a:latin typeface="Calibri"/>
                          <a:ea typeface="Calibri"/>
                          <a:cs typeface="Calibri"/>
                          <a:sym typeface="Calibri"/>
                        </a:rPr>
                        <a:t>A comunidade</a:t>
                      </a:r>
                      <a:endParaRPr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89"/>
          <p:cNvSpPr txBox="1"/>
          <p:nvPr>
            <p:ph type="title"/>
          </p:nvPr>
        </p:nvSpPr>
        <p:spPr>
          <a:xfrm>
            <a:off x="80400" y="-98025"/>
            <a:ext cx="89832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500" u="none"/>
              <a:t>Ferramenta 5: Principais etapas de uma sondagem de acompanhamento de despesas públicas</a:t>
            </a:r>
            <a:endParaRPr sz="2500"/>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t/>
            </a:r>
            <a:endParaRPr/>
          </a:p>
        </p:txBody>
      </p:sp>
      <p:sp>
        <p:nvSpPr>
          <p:cNvPr id="662" name="Google Shape;662;p89"/>
          <p:cNvSpPr txBox="1"/>
          <p:nvPr/>
        </p:nvSpPr>
        <p:spPr>
          <a:xfrm>
            <a:off x="3871525" y="2630650"/>
            <a:ext cx="2513100" cy="9075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700"/>
              </a:spcAft>
              <a:buClr>
                <a:srgbClr val="000000"/>
              </a:buClr>
              <a:buSzPts val="1700"/>
              <a:buFont typeface="Arial"/>
              <a:buNone/>
            </a:pPr>
            <a:r>
              <a:rPr b="1" i="0" lang="en-GB" sz="1700" u="none" cap="none" strike="noStrike">
                <a:solidFill>
                  <a:schemeClr val="dk1"/>
                </a:solidFill>
                <a:latin typeface="Calibri"/>
                <a:ea typeface="Calibri"/>
                <a:cs typeface="Calibri"/>
                <a:sym typeface="Calibri"/>
              </a:rPr>
              <a:t>5. Formar uma equipa de acompanhamento de despesas públicas</a:t>
            </a:r>
            <a:endParaRPr b="0" i="0" sz="1700" u="none" cap="none" strike="noStrike">
              <a:solidFill>
                <a:schemeClr val="dk2"/>
              </a:solidFill>
              <a:latin typeface="Arial"/>
              <a:ea typeface="Arial"/>
              <a:cs typeface="Arial"/>
              <a:sym typeface="Arial"/>
            </a:endParaRPr>
          </a:p>
        </p:txBody>
      </p:sp>
      <p:sp>
        <p:nvSpPr>
          <p:cNvPr id="663" name="Google Shape;663;p89"/>
          <p:cNvSpPr txBox="1"/>
          <p:nvPr/>
        </p:nvSpPr>
        <p:spPr>
          <a:xfrm>
            <a:off x="1904675" y="3869450"/>
            <a:ext cx="1732800" cy="9075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700"/>
              </a:spcAft>
              <a:buClr>
                <a:srgbClr val="000000"/>
              </a:buClr>
              <a:buSzPts val="1700"/>
              <a:buFont typeface="Arial"/>
              <a:buNone/>
            </a:pPr>
            <a:r>
              <a:rPr b="1" i="0" lang="en-GB" sz="1700" u="none" cap="none" strike="noStrike">
                <a:solidFill>
                  <a:schemeClr val="dk1"/>
                </a:solidFill>
                <a:latin typeface="Calibri"/>
                <a:ea typeface="Calibri"/>
                <a:cs typeface="Calibri"/>
                <a:sym typeface="Calibri"/>
              </a:rPr>
              <a:t>3. Fazer uma investigação de base</a:t>
            </a:r>
            <a:endParaRPr b="0" i="0" sz="1700" u="none" cap="none" strike="noStrike">
              <a:solidFill>
                <a:schemeClr val="dk2"/>
              </a:solidFill>
              <a:latin typeface="Arial"/>
              <a:ea typeface="Arial"/>
              <a:cs typeface="Arial"/>
              <a:sym typeface="Arial"/>
            </a:endParaRPr>
          </a:p>
        </p:txBody>
      </p:sp>
      <p:sp>
        <p:nvSpPr>
          <p:cNvPr id="664" name="Google Shape;664;p89"/>
          <p:cNvSpPr txBox="1"/>
          <p:nvPr/>
        </p:nvSpPr>
        <p:spPr>
          <a:xfrm>
            <a:off x="7102850" y="2829000"/>
            <a:ext cx="1623600" cy="8751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700"/>
              </a:spcAft>
              <a:buClr>
                <a:srgbClr val="000000"/>
              </a:buClr>
              <a:buSzPts val="1700"/>
              <a:buFont typeface="Arial"/>
              <a:buNone/>
            </a:pPr>
            <a:r>
              <a:rPr b="1" i="0" lang="en-GB" sz="1700" u="none" cap="none" strike="noStrike">
                <a:solidFill>
                  <a:schemeClr val="dk1"/>
                </a:solidFill>
                <a:latin typeface="Calibri"/>
                <a:ea typeface="Calibri"/>
                <a:cs typeface="Calibri"/>
                <a:sym typeface="Calibri"/>
              </a:rPr>
              <a:t>7. Estabelecer relações</a:t>
            </a:r>
            <a:endParaRPr b="0" i="0" sz="2300" u="none" cap="none" strike="noStrike">
              <a:solidFill>
                <a:schemeClr val="dk2"/>
              </a:solidFill>
              <a:latin typeface="Arial"/>
              <a:ea typeface="Arial"/>
              <a:cs typeface="Arial"/>
              <a:sym typeface="Arial"/>
            </a:endParaRPr>
          </a:p>
        </p:txBody>
      </p:sp>
      <p:sp>
        <p:nvSpPr>
          <p:cNvPr id="665" name="Google Shape;665;p89"/>
          <p:cNvSpPr txBox="1"/>
          <p:nvPr/>
        </p:nvSpPr>
        <p:spPr>
          <a:xfrm>
            <a:off x="2833325" y="1280800"/>
            <a:ext cx="2794200" cy="9075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700"/>
              </a:spcAft>
              <a:buClr>
                <a:srgbClr val="000000"/>
              </a:buClr>
              <a:buSzPts val="1700"/>
              <a:buFont typeface="Arial"/>
              <a:buNone/>
            </a:pPr>
            <a:r>
              <a:rPr b="1" i="0" lang="en-GB" sz="1700" u="none" cap="none" strike="noStrike">
                <a:solidFill>
                  <a:schemeClr val="dk1"/>
                </a:solidFill>
                <a:latin typeface="Calibri"/>
                <a:ea typeface="Calibri"/>
                <a:cs typeface="Calibri"/>
                <a:sym typeface="Calibri"/>
              </a:rPr>
              <a:t>4. Chegar a acordo quanto à questão/projecto a monitorizar</a:t>
            </a:r>
            <a:r>
              <a:rPr b="0" i="0" lang="en-GB" sz="1700" u="none" cap="none" strike="noStrike">
                <a:solidFill>
                  <a:schemeClr val="dk1"/>
                </a:solidFill>
                <a:latin typeface="Calibri"/>
                <a:ea typeface="Calibri"/>
                <a:cs typeface="Calibri"/>
                <a:sym typeface="Calibri"/>
              </a:rPr>
              <a:t> </a:t>
            </a:r>
            <a:endParaRPr b="0" i="0" sz="1700" u="none" cap="none" strike="noStrike">
              <a:solidFill>
                <a:schemeClr val="dk2"/>
              </a:solidFill>
              <a:latin typeface="Arial"/>
              <a:ea typeface="Arial"/>
              <a:cs typeface="Arial"/>
              <a:sym typeface="Arial"/>
            </a:endParaRPr>
          </a:p>
        </p:txBody>
      </p:sp>
      <p:sp>
        <p:nvSpPr>
          <p:cNvPr id="666" name="Google Shape;666;p89"/>
          <p:cNvSpPr txBox="1"/>
          <p:nvPr/>
        </p:nvSpPr>
        <p:spPr>
          <a:xfrm>
            <a:off x="5110075" y="3869450"/>
            <a:ext cx="2401800" cy="11325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700"/>
              </a:spcAft>
              <a:buClr>
                <a:srgbClr val="000000"/>
              </a:buClr>
              <a:buSzPts val="1700"/>
              <a:buFont typeface="Arial"/>
              <a:buNone/>
            </a:pPr>
            <a:r>
              <a:rPr b="1" i="0" lang="en-GB" sz="1700" u="none" cap="none" strike="noStrike">
                <a:solidFill>
                  <a:schemeClr val="dk1"/>
                </a:solidFill>
                <a:latin typeface="Calibri"/>
                <a:ea typeface="Calibri"/>
                <a:cs typeface="Calibri"/>
                <a:sym typeface="Calibri"/>
              </a:rPr>
              <a:t>8. Recolher as informações de que necessita sobre as despesas públicas</a:t>
            </a:r>
            <a:endParaRPr b="0" i="0" sz="2300" u="none" cap="none" strike="noStrike">
              <a:solidFill>
                <a:schemeClr val="dk2"/>
              </a:solidFill>
              <a:latin typeface="Arial"/>
              <a:ea typeface="Arial"/>
              <a:cs typeface="Arial"/>
              <a:sym typeface="Arial"/>
            </a:endParaRPr>
          </a:p>
        </p:txBody>
      </p:sp>
      <p:sp>
        <p:nvSpPr>
          <p:cNvPr id="667" name="Google Shape;667;p89"/>
          <p:cNvSpPr txBox="1"/>
          <p:nvPr/>
        </p:nvSpPr>
        <p:spPr>
          <a:xfrm>
            <a:off x="6181800" y="1573025"/>
            <a:ext cx="2692800" cy="8106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700"/>
              </a:spcAft>
              <a:buClr>
                <a:srgbClr val="000000"/>
              </a:buClr>
              <a:buSzPts val="1700"/>
              <a:buFont typeface="Arial"/>
              <a:buNone/>
            </a:pPr>
            <a:r>
              <a:rPr b="1" i="0" lang="en-GB" sz="1700" u="none" cap="none" strike="noStrike">
                <a:solidFill>
                  <a:schemeClr val="dk1"/>
                </a:solidFill>
                <a:latin typeface="Calibri"/>
                <a:ea typeface="Calibri"/>
                <a:cs typeface="Calibri"/>
                <a:sym typeface="Calibri"/>
              </a:rPr>
              <a:t>6. Ver o que está realmente a acontecer</a:t>
            </a:r>
            <a:endParaRPr b="0" i="0" sz="1700" u="none" cap="none" strike="noStrike">
              <a:solidFill>
                <a:schemeClr val="dk2"/>
              </a:solidFill>
              <a:latin typeface="Arial"/>
              <a:ea typeface="Arial"/>
              <a:cs typeface="Arial"/>
              <a:sym typeface="Arial"/>
            </a:endParaRPr>
          </a:p>
        </p:txBody>
      </p:sp>
      <p:sp>
        <p:nvSpPr>
          <p:cNvPr id="668" name="Google Shape;668;p89"/>
          <p:cNvSpPr txBox="1"/>
          <p:nvPr/>
        </p:nvSpPr>
        <p:spPr>
          <a:xfrm>
            <a:off x="296825" y="1338550"/>
            <a:ext cx="2154300" cy="8106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336550" lvl="0" marL="457200" marR="0" rtl="0" algn="l">
              <a:lnSpc>
                <a:spcPct val="100000"/>
              </a:lnSpc>
              <a:spcBef>
                <a:spcPts val="0"/>
              </a:spcBef>
              <a:spcAft>
                <a:spcPts val="0"/>
              </a:spcAft>
              <a:buClr>
                <a:schemeClr val="dk1"/>
              </a:buClr>
              <a:buSzPts val="1700"/>
              <a:buFont typeface="Calibri"/>
              <a:buAutoNum type="arabicPeriod"/>
            </a:pPr>
            <a:r>
              <a:rPr b="1" i="0" lang="en-GB" sz="1700" u="none" cap="none" strike="noStrike">
                <a:solidFill>
                  <a:schemeClr val="dk1"/>
                </a:solidFill>
                <a:latin typeface="Calibri"/>
                <a:ea typeface="Calibri"/>
                <a:cs typeface="Calibri"/>
                <a:sym typeface="Calibri"/>
              </a:rPr>
              <a:t>Analisar toda a informação</a:t>
            </a:r>
            <a:endParaRPr b="0" i="0" sz="2300" u="none" cap="none" strike="noStrike">
              <a:solidFill>
                <a:schemeClr val="dk2"/>
              </a:solidFill>
              <a:latin typeface="Arial"/>
              <a:ea typeface="Arial"/>
              <a:cs typeface="Arial"/>
              <a:sym typeface="Arial"/>
            </a:endParaRPr>
          </a:p>
        </p:txBody>
      </p:sp>
      <p:sp>
        <p:nvSpPr>
          <p:cNvPr id="669" name="Google Shape;669;p89"/>
          <p:cNvSpPr txBox="1"/>
          <p:nvPr/>
        </p:nvSpPr>
        <p:spPr>
          <a:xfrm>
            <a:off x="160725" y="2571750"/>
            <a:ext cx="2992500" cy="11325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700"/>
              </a:spcAft>
              <a:buClr>
                <a:srgbClr val="000000"/>
              </a:buClr>
              <a:buSzPts val="1700"/>
              <a:buFont typeface="Arial"/>
              <a:buNone/>
            </a:pPr>
            <a:r>
              <a:rPr b="1" i="0" lang="en-GB" sz="1700" u="none" cap="none" strike="noStrike">
                <a:solidFill>
                  <a:schemeClr val="dk1"/>
                </a:solidFill>
                <a:latin typeface="Calibri"/>
                <a:ea typeface="Calibri"/>
                <a:cs typeface="Calibri"/>
                <a:sym typeface="Calibri"/>
              </a:rPr>
              <a:t>2. Comunicar a informação obtida à comunidade e aos responsáveis pelo orçamento e respectiva utilização</a:t>
            </a:r>
            <a:endParaRPr b="1" i="0" sz="1700" u="none" cap="none" strike="noStrike">
              <a:solidFill>
                <a:schemeClr val="dk2"/>
              </a:solidFill>
              <a:latin typeface="Arial"/>
              <a:ea typeface="Arial"/>
              <a:cs typeface="Arial"/>
              <a:sym typeface="Arial"/>
            </a:endParaRPr>
          </a:p>
        </p:txBody>
      </p:sp>
      <p:pic>
        <p:nvPicPr>
          <p:cNvPr id="670" name="Google Shape;670;p89"/>
          <p:cNvPicPr preferRelativeResize="0"/>
          <p:nvPr/>
        </p:nvPicPr>
        <p:blipFill rotWithShape="1">
          <a:blip r:embed="rId3">
            <a:alphaModFix/>
          </a:blip>
          <a:srcRect b="0" l="0" r="0" t="0"/>
          <a:stretch/>
        </p:blipFill>
        <p:spPr>
          <a:xfrm>
            <a:off x="4134487" y="4173125"/>
            <a:ext cx="875025" cy="875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9"/>
          <p:cNvSpPr txBox="1"/>
          <p:nvPr>
            <p:ph idx="1" type="body"/>
          </p:nvPr>
        </p:nvSpPr>
        <p:spPr>
          <a:xfrm>
            <a:off x="311700" y="999050"/>
            <a:ext cx="8235900" cy="34884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AutoNum type="alphaLcParenBoth"/>
            </a:pPr>
            <a:r>
              <a:rPr b="1" i="0" lang="en-GB" sz="1800" u="none"/>
              <a:t>Em grupos pequenos, dediquem algum tempo a ler e reflectir sobre: </a:t>
            </a:r>
            <a:endParaRPr sz="1800"/>
          </a:p>
          <a:p>
            <a:pPr indent="-342900" lvl="0" marL="914400" rtl="0" algn="l">
              <a:lnSpc>
                <a:spcPct val="100000"/>
              </a:lnSpc>
              <a:spcBef>
                <a:spcPts val="0"/>
              </a:spcBef>
              <a:spcAft>
                <a:spcPts val="0"/>
              </a:spcAft>
              <a:buSzPts val="1800"/>
              <a:buChar char="●"/>
            </a:pPr>
            <a:r>
              <a:rPr b="0" i="0" lang="en-GB" sz="1800" u="none"/>
              <a:t>Provérbios 31:8-9 </a:t>
            </a:r>
            <a:endParaRPr sz="1800"/>
          </a:p>
          <a:p>
            <a:pPr indent="-342900" lvl="0" marL="914400" rtl="0" algn="l">
              <a:lnSpc>
                <a:spcPct val="100000"/>
              </a:lnSpc>
              <a:spcBef>
                <a:spcPts val="0"/>
              </a:spcBef>
              <a:spcAft>
                <a:spcPts val="0"/>
              </a:spcAft>
              <a:buSzPts val="1800"/>
              <a:buChar char="●"/>
            </a:pPr>
            <a:r>
              <a:rPr b="0" i="0" lang="en-GB" sz="1800" u="none"/>
              <a:t>Jeremias 22:3</a:t>
            </a:r>
            <a:endParaRPr sz="1800"/>
          </a:p>
          <a:p>
            <a:pPr indent="-342900" lvl="0" marL="914400" rtl="0" algn="l">
              <a:lnSpc>
                <a:spcPct val="100000"/>
              </a:lnSpc>
              <a:spcBef>
                <a:spcPts val="0"/>
              </a:spcBef>
              <a:spcAft>
                <a:spcPts val="0"/>
              </a:spcAft>
              <a:buSzPts val="1800"/>
              <a:buChar char="●"/>
            </a:pPr>
            <a:r>
              <a:rPr b="0" i="0" lang="en-GB" sz="1800" u="none"/>
              <a:t>Deuteronómio 25:13-16 </a:t>
            </a:r>
            <a:endParaRPr sz="1800"/>
          </a:p>
          <a:p>
            <a:pPr indent="-342900" lvl="0" marL="914400" rtl="0" algn="l">
              <a:lnSpc>
                <a:spcPct val="100000"/>
              </a:lnSpc>
              <a:spcBef>
                <a:spcPts val="0"/>
              </a:spcBef>
              <a:spcAft>
                <a:spcPts val="0"/>
              </a:spcAft>
              <a:buSzPts val="1800"/>
              <a:buChar char="●"/>
            </a:pPr>
            <a:r>
              <a:rPr b="0" i="0" lang="en-GB" sz="1800" u="none"/>
              <a:t>Salmos 82:3 </a:t>
            </a:r>
            <a:endParaRPr sz="1800"/>
          </a:p>
          <a:p>
            <a:pPr indent="0" lvl="0" marL="457200" rtl="0" algn="ctr">
              <a:lnSpc>
                <a:spcPct val="100000"/>
              </a:lnSpc>
              <a:spcBef>
                <a:spcPts val="0"/>
              </a:spcBef>
              <a:spcAft>
                <a:spcPts val="0"/>
              </a:spcAft>
              <a:buSzPts val="1400"/>
              <a:buNone/>
            </a:pPr>
            <a:r>
              <a:t/>
            </a:r>
            <a:endParaRPr sz="1800"/>
          </a:p>
          <a:p>
            <a:pPr indent="0" lvl="0" marL="0" rtl="0" algn="l">
              <a:lnSpc>
                <a:spcPct val="100000"/>
              </a:lnSpc>
              <a:spcBef>
                <a:spcPts val="0"/>
              </a:spcBef>
              <a:spcAft>
                <a:spcPts val="0"/>
              </a:spcAft>
              <a:buSzPts val="1400"/>
              <a:buNone/>
            </a:pPr>
            <a:r>
              <a:rPr b="1" i="0" lang="en-GB" sz="1800" u="none">
                <a:extLst>
                  <a:ext uri="http://customooxmlschemas.google.com/">
                    <go:slidesCustomData xmlns:go="http://customooxmlschemas.google.com/" textRoundtripDataId="5"/>
                  </a:ext>
                </a:extLst>
              </a:rPr>
              <a:t>(b) </a:t>
            </a:r>
            <a:r>
              <a:rPr b="1" i="0" lang="en-GB" sz="1800" u="none"/>
              <a:t>Leiam Esdras 8:28-34 em grupos</a:t>
            </a:r>
            <a:endParaRPr sz="1800"/>
          </a:p>
          <a:p>
            <a:pPr indent="0" lvl="0" marL="0" rtl="0" algn="l">
              <a:lnSpc>
                <a:spcPct val="100000"/>
              </a:lnSpc>
              <a:spcBef>
                <a:spcPts val="0"/>
              </a:spcBef>
              <a:spcAft>
                <a:spcPts val="0"/>
              </a:spcAft>
              <a:buSzPts val="1400"/>
              <a:buNone/>
            </a:pPr>
            <a:r>
              <a:rPr b="0" i="0" lang="en-GB" sz="1800" u="none"/>
              <a:t>Quais são as três áreas de responsabilização demonstradas pelos homens nesta passagem?</a:t>
            </a:r>
            <a:endParaRPr sz="1800"/>
          </a:p>
          <a:p>
            <a:pPr indent="0" lvl="0" marL="0" rtl="0" algn="l">
              <a:lnSpc>
                <a:spcPct val="100000"/>
              </a:lnSpc>
              <a:spcBef>
                <a:spcPts val="0"/>
              </a:spcBef>
              <a:spcAft>
                <a:spcPts val="0"/>
              </a:spcAft>
              <a:buSzPts val="1400"/>
              <a:buNone/>
            </a:pPr>
            <a:r>
              <a:t/>
            </a:r>
            <a:endParaRPr b="1" sz="1800"/>
          </a:p>
          <a:p>
            <a:pPr indent="0" lvl="0" marL="457200" rtl="0" algn="l">
              <a:lnSpc>
                <a:spcPct val="100000"/>
              </a:lnSpc>
              <a:spcBef>
                <a:spcPts val="0"/>
              </a:spcBef>
              <a:spcAft>
                <a:spcPts val="0"/>
              </a:spcAft>
              <a:buSzPts val="1400"/>
              <a:buNone/>
            </a:pPr>
            <a:r>
              <a:t/>
            </a:r>
            <a:endParaRPr b="1" sz="1800"/>
          </a:p>
          <a:p>
            <a:pPr indent="0" lvl="0" marL="0" rtl="0" algn="l">
              <a:lnSpc>
                <a:spcPct val="100000"/>
              </a:lnSpc>
              <a:spcBef>
                <a:spcPts val="0"/>
              </a:spcBef>
              <a:spcAft>
                <a:spcPts val="0"/>
              </a:spcAft>
              <a:buSzPts val="1400"/>
              <a:buNone/>
            </a:pPr>
            <a:r>
              <a:t/>
            </a:r>
            <a:endParaRPr sz="1800"/>
          </a:p>
          <a:p>
            <a:pPr indent="0" lvl="0" marL="0" rtl="0" algn="ctr">
              <a:lnSpc>
                <a:spcPct val="100000"/>
              </a:lnSpc>
              <a:spcBef>
                <a:spcPts val="0"/>
              </a:spcBef>
              <a:spcAft>
                <a:spcPts val="0"/>
              </a:spcAft>
              <a:buClr>
                <a:schemeClr val="dk1"/>
              </a:buClr>
              <a:buSzPts val="1100"/>
              <a:buFont typeface="Arial"/>
              <a:buNone/>
            </a:pPr>
            <a:r>
              <a:t/>
            </a:r>
            <a:endParaRPr sz="1800"/>
          </a:p>
          <a:p>
            <a:pPr indent="0" lvl="0" marL="0" rtl="0" algn="l">
              <a:lnSpc>
                <a:spcPct val="100000"/>
              </a:lnSpc>
              <a:spcBef>
                <a:spcPts val="0"/>
              </a:spcBef>
              <a:spcAft>
                <a:spcPts val="0"/>
              </a:spcAft>
              <a:buClr>
                <a:schemeClr val="dk1"/>
              </a:buClr>
              <a:buSzPts val="1100"/>
              <a:buFont typeface="Arial"/>
              <a:buNone/>
            </a:pPr>
            <a:r>
              <a:t/>
            </a:r>
            <a:endParaRPr sz="1800"/>
          </a:p>
          <a:p>
            <a:pPr indent="0" lvl="0" marL="0" rtl="0" algn="l">
              <a:lnSpc>
                <a:spcPct val="115000"/>
              </a:lnSpc>
              <a:spcBef>
                <a:spcPts val="0"/>
              </a:spcBef>
              <a:spcAft>
                <a:spcPts val="1600"/>
              </a:spcAft>
              <a:buSzPts val="1400"/>
              <a:buNone/>
            </a:pPr>
            <a:r>
              <a:t/>
            </a:r>
            <a:endParaRPr sz="1800"/>
          </a:p>
        </p:txBody>
      </p:sp>
      <p:sp>
        <p:nvSpPr>
          <p:cNvPr id="120" name="Google Shape;120;p9"/>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600" u="none"/>
              <a:t>Exercício: O que nos ensina a Bíblia?</a:t>
            </a:r>
            <a:endParaRPr sz="2600"/>
          </a:p>
        </p:txBody>
      </p:sp>
      <p:pic>
        <p:nvPicPr>
          <p:cNvPr id="121" name="Google Shape;121;p9"/>
          <p:cNvPicPr preferRelativeResize="0"/>
          <p:nvPr/>
        </p:nvPicPr>
        <p:blipFill rotWithShape="1">
          <a:blip r:embed="rId3">
            <a:alphaModFix/>
          </a:blip>
          <a:srcRect b="0" l="0" r="0" t="0"/>
          <a:stretch/>
        </p:blipFill>
        <p:spPr>
          <a:xfrm>
            <a:off x="4045613" y="3773975"/>
            <a:ext cx="1052775" cy="1052775"/>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90"/>
          <p:cNvSpPr txBox="1"/>
          <p:nvPr>
            <p:ph type="title"/>
          </p:nvPr>
        </p:nvSpPr>
        <p:spPr>
          <a:xfrm>
            <a:off x="208475" y="-152125"/>
            <a:ext cx="89832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500" u="none"/>
              <a:t>Ferramenta 5: Principais etapas de uma sondagem de acompanhamento de despesas públicas</a:t>
            </a:r>
            <a:endParaRPr sz="2500"/>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t/>
            </a:r>
            <a:endParaRPr/>
          </a:p>
        </p:txBody>
      </p:sp>
      <p:sp>
        <p:nvSpPr>
          <p:cNvPr id="676" name="Google Shape;676;p90"/>
          <p:cNvSpPr txBox="1"/>
          <p:nvPr>
            <p:ph idx="1" type="body"/>
          </p:nvPr>
        </p:nvSpPr>
        <p:spPr>
          <a:xfrm>
            <a:off x="208475" y="875763"/>
            <a:ext cx="5861400" cy="3188100"/>
          </a:xfrm>
          <a:prstGeom prst="rect">
            <a:avLst/>
          </a:prstGeom>
          <a:noFill/>
          <a:ln>
            <a:noFill/>
          </a:ln>
        </p:spPr>
        <p:txBody>
          <a:bodyPr anchorCtr="0" anchor="t" bIns="91425" lIns="91425" spcFirstLastPara="1" rIns="91425" wrap="square" tIns="91425">
            <a:noAutofit/>
          </a:bodyPr>
          <a:lstStyle/>
          <a:p>
            <a:pPr indent="-330200" lvl="0" marL="457200" rtl="0" algn="l">
              <a:lnSpc>
                <a:spcPct val="100000"/>
              </a:lnSpc>
              <a:spcBef>
                <a:spcPts val="1000"/>
              </a:spcBef>
              <a:spcAft>
                <a:spcPts val="0"/>
              </a:spcAft>
              <a:buClr>
                <a:schemeClr val="dk1"/>
              </a:buClr>
              <a:buSzPts val="1600"/>
              <a:buAutoNum type="arabicPeriod"/>
            </a:pPr>
            <a:r>
              <a:rPr b="0" i="0" lang="en-GB" sz="1600" u="none">
                <a:solidFill>
                  <a:schemeClr val="dk1"/>
                </a:solidFill>
              </a:rPr>
              <a:t>Formar uma equipa de acompanhamento de despesas públicas</a:t>
            </a:r>
            <a:endParaRPr sz="1600">
              <a:solidFill>
                <a:schemeClr val="dk1"/>
              </a:solidFill>
            </a:endParaRPr>
          </a:p>
          <a:p>
            <a:pPr indent="-330200" lvl="0" marL="457200" rtl="0" algn="l">
              <a:lnSpc>
                <a:spcPct val="100000"/>
              </a:lnSpc>
              <a:spcBef>
                <a:spcPts val="1000"/>
              </a:spcBef>
              <a:spcAft>
                <a:spcPts val="0"/>
              </a:spcAft>
              <a:buClr>
                <a:schemeClr val="dk1"/>
              </a:buClr>
              <a:buSzPts val="1600"/>
              <a:buAutoNum type="arabicPeriod"/>
            </a:pPr>
            <a:r>
              <a:rPr b="0" i="0" lang="en-GB" sz="1600" u="none">
                <a:solidFill>
                  <a:schemeClr val="dk1"/>
                </a:solidFill>
              </a:rPr>
              <a:t>Estabelecer relações (isto deve ser integrado no processo)</a:t>
            </a:r>
            <a:endParaRPr sz="1600">
              <a:solidFill>
                <a:schemeClr val="dk1"/>
              </a:solidFill>
            </a:endParaRPr>
          </a:p>
          <a:p>
            <a:pPr indent="-330200" lvl="0" marL="457200" rtl="0" algn="l">
              <a:lnSpc>
                <a:spcPct val="100000"/>
              </a:lnSpc>
              <a:spcBef>
                <a:spcPts val="1000"/>
              </a:spcBef>
              <a:spcAft>
                <a:spcPts val="0"/>
              </a:spcAft>
              <a:buClr>
                <a:schemeClr val="dk1"/>
              </a:buClr>
              <a:buSzPts val="1600"/>
              <a:buAutoNum type="arabicPeriod"/>
            </a:pPr>
            <a:r>
              <a:rPr b="0" i="0" lang="en-GB" sz="1600" u="none">
                <a:solidFill>
                  <a:schemeClr val="dk1"/>
                </a:solidFill>
              </a:rPr>
              <a:t>Chegar a acordo quanto à questão/projecto a monitorizar </a:t>
            </a:r>
            <a:endParaRPr sz="1600">
              <a:solidFill>
                <a:schemeClr val="dk1"/>
              </a:solidFill>
            </a:endParaRPr>
          </a:p>
          <a:p>
            <a:pPr indent="-330200" lvl="0" marL="457200" rtl="0" algn="l">
              <a:lnSpc>
                <a:spcPct val="100000"/>
              </a:lnSpc>
              <a:spcBef>
                <a:spcPts val="1000"/>
              </a:spcBef>
              <a:spcAft>
                <a:spcPts val="0"/>
              </a:spcAft>
              <a:buClr>
                <a:schemeClr val="dk1"/>
              </a:buClr>
              <a:buSzPts val="1600"/>
              <a:buAutoNum type="arabicPeriod"/>
            </a:pPr>
            <a:r>
              <a:rPr lang="en-GB" sz="1600">
                <a:solidFill>
                  <a:schemeClr val="dk1"/>
                </a:solidFill>
              </a:rPr>
              <a:t>Fazer uma i</a:t>
            </a:r>
            <a:r>
              <a:rPr b="0" i="0" lang="en-GB" sz="1600" u="none">
                <a:solidFill>
                  <a:schemeClr val="dk1"/>
                </a:solidFill>
              </a:rPr>
              <a:t>nvestigação de base</a:t>
            </a:r>
            <a:endParaRPr sz="1600">
              <a:solidFill>
                <a:schemeClr val="dk1"/>
              </a:solidFill>
            </a:endParaRPr>
          </a:p>
          <a:p>
            <a:pPr indent="-330200" lvl="0" marL="457200" rtl="0" algn="l">
              <a:lnSpc>
                <a:spcPct val="100000"/>
              </a:lnSpc>
              <a:spcBef>
                <a:spcPts val="1000"/>
              </a:spcBef>
              <a:spcAft>
                <a:spcPts val="0"/>
              </a:spcAft>
              <a:buClr>
                <a:schemeClr val="dk1"/>
              </a:buClr>
              <a:buSzPts val="1600"/>
              <a:buAutoNum type="arabicPeriod"/>
            </a:pPr>
            <a:r>
              <a:rPr b="0" i="0" lang="en-GB" sz="1600" u="none">
                <a:solidFill>
                  <a:schemeClr val="dk1"/>
                </a:solidFill>
              </a:rPr>
              <a:t>Recolher as informações de que necessita sobre as despesas públicas</a:t>
            </a:r>
            <a:endParaRPr sz="1600">
              <a:solidFill>
                <a:schemeClr val="dk1"/>
              </a:solidFill>
            </a:endParaRPr>
          </a:p>
          <a:p>
            <a:pPr indent="-330200" lvl="0" marL="457200" rtl="0" algn="l">
              <a:lnSpc>
                <a:spcPct val="100000"/>
              </a:lnSpc>
              <a:spcBef>
                <a:spcPts val="1000"/>
              </a:spcBef>
              <a:spcAft>
                <a:spcPts val="0"/>
              </a:spcAft>
              <a:buClr>
                <a:schemeClr val="dk1"/>
              </a:buClr>
              <a:buSzPts val="1600"/>
              <a:buAutoNum type="arabicPeriod"/>
            </a:pPr>
            <a:r>
              <a:rPr b="0" i="0" lang="en-GB" sz="1600" u="none">
                <a:solidFill>
                  <a:schemeClr val="dk1"/>
                </a:solidFill>
              </a:rPr>
              <a:t>Ver o que está realmente a acontecer</a:t>
            </a:r>
            <a:endParaRPr sz="1600">
              <a:solidFill>
                <a:schemeClr val="dk1"/>
              </a:solidFill>
            </a:endParaRPr>
          </a:p>
          <a:p>
            <a:pPr indent="-330200" lvl="0" marL="457200" rtl="0" algn="l">
              <a:lnSpc>
                <a:spcPct val="100000"/>
              </a:lnSpc>
              <a:spcBef>
                <a:spcPts val="1000"/>
              </a:spcBef>
              <a:spcAft>
                <a:spcPts val="0"/>
              </a:spcAft>
              <a:buClr>
                <a:schemeClr val="dk1"/>
              </a:buClr>
              <a:buSzPts val="1600"/>
              <a:buAutoNum type="arabicPeriod"/>
            </a:pPr>
            <a:r>
              <a:rPr b="0" i="0" lang="en-GB" sz="1600" u="none">
                <a:solidFill>
                  <a:schemeClr val="dk1"/>
                </a:solidFill>
              </a:rPr>
              <a:t>Analisar toda a informação </a:t>
            </a:r>
            <a:endParaRPr sz="1600">
              <a:solidFill>
                <a:schemeClr val="dk1"/>
              </a:solidFill>
            </a:endParaRPr>
          </a:p>
          <a:p>
            <a:pPr indent="-330200" lvl="0" marL="457200" rtl="0" algn="l">
              <a:lnSpc>
                <a:spcPct val="100000"/>
              </a:lnSpc>
              <a:spcBef>
                <a:spcPts val="1000"/>
              </a:spcBef>
              <a:spcAft>
                <a:spcPts val="0"/>
              </a:spcAft>
              <a:buClr>
                <a:schemeClr val="dk1"/>
              </a:buClr>
              <a:buSzPts val="1600"/>
              <a:buAutoNum type="arabicPeriod"/>
            </a:pPr>
            <a:r>
              <a:rPr b="0" i="0" lang="en-GB" sz="1600" u="none">
                <a:solidFill>
                  <a:schemeClr val="dk1"/>
                </a:solidFill>
              </a:rPr>
              <a:t>Comunicar a informação obtida à comunidade e aos responsáveis pelo orçamento </a:t>
            </a:r>
            <a:endParaRPr sz="1600">
              <a:solidFill>
                <a:schemeClr val="dk1"/>
              </a:solidFill>
            </a:endParaRPr>
          </a:p>
          <a:p>
            <a:pPr indent="0" lvl="0" marL="0" rtl="0" algn="l">
              <a:lnSpc>
                <a:spcPct val="100000"/>
              </a:lnSpc>
              <a:spcBef>
                <a:spcPts val="700"/>
              </a:spcBef>
              <a:spcAft>
                <a:spcPts val="0"/>
              </a:spcAft>
              <a:buSzPts val="1400"/>
              <a:buNone/>
            </a:pPr>
            <a:r>
              <a:t/>
            </a:r>
            <a:endParaRPr sz="1600">
              <a:solidFill>
                <a:schemeClr val="dk1"/>
              </a:solidFill>
            </a:endParaRPr>
          </a:p>
          <a:p>
            <a:pPr indent="0" lvl="0" marL="0" rtl="0" algn="l">
              <a:lnSpc>
                <a:spcPct val="100000"/>
              </a:lnSpc>
              <a:spcBef>
                <a:spcPts val="700"/>
              </a:spcBef>
              <a:spcAft>
                <a:spcPts val="0"/>
              </a:spcAft>
              <a:buSzPts val="1400"/>
              <a:buNone/>
            </a:pPr>
            <a:r>
              <a:t/>
            </a:r>
            <a:endParaRPr sz="1600">
              <a:solidFill>
                <a:schemeClr val="dk1"/>
              </a:solidFill>
            </a:endParaRPr>
          </a:p>
          <a:p>
            <a:pPr indent="0" lvl="0" marL="0" rtl="0" algn="l">
              <a:lnSpc>
                <a:spcPct val="100000"/>
              </a:lnSpc>
              <a:spcBef>
                <a:spcPts val="700"/>
              </a:spcBef>
              <a:spcAft>
                <a:spcPts val="0"/>
              </a:spcAft>
              <a:buSzPts val="1400"/>
              <a:buNone/>
            </a:pPr>
            <a:r>
              <a:t/>
            </a:r>
            <a:endParaRPr sz="1600">
              <a:solidFill>
                <a:schemeClr val="dk1"/>
              </a:solidFill>
            </a:endParaRPr>
          </a:p>
          <a:p>
            <a:pPr indent="0" lvl="0" marL="0" rtl="0" algn="l">
              <a:lnSpc>
                <a:spcPct val="100000"/>
              </a:lnSpc>
              <a:spcBef>
                <a:spcPts val="700"/>
              </a:spcBef>
              <a:spcAft>
                <a:spcPts val="0"/>
              </a:spcAft>
              <a:buSzPts val="1400"/>
              <a:buNone/>
            </a:pPr>
            <a:r>
              <a:t/>
            </a:r>
            <a:endParaRPr sz="1600">
              <a:solidFill>
                <a:schemeClr val="dk1"/>
              </a:solidFill>
            </a:endParaRPr>
          </a:p>
          <a:p>
            <a:pPr indent="0" lvl="0" marL="0" rtl="0" algn="l">
              <a:lnSpc>
                <a:spcPct val="100000"/>
              </a:lnSpc>
              <a:spcBef>
                <a:spcPts val="700"/>
              </a:spcBef>
              <a:spcAft>
                <a:spcPts val="0"/>
              </a:spcAft>
              <a:buSzPts val="1400"/>
              <a:buNone/>
            </a:pPr>
            <a:r>
              <a:t/>
            </a:r>
            <a:endParaRPr sz="1600">
              <a:solidFill>
                <a:schemeClr val="dk1"/>
              </a:solidFill>
            </a:endParaRPr>
          </a:p>
          <a:p>
            <a:pPr indent="0" lvl="0" marL="0" rtl="0" algn="l">
              <a:lnSpc>
                <a:spcPct val="100000"/>
              </a:lnSpc>
              <a:spcBef>
                <a:spcPts val="700"/>
              </a:spcBef>
              <a:spcAft>
                <a:spcPts val="0"/>
              </a:spcAft>
              <a:buSzPts val="1400"/>
              <a:buNone/>
            </a:pPr>
            <a:r>
              <a:t/>
            </a:r>
            <a:endParaRPr sz="1600">
              <a:solidFill>
                <a:schemeClr val="dk1"/>
              </a:solidFill>
            </a:endParaRPr>
          </a:p>
          <a:p>
            <a:pPr indent="0" lvl="0" marL="0" rtl="0" algn="l">
              <a:lnSpc>
                <a:spcPct val="100000"/>
              </a:lnSpc>
              <a:spcBef>
                <a:spcPts val="1400"/>
              </a:spcBef>
              <a:spcAft>
                <a:spcPts val="0"/>
              </a:spcAft>
              <a:buSzPts val="1400"/>
              <a:buNone/>
            </a:pPr>
            <a:r>
              <a:t/>
            </a:r>
            <a:endParaRPr sz="1600"/>
          </a:p>
        </p:txBody>
      </p:sp>
      <p:pic>
        <p:nvPicPr>
          <p:cNvPr descr="Um homem, uma mulher com um bebé ao colo e uma mulher numa cadeira de rodas visitam um estaleiro de construção onde dois operários estão a pôr um telhado num edifício pequeno." id="677" name="Google Shape;677;p90"/>
          <p:cNvPicPr preferRelativeResize="0"/>
          <p:nvPr/>
        </p:nvPicPr>
        <p:blipFill rotWithShape="1">
          <a:blip r:embed="rId3">
            <a:alphaModFix/>
          </a:blip>
          <a:srcRect b="0" l="0" r="0" t="0"/>
          <a:stretch/>
        </p:blipFill>
        <p:spPr>
          <a:xfrm>
            <a:off x="6016700" y="1468900"/>
            <a:ext cx="3078099" cy="2001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4" st="1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91"/>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Ferramenta 5: Estudo de caso - Uganda   </a:t>
            </a:r>
            <a:endParaRPr/>
          </a:p>
        </p:txBody>
      </p:sp>
      <p:sp>
        <p:nvSpPr>
          <p:cNvPr id="683" name="Google Shape;683;p91"/>
          <p:cNvSpPr txBox="1"/>
          <p:nvPr>
            <p:ph idx="1" type="body"/>
          </p:nvPr>
        </p:nvSpPr>
        <p:spPr>
          <a:xfrm>
            <a:off x="311700" y="1006525"/>
            <a:ext cx="4749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t/>
            </a:r>
            <a:endParaRPr sz="2400"/>
          </a:p>
          <a:p>
            <a:pPr indent="0" lvl="0" marL="0" rtl="0" algn="l">
              <a:lnSpc>
                <a:spcPct val="100000"/>
              </a:lnSpc>
              <a:spcBef>
                <a:spcPts val="1600"/>
              </a:spcBef>
              <a:spcAft>
                <a:spcPts val="0"/>
              </a:spcAft>
              <a:buSzPts val="1400"/>
              <a:buNone/>
            </a:pPr>
            <a:r>
              <a:t/>
            </a:r>
            <a:endParaRPr sz="2400"/>
          </a:p>
          <a:p>
            <a:pPr indent="0" lvl="0" marL="0" rtl="0" algn="l">
              <a:lnSpc>
                <a:spcPct val="100000"/>
              </a:lnSpc>
              <a:spcBef>
                <a:spcPts val="0"/>
              </a:spcBef>
              <a:spcAft>
                <a:spcPts val="0"/>
              </a:spcAft>
              <a:buSzPts val="1400"/>
              <a:buNone/>
            </a:pPr>
            <a:r>
              <a:rPr b="1" i="1" lang="en-GB" sz="2400" u="sng">
                <a:solidFill>
                  <a:srgbClr val="007D98"/>
                </a:solidFill>
                <a:hlinkClick r:id="rId3">
                  <a:extLst>
                    <a:ext uri="{A12FA001-AC4F-418D-AE19-62706E023703}">
                      <ahyp:hlinkClr val="tx"/>
                    </a:ext>
                  </a:extLst>
                </a:hlinkClick>
              </a:rPr>
              <a:t>Advocacy </a:t>
            </a:r>
            <a:r>
              <a:rPr b="1" i="0" lang="en-GB" sz="2400" u="sng">
                <a:solidFill>
                  <a:srgbClr val="007D98"/>
                </a:solidFill>
                <a:hlinkClick r:id="rId4">
                  <a:extLst>
                    <a:ext uri="{A12FA001-AC4F-418D-AE19-62706E023703}">
                      <ahyp:hlinkClr val="tx"/>
                    </a:ext>
                  </a:extLst>
                </a:hlinkClick>
              </a:rPr>
              <a:t>em Uganda: Construção de relacionamentos com o governo local</a:t>
            </a:r>
            <a:endParaRPr b="1" sz="2400">
              <a:solidFill>
                <a:schemeClr val="dk1"/>
              </a:solidFill>
            </a:endParaRPr>
          </a:p>
          <a:p>
            <a:pPr indent="0" lvl="0" marL="0" rtl="0" algn="l">
              <a:lnSpc>
                <a:spcPct val="100000"/>
              </a:lnSpc>
              <a:spcBef>
                <a:spcPts val="0"/>
              </a:spcBef>
              <a:spcAft>
                <a:spcPts val="0"/>
              </a:spcAft>
              <a:buSzPts val="1400"/>
              <a:buNone/>
            </a:pPr>
            <a:r>
              <a:t/>
            </a:r>
            <a:endParaRPr b="1" sz="2400"/>
          </a:p>
        </p:txBody>
      </p:sp>
      <p:pic>
        <p:nvPicPr>
          <p:cNvPr id="684" name="Google Shape;684;p91"/>
          <p:cNvPicPr preferRelativeResize="0"/>
          <p:nvPr/>
        </p:nvPicPr>
        <p:blipFill rotWithShape="1">
          <a:blip r:embed="rId5">
            <a:alphaModFix/>
          </a:blip>
          <a:srcRect b="0" l="0" r="0" t="0"/>
          <a:stretch/>
        </p:blipFill>
        <p:spPr>
          <a:xfrm>
            <a:off x="5187975" y="1538200"/>
            <a:ext cx="3583850" cy="2388300"/>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92"/>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Utilização da ferramenta: </a:t>
            </a:r>
            <a:r>
              <a:rPr b="1" i="0" lang="en-GB" u="none"/>
              <a:t>Testar a ferramenta</a:t>
            </a:r>
            <a:r>
              <a:rPr b="1" i="0" lang="en-GB" u="none"/>
              <a:t>  </a:t>
            </a:r>
            <a:endParaRPr/>
          </a:p>
        </p:txBody>
      </p:sp>
      <p:sp>
        <p:nvSpPr>
          <p:cNvPr id="690" name="Google Shape;690;p92"/>
          <p:cNvSpPr txBox="1"/>
          <p:nvPr>
            <p:ph idx="1" type="body"/>
          </p:nvPr>
        </p:nvSpPr>
        <p:spPr>
          <a:xfrm>
            <a:off x="138900" y="863550"/>
            <a:ext cx="3842100" cy="3606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GB" sz="1300" u="none"/>
              <a:t>Preparação do grupo de facilitadores para a reunião comunitária</a:t>
            </a:r>
            <a:endParaRPr b="1" sz="1300"/>
          </a:p>
          <a:p>
            <a:pPr indent="-323850" lvl="0" marL="457200" rtl="0" algn="l">
              <a:lnSpc>
                <a:spcPct val="100000"/>
              </a:lnSpc>
              <a:spcBef>
                <a:spcPts val="1000"/>
              </a:spcBef>
              <a:spcAft>
                <a:spcPts val="0"/>
              </a:spcAft>
              <a:buSzPts val="1500"/>
              <a:buChar char="●"/>
            </a:pPr>
            <a:r>
              <a:rPr b="0" i="0" lang="en-GB" u="none"/>
              <a:t>Leia o </a:t>
            </a:r>
            <a:r>
              <a:rPr b="0" i="0" lang="en-GB" u="sng">
                <a:solidFill>
                  <a:schemeClr val="hlink"/>
                </a:solidFill>
                <a:hlinkClick r:id="rId3"/>
              </a:rPr>
              <a:t>estudo de caso</a:t>
            </a:r>
            <a:r>
              <a:rPr b="0" i="0" lang="en-GB" u="none"/>
              <a:t> para compreender o contexto comunitário</a:t>
            </a:r>
            <a:endParaRPr sz="1500"/>
          </a:p>
          <a:p>
            <a:pPr indent="-323850" lvl="0" marL="457200" rtl="0" algn="l">
              <a:lnSpc>
                <a:spcPct val="100000"/>
              </a:lnSpc>
              <a:spcBef>
                <a:spcPts val="0"/>
              </a:spcBef>
              <a:spcAft>
                <a:spcPts val="0"/>
              </a:spcAft>
              <a:buSzPts val="1500"/>
              <a:buChar char="●"/>
            </a:pPr>
            <a:r>
              <a:rPr b="0" i="0" lang="en-GB" sz="1500" u="none"/>
              <a:t>Leia toda a ferramenta para compreender os requisitos e simplifique a informação da ferramenta, se necessário.</a:t>
            </a:r>
            <a:endParaRPr sz="1500"/>
          </a:p>
          <a:p>
            <a:pPr indent="-323850" lvl="0" marL="457200" rtl="0" algn="l">
              <a:lnSpc>
                <a:spcPct val="100000"/>
              </a:lnSpc>
              <a:spcBef>
                <a:spcPts val="0"/>
              </a:spcBef>
              <a:spcAft>
                <a:spcPts val="0"/>
              </a:spcAft>
              <a:buSzPts val="1500"/>
              <a:buChar char="●"/>
            </a:pPr>
            <a:r>
              <a:rPr b="0" i="0" lang="en-GB" sz="1500" u="none"/>
              <a:t>Cheguem a acordo sobre como deverá ser conduzida a reunião comunitária</a:t>
            </a:r>
            <a:endParaRPr sz="1500"/>
          </a:p>
          <a:p>
            <a:pPr indent="-323850" lvl="0" marL="457200" rtl="0" algn="l">
              <a:lnSpc>
                <a:spcPct val="100000"/>
              </a:lnSpc>
              <a:spcBef>
                <a:spcPts val="0"/>
              </a:spcBef>
              <a:spcAft>
                <a:spcPts val="0"/>
              </a:spcAft>
              <a:buSzPts val="1500"/>
              <a:buChar char="●"/>
            </a:pPr>
            <a:r>
              <a:rPr b="0" i="0" lang="en-GB" sz="1500" u="none"/>
              <a:t>Os diferentes membros deverão revezar-se na condução da reunião comunitária</a:t>
            </a:r>
            <a:endParaRPr sz="1500"/>
          </a:p>
          <a:p>
            <a:pPr indent="0" lvl="0" marL="0" rtl="0" algn="l">
              <a:lnSpc>
                <a:spcPct val="115000"/>
              </a:lnSpc>
              <a:spcBef>
                <a:spcPts val="1000"/>
              </a:spcBef>
              <a:spcAft>
                <a:spcPts val="1600"/>
              </a:spcAft>
              <a:buSzPts val="1400"/>
              <a:buNone/>
            </a:pPr>
            <a:r>
              <a:t/>
            </a:r>
            <a:endParaRPr sz="1200"/>
          </a:p>
        </p:txBody>
      </p:sp>
      <p:pic>
        <p:nvPicPr>
          <p:cNvPr id="691" name="Google Shape;691;p92"/>
          <p:cNvPicPr preferRelativeResize="0"/>
          <p:nvPr/>
        </p:nvPicPr>
        <p:blipFill rotWithShape="1">
          <a:blip r:embed="rId4">
            <a:alphaModFix/>
          </a:blip>
          <a:srcRect b="0" l="0" r="0" t="0"/>
          <a:stretch/>
        </p:blipFill>
        <p:spPr>
          <a:xfrm>
            <a:off x="3782118" y="3723843"/>
            <a:ext cx="1143000" cy="1143025"/>
          </a:xfrm>
          <a:prstGeom prst="rect">
            <a:avLst/>
          </a:prstGeom>
          <a:noFill/>
          <a:ln>
            <a:noFill/>
          </a:ln>
        </p:spPr>
      </p:pic>
      <p:sp>
        <p:nvSpPr>
          <p:cNvPr id="692" name="Google Shape;692;p92"/>
          <p:cNvSpPr txBox="1"/>
          <p:nvPr>
            <p:ph idx="1" type="body"/>
          </p:nvPr>
        </p:nvSpPr>
        <p:spPr>
          <a:xfrm>
            <a:off x="4355400" y="863550"/>
            <a:ext cx="44769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GB" sz="1500" u="none"/>
              <a:t>Grupo da igreja e comunidade</a:t>
            </a:r>
            <a:endParaRPr b="1" sz="1500"/>
          </a:p>
          <a:p>
            <a:pPr indent="-323850" lvl="0" marL="457200" rtl="0" algn="l">
              <a:lnSpc>
                <a:spcPct val="100000"/>
              </a:lnSpc>
              <a:spcBef>
                <a:spcPts val="1000"/>
              </a:spcBef>
              <a:spcAft>
                <a:spcPts val="0"/>
              </a:spcAft>
              <a:buSzPts val="1500"/>
              <a:buChar char="●"/>
            </a:pPr>
            <a:r>
              <a:rPr b="0" i="0" lang="en-GB" sz="1500" u="none"/>
              <a:t>Leia o </a:t>
            </a:r>
            <a:r>
              <a:rPr b="0" i="0" lang="en-GB" sz="1500" u="sng">
                <a:solidFill>
                  <a:schemeClr val="hlink"/>
                </a:solidFill>
                <a:hlinkClick r:id="rId5"/>
              </a:rPr>
              <a:t>estudo de caso</a:t>
            </a:r>
            <a:r>
              <a:rPr b="0" i="0" lang="en-GB" sz="1500" u="none"/>
              <a:t> para compreender o contexto comunitário</a:t>
            </a:r>
            <a:endParaRPr sz="1500"/>
          </a:p>
          <a:p>
            <a:pPr indent="-323850" lvl="0" marL="457200" rtl="0" algn="l">
              <a:lnSpc>
                <a:spcPct val="100000"/>
              </a:lnSpc>
              <a:spcBef>
                <a:spcPts val="0"/>
              </a:spcBef>
              <a:spcAft>
                <a:spcPts val="0"/>
              </a:spcAft>
              <a:buSzPts val="1500"/>
              <a:buChar char="●"/>
            </a:pPr>
            <a:r>
              <a:rPr b="0" i="0" lang="en-GB" sz="1500" u="none"/>
              <a:t>Descreva as questões identificadas no estudo de caso.</a:t>
            </a:r>
            <a:endParaRPr sz="1500"/>
          </a:p>
          <a:p>
            <a:pPr indent="-323850" lvl="0" marL="457200" rtl="0" algn="l">
              <a:lnSpc>
                <a:spcPct val="100000"/>
              </a:lnSpc>
              <a:spcBef>
                <a:spcPts val="0"/>
              </a:spcBef>
              <a:spcAft>
                <a:spcPts val="0"/>
              </a:spcAft>
              <a:buSzPts val="1500"/>
              <a:buChar char="●"/>
            </a:pPr>
            <a:r>
              <a:rPr b="0" i="0" lang="en-GB" sz="1500" u="none"/>
              <a:t>Atribua diversos papéis típicos entre a comunidade aos membros do grupo.</a:t>
            </a:r>
            <a:endParaRPr sz="1500"/>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93"/>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Utilização da ferramenta: Testar a ferramenta  </a:t>
            </a:r>
            <a:endParaRPr/>
          </a:p>
        </p:txBody>
      </p:sp>
      <p:sp>
        <p:nvSpPr>
          <p:cNvPr id="698" name="Google Shape;698;p93"/>
          <p:cNvSpPr txBox="1"/>
          <p:nvPr>
            <p:ph idx="1" type="body"/>
          </p:nvPr>
        </p:nvSpPr>
        <p:spPr>
          <a:xfrm>
            <a:off x="187625" y="2821525"/>
            <a:ext cx="3465300" cy="1822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GB" sz="1700" u="none"/>
              <a:t>Grupo dos facilitadores </a:t>
            </a:r>
            <a:endParaRPr b="1" sz="1700"/>
          </a:p>
          <a:p>
            <a:pPr indent="-336550" lvl="0" marL="457200" rtl="0" algn="l">
              <a:lnSpc>
                <a:spcPct val="100000"/>
              </a:lnSpc>
              <a:spcBef>
                <a:spcPts val="1000"/>
              </a:spcBef>
              <a:spcAft>
                <a:spcPts val="0"/>
              </a:spcAft>
              <a:buSzPts val="1700"/>
              <a:buChar char="●"/>
            </a:pPr>
            <a:r>
              <a:rPr b="0" i="0" lang="en-GB" sz="1700" u="none"/>
              <a:t>O que acharam do vosso papel?</a:t>
            </a:r>
            <a:endParaRPr sz="1700"/>
          </a:p>
          <a:p>
            <a:pPr indent="-336550" lvl="0" marL="457200" rtl="0" algn="l">
              <a:lnSpc>
                <a:spcPct val="100000"/>
              </a:lnSpc>
              <a:spcBef>
                <a:spcPts val="0"/>
              </a:spcBef>
              <a:spcAft>
                <a:spcPts val="0"/>
              </a:spcAft>
              <a:buSzPts val="1700"/>
              <a:buChar char="●"/>
            </a:pPr>
            <a:r>
              <a:rPr b="0" i="0" lang="en-GB" sz="1700" u="none"/>
              <a:t>Houve alguma coisa que tenham achado difícil de fazer?</a:t>
            </a:r>
            <a:endParaRPr sz="1700"/>
          </a:p>
          <a:p>
            <a:pPr indent="0" lvl="0" marL="0" rtl="0" algn="l">
              <a:lnSpc>
                <a:spcPct val="115000"/>
              </a:lnSpc>
              <a:spcBef>
                <a:spcPts val="1000"/>
              </a:spcBef>
              <a:spcAft>
                <a:spcPts val="1600"/>
              </a:spcAft>
              <a:buSzPts val="1400"/>
              <a:buNone/>
            </a:pPr>
            <a:r>
              <a:t/>
            </a:r>
            <a:endParaRPr sz="1700"/>
          </a:p>
        </p:txBody>
      </p:sp>
      <p:pic>
        <p:nvPicPr>
          <p:cNvPr id="699" name="Google Shape;699;p93"/>
          <p:cNvPicPr preferRelativeResize="0"/>
          <p:nvPr/>
        </p:nvPicPr>
        <p:blipFill rotWithShape="1">
          <a:blip r:embed="rId3">
            <a:alphaModFix/>
          </a:blip>
          <a:srcRect b="0" l="0" r="0" t="0"/>
          <a:stretch/>
        </p:blipFill>
        <p:spPr>
          <a:xfrm>
            <a:off x="3807343" y="3784343"/>
            <a:ext cx="1143000" cy="1143025"/>
          </a:xfrm>
          <a:prstGeom prst="rect">
            <a:avLst/>
          </a:prstGeom>
          <a:noFill/>
          <a:ln>
            <a:noFill/>
          </a:ln>
        </p:spPr>
      </p:pic>
      <p:sp>
        <p:nvSpPr>
          <p:cNvPr id="700" name="Google Shape;700;p93"/>
          <p:cNvSpPr txBox="1"/>
          <p:nvPr>
            <p:ph idx="1" type="body"/>
          </p:nvPr>
        </p:nvSpPr>
        <p:spPr>
          <a:xfrm>
            <a:off x="5104775" y="1252675"/>
            <a:ext cx="3842100" cy="170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GB" sz="1700" u="none"/>
              <a:t>Grupo da igreja e comunidade</a:t>
            </a:r>
            <a:endParaRPr b="1" sz="1700"/>
          </a:p>
          <a:p>
            <a:pPr indent="-336550" lvl="0" marL="457200" rtl="0" algn="l">
              <a:lnSpc>
                <a:spcPct val="100000"/>
              </a:lnSpc>
              <a:spcBef>
                <a:spcPts val="1000"/>
              </a:spcBef>
              <a:spcAft>
                <a:spcPts val="0"/>
              </a:spcAft>
              <a:buSzPts val="1700"/>
              <a:buChar char="●"/>
            </a:pPr>
            <a:r>
              <a:rPr b="0" i="0" lang="en-GB" sz="1700" u="none"/>
              <a:t>O que acharam do exercício?</a:t>
            </a:r>
            <a:endParaRPr sz="1700"/>
          </a:p>
          <a:p>
            <a:pPr indent="-336550" lvl="0" marL="457200" rtl="0" algn="l">
              <a:lnSpc>
                <a:spcPct val="100000"/>
              </a:lnSpc>
              <a:spcBef>
                <a:spcPts val="0"/>
              </a:spcBef>
              <a:spcAft>
                <a:spcPts val="0"/>
              </a:spcAft>
              <a:buSzPts val="1700"/>
              <a:buChar char="●"/>
            </a:pPr>
            <a:r>
              <a:rPr b="0" i="0" lang="en-GB" sz="1700" u="none"/>
              <a:t>Há alguma coisa que os facilitadores pudessem ter feito de modo diferente para vos ajudar como grupo?</a:t>
            </a:r>
            <a:endParaRPr sz="1700"/>
          </a:p>
          <a:p>
            <a:pPr indent="0" lvl="0" marL="457200" rtl="0" algn="l">
              <a:lnSpc>
                <a:spcPct val="115000"/>
              </a:lnSpc>
              <a:spcBef>
                <a:spcPts val="1000"/>
              </a:spcBef>
              <a:spcAft>
                <a:spcPts val="1600"/>
              </a:spcAft>
              <a:buSzPts val="1400"/>
              <a:buNone/>
            </a:pPr>
            <a:r>
              <a:t/>
            </a:r>
            <a:endParaRPr sz="1700"/>
          </a:p>
        </p:txBody>
      </p:sp>
      <p:sp>
        <p:nvSpPr>
          <p:cNvPr id="701" name="Google Shape;701;p93"/>
          <p:cNvSpPr txBox="1"/>
          <p:nvPr/>
        </p:nvSpPr>
        <p:spPr>
          <a:xfrm>
            <a:off x="2907500" y="882300"/>
            <a:ext cx="2926800" cy="398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dk2"/>
                </a:solidFill>
                <a:latin typeface="Calibri"/>
                <a:ea typeface="Calibri"/>
                <a:cs typeface="Calibri"/>
                <a:sym typeface="Calibri"/>
              </a:rPr>
              <a:t>Sessão de feedback</a:t>
            </a:r>
            <a:endParaRPr b="1" i="0" sz="2000" u="none" cap="none" strike="noStrike">
              <a:solidFill>
                <a:schemeClr val="dk2"/>
              </a:solidFill>
              <a:latin typeface="Calibri"/>
              <a:ea typeface="Calibri"/>
              <a:cs typeface="Calibri"/>
              <a:sym typeface="Calibri"/>
            </a:endParaRPr>
          </a:p>
        </p:txBody>
      </p:sp>
      <p:sp>
        <p:nvSpPr>
          <p:cNvPr id="702" name="Google Shape;702;p93"/>
          <p:cNvSpPr txBox="1"/>
          <p:nvPr/>
        </p:nvSpPr>
        <p:spPr>
          <a:xfrm>
            <a:off x="226650" y="1356825"/>
            <a:ext cx="3004800" cy="92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700" u="none" cap="none" strike="noStrike">
                <a:solidFill>
                  <a:schemeClr val="dk2"/>
                </a:solidFill>
                <a:latin typeface="Calibri"/>
                <a:ea typeface="Calibri"/>
                <a:cs typeface="Calibri"/>
                <a:sym typeface="Calibri"/>
              </a:rPr>
              <a:t>Feedback da audiência</a:t>
            </a:r>
            <a:endParaRPr b="1" i="0" sz="1700" u="none" cap="none" strike="noStrike">
              <a:solidFill>
                <a:schemeClr val="dk2"/>
              </a:solidFill>
              <a:latin typeface="Calibri"/>
              <a:ea typeface="Calibri"/>
              <a:cs typeface="Calibri"/>
              <a:sym typeface="Calibri"/>
            </a:endParaRPr>
          </a:p>
          <a:p>
            <a:pPr indent="-336550" lvl="0" marL="457200" marR="0" rtl="0" algn="l">
              <a:lnSpc>
                <a:spcPct val="100000"/>
              </a:lnSpc>
              <a:spcBef>
                <a:spcPts val="0"/>
              </a:spcBef>
              <a:spcAft>
                <a:spcPts val="0"/>
              </a:spcAft>
              <a:buClr>
                <a:schemeClr val="dk2"/>
              </a:buClr>
              <a:buSzPts val="1700"/>
              <a:buFont typeface="Calibri"/>
              <a:buChar char="●"/>
            </a:pPr>
            <a:r>
              <a:rPr b="0" i="0" lang="en-GB" sz="1700" u="none" cap="none" strike="noStrike">
                <a:solidFill>
                  <a:schemeClr val="dk2"/>
                </a:solidFill>
                <a:latin typeface="Calibri"/>
                <a:ea typeface="Calibri"/>
                <a:cs typeface="Calibri"/>
                <a:sym typeface="Calibri"/>
              </a:rPr>
              <a:t>De que é que gostaram na dramatização?</a:t>
            </a:r>
            <a:endParaRPr b="0" i="0" sz="1700" u="none" cap="none" strike="noStrike">
              <a:solidFill>
                <a:schemeClr val="dk2"/>
              </a:solidFill>
              <a:latin typeface="Calibri"/>
              <a:ea typeface="Calibri"/>
              <a:cs typeface="Calibri"/>
              <a:sym typeface="Calibri"/>
            </a:endParaRPr>
          </a:p>
          <a:p>
            <a:pPr indent="-336550" lvl="0" marL="457200" marR="0" rtl="0" algn="l">
              <a:lnSpc>
                <a:spcPct val="100000"/>
              </a:lnSpc>
              <a:spcBef>
                <a:spcPts val="0"/>
              </a:spcBef>
              <a:spcAft>
                <a:spcPts val="0"/>
              </a:spcAft>
              <a:buClr>
                <a:schemeClr val="dk2"/>
              </a:buClr>
              <a:buSzPts val="1700"/>
              <a:buFont typeface="Calibri"/>
              <a:buChar char="●"/>
            </a:pPr>
            <a:r>
              <a:rPr b="0" i="0" lang="en-GB" sz="1700" u="none" cap="none" strike="noStrike">
                <a:solidFill>
                  <a:schemeClr val="dk2"/>
                </a:solidFill>
                <a:latin typeface="Calibri"/>
                <a:ea typeface="Calibri"/>
                <a:cs typeface="Calibri"/>
                <a:sym typeface="Calibri"/>
              </a:rPr>
              <a:t>O que pode ser melhorado?</a:t>
            </a:r>
            <a:endParaRPr b="0" i="0" sz="1700" u="none" cap="none" strike="noStrike">
              <a:solidFill>
                <a:schemeClr val="dk2"/>
              </a:solidFill>
              <a:latin typeface="Calibri"/>
              <a:ea typeface="Calibri"/>
              <a:cs typeface="Calibri"/>
              <a:sym typeface="Calibri"/>
            </a:endParaRPr>
          </a:p>
        </p:txBody>
      </p:sp>
      <p:sp>
        <p:nvSpPr>
          <p:cNvPr id="703" name="Google Shape;703;p93"/>
          <p:cNvSpPr txBox="1"/>
          <p:nvPr/>
        </p:nvSpPr>
        <p:spPr>
          <a:xfrm>
            <a:off x="5104775" y="3041100"/>
            <a:ext cx="3660600" cy="155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700" u="none" cap="none" strike="noStrike">
                <a:solidFill>
                  <a:schemeClr val="dk2"/>
                </a:solidFill>
                <a:latin typeface="Calibri"/>
                <a:ea typeface="Calibri"/>
                <a:cs typeface="Calibri"/>
                <a:sym typeface="Calibri"/>
              </a:rPr>
              <a:t>Todos</a:t>
            </a:r>
            <a:endParaRPr b="1" i="0" sz="1700" u="none" cap="none" strike="noStrike">
              <a:solidFill>
                <a:schemeClr val="dk2"/>
              </a:solidFill>
              <a:latin typeface="Calibri"/>
              <a:ea typeface="Calibri"/>
              <a:cs typeface="Calibri"/>
              <a:sym typeface="Calibri"/>
            </a:endParaRPr>
          </a:p>
          <a:p>
            <a:pPr indent="-336550" lvl="0" marL="457200" marR="0" rtl="0" algn="l">
              <a:lnSpc>
                <a:spcPct val="100000"/>
              </a:lnSpc>
              <a:spcBef>
                <a:spcPts val="0"/>
              </a:spcBef>
              <a:spcAft>
                <a:spcPts val="0"/>
              </a:spcAft>
              <a:buClr>
                <a:schemeClr val="dk2"/>
              </a:buClr>
              <a:buSzPts val="1700"/>
              <a:buFont typeface="Calibri"/>
              <a:buChar char="●"/>
            </a:pPr>
            <a:r>
              <a:rPr b="0" i="0" lang="en-GB" sz="1700" u="none" cap="none" strike="noStrike">
                <a:solidFill>
                  <a:schemeClr val="dk2"/>
                </a:solidFill>
                <a:latin typeface="Calibri"/>
                <a:ea typeface="Calibri"/>
                <a:cs typeface="Calibri"/>
                <a:sym typeface="Calibri"/>
              </a:rPr>
              <a:t>Como fariam a facilitação desta sessão se a vossa comunidade não soubesse ler? Dêem algumas ideias com base na vossa experiência.</a:t>
            </a:r>
            <a:endParaRPr b="0" i="0" sz="1700" u="none" cap="none" strike="noStrike">
              <a:solidFill>
                <a:schemeClr val="dk2"/>
              </a:solidFill>
              <a:latin typeface="Calibri"/>
              <a:ea typeface="Calibri"/>
              <a:cs typeface="Calibri"/>
              <a:sym typeface="Calibri"/>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94"/>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Mais orientação </a:t>
            </a:r>
            <a:endParaRPr/>
          </a:p>
        </p:txBody>
      </p:sp>
      <p:sp>
        <p:nvSpPr>
          <p:cNvPr id="709" name="Google Shape;709;p94"/>
          <p:cNvSpPr txBox="1"/>
          <p:nvPr>
            <p:ph idx="1" type="body"/>
          </p:nvPr>
        </p:nvSpPr>
        <p:spPr>
          <a:xfrm>
            <a:off x="201150" y="866950"/>
            <a:ext cx="8741700" cy="357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i="0" lang="en-GB" sz="1600" u="none">
                <a:solidFill>
                  <a:schemeClr val="dk1"/>
                </a:solidFill>
              </a:rPr>
              <a:t>Ao planear ajudar uma igreja e uma comunidade específicas a usar esta ferramenta, necessitará de fazer algum trabalho de preparação para obter uma compreensão básica do </a:t>
            </a:r>
            <a:r>
              <a:rPr b="1" i="0" lang="en-GB" sz="1600" u="none">
                <a:solidFill>
                  <a:schemeClr val="dk1"/>
                </a:solidFill>
              </a:rPr>
              <a:t>ciclo de despesas</a:t>
            </a:r>
            <a:r>
              <a:rPr b="0" i="0" lang="en-GB" sz="1600" u="none">
                <a:solidFill>
                  <a:schemeClr val="dk1"/>
                </a:solidFill>
              </a:rPr>
              <a:t> locais e nacionais do país, de modo a reforçar os seus conhecimentos sobre o assunto. </a:t>
            </a:r>
            <a:endParaRPr sz="1600">
              <a:solidFill>
                <a:schemeClr val="dk1"/>
              </a:solidFill>
            </a:endParaRPr>
          </a:p>
          <a:p>
            <a:pPr indent="0" lvl="0" marL="0" rtl="0" algn="l">
              <a:lnSpc>
                <a:spcPct val="100000"/>
              </a:lnSpc>
              <a:spcBef>
                <a:spcPts val="1400"/>
              </a:spcBef>
              <a:spcAft>
                <a:spcPts val="0"/>
              </a:spcAft>
              <a:buSzPts val="1400"/>
              <a:buNone/>
            </a:pPr>
            <a:r>
              <a:rPr b="0" i="0" lang="en-GB" sz="1600" u="none">
                <a:solidFill>
                  <a:schemeClr val="dk1"/>
                </a:solidFill>
              </a:rPr>
              <a:t>Faça depois um exercício semelhante com a comunidade e, juntos, obtenham uma compreensão mais detalhada do quadro de despesas a nível local.</a:t>
            </a:r>
            <a:endParaRPr sz="1600">
              <a:solidFill>
                <a:schemeClr val="dk1"/>
              </a:solidFill>
            </a:endParaRPr>
          </a:p>
          <a:p>
            <a:pPr indent="0" lvl="0" marL="0" rtl="0" algn="l">
              <a:lnSpc>
                <a:spcPct val="100000"/>
              </a:lnSpc>
              <a:spcBef>
                <a:spcPts val="1400"/>
              </a:spcBef>
              <a:spcAft>
                <a:spcPts val="0"/>
              </a:spcAft>
              <a:buSzPts val="1400"/>
              <a:buNone/>
            </a:pPr>
            <a:r>
              <a:rPr b="0" i="0" lang="en-GB" sz="1600" u="none">
                <a:solidFill>
                  <a:schemeClr val="dk1"/>
                </a:solidFill>
              </a:rPr>
              <a:t>Questões importantes que precisarão de resposta:</a:t>
            </a:r>
            <a:endParaRPr sz="1600">
              <a:solidFill>
                <a:schemeClr val="dk1"/>
              </a:solidFill>
            </a:endParaRPr>
          </a:p>
          <a:p>
            <a:pPr indent="-330200" lvl="0" marL="1710000" rtl="0" algn="l">
              <a:lnSpc>
                <a:spcPct val="100000"/>
              </a:lnSpc>
              <a:spcBef>
                <a:spcPts val="1000"/>
              </a:spcBef>
              <a:spcAft>
                <a:spcPts val="0"/>
              </a:spcAft>
              <a:buClr>
                <a:schemeClr val="dk1"/>
              </a:buClr>
              <a:buSzPts val="1600"/>
              <a:buChar char="●"/>
            </a:pPr>
            <a:r>
              <a:rPr b="0" i="0" lang="en-GB" sz="1600" u="none">
                <a:solidFill>
                  <a:schemeClr val="dk1"/>
                </a:solidFill>
              </a:rPr>
              <a:t>Quando são os orçamentos aprovados no país a nível local e nacional? </a:t>
            </a:r>
            <a:endParaRPr sz="1600">
              <a:solidFill>
                <a:schemeClr val="dk1"/>
              </a:solidFill>
            </a:endParaRPr>
          </a:p>
          <a:p>
            <a:pPr indent="-330200" lvl="0" marL="1710000" rtl="0" algn="l">
              <a:lnSpc>
                <a:spcPct val="100000"/>
              </a:lnSpc>
              <a:spcBef>
                <a:spcPts val="1400"/>
              </a:spcBef>
              <a:spcAft>
                <a:spcPts val="0"/>
              </a:spcAft>
              <a:buClr>
                <a:schemeClr val="dk1"/>
              </a:buClr>
              <a:buSzPts val="1600"/>
              <a:buChar char="●"/>
            </a:pPr>
            <a:r>
              <a:rPr b="0" i="0" lang="en-GB" sz="1600" u="none">
                <a:solidFill>
                  <a:schemeClr val="dk1"/>
                </a:solidFill>
              </a:rPr>
              <a:t>Que tipo de governo existe? Um governo centralizado ou descentralizado?</a:t>
            </a:r>
            <a:endParaRPr sz="1600">
              <a:solidFill>
                <a:schemeClr val="dk1"/>
              </a:solidFill>
            </a:endParaRPr>
          </a:p>
          <a:p>
            <a:pPr indent="-330200" lvl="0" marL="1710000" rtl="0" algn="l">
              <a:lnSpc>
                <a:spcPct val="100000"/>
              </a:lnSpc>
              <a:spcBef>
                <a:spcPts val="1000"/>
              </a:spcBef>
              <a:spcAft>
                <a:spcPts val="0"/>
              </a:spcAft>
              <a:buClr>
                <a:schemeClr val="dk1"/>
              </a:buClr>
              <a:buSzPts val="1600"/>
              <a:buChar char="●"/>
            </a:pPr>
            <a:r>
              <a:rPr b="0" i="0" lang="en-GB" sz="1600" u="none">
                <a:solidFill>
                  <a:schemeClr val="dk1"/>
                </a:solidFill>
              </a:rPr>
              <a:t>Que recursos são enviados para o nível local, quando, e com que frequência?</a:t>
            </a:r>
            <a:endParaRPr sz="1600">
              <a:solidFill>
                <a:schemeClr val="dk1"/>
              </a:solidFill>
            </a:endParaRPr>
          </a:p>
          <a:p>
            <a:pPr indent="-330200" lvl="0" marL="1710000" rtl="0" algn="l">
              <a:lnSpc>
                <a:spcPct val="100000"/>
              </a:lnSpc>
              <a:spcBef>
                <a:spcPts val="1000"/>
              </a:spcBef>
              <a:spcAft>
                <a:spcPts val="0"/>
              </a:spcAft>
              <a:buClr>
                <a:schemeClr val="dk1"/>
              </a:buClr>
              <a:buSzPts val="1600"/>
              <a:buChar char="●"/>
            </a:pPr>
            <a:r>
              <a:rPr b="0" i="0" lang="en-GB" sz="1600" u="none">
                <a:solidFill>
                  <a:schemeClr val="dk1"/>
                </a:solidFill>
              </a:rPr>
              <a:t>Que vias estão disponíveis para aceder a informação sobre despesas?</a:t>
            </a:r>
            <a:endParaRPr sz="1600">
              <a:solidFill>
                <a:schemeClr val="dk1"/>
              </a:solidFill>
            </a:endParaRPr>
          </a:p>
          <a:p>
            <a:pPr indent="-330200" lvl="0" marL="1710000" rtl="0" algn="l">
              <a:lnSpc>
                <a:spcPct val="100000"/>
              </a:lnSpc>
              <a:spcBef>
                <a:spcPts val="1000"/>
              </a:spcBef>
              <a:spcAft>
                <a:spcPts val="0"/>
              </a:spcAft>
              <a:buClr>
                <a:schemeClr val="dk1"/>
              </a:buClr>
              <a:buSzPts val="1600"/>
              <a:buChar char="●"/>
            </a:pPr>
            <a:r>
              <a:rPr b="0" i="0" lang="en-GB" sz="1600" u="none">
                <a:solidFill>
                  <a:schemeClr val="dk1"/>
                </a:solidFill>
              </a:rPr>
              <a:t>Quais são as datas mais importantes para o desbloqueio de fundos, a utilização do dinheiro e a elaboração de relatórios? </a:t>
            </a:r>
            <a:endParaRPr sz="1600">
              <a:solidFill>
                <a:schemeClr val="dk1"/>
              </a:solidFill>
            </a:endParaRPr>
          </a:p>
          <a:p>
            <a:pPr indent="0" lvl="0" marL="0" rtl="0" algn="l">
              <a:lnSpc>
                <a:spcPct val="100000"/>
              </a:lnSpc>
              <a:spcBef>
                <a:spcPts val="1400"/>
              </a:spcBef>
              <a:spcAft>
                <a:spcPts val="0"/>
              </a:spcAft>
              <a:buSzPts val="1400"/>
              <a:buNone/>
            </a:pPr>
            <a:r>
              <a:t/>
            </a:r>
            <a:endParaRPr sz="1600">
              <a:solidFill>
                <a:schemeClr val="dk1"/>
              </a:solidFill>
            </a:endParaRPr>
          </a:p>
          <a:p>
            <a:pPr indent="0" lvl="0" marL="0" rtl="0" algn="l">
              <a:lnSpc>
                <a:spcPct val="100000"/>
              </a:lnSpc>
              <a:spcBef>
                <a:spcPts val="1400"/>
              </a:spcBef>
              <a:spcAft>
                <a:spcPts val="0"/>
              </a:spcAft>
              <a:buSzPts val="1400"/>
              <a:buNone/>
            </a:pPr>
            <a:r>
              <a:t/>
            </a:r>
            <a:endParaRPr sz="1600">
              <a:solidFill>
                <a:schemeClr val="dk1"/>
              </a:solidFill>
            </a:endParaRPr>
          </a:p>
          <a:p>
            <a:pPr indent="0" lvl="0" marL="457200" rtl="0" algn="l">
              <a:lnSpc>
                <a:spcPct val="100000"/>
              </a:lnSpc>
              <a:spcBef>
                <a:spcPts val="1400"/>
              </a:spcBef>
              <a:spcAft>
                <a:spcPts val="0"/>
              </a:spcAft>
              <a:buSzPts val="1400"/>
              <a:buNone/>
            </a:pPr>
            <a:r>
              <a:t/>
            </a:r>
            <a:endParaRPr sz="1600">
              <a:solidFill>
                <a:schemeClr val="dk1"/>
              </a:solidFill>
            </a:endParaRPr>
          </a:p>
          <a:p>
            <a:pPr indent="0" lvl="0" marL="0" rtl="0" algn="l">
              <a:lnSpc>
                <a:spcPct val="100000"/>
              </a:lnSpc>
              <a:spcBef>
                <a:spcPts val="1400"/>
              </a:spcBef>
              <a:spcAft>
                <a:spcPts val="0"/>
              </a:spcAft>
              <a:buSzPts val="1400"/>
              <a:buNone/>
            </a:pPr>
            <a:r>
              <a:t/>
            </a:r>
            <a:endParaRPr sz="1600">
              <a:solidFill>
                <a:schemeClr val="dk1"/>
              </a:solidFill>
            </a:endParaRPr>
          </a:p>
          <a:p>
            <a:pPr indent="0" lvl="0" marL="0" rtl="0" algn="l">
              <a:lnSpc>
                <a:spcPct val="100000"/>
              </a:lnSpc>
              <a:spcBef>
                <a:spcPts val="1400"/>
              </a:spcBef>
              <a:spcAft>
                <a:spcPts val="0"/>
              </a:spcAft>
              <a:buSzPts val="1400"/>
              <a:buNone/>
            </a:pPr>
            <a:r>
              <a:t/>
            </a:r>
            <a:endParaRPr sz="1600">
              <a:solidFill>
                <a:schemeClr val="dk1"/>
              </a:solidFill>
            </a:endParaRPr>
          </a:p>
          <a:p>
            <a:pPr indent="0" lvl="0" marL="0" rtl="0" algn="l">
              <a:lnSpc>
                <a:spcPct val="115000"/>
              </a:lnSpc>
              <a:spcBef>
                <a:spcPts val="1400"/>
              </a:spcBef>
              <a:spcAft>
                <a:spcPts val="0"/>
              </a:spcAft>
              <a:buSzPts val="1400"/>
              <a:buNone/>
            </a:pPr>
            <a:r>
              <a:t/>
            </a:r>
            <a:endParaRPr sz="1600"/>
          </a:p>
          <a:p>
            <a:pPr indent="0" lvl="0" marL="0" rtl="0" algn="l">
              <a:lnSpc>
                <a:spcPct val="115000"/>
              </a:lnSpc>
              <a:spcBef>
                <a:spcPts val="1600"/>
              </a:spcBef>
              <a:spcAft>
                <a:spcPts val="1600"/>
              </a:spcAft>
              <a:buSzPts val="1400"/>
              <a:buNone/>
            </a:pPr>
            <a:r>
              <a:t/>
            </a:r>
            <a:endParaRPr sz="1600"/>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95"/>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Mais leituras</a:t>
            </a:r>
            <a:endParaRPr/>
          </a:p>
        </p:txBody>
      </p:sp>
      <p:sp>
        <p:nvSpPr>
          <p:cNvPr id="715" name="Google Shape;715;p95"/>
          <p:cNvSpPr txBox="1"/>
          <p:nvPr>
            <p:ph idx="1" type="body"/>
          </p:nvPr>
        </p:nvSpPr>
        <p:spPr>
          <a:xfrm>
            <a:off x="1079100" y="1690075"/>
            <a:ext cx="3492900" cy="15012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700"/>
              </a:spcBef>
              <a:spcAft>
                <a:spcPts val="0"/>
              </a:spcAft>
              <a:buSzPts val="1400"/>
              <a:buNone/>
            </a:pPr>
            <a:r>
              <a:t/>
            </a:r>
            <a:endParaRPr b="1" sz="2200">
              <a:solidFill>
                <a:schemeClr val="dk1"/>
              </a:solidFill>
            </a:endParaRPr>
          </a:p>
          <a:p>
            <a:pPr indent="0" lvl="0" marL="457200" rtl="0" algn="l">
              <a:lnSpc>
                <a:spcPct val="100000"/>
              </a:lnSpc>
              <a:spcBef>
                <a:spcPts val="700"/>
              </a:spcBef>
              <a:spcAft>
                <a:spcPts val="0"/>
              </a:spcAft>
              <a:buSzPts val="1400"/>
              <a:buNone/>
            </a:pPr>
            <a:r>
              <a:rPr b="1" i="0" lang="en-GB" sz="2200" u="sng">
                <a:solidFill>
                  <a:srgbClr val="007D98"/>
                </a:solidFill>
                <a:hlinkClick r:id="rId3">
                  <a:extLst>
                    <a:ext uri="{A12FA001-AC4F-418D-AE19-62706E023703}">
                      <ahyp:hlinkClr val="tx"/>
                    </a:ext>
                  </a:extLst>
                </a:hlinkClick>
              </a:rPr>
              <a:t>Guia detalhado para sondagens de acompanhamento de despesas públicas</a:t>
            </a:r>
            <a:endParaRPr b="1" sz="2000">
              <a:solidFill>
                <a:srgbClr val="333333"/>
              </a:solidFill>
            </a:endParaRPr>
          </a:p>
          <a:p>
            <a:pPr indent="0" lvl="0" marL="0" rtl="0" algn="l">
              <a:lnSpc>
                <a:spcPct val="100000"/>
              </a:lnSpc>
              <a:spcBef>
                <a:spcPts val="0"/>
              </a:spcBef>
              <a:spcAft>
                <a:spcPts val="700"/>
              </a:spcAft>
              <a:buSzPts val="1400"/>
              <a:buNone/>
            </a:pPr>
            <a:r>
              <a:t/>
            </a:r>
            <a:endParaRPr b="1" sz="2200"/>
          </a:p>
        </p:txBody>
      </p:sp>
      <p:pic>
        <p:nvPicPr>
          <p:cNvPr id="716" name="Google Shape;716;p95"/>
          <p:cNvPicPr preferRelativeResize="0"/>
          <p:nvPr/>
        </p:nvPicPr>
        <p:blipFill rotWithShape="1">
          <a:blip r:embed="rId4">
            <a:alphaModFix/>
          </a:blip>
          <a:srcRect b="0" l="0" r="0" t="0"/>
          <a:stretch/>
        </p:blipFill>
        <p:spPr>
          <a:xfrm>
            <a:off x="5681513" y="1574088"/>
            <a:ext cx="2447925" cy="2447925"/>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96"/>
          <p:cNvSpPr txBox="1"/>
          <p:nvPr>
            <p:ph type="ctrTitle"/>
          </p:nvPr>
        </p:nvSpPr>
        <p:spPr>
          <a:xfrm>
            <a:off x="357150" y="1571600"/>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i="0" lang="en-GB" sz="4500" u="none"/>
              <a:t>Ferramenta de auditoria social</a:t>
            </a:r>
            <a:endParaRPr sz="4500"/>
          </a:p>
        </p:txBody>
      </p:sp>
      <p:sp>
        <p:nvSpPr>
          <p:cNvPr id="722" name="Google Shape;722;p96"/>
          <p:cNvSpPr txBox="1"/>
          <p:nvPr>
            <p:ph idx="1" type="subTitle"/>
          </p:nvPr>
        </p:nvSpPr>
        <p:spPr>
          <a:xfrm>
            <a:off x="996150" y="2532500"/>
            <a:ext cx="71517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0" i="0" lang="en-GB" u="none"/>
              <a:t>Ferramenta 6</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97"/>
          <p:cNvSpPr txBox="1"/>
          <p:nvPr>
            <p:ph type="title"/>
          </p:nvPr>
        </p:nvSpPr>
        <p:spPr>
          <a:xfrm>
            <a:off x="87925" y="111650"/>
            <a:ext cx="9019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Ferramenta 6: O que é a ferramenta de auditoria social?</a:t>
            </a:r>
            <a:endParaRPr/>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t/>
            </a:r>
            <a:endParaRPr/>
          </a:p>
        </p:txBody>
      </p:sp>
      <p:sp>
        <p:nvSpPr>
          <p:cNvPr id="728" name="Google Shape;728;p97"/>
          <p:cNvSpPr txBox="1"/>
          <p:nvPr>
            <p:ph idx="1" type="body"/>
          </p:nvPr>
        </p:nvSpPr>
        <p:spPr>
          <a:xfrm>
            <a:off x="231050" y="971175"/>
            <a:ext cx="5077800" cy="150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en-GB" sz="1800" u="none"/>
              <a:t>Esta ferramenta </a:t>
            </a:r>
            <a:r>
              <a:rPr b="1" i="0" lang="en-GB" sz="1800" u="none"/>
              <a:t>não deve ser confundida com auditorias financeiras ou operacionais.</a:t>
            </a:r>
            <a:r>
              <a:rPr b="0" i="0" lang="en-GB" sz="1800" u="none"/>
              <a:t> </a:t>
            </a:r>
            <a:endParaRPr sz="1800"/>
          </a:p>
          <a:p>
            <a:pPr indent="-167299" lvl="0" marL="179999" rtl="0" algn="l">
              <a:lnSpc>
                <a:spcPct val="115000"/>
              </a:lnSpc>
              <a:spcBef>
                <a:spcPts val="1600"/>
              </a:spcBef>
              <a:spcAft>
                <a:spcPts val="0"/>
              </a:spcAft>
              <a:buSzPts val="1800"/>
              <a:buChar char="●"/>
            </a:pPr>
            <a:r>
              <a:rPr b="0" i="0" lang="en-GB" sz="1800" u="none"/>
              <a:t>Tem </a:t>
            </a:r>
            <a:r>
              <a:rPr b="1" i="0" lang="en-GB" sz="1800" u="none"/>
              <a:t>um âmbito mais largo</a:t>
            </a:r>
            <a:r>
              <a:rPr b="0" i="0" lang="en-GB" sz="1800" u="none"/>
              <a:t> que o dos boletins do cidadão ou fichas de pontuação da comunidade.</a:t>
            </a:r>
            <a:endParaRPr sz="1800"/>
          </a:p>
          <a:p>
            <a:pPr indent="-167299" lvl="0" marL="179999" rtl="0" algn="l">
              <a:lnSpc>
                <a:spcPct val="115000"/>
              </a:lnSpc>
              <a:spcBef>
                <a:spcPts val="0"/>
              </a:spcBef>
              <a:spcAft>
                <a:spcPts val="0"/>
              </a:spcAft>
              <a:buSzPts val="1800"/>
              <a:buChar char="●"/>
            </a:pPr>
            <a:r>
              <a:rPr b="0" i="0" lang="en-GB" sz="1800" u="none"/>
              <a:t>Recolhe provas de várias partes interessadas para </a:t>
            </a:r>
            <a:r>
              <a:rPr b="1" i="0" lang="en-GB" sz="1800" u="none"/>
              <a:t>dar um feedback exacto sobre todas as fases de implementação da política governamental,</a:t>
            </a:r>
            <a:r>
              <a:rPr b="0" i="0" lang="en-GB" sz="1800" u="none"/>
              <a:t> incluindo a gestão financeira, o acesso à informação e a participação.</a:t>
            </a:r>
            <a:endParaRPr sz="1800"/>
          </a:p>
          <a:p>
            <a:pPr indent="0" lvl="0" marL="0" rtl="0" algn="l">
              <a:lnSpc>
                <a:spcPct val="115000"/>
              </a:lnSpc>
              <a:spcBef>
                <a:spcPts val="1600"/>
              </a:spcBef>
              <a:spcAft>
                <a:spcPts val="0"/>
              </a:spcAft>
              <a:buSzPts val="1400"/>
              <a:buNone/>
            </a:pPr>
            <a:r>
              <a:t/>
            </a:r>
            <a:endParaRPr sz="1800"/>
          </a:p>
          <a:p>
            <a:pPr indent="0" lvl="0" marL="0" rtl="0" algn="l">
              <a:lnSpc>
                <a:spcPct val="115000"/>
              </a:lnSpc>
              <a:spcBef>
                <a:spcPts val="1600"/>
              </a:spcBef>
              <a:spcAft>
                <a:spcPts val="0"/>
              </a:spcAft>
              <a:buSzPts val="1400"/>
              <a:buNone/>
            </a:pPr>
            <a:r>
              <a:t/>
            </a:r>
            <a:endParaRPr sz="1800"/>
          </a:p>
          <a:p>
            <a:pPr indent="0" lvl="0" marL="0" rtl="0" algn="l">
              <a:lnSpc>
                <a:spcPct val="115000"/>
              </a:lnSpc>
              <a:spcBef>
                <a:spcPts val="1600"/>
              </a:spcBef>
              <a:spcAft>
                <a:spcPts val="0"/>
              </a:spcAft>
              <a:buSzPts val="1400"/>
              <a:buNone/>
            </a:pPr>
            <a:r>
              <a:t/>
            </a:r>
            <a:endParaRPr sz="1800"/>
          </a:p>
          <a:p>
            <a:pPr indent="0" lvl="0" marL="457200" rtl="0" algn="l">
              <a:lnSpc>
                <a:spcPct val="115000"/>
              </a:lnSpc>
              <a:spcBef>
                <a:spcPts val="1600"/>
              </a:spcBef>
              <a:spcAft>
                <a:spcPts val="0"/>
              </a:spcAft>
              <a:buSzPts val="1400"/>
              <a:buNone/>
            </a:pPr>
            <a:r>
              <a:t/>
            </a:r>
            <a:endParaRPr sz="1800"/>
          </a:p>
          <a:p>
            <a:pPr indent="0" lvl="0" marL="0" rtl="0" algn="l">
              <a:lnSpc>
                <a:spcPct val="115000"/>
              </a:lnSpc>
              <a:spcBef>
                <a:spcPts val="1600"/>
              </a:spcBef>
              <a:spcAft>
                <a:spcPts val="0"/>
              </a:spcAft>
              <a:buSzPts val="1400"/>
              <a:buNone/>
            </a:pPr>
            <a:r>
              <a:t/>
            </a:r>
            <a:endParaRPr sz="1800"/>
          </a:p>
          <a:p>
            <a:pPr indent="0" lvl="0" marL="0" rtl="0" algn="l">
              <a:lnSpc>
                <a:spcPct val="115000"/>
              </a:lnSpc>
              <a:spcBef>
                <a:spcPts val="1600"/>
              </a:spcBef>
              <a:spcAft>
                <a:spcPts val="0"/>
              </a:spcAft>
              <a:buSzPts val="1400"/>
              <a:buNone/>
            </a:pPr>
            <a:r>
              <a:t/>
            </a:r>
            <a:endParaRPr sz="1800"/>
          </a:p>
          <a:p>
            <a:pPr indent="0" lvl="0" marL="0" rtl="0" algn="l">
              <a:lnSpc>
                <a:spcPct val="115000"/>
              </a:lnSpc>
              <a:spcBef>
                <a:spcPts val="1600"/>
              </a:spcBef>
              <a:spcAft>
                <a:spcPts val="1600"/>
              </a:spcAft>
              <a:buSzPts val="1400"/>
              <a:buNone/>
            </a:pPr>
            <a:r>
              <a:t/>
            </a:r>
            <a:endParaRPr sz="1800"/>
          </a:p>
        </p:txBody>
      </p:sp>
      <p:pic>
        <p:nvPicPr>
          <p:cNvPr descr="A ilustração mostra um homem e uma mulher a apresentar um gráfico que mostra uma tendência de subida. O homem aponta para o gráfico com um ponteiro enquanto a mulher aponta também para o gráfico com a mão" id="729" name="Google Shape;729;p97"/>
          <p:cNvPicPr preferRelativeResize="0"/>
          <p:nvPr/>
        </p:nvPicPr>
        <p:blipFill rotWithShape="1">
          <a:blip r:embed="rId3">
            <a:alphaModFix/>
          </a:blip>
          <a:srcRect b="0" l="0" r="0" t="0"/>
          <a:stretch/>
        </p:blipFill>
        <p:spPr>
          <a:xfrm>
            <a:off x="5403725" y="1596125"/>
            <a:ext cx="3389875" cy="2104925"/>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98"/>
          <p:cNvSpPr txBox="1"/>
          <p:nvPr>
            <p:ph idx="1" type="body"/>
          </p:nvPr>
        </p:nvSpPr>
        <p:spPr>
          <a:xfrm>
            <a:off x="4181475" y="135825"/>
            <a:ext cx="4904400" cy="471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1" i="0" lang="en-GB" sz="1600" u="none"/>
              <a:t>Dar um feedback exacto </a:t>
            </a:r>
            <a:r>
              <a:rPr b="0" i="0" lang="en-GB" sz="1600" u="none"/>
              <a:t>aos prestadores de serviços e à comunidade sobre o </a:t>
            </a:r>
            <a:r>
              <a:rPr b="1" i="0" lang="en-GB" sz="1600" u="none"/>
              <a:t>nível de resultados conseguidos </a:t>
            </a:r>
            <a:r>
              <a:rPr b="0" i="0" lang="en-GB" sz="1600" u="none"/>
              <a:t>e </a:t>
            </a:r>
            <a:r>
              <a:rPr b="1" i="0" lang="en-GB" sz="1600" u="none"/>
              <a:t>áreas de melhoramento</a:t>
            </a:r>
            <a:r>
              <a:rPr b="0" i="0" lang="en-GB" sz="1600" u="none"/>
              <a:t> na prestação dos serviços. Esta ferramenta apoia a prevenção da corrupção: </a:t>
            </a:r>
            <a:endParaRPr sz="1600"/>
          </a:p>
          <a:p>
            <a:pPr indent="-330200" lvl="0" marL="457200" rtl="0" algn="l">
              <a:lnSpc>
                <a:spcPct val="115000"/>
              </a:lnSpc>
              <a:spcBef>
                <a:spcPts val="0"/>
              </a:spcBef>
              <a:spcAft>
                <a:spcPts val="0"/>
              </a:spcAft>
              <a:buSzPts val="1600"/>
              <a:buChar char="●"/>
            </a:pPr>
            <a:r>
              <a:rPr b="0" i="0" lang="en-GB" sz="1600" u="none"/>
              <a:t>expondo-a potencialmente</a:t>
            </a:r>
            <a:endParaRPr sz="1600"/>
          </a:p>
          <a:p>
            <a:pPr indent="-330200" lvl="0" marL="457200" rtl="0" algn="l">
              <a:lnSpc>
                <a:spcPct val="115000"/>
              </a:lnSpc>
              <a:spcBef>
                <a:spcPts val="0"/>
              </a:spcBef>
              <a:spcAft>
                <a:spcPts val="0"/>
              </a:spcAft>
              <a:buSzPts val="1600"/>
              <a:buChar char="●"/>
            </a:pPr>
            <a:r>
              <a:rPr b="0" i="0" lang="en-GB" sz="1600" u="none"/>
              <a:t>informando o público de possíveis impactos </a:t>
            </a:r>
            <a:r>
              <a:rPr b="0" i="0" lang="en-GB" sz="1600" u="none">
                <a:extLst>
                  <a:ext uri="http://customooxmlschemas.google.com/">
                    <go:slidesCustomData xmlns:go="http://customooxmlschemas.google.com/" textRoundtripDataId="49"/>
                  </a:ext>
                </a:extLst>
              </a:rPr>
              <a:t>de </a:t>
            </a:r>
            <a:r>
              <a:rPr b="0" i="0" lang="en-GB" sz="1600" u="none"/>
              <a:t>políticas públicas</a:t>
            </a:r>
            <a:endParaRPr sz="1600"/>
          </a:p>
          <a:p>
            <a:pPr indent="-330200" lvl="0" marL="457200" rtl="0" algn="l">
              <a:lnSpc>
                <a:spcPct val="115000"/>
              </a:lnSpc>
              <a:spcBef>
                <a:spcPts val="0"/>
              </a:spcBef>
              <a:spcAft>
                <a:spcPts val="0"/>
              </a:spcAft>
              <a:buSzPts val="1600"/>
              <a:buChar char="●"/>
            </a:pPr>
            <a:r>
              <a:rPr b="0" i="0" lang="en-GB" sz="1600" u="none"/>
              <a:t>ajudando os cidadãos a expressar necessidades e a fazer exigências ao seu governo</a:t>
            </a:r>
            <a:endParaRPr sz="1600"/>
          </a:p>
          <a:p>
            <a:pPr indent="-330200" lvl="0" marL="457200" rtl="0" algn="l">
              <a:lnSpc>
                <a:spcPct val="115000"/>
              </a:lnSpc>
              <a:spcBef>
                <a:spcPts val="0"/>
              </a:spcBef>
              <a:spcAft>
                <a:spcPts val="0"/>
              </a:spcAft>
              <a:buSzPts val="1600"/>
              <a:buChar char="●"/>
            </a:pPr>
            <a:r>
              <a:rPr b="1" i="0" lang="en-GB" sz="1600" u="none"/>
              <a:t>avaliando a coerência entre as promessas de políticas ou programas e os respectivos resultados</a:t>
            </a:r>
            <a:endParaRPr b="1" sz="1600"/>
          </a:p>
          <a:p>
            <a:pPr indent="0" lvl="0" marL="0" rtl="0" algn="l">
              <a:lnSpc>
                <a:spcPct val="115000"/>
              </a:lnSpc>
              <a:spcBef>
                <a:spcPts val="1600"/>
              </a:spcBef>
              <a:spcAft>
                <a:spcPts val="0"/>
              </a:spcAft>
              <a:buSzPts val="1400"/>
              <a:buNone/>
            </a:pPr>
            <a:r>
              <a:rPr b="0" i="0" lang="en-GB" sz="1600" u="none"/>
              <a:t>Esta ferramenta pode ser usada a todos os níveis de governo. Pode visar desde um projecto local específico, até um departamento governamental ou um programa nacional com múltiplos projectos.</a:t>
            </a:r>
            <a:endParaRPr sz="1600"/>
          </a:p>
          <a:p>
            <a:pPr indent="0" lvl="0" marL="0" rtl="0" algn="l">
              <a:lnSpc>
                <a:spcPct val="115000"/>
              </a:lnSpc>
              <a:spcBef>
                <a:spcPts val="1600"/>
              </a:spcBef>
              <a:spcAft>
                <a:spcPts val="0"/>
              </a:spcAft>
              <a:buSzPts val="1400"/>
              <a:buNone/>
            </a:pPr>
            <a:r>
              <a:t/>
            </a:r>
            <a:endParaRPr sz="1600"/>
          </a:p>
          <a:p>
            <a:pPr indent="0" lvl="0" marL="0" rtl="0" algn="l">
              <a:lnSpc>
                <a:spcPct val="115000"/>
              </a:lnSpc>
              <a:spcBef>
                <a:spcPts val="1600"/>
              </a:spcBef>
              <a:spcAft>
                <a:spcPts val="0"/>
              </a:spcAft>
              <a:buSzPts val="1400"/>
              <a:buNone/>
            </a:pPr>
            <a:r>
              <a:t/>
            </a:r>
            <a:endParaRPr sz="1600"/>
          </a:p>
          <a:p>
            <a:pPr indent="0" lvl="0" marL="0" rtl="0" algn="l">
              <a:lnSpc>
                <a:spcPct val="115000"/>
              </a:lnSpc>
              <a:spcBef>
                <a:spcPts val="1600"/>
              </a:spcBef>
              <a:spcAft>
                <a:spcPts val="0"/>
              </a:spcAft>
              <a:buSzPts val="1400"/>
              <a:buNone/>
            </a:pPr>
            <a:r>
              <a:t/>
            </a:r>
            <a:endParaRPr sz="1600"/>
          </a:p>
          <a:p>
            <a:pPr indent="0" lvl="0" marL="0" rtl="0" algn="l">
              <a:lnSpc>
                <a:spcPct val="115000"/>
              </a:lnSpc>
              <a:spcBef>
                <a:spcPts val="1600"/>
              </a:spcBef>
              <a:spcAft>
                <a:spcPts val="0"/>
              </a:spcAft>
              <a:buSzPts val="1400"/>
              <a:buNone/>
            </a:pPr>
            <a:r>
              <a:t/>
            </a:r>
            <a:endParaRPr sz="1600"/>
          </a:p>
          <a:p>
            <a:pPr indent="0" lvl="0" marL="0" rtl="0" algn="l">
              <a:lnSpc>
                <a:spcPct val="115000"/>
              </a:lnSpc>
              <a:spcBef>
                <a:spcPts val="1600"/>
              </a:spcBef>
              <a:spcAft>
                <a:spcPts val="0"/>
              </a:spcAft>
              <a:buSzPts val="1400"/>
              <a:buNone/>
            </a:pPr>
            <a:r>
              <a:t/>
            </a:r>
            <a:endParaRPr sz="1600"/>
          </a:p>
          <a:p>
            <a:pPr indent="0" lvl="0" marL="0" rtl="0" algn="l">
              <a:lnSpc>
                <a:spcPct val="115000"/>
              </a:lnSpc>
              <a:spcBef>
                <a:spcPts val="1600"/>
              </a:spcBef>
              <a:spcAft>
                <a:spcPts val="0"/>
              </a:spcAft>
              <a:buSzPts val="1400"/>
              <a:buNone/>
            </a:pPr>
            <a:r>
              <a:t/>
            </a:r>
            <a:endParaRPr sz="1600"/>
          </a:p>
          <a:p>
            <a:pPr indent="0" lvl="0" marL="0" rtl="0" algn="l">
              <a:lnSpc>
                <a:spcPct val="115000"/>
              </a:lnSpc>
              <a:spcBef>
                <a:spcPts val="1600"/>
              </a:spcBef>
              <a:spcAft>
                <a:spcPts val="0"/>
              </a:spcAft>
              <a:buSzPts val="1400"/>
              <a:buNone/>
            </a:pPr>
            <a:r>
              <a:t/>
            </a:r>
            <a:endParaRPr sz="1600"/>
          </a:p>
          <a:p>
            <a:pPr indent="0" lvl="0" marL="0" rtl="0" algn="l">
              <a:lnSpc>
                <a:spcPct val="115000"/>
              </a:lnSpc>
              <a:spcBef>
                <a:spcPts val="1600"/>
              </a:spcBef>
              <a:spcAft>
                <a:spcPts val="0"/>
              </a:spcAft>
              <a:buSzPts val="1400"/>
              <a:buNone/>
            </a:pPr>
            <a:r>
              <a:t/>
            </a:r>
            <a:endParaRPr sz="1600"/>
          </a:p>
          <a:p>
            <a:pPr indent="0" lvl="0" marL="0" rtl="0" algn="l">
              <a:lnSpc>
                <a:spcPct val="115000"/>
              </a:lnSpc>
              <a:spcBef>
                <a:spcPts val="1600"/>
              </a:spcBef>
              <a:spcAft>
                <a:spcPts val="1600"/>
              </a:spcAft>
              <a:buSzPts val="1400"/>
              <a:buNone/>
            </a:pPr>
            <a:r>
              <a:t/>
            </a:r>
            <a:endParaRPr sz="1600"/>
          </a:p>
        </p:txBody>
      </p:sp>
      <p:sp>
        <p:nvSpPr>
          <p:cNvPr id="735" name="Google Shape;735;p98"/>
          <p:cNvSpPr txBox="1"/>
          <p:nvPr>
            <p:ph type="title"/>
          </p:nvPr>
        </p:nvSpPr>
        <p:spPr>
          <a:xfrm>
            <a:off x="439475" y="1735056"/>
            <a:ext cx="2966100" cy="885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GB" u="none"/>
              <a:t>Ferramenta 6: Finalidade </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99"/>
          <p:cNvSpPr txBox="1"/>
          <p:nvPr>
            <p:ph idx="1" type="body"/>
          </p:nvPr>
        </p:nvSpPr>
        <p:spPr>
          <a:xfrm>
            <a:off x="4167000" y="171275"/>
            <a:ext cx="4641900" cy="3877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GB" sz="1800" u="none">
                <a:solidFill>
                  <a:schemeClr val="dk1"/>
                </a:solidFill>
              </a:rPr>
              <a:t>Pontos fortes</a:t>
            </a:r>
            <a:endParaRPr b="1" sz="1800">
              <a:solidFill>
                <a:schemeClr val="dk1"/>
              </a:solidFill>
            </a:endParaRPr>
          </a:p>
          <a:p>
            <a:pPr indent="-342900" lvl="0" marL="457200" rtl="0" algn="l">
              <a:lnSpc>
                <a:spcPct val="100000"/>
              </a:lnSpc>
              <a:spcBef>
                <a:spcPts val="700"/>
              </a:spcBef>
              <a:spcAft>
                <a:spcPts val="0"/>
              </a:spcAft>
              <a:buClr>
                <a:schemeClr val="dk1"/>
              </a:buClr>
              <a:buSzPts val="1800"/>
              <a:buChar char="●"/>
            </a:pPr>
            <a:r>
              <a:rPr b="1" lang="en-GB" sz="1800">
                <a:solidFill>
                  <a:schemeClr val="dk1"/>
                </a:solidFill>
              </a:rPr>
              <a:t>Apoia a consciencialização dos cidadãos </a:t>
            </a:r>
            <a:r>
              <a:rPr lang="en-GB" sz="1800">
                <a:solidFill>
                  <a:schemeClr val="dk1"/>
                </a:solidFill>
              </a:rPr>
              <a:t>relativamente ao </a:t>
            </a:r>
            <a:r>
              <a:rPr b="1" lang="en-GB" sz="1800">
                <a:solidFill>
                  <a:schemeClr val="dk1"/>
                </a:solidFill>
              </a:rPr>
              <a:t>conteúdo e impacto </a:t>
            </a:r>
            <a:r>
              <a:rPr lang="en-GB" sz="1800">
                <a:solidFill>
                  <a:schemeClr val="dk1"/>
                </a:solidFill>
              </a:rPr>
              <a:t>das políticas, programas e projectos do governo</a:t>
            </a:r>
            <a:r>
              <a:rPr b="0" i="0" lang="en-GB" sz="1800" u="none">
                <a:solidFill>
                  <a:schemeClr val="dk1"/>
                </a:solidFill>
              </a:rPr>
              <a:t>.</a:t>
            </a:r>
            <a:endParaRPr b="1" sz="1800">
              <a:solidFill>
                <a:schemeClr val="dk1"/>
              </a:solidFill>
            </a:endParaRPr>
          </a:p>
          <a:p>
            <a:pPr indent="-342900" lvl="0" marL="457200" rtl="0" algn="l">
              <a:lnSpc>
                <a:spcPct val="100000"/>
              </a:lnSpc>
              <a:spcBef>
                <a:spcPts val="0"/>
              </a:spcBef>
              <a:spcAft>
                <a:spcPts val="0"/>
              </a:spcAft>
              <a:buClr>
                <a:schemeClr val="dk1"/>
              </a:buClr>
              <a:buSzPts val="1800"/>
              <a:buChar char="●"/>
            </a:pPr>
            <a:r>
              <a:rPr b="1" i="0" lang="en-GB" sz="1800" u="none">
                <a:solidFill>
                  <a:schemeClr val="dk1"/>
                </a:solidFill>
              </a:rPr>
              <a:t>Torna mais claros</a:t>
            </a:r>
            <a:r>
              <a:rPr b="0" i="0" lang="en-GB" sz="1800" u="none">
                <a:solidFill>
                  <a:schemeClr val="dk1"/>
                </a:solidFill>
              </a:rPr>
              <a:t> a relevância e o impacto das políticas e programas do governo.</a:t>
            </a:r>
            <a:endParaRPr sz="1800">
              <a:solidFill>
                <a:schemeClr val="dk1"/>
              </a:solidFill>
            </a:endParaRPr>
          </a:p>
          <a:p>
            <a:pPr indent="-342900" lvl="0" marL="457200" rtl="0" algn="l">
              <a:lnSpc>
                <a:spcPct val="100000"/>
              </a:lnSpc>
              <a:spcBef>
                <a:spcPts val="0"/>
              </a:spcBef>
              <a:spcAft>
                <a:spcPts val="0"/>
              </a:spcAft>
              <a:buClr>
                <a:schemeClr val="dk1"/>
              </a:buClr>
              <a:buSzPts val="1800"/>
              <a:buChar char="●"/>
            </a:pPr>
            <a:r>
              <a:rPr b="1" i="0" lang="en-GB" sz="1800" u="none">
                <a:solidFill>
                  <a:schemeClr val="dk1"/>
                </a:solidFill>
              </a:rPr>
              <a:t>Aumenta</a:t>
            </a:r>
            <a:r>
              <a:rPr b="0" i="0" lang="en-GB" sz="1800" u="none">
                <a:solidFill>
                  <a:schemeClr val="dk1"/>
                </a:solidFill>
              </a:rPr>
              <a:t> a transparência e a eficiência do governo na execução dos programas e na implementação das políticas.</a:t>
            </a:r>
            <a:endParaRPr sz="1800">
              <a:solidFill>
                <a:schemeClr val="dk1"/>
              </a:solidFill>
            </a:endParaRPr>
          </a:p>
          <a:p>
            <a:pPr indent="0" lvl="0" marL="0" rtl="0" algn="l">
              <a:lnSpc>
                <a:spcPct val="100000"/>
              </a:lnSpc>
              <a:spcBef>
                <a:spcPts val="700"/>
              </a:spcBef>
              <a:spcAft>
                <a:spcPts val="0"/>
              </a:spcAft>
              <a:buSzPts val="1400"/>
              <a:buNone/>
            </a:pPr>
            <a:r>
              <a:rPr b="1" i="0" lang="en-GB" sz="1800" u="none">
                <a:solidFill>
                  <a:schemeClr val="dk1"/>
                </a:solidFill>
              </a:rPr>
              <a:t>Limitações</a:t>
            </a:r>
            <a:endParaRPr b="1" sz="1800">
              <a:solidFill>
                <a:schemeClr val="dk1"/>
              </a:solidFill>
            </a:endParaRPr>
          </a:p>
          <a:p>
            <a:pPr indent="-342900" lvl="0" marL="457200" rtl="0" algn="l">
              <a:lnSpc>
                <a:spcPct val="100000"/>
              </a:lnSpc>
              <a:spcBef>
                <a:spcPts val="700"/>
              </a:spcBef>
              <a:spcAft>
                <a:spcPts val="0"/>
              </a:spcAft>
              <a:buClr>
                <a:schemeClr val="dk1"/>
              </a:buClr>
              <a:buSzPts val="1800"/>
              <a:buChar char="●"/>
            </a:pPr>
            <a:r>
              <a:rPr b="1" i="0" lang="en-GB" sz="1800" u="none">
                <a:solidFill>
                  <a:schemeClr val="dk1"/>
                </a:solidFill>
              </a:rPr>
              <a:t>Exige</a:t>
            </a:r>
            <a:r>
              <a:rPr b="0" i="0" lang="en-GB" sz="1800" u="none">
                <a:solidFill>
                  <a:schemeClr val="dk1"/>
                </a:solidFill>
              </a:rPr>
              <a:t> que todas as partes interessadas </a:t>
            </a:r>
            <a:r>
              <a:rPr b="1" i="0" lang="en-GB" sz="1800" u="none">
                <a:solidFill>
                  <a:schemeClr val="dk1"/>
                </a:solidFill>
              </a:rPr>
              <a:t>estejam dispostas a </a:t>
            </a:r>
            <a:r>
              <a:rPr b="1" lang="en-GB" sz="1800">
                <a:solidFill>
                  <a:schemeClr val="dk1"/>
                </a:solidFill>
              </a:rPr>
              <a:t>envolver-se em todas</a:t>
            </a:r>
            <a:r>
              <a:rPr b="1" i="0" lang="en-GB" sz="1800" u="none">
                <a:solidFill>
                  <a:schemeClr val="dk1"/>
                </a:solidFill>
              </a:rPr>
              <a:t>as fases do processo.</a:t>
            </a:r>
            <a:endParaRPr sz="1800">
              <a:solidFill>
                <a:schemeClr val="dk1"/>
              </a:solidFill>
            </a:endParaRPr>
          </a:p>
          <a:p>
            <a:pPr indent="-342900" lvl="0" marL="457200" rtl="0" algn="l">
              <a:lnSpc>
                <a:spcPct val="100000"/>
              </a:lnSpc>
              <a:spcBef>
                <a:spcPts val="0"/>
              </a:spcBef>
              <a:spcAft>
                <a:spcPts val="0"/>
              </a:spcAft>
              <a:buClr>
                <a:schemeClr val="dk1"/>
              </a:buClr>
              <a:buSzPts val="1800"/>
              <a:buChar char="●"/>
            </a:pPr>
            <a:r>
              <a:rPr b="0" i="0" lang="en-GB" sz="1800" u="none">
                <a:solidFill>
                  <a:schemeClr val="dk1"/>
                </a:solidFill>
              </a:rPr>
              <a:t>É mais eficaz quando existe </a:t>
            </a:r>
            <a:r>
              <a:rPr lang="en-GB" sz="1800">
                <a:solidFill>
                  <a:schemeClr val="dk1"/>
                </a:solidFill>
              </a:rPr>
              <a:t>protecção jurídica do direito à informação</a:t>
            </a:r>
            <a:r>
              <a:rPr b="0" i="0" lang="en-GB" sz="1800" u="none">
                <a:solidFill>
                  <a:schemeClr val="dk1"/>
                </a:solidFill>
              </a:rPr>
              <a:t>.</a:t>
            </a:r>
            <a:endParaRPr sz="1800">
              <a:solidFill>
                <a:schemeClr val="dk1"/>
              </a:solidFill>
            </a:endParaRPr>
          </a:p>
          <a:p>
            <a:pPr indent="0" lvl="0" marL="0" rtl="0" algn="l">
              <a:lnSpc>
                <a:spcPct val="100000"/>
              </a:lnSpc>
              <a:spcBef>
                <a:spcPts val="700"/>
              </a:spcBef>
              <a:spcAft>
                <a:spcPts val="0"/>
              </a:spcAft>
              <a:buSzPts val="1400"/>
              <a:buNone/>
            </a:pPr>
            <a:r>
              <a:t/>
            </a:r>
            <a:endParaRPr sz="1800">
              <a:solidFill>
                <a:schemeClr val="dk1"/>
              </a:solidFill>
            </a:endParaRPr>
          </a:p>
          <a:p>
            <a:pPr indent="0" lvl="0" marL="0" rtl="0" algn="l">
              <a:lnSpc>
                <a:spcPct val="100000"/>
              </a:lnSpc>
              <a:spcBef>
                <a:spcPts val="700"/>
              </a:spcBef>
              <a:spcAft>
                <a:spcPts val="0"/>
              </a:spcAft>
              <a:buSzPts val="1400"/>
              <a:buNone/>
            </a:pPr>
            <a:r>
              <a:t/>
            </a:r>
            <a:endParaRPr sz="1800">
              <a:solidFill>
                <a:schemeClr val="dk1"/>
              </a:solidFill>
            </a:endParaRPr>
          </a:p>
          <a:p>
            <a:pPr indent="0" lvl="0" marL="0" rtl="0" algn="l">
              <a:lnSpc>
                <a:spcPct val="100000"/>
              </a:lnSpc>
              <a:spcBef>
                <a:spcPts val="700"/>
              </a:spcBef>
              <a:spcAft>
                <a:spcPts val="0"/>
              </a:spcAft>
              <a:buSzPts val="1400"/>
              <a:buNone/>
            </a:pPr>
            <a:r>
              <a:t/>
            </a:r>
            <a:endParaRPr sz="1800">
              <a:solidFill>
                <a:schemeClr val="dk1"/>
              </a:solidFill>
            </a:endParaRPr>
          </a:p>
          <a:p>
            <a:pPr indent="0" lvl="0" marL="0" rtl="0" algn="l">
              <a:lnSpc>
                <a:spcPct val="100000"/>
              </a:lnSpc>
              <a:spcBef>
                <a:spcPts val="700"/>
              </a:spcBef>
              <a:spcAft>
                <a:spcPts val="0"/>
              </a:spcAft>
              <a:buSzPts val="1400"/>
              <a:buNone/>
            </a:pPr>
            <a:r>
              <a:t/>
            </a:r>
            <a:endParaRPr sz="1800">
              <a:solidFill>
                <a:schemeClr val="dk1"/>
              </a:solidFill>
            </a:endParaRPr>
          </a:p>
          <a:p>
            <a:pPr indent="0" lvl="0" marL="0" rtl="0" algn="l">
              <a:lnSpc>
                <a:spcPct val="100000"/>
              </a:lnSpc>
              <a:spcBef>
                <a:spcPts val="700"/>
              </a:spcBef>
              <a:spcAft>
                <a:spcPts val="0"/>
              </a:spcAft>
              <a:buSzPts val="1400"/>
              <a:buNone/>
            </a:pPr>
            <a:r>
              <a:t/>
            </a:r>
            <a:endParaRPr b="1" sz="1800">
              <a:solidFill>
                <a:schemeClr val="dk1"/>
              </a:solidFill>
            </a:endParaRPr>
          </a:p>
          <a:p>
            <a:pPr indent="0" lvl="0" marL="457200" rtl="0" algn="l">
              <a:lnSpc>
                <a:spcPct val="115000"/>
              </a:lnSpc>
              <a:spcBef>
                <a:spcPts val="700"/>
              </a:spcBef>
              <a:spcAft>
                <a:spcPts val="0"/>
              </a:spcAft>
              <a:buSzPts val="1400"/>
              <a:buNone/>
            </a:pPr>
            <a:r>
              <a:t/>
            </a:r>
            <a:endParaRPr b="1" sz="1800"/>
          </a:p>
          <a:p>
            <a:pPr indent="0" lvl="0" marL="0" rtl="0" algn="l">
              <a:lnSpc>
                <a:spcPct val="115000"/>
              </a:lnSpc>
              <a:spcBef>
                <a:spcPts val="1600"/>
              </a:spcBef>
              <a:spcAft>
                <a:spcPts val="1600"/>
              </a:spcAft>
              <a:buSzPts val="1400"/>
              <a:buNone/>
            </a:pPr>
            <a:r>
              <a:t/>
            </a:r>
            <a:endParaRPr sz="1800"/>
          </a:p>
        </p:txBody>
      </p:sp>
      <p:sp>
        <p:nvSpPr>
          <p:cNvPr id="741" name="Google Shape;741;p99"/>
          <p:cNvSpPr txBox="1"/>
          <p:nvPr>
            <p:ph type="title"/>
          </p:nvPr>
        </p:nvSpPr>
        <p:spPr>
          <a:xfrm>
            <a:off x="470350" y="1957931"/>
            <a:ext cx="29661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GB" u="none"/>
              <a:t>Ferramenta 6: Pontos fortes e limitações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333333"/>
      </a:dk1>
      <a:lt1>
        <a:srgbClr val="FFFFFF"/>
      </a:lt1>
      <a:dk2>
        <a:srgbClr val="333333"/>
      </a:dk2>
      <a:lt2>
        <a:srgbClr val="EEEEEE"/>
      </a:lt2>
      <a:accent1>
        <a:srgbClr val="008CAA"/>
      </a:accent1>
      <a:accent2>
        <a:srgbClr val="173145"/>
      </a:accent2>
      <a:accent3>
        <a:srgbClr val="82AFC9"/>
      </a:accent3>
      <a:accent4>
        <a:srgbClr val="FCD500"/>
      </a:accent4>
      <a:accent5>
        <a:srgbClr val="B5CEDE"/>
      </a:accent5>
      <a:accent6>
        <a:srgbClr val="FCE97D"/>
      </a:accent6>
      <a:hlink>
        <a:srgbClr val="008CA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